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80" r:id="rId18"/>
    <p:sldId id="279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Ght4f9hy6orB29UyWSflIMDj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3BC81-62EB-4057-B529-A0B57DC0F9EC}" v="1" dt="2026-04-10T10:09:5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bert Ballast" userId="c38774bc-ef95-4ef8-9eca-374793ba7e47" providerId="ADAL" clId="{9EDB6A3A-6E33-4837-A65D-CAFC008FAC36}"/>
    <pc:docChg chg="addSld modSld">
      <pc:chgData name="Adelbert Ballast" userId="c38774bc-ef95-4ef8-9eca-374793ba7e47" providerId="ADAL" clId="{9EDB6A3A-6E33-4837-A65D-CAFC008FAC36}" dt="2026-04-10T10:09:53.536" v="0"/>
      <pc:docMkLst>
        <pc:docMk/>
      </pc:docMkLst>
      <pc:sldChg chg="add">
        <pc:chgData name="Adelbert Ballast" userId="c38774bc-ef95-4ef8-9eca-374793ba7e47" providerId="ADAL" clId="{9EDB6A3A-6E33-4837-A65D-CAFC008FAC36}" dt="2026-04-10T10:09:53.536" v="0"/>
        <pc:sldMkLst>
          <pc:docMk/>
          <pc:sldMk cId="4233226015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2e08c0f4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62e08c0f4f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g362e08c0f4f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e9e4af5e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36e9e4af5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e9e4af5e0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36e9e4af5e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cba486a1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37cba486a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e9e4af5e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36e9e4af5e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6f1b262156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g36f1b26215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816843C-3470-2478-6D99-3A12F27A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7f7256f84_0_0:notes">
            <a:extLst>
              <a:ext uri="{FF2B5EF4-FFF2-40B4-BE49-F238E27FC236}">
                <a16:creationId xmlns:a16="http://schemas.microsoft.com/office/drawing/2014/main" id="{49EF46F9-96A2-E800-822E-973B04062F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3c7f7256f84_0_0:notes">
            <a:extLst>
              <a:ext uri="{FF2B5EF4-FFF2-40B4-BE49-F238E27FC236}">
                <a16:creationId xmlns:a16="http://schemas.microsoft.com/office/drawing/2014/main" id="{5EE7AECA-3178-FDAE-E2AB-96B6456EE1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242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7f7256f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3c7f7256f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2e08c0f4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362e08c0f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7f7256f84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3c7f7256f8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7f7256f84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3c7f7256f8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2e08c0f4f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362e08c0f4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e9e4af5e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36e9e4af5e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utrecht treinstation.jpg"/>
          <p:cNvPicPr preferRelativeResize="0"/>
          <p:nvPr/>
        </p:nvPicPr>
        <p:blipFill rotWithShape="1">
          <a:blip r:embed="rId3">
            <a:alphaModFix amt="78000"/>
          </a:blip>
          <a:srcRect t="12302" b="12301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261256" y="237615"/>
            <a:ext cx="8055807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Helvetica Neue"/>
              <a:buNone/>
            </a:pPr>
            <a:r>
              <a:rPr lang="en-GB" sz="345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Het </a:t>
            </a:r>
            <a:r>
              <a:rPr lang="en-GB" sz="345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maatschappelijk</a:t>
            </a:r>
            <a:r>
              <a:rPr lang="en-GB" sz="345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345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kapitaal</a:t>
            </a:r>
            <a:r>
              <a:rPr lang="en-GB" sz="345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van de NS</a:t>
            </a:r>
            <a:endParaRPr sz="345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346982" y="1202957"/>
            <a:ext cx="3874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Dirk </a:t>
            </a:r>
            <a:r>
              <a:rPr lang="en-GB" sz="1200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Schoenmaker</a:t>
            </a:r>
            <a:r>
              <a:rPr lang="en-GB" sz="1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Erasmus Universiteit</a:t>
            </a:r>
            <a:endParaRPr dirty="0"/>
          </a:p>
        </p:txBody>
      </p:sp>
      <p:cxnSp>
        <p:nvCxnSpPr>
          <p:cNvPr id="87" name="Google Shape;87;p1"/>
          <p:cNvCxnSpPr/>
          <p:nvPr/>
        </p:nvCxnSpPr>
        <p:spPr>
          <a:xfrm>
            <a:off x="346982" y="1061357"/>
            <a:ext cx="844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6457950" y="1205762"/>
            <a:ext cx="2339174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Vecon</a:t>
            </a:r>
            <a:r>
              <a:rPr lang="en-GB" sz="1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GB" sz="1200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studiedag</a:t>
            </a:r>
            <a:r>
              <a:rPr lang="en-GB" sz="1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27 </a:t>
            </a:r>
            <a:r>
              <a:rPr lang="en-GB" sz="1200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maart</a:t>
            </a:r>
            <a:r>
              <a:rPr lang="en-GB" sz="12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2026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r="57501"/>
          <a:stretch/>
        </p:blipFill>
        <p:spPr>
          <a:xfrm>
            <a:off x="267175" y="4639075"/>
            <a:ext cx="502675" cy="3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ns wit.png"/>
          <p:cNvPicPr preferRelativeResize="0"/>
          <p:nvPr/>
        </p:nvPicPr>
        <p:blipFill rotWithShape="1">
          <a:blip r:embed="rId5">
            <a:alphaModFix/>
          </a:blip>
          <a:srcRect t="3771" b="3772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362e08c0f4f_0_124" title="NS trein foto.jpg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62e08c0f4f_0_124"/>
          <p:cNvPicPr preferRelativeResize="0"/>
          <p:nvPr/>
        </p:nvPicPr>
        <p:blipFill rotWithShape="1">
          <a:blip r:embed="rId4">
            <a:alphaModFix/>
          </a:blip>
          <a:srcRect r="57501"/>
          <a:stretch/>
        </p:blipFill>
        <p:spPr>
          <a:xfrm>
            <a:off x="267175" y="4639075"/>
            <a:ext cx="502675" cy="3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62e08c0f4f_0_124"/>
          <p:cNvSpPr txBox="1">
            <a:spLocks noGrp="1"/>
          </p:cNvSpPr>
          <p:nvPr>
            <p:ph type="ctrTitle"/>
          </p:nvPr>
        </p:nvSpPr>
        <p:spPr>
          <a:xfrm>
            <a:off x="346982" y="456774"/>
            <a:ext cx="84441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Helvetica Neue Light"/>
              <a:buNone/>
            </a:pPr>
            <a:r>
              <a:rPr lang="en-GB" sz="3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Resultaten 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7" name="Google Shape;247;g362e08c0f4f_0_124"/>
          <p:cNvCxnSpPr/>
          <p:nvPr/>
        </p:nvCxnSpPr>
        <p:spPr>
          <a:xfrm>
            <a:off x="907626" y="456774"/>
            <a:ext cx="78834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g362e08c0f4f_0_124"/>
          <p:cNvCxnSpPr/>
          <p:nvPr/>
        </p:nvCxnSpPr>
        <p:spPr>
          <a:xfrm>
            <a:off x="346982" y="456774"/>
            <a:ext cx="35067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g362e08c0f4f_0_124"/>
          <p:cNvCxnSpPr/>
          <p:nvPr/>
        </p:nvCxnSpPr>
        <p:spPr>
          <a:xfrm>
            <a:off x="8115300" y="456774"/>
            <a:ext cx="6756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g362e08c0f4f_0_124" title="ns wit.png"/>
          <p:cNvPicPr preferRelativeResize="0"/>
          <p:nvPr/>
        </p:nvPicPr>
        <p:blipFill rotWithShape="1">
          <a:blip r:embed="rId5">
            <a:alphaModFix/>
          </a:blip>
          <a:srcRect t="3771" b="3772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5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5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5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5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Google Shape;261;p5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" title="Screenshot 2025-07-06 at 15.05.24.png"/>
          <p:cNvPicPr preferRelativeResize="0"/>
          <p:nvPr/>
        </p:nvPicPr>
        <p:blipFill rotWithShape="1">
          <a:blip r:embed="rId4">
            <a:alphaModFix/>
          </a:blip>
          <a:srcRect l="247" r="256"/>
          <a:stretch/>
        </p:blipFill>
        <p:spPr>
          <a:xfrm>
            <a:off x="5469134" y="630225"/>
            <a:ext cx="2884942" cy="4106925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rgbClr val="000000">
                <a:alpha val="14509"/>
              </a:srgbClr>
            </a:outerShdw>
          </a:effectLst>
        </p:spPr>
      </p:pic>
      <p:pic>
        <p:nvPicPr>
          <p:cNvPr id="263" name="Google Shape;263;p5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 txBox="1"/>
          <p:nvPr/>
        </p:nvSpPr>
        <p:spPr>
          <a:xfrm>
            <a:off x="346981" y="1902281"/>
            <a:ext cx="4355400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 levert in 2024 een maatschappelijke winst van €1,33 miljard op, tegenover een financieel verlies €141 miljoen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346981" y="800106"/>
            <a:ext cx="4572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Samenvattend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6e9e4af5e0_0_15" title="Screenshot 2025-09-08 at 20.52.5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975" y="789375"/>
            <a:ext cx="8279850" cy="37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6e9e4af5e0_0_15" title="AEX &amp; NS logo-02.png"/>
          <p:cNvPicPr preferRelativeResize="0"/>
          <p:nvPr/>
        </p:nvPicPr>
        <p:blipFill rotWithShape="1">
          <a:blip r:embed="rId4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36e9e4af5e0_0_15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g36e9e4af5e0_0_15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g36e9e4af5e0_0_15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g36e9e4af5e0_0_15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36e9e4af5e0_0_15" title="AEX &amp; NS logo-02.png"/>
          <p:cNvPicPr preferRelativeResize="0"/>
          <p:nvPr/>
        </p:nvPicPr>
        <p:blipFill rotWithShape="1">
          <a:blip r:embed="rId4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6e9e4af5e0_0_15"/>
          <p:cNvSpPr txBox="1"/>
          <p:nvPr/>
        </p:nvSpPr>
        <p:spPr>
          <a:xfrm>
            <a:off x="3354425" y="2058825"/>
            <a:ext cx="5669100" cy="243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-GB"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Financiële waarde: €6,4 mld</a:t>
            </a: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-GB"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Integrale waarde: €72,8 mld</a:t>
            </a: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-GB"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Ratio: 11,3</a:t>
            </a: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-GB"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Veel hoger dan nummer één Philips (4,7)</a:t>
            </a: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36e9e4af5e0_0_15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g36e9e4af5e0_0_15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36e9e4af5e0_0_88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g36e9e4af5e0_0_88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g36e9e4af5e0_0_88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36e9e4af5e0_0_88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6e9e4af5e0_0_88" title="Screenshot 2025-09-08 at 20.54.15.png"/>
          <p:cNvPicPr preferRelativeResize="0"/>
          <p:nvPr/>
        </p:nvPicPr>
        <p:blipFill rotWithShape="1">
          <a:blip r:embed="rId4">
            <a:alphaModFix/>
          </a:blip>
          <a:srcRect l="-1578" r="-1577"/>
          <a:stretch/>
        </p:blipFill>
        <p:spPr>
          <a:xfrm>
            <a:off x="1444562" y="0"/>
            <a:ext cx="62548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6e9e4af5e0_0_88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0" name="Google Shape;290;g36e9e4af5e0_0_88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37cba486a1a_0_6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g37cba486a1a_0_6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g37cba486a1a_0_6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37cba486a1a_0_6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8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7cba486a1a_0_6" title="Screenshot 2025-09-08 at 20.54.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263" y="399275"/>
            <a:ext cx="7065475" cy="43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7cba486a1a_0_6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Google Shape;301;g37cba486a1a_0_6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36e9e4af5e0_0_26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g36e9e4af5e0_0_26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g36e9e4af5e0_0_26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g36e9e4af5e0_0_26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g36e9e4af5e0_0_26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36e9e4af5e0_0_26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6e9e4af5e0_0_26" title="Screenshot 2025-09-08 at 20.56.50.png"/>
          <p:cNvPicPr preferRelativeResize="0"/>
          <p:nvPr/>
        </p:nvPicPr>
        <p:blipFill rotWithShape="1">
          <a:blip r:embed="rId4">
            <a:alphaModFix/>
          </a:blip>
          <a:srcRect l="1362" r="1352"/>
          <a:stretch/>
        </p:blipFill>
        <p:spPr>
          <a:xfrm>
            <a:off x="152400" y="706525"/>
            <a:ext cx="8861346" cy="3793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6e9e4af5e0_0_26"/>
          <p:cNvSpPr txBox="1"/>
          <p:nvPr/>
        </p:nvSpPr>
        <p:spPr>
          <a:xfrm>
            <a:off x="3237700" y="789013"/>
            <a:ext cx="5669100" cy="36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4" name="Google Shape;314;g36e9e4af5e0_0_26" title="Screenshot 2025-09-08 at 20.57.01.png"/>
          <p:cNvPicPr preferRelativeResize="0"/>
          <p:nvPr/>
        </p:nvPicPr>
        <p:blipFill rotWithShape="1">
          <a:blip r:embed="rId5">
            <a:alphaModFix/>
          </a:blip>
          <a:srcRect t="2480" b="2471"/>
          <a:stretch/>
        </p:blipFill>
        <p:spPr>
          <a:xfrm>
            <a:off x="3182838" y="1679324"/>
            <a:ext cx="5778824" cy="12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6e9e4af5e0_0_26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6" name="Google Shape;316;g36e9e4af5e0_0_26" title="Screenshot 2025-07-16 at 08.47.4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36f1b262156_3_0" title="roonz-nl-hqgGnW__Otw-unsplash.jpg"/>
          <p:cNvPicPr preferRelativeResize="0"/>
          <p:nvPr/>
        </p:nvPicPr>
        <p:blipFill rotWithShape="1">
          <a:blip r:embed="rId3">
            <a:alphaModFix/>
          </a:blip>
          <a:srcRect l="26649" r="26645"/>
          <a:stretch/>
        </p:blipFill>
        <p:spPr>
          <a:xfrm>
            <a:off x="346964" y="718651"/>
            <a:ext cx="3343273" cy="36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6f1b262156_3_0"/>
          <p:cNvSpPr txBox="1">
            <a:spLocks noGrp="1"/>
          </p:cNvSpPr>
          <p:nvPr>
            <p:ph type="ctrTitle"/>
          </p:nvPr>
        </p:nvSpPr>
        <p:spPr>
          <a:xfrm>
            <a:off x="4555671" y="1902281"/>
            <a:ext cx="4355400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Integrale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zeer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hoog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levert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andere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lens dan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bedrijfseconomische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zeer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laag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Wat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betekent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dit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voor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openbaar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vervoer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 Nederland?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8" name="Google Shape;398;g36f1b262156_3_0"/>
          <p:cNvCxnSpPr/>
          <p:nvPr/>
        </p:nvCxnSpPr>
        <p:spPr>
          <a:xfrm>
            <a:off x="346982" y="456774"/>
            <a:ext cx="84441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g36f1b262156_3_0"/>
          <p:cNvCxnSpPr/>
          <p:nvPr/>
        </p:nvCxnSpPr>
        <p:spPr>
          <a:xfrm>
            <a:off x="2102303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g36f1b262156_3_0"/>
          <p:cNvCxnSpPr/>
          <p:nvPr/>
        </p:nvCxnSpPr>
        <p:spPr>
          <a:xfrm>
            <a:off x="6831466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1" name="Google Shape;401;g36f1b262156_3_0"/>
          <p:cNvSpPr txBox="1"/>
          <p:nvPr/>
        </p:nvSpPr>
        <p:spPr>
          <a:xfrm>
            <a:off x="7527471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36f1b262156_3_0"/>
          <p:cNvSpPr txBox="1"/>
          <p:nvPr/>
        </p:nvSpPr>
        <p:spPr>
          <a:xfrm>
            <a:off x="4555671" y="800106"/>
            <a:ext cx="4241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Reflectie</a:t>
            </a:r>
            <a:endParaRPr sz="2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3" name="Google Shape;403;g36f1b262156_3_0" title="AEX &amp; NS logo-02.png"/>
          <p:cNvPicPr preferRelativeResize="0"/>
          <p:nvPr/>
        </p:nvPicPr>
        <p:blipFill rotWithShape="1">
          <a:blip r:embed="rId4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6f1b262156_3_0" title="AEX &amp; NS logo-02.png"/>
          <p:cNvPicPr preferRelativeResize="0"/>
          <p:nvPr/>
        </p:nvPicPr>
        <p:blipFill rotWithShape="1">
          <a:blip r:embed="rId4">
            <a:alphaModFix/>
          </a:blip>
          <a:srcRect l="46517" r="1856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6f1b262156_3_0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6" name="Google Shape;406;g36f1b262156_3_0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3B5A9AA-6738-5612-321F-BC396FA64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c7f7256f84_0_0" title="AEX &amp; NS logo-02.png">
            <a:extLst>
              <a:ext uri="{FF2B5EF4-FFF2-40B4-BE49-F238E27FC236}">
                <a16:creationId xmlns:a16="http://schemas.microsoft.com/office/drawing/2014/main" id="{2DEEF727-45AD-F8A7-F0AD-0A5F019881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c7f7256f84_0_0">
            <a:extLst>
              <a:ext uri="{FF2B5EF4-FFF2-40B4-BE49-F238E27FC236}">
                <a16:creationId xmlns:a16="http://schemas.microsoft.com/office/drawing/2014/main" id="{0DAB3ABB-2CE9-70AE-E0EA-1F50D23B0F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6981" y="1235349"/>
            <a:ext cx="4551600" cy="314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nl-NL" sz="1400" b="1" dirty="0">
                <a:latin typeface="Helvetica Neue"/>
                <a:ea typeface="Helvetica Neue"/>
                <a:cs typeface="Helvetica Neue"/>
                <a:sym typeface="Helvetica Neue"/>
              </a:rPr>
              <a:t>Toepassen in economie onderwijs</a:t>
            </a:r>
            <a:endParaRPr sz="1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AutoNum type="arabicPeriod"/>
            </a:pPr>
            <a:r>
              <a:rPr lang="nl-NL" sz="1400" dirty="0">
                <a:latin typeface="Helvetica Neue"/>
                <a:ea typeface="Helvetica Neue"/>
                <a:cs typeface="Helvetica Neue"/>
                <a:sym typeface="Helvetica Neue"/>
              </a:rPr>
              <a:t>Van BBP naar Brede Welvaart</a:t>
            </a:r>
          </a:p>
          <a:p>
            <a:pPr marL="457200" lvl="0" indent="-317500" algn="l">
              <a:lnSpc>
                <a:spcPct val="100000"/>
              </a:lnSpc>
              <a:buSzPts val="1400"/>
              <a:buFont typeface="Helvetica Neue"/>
              <a:buAutoNum type="arabicPeriod"/>
            </a:pPr>
            <a:r>
              <a:rPr lang="nl-NL" sz="1400" dirty="0">
                <a:latin typeface="Helvetica Neue"/>
                <a:ea typeface="Helvetica Neue"/>
                <a:cs typeface="Helvetica Neue"/>
                <a:sym typeface="Helvetica Neue"/>
              </a:rPr>
              <a:t>Maatschappelijke Kosten-Baten Analyse (MKBA)</a:t>
            </a:r>
          </a:p>
          <a:p>
            <a:pPr marL="457200" lvl="0" indent="-317500" algn="l">
              <a:lnSpc>
                <a:spcPct val="100000"/>
              </a:lnSpc>
              <a:buSzPts val="1400"/>
              <a:buFont typeface="Helvetica Neue"/>
              <a:buAutoNum type="arabicPeriod"/>
            </a:pPr>
            <a:r>
              <a:rPr lang="nl-NL" sz="1400" dirty="0">
                <a:latin typeface="Helvetica Neue"/>
                <a:ea typeface="Helvetica Neue"/>
                <a:cs typeface="Helvetica Neue"/>
                <a:sym typeface="Helvetica Neue"/>
              </a:rPr>
              <a:t>Brede of Integrale Waarde van bedrijven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lnSpc>
                <a:spcPct val="100000"/>
              </a:lnSpc>
            </a:pPr>
            <a:b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Perspectief</a:t>
            </a: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leerlingen</a:t>
            </a:r>
            <a:b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Aansluiten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bij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hun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belevingswereld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Aansprekende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actuele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voorbeelden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Laat hen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aan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de slag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gaan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met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opdrachten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bijv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  *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Verschil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CO</a:t>
            </a:r>
            <a:r>
              <a:rPr lang="en-GB" sz="1400" baseline="-25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voetafdruk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auto –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trein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vliegtuig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  *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Uitrekenen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prijs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vliegticket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incl.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schaduw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prijs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  * Impact van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grote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bedrijven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(Tata Steel, Chemours)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8" name="Google Shape;98;g3c7f7256f84_0_0">
            <a:extLst>
              <a:ext uri="{FF2B5EF4-FFF2-40B4-BE49-F238E27FC236}">
                <a16:creationId xmlns:a16="http://schemas.microsoft.com/office/drawing/2014/main" id="{13293DC3-6EA5-D09C-D436-4A98E54CE432}"/>
              </a:ext>
            </a:extLst>
          </p:cNvPr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g3c7f7256f84_0_0">
            <a:extLst>
              <a:ext uri="{FF2B5EF4-FFF2-40B4-BE49-F238E27FC236}">
                <a16:creationId xmlns:a16="http://schemas.microsoft.com/office/drawing/2014/main" id="{076E5852-4AB0-5A1B-3FEC-B8ADCD70D779}"/>
              </a:ext>
            </a:extLst>
          </p:cNvPr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g3c7f7256f84_0_0">
            <a:extLst>
              <a:ext uri="{FF2B5EF4-FFF2-40B4-BE49-F238E27FC236}">
                <a16:creationId xmlns:a16="http://schemas.microsoft.com/office/drawing/2014/main" id="{C669C1BD-6493-F34D-A097-A7344608F4D1}"/>
              </a:ext>
            </a:extLst>
          </p:cNvPr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g3c7f7256f84_0_0">
            <a:extLst>
              <a:ext uri="{FF2B5EF4-FFF2-40B4-BE49-F238E27FC236}">
                <a16:creationId xmlns:a16="http://schemas.microsoft.com/office/drawing/2014/main" id="{E1AFDD9D-89A1-BE1E-FA5C-64DBD9206B02}"/>
              </a:ext>
            </a:extLst>
          </p:cNvPr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c7f7256f84_0_0">
            <a:extLst>
              <a:ext uri="{FF2B5EF4-FFF2-40B4-BE49-F238E27FC236}">
                <a16:creationId xmlns:a16="http://schemas.microsoft.com/office/drawing/2014/main" id="{FD3813B2-8BE9-ACB2-4787-1F10177F33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17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3c7f7256f84_0_0" title="AEX &amp; NS logo-02.png">
            <a:extLst>
              <a:ext uri="{FF2B5EF4-FFF2-40B4-BE49-F238E27FC236}">
                <a16:creationId xmlns:a16="http://schemas.microsoft.com/office/drawing/2014/main" id="{8995429F-9702-4A51-FE4F-9466A2548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6517" r="1858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c7f7256f84_0_0" title="Screenshot 2025-07-16 at 08.47.44.png">
            <a:extLst>
              <a:ext uri="{FF2B5EF4-FFF2-40B4-BE49-F238E27FC236}">
                <a16:creationId xmlns:a16="http://schemas.microsoft.com/office/drawing/2014/main" id="{2614793C-9402-F2B8-5FFD-3B96A46ABF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ocent economie worden? Opleiding Leraar Economie HAN!">
            <a:extLst>
              <a:ext uri="{FF2B5EF4-FFF2-40B4-BE49-F238E27FC236}">
                <a16:creationId xmlns:a16="http://schemas.microsoft.com/office/drawing/2014/main" id="{6EDB2E26-AABB-14C5-4512-C6389CF2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08" y="804326"/>
            <a:ext cx="3835483" cy="38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2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9" title="shutterstock_249592453.jpg"/>
          <p:cNvPicPr preferRelativeResize="0"/>
          <p:nvPr/>
        </p:nvPicPr>
        <p:blipFill rotWithShape="1">
          <a:blip r:embed="rId3">
            <a:alphaModFix/>
          </a:blip>
          <a:srcRect t="7044" b="7052"/>
          <a:stretch/>
        </p:blipFill>
        <p:spPr>
          <a:xfrm>
            <a:off x="-3062" y="-1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9"/>
          <p:cNvSpPr txBox="1">
            <a:spLocks noGrp="1"/>
          </p:cNvSpPr>
          <p:nvPr>
            <p:ph type="ctrTitle"/>
          </p:nvPr>
        </p:nvSpPr>
        <p:spPr>
          <a:xfrm>
            <a:off x="346982" y="456774"/>
            <a:ext cx="84441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 Light"/>
              <a:buNone/>
            </a:pPr>
            <a:r>
              <a:rPr lang="en-GB" b="1" dirty="0" err="1">
                <a:solidFill>
                  <a:schemeClr val="lt1"/>
                </a:solidFill>
                <a:latin typeface="Helvetica Neue Light"/>
                <a:ea typeface="Helvetica Neue Light"/>
                <a:sym typeface="Helvetica Neue Light"/>
              </a:rPr>
              <a:t>Vragen</a:t>
            </a:r>
            <a:r>
              <a:rPr lang="en-GB" b="1">
                <a:solidFill>
                  <a:schemeClr val="lt1"/>
                </a:solidFill>
                <a:latin typeface="Helvetica Neue Light"/>
                <a:ea typeface="Helvetica Neue Light"/>
                <a:sym typeface="Helvetica Neue Light"/>
              </a:rPr>
              <a:t>?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414" name="Google Shape;414;p9"/>
          <p:cNvCxnSpPr/>
          <p:nvPr/>
        </p:nvCxnSpPr>
        <p:spPr>
          <a:xfrm>
            <a:off x="907626" y="456774"/>
            <a:ext cx="78834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9"/>
          <p:cNvCxnSpPr/>
          <p:nvPr/>
        </p:nvCxnSpPr>
        <p:spPr>
          <a:xfrm>
            <a:off x="346982" y="456774"/>
            <a:ext cx="35067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9"/>
          <p:cNvCxnSpPr/>
          <p:nvPr/>
        </p:nvCxnSpPr>
        <p:spPr>
          <a:xfrm>
            <a:off x="8115300" y="456774"/>
            <a:ext cx="6756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9"/>
          <p:cNvPicPr preferRelativeResize="0"/>
          <p:nvPr/>
        </p:nvPicPr>
        <p:blipFill rotWithShape="1">
          <a:blip r:embed="rId4">
            <a:alphaModFix/>
          </a:blip>
          <a:srcRect r="57501"/>
          <a:stretch/>
        </p:blipFill>
        <p:spPr>
          <a:xfrm>
            <a:off x="267175" y="4639075"/>
            <a:ext cx="502675" cy="3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" title="ns wit.png"/>
          <p:cNvPicPr preferRelativeResize="0"/>
          <p:nvPr/>
        </p:nvPicPr>
        <p:blipFill rotWithShape="1">
          <a:blip r:embed="rId5">
            <a:alphaModFix/>
          </a:blip>
          <a:srcRect t="3771" b="3772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c7f7256f84_0_0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c7f7256f84_0_0"/>
          <p:cNvSpPr txBox="1">
            <a:spLocks noGrp="1"/>
          </p:cNvSpPr>
          <p:nvPr>
            <p:ph type="ctrTitle"/>
          </p:nvPr>
        </p:nvSpPr>
        <p:spPr>
          <a:xfrm>
            <a:off x="346981" y="1535837"/>
            <a:ext cx="4355400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Agenda:</a:t>
            </a:r>
            <a:endParaRPr sz="1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AutoNum type="arabicPeriod"/>
            </a:pP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Integrale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Methodologie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AutoNum type="arabicPeriod"/>
            </a:pP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Casus NS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AutoNum type="arabicPeriod"/>
            </a:pP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Wat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kunnen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we er mee?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b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nl-US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GB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Aansluiting</a:t>
            </a: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economie</a:t>
            </a: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b="1" dirty="0" err="1">
                <a:latin typeface="Helvetica Neue"/>
                <a:ea typeface="Helvetica Neue"/>
                <a:cs typeface="Helvetica Neue"/>
                <a:sym typeface="Helvetica Neue"/>
              </a:rPr>
              <a:t>onderwijs</a:t>
            </a: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b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Van BBP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naar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Brede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Welvaart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Maatschappelijke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Kosten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-Baten Analyse (MKBA)</a:t>
            </a:r>
            <a:b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-  Brede of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Integrale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van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bedrijven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8" name="Google Shape;98;g3c7f7256f84_0_0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g3c7f7256f84_0_0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g3c7f7256f84_0_0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g3c7f7256f84_0_0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c7f7256f84_0_0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04" name="Google Shape;104;g3c7f7256f84_0_0" title="AEX &amp; NS logo-02.png"/>
          <p:cNvPicPr preferRelativeResize="0"/>
          <p:nvPr/>
        </p:nvPicPr>
        <p:blipFill rotWithShape="1">
          <a:blip r:embed="rId3">
            <a:alphaModFix/>
          </a:blip>
          <a:srcRect l="46517" r="1858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c7f7256f84_0_0" title="Screenshot 2025-07-06 at 15.05.24.png"/>
          <p:cNvPicPr preferRelativeResize="0"/>
          <p:nvPr/>
        </p:nvPicPr>
        <p:blipFill rotWithShape="1">
          <a:blip r:embed="rId4">
            <a:alphaModFix/>
          </a:blip>
          <a:srcRect l="248" r="258"/>
          <a:stretch/>
        </p:blipFill>
        <p:spPr>
          <a:xfrm>
            <a:off x="5469134" y="630225"/>
            <a:ext cx="2884942" cy="4106925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rgbClr val="000000">
                <a:alpha val="14900"/>
              </a:srgbClr>
            </a:outerShdw>
          </a:effectLst>
        </p:spPr>
      </p:pic>
      <p:pic>
        <p:nvPicPr>
          <p:cNvPr id="106" name="Google Shape;106;g3c7f7256f84_0_0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 title="NS trein nijmegen.jpg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3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r="57501"/>
          <a:stretch/>
        </p:blipFill>
        <p:spPr>
          <a:xfrm>
            <a:off x="267175" y="4639075"/>
            <a:ext cx="502675" cy="3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>
            <a:spLocks noGrp="1"/>
          </p:cNvSpPr>
          <p:nvPr>
            <p:ph type="ctrTitle"/>
          </p:nvPr>
        </p:nvSpPr>
        <p:spPr>
          <a:xfrm>
            <a:off x="346982" y="456774"/>
            <a:ext cx="84441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Helvetica Neue Light"/>
              <a:buNone/>
            </a:pPr>
            <a:r>
              <a:rPr lang="en-GB" sz="38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Integrale Waarde</a:t>
            </a:r>
            <a:endParaRPr/>
          </a:p>
        </p:txBody>
      </p:sp>
      <p:cxnSp>
        <p:nvCxnSpPr>
          <p:cNvPr id="143" name="Google Shape;143;p4"/>
          <p:cNvCxnSpPr/>
          <p:nvPr/>
        </p:nvCxnSpPr>
        <p:spPr>
          <a:xfrm>
            <a:off x="907626" y="456774"/>
            <a:ext cx="78834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"/>
          <p:cNvCxnSpPr/>
          <p:nvPr/>
        </p:nvCxnSpPr>
        <p:spPr>
          <a:xfrm>
            <a:off x="346982" y="456774"/>
            <a:ext cx="35067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>
            <a:off x="8115300" y="456774"/>
            <a:ext cx="6756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4" title="ns wit.png"/>
          <p:cNvPicPr preferRelativeResize="0"/>
          <p:nvPr/>
        </p:nvPicPr>
        <p:blipFill rotWithShape="1">
          <a:blip r:embed="rId5">
            <a:alphaModFix/>
          </a:blip>
          <a:srcRect t="3771" b="3772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62e08c0f4f_0_1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62e08c0f4f_0_1"/>
          <p:cNvSpPr txBox="1">
            <a:spLocks noGrp="1"/>
          </p:cNvSpPr>
          <p:nvPr>
            <p:ph type="ctrTitle"/>
          </p:nvPr>
        </p:nvSpPr>
        <p:spPr>
          <a:xfrm>
            <a:off x="159275" y="1902275"/>
            <a:ext cx="5134500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Financiële + Sociale + Ecologische Waarde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Berekening: hoeveelheid x schaduwprijs (Q * SP)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Bijvoorbeeld: 1000 ton CO2 emissies * €214 =  €214.000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3" name="Google Shape;153;g362e08c0f4f_0_1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g362e08c0f4f_0_1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g362e08c0f4f_0_1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g362e08c0f4f_0_1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62e08c0f4f_0_1"/>
          <p:cNvSpPr txBox="1"/>
          <p:nvPr/>
        </p:nvSpPr>
        <p:spPr>
          <a:xfrm>
            <a:off x="346981" y="800106"/>
            <a:ext cx="4572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Integrale Waarde Methodologie</a:t>
            </a:r>
            <a:endParaRPr sz="2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g362e08c0f4f_0_1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62e08c0f4f_0_1" title="NS trein foto.jpg"/>
          <p:cNvPicPr preferRelativeResize="0"/>
          <p:nvPr/>
        </p:nvPicPr>
        <p:blipFill rotWithShape="1">
          <a:blip r:embed="rId4">
            <a:alphaModFix/>
          </a:blip>
          <a:srcRect l="8452" r="30070"/>
          <a:stretch/>
        </p:blipFill>
        <p:spPr>
          <a:xfrm>
            <a:off x="5447720" y="718626"/>
            <a:ext cx="3343273" cy="36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62e08c0f4f_0_1"/>
          <p:cNvSpPr txBox="1"/>
          <p:nvPr/>
        </p:nvSpPr>
        <p:spPr>
          <a:xfrm>
            <a:off x="990750" y="1902275"/>
            <a:ext cx="3521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FW + </a:t>
            </a:r>
            <a:r>
              <a:rPr lang="en-GB" sz="2800" b="1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</a:t>
            </a:r>
            <a:r>
              <a:rPr lang="en-GB" sz="28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EW = IW</a:t>
            </a:r>
            <a:endParaRPr sz="2800" b="1" i="0" u="none" strike="noStrike" cap="none" dirty="0">
              <a:solidFill>
                <a:srgbClr val="CC65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g362e08c0f4f_0_1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g362e08c0f4f_0_1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6"/>
          <p:cNvCxnSpPr/>
          <p:nvPr/>
        </p:nvCxnSpPr>
        <p:spPr>
          <a:xfrm>
            <a:off x="346982" y="456774"/>
            <a:ext cx="8443913" cy="0"/>
          </a:xfrm>
          <a:prstGeom prst="straightConnector1">
            <a:avLst/>
          </a:prstGeom>
          <a:noFill/>
          <a:ln w="28575" cap="flat" cmpd="sng">
            <a:solidFill>
              <a:srgbClr val="FFCC0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6"/>
          <p:cNvCxnSpPr/>
          <p:nvPr/>
        </p:nvCxnSpPr>
        <p:spPr>
          <a:xfrm>
            <a:off x="2102304" y="456774"/>
            <a:ext cx="2641147" cy="0"/>
          </a:xfrm>
          <a:prstGeom prst="straightConnector1">
            <a:avLst/>
          </a:prstGeom>
          <a:noFill/>
          <a:ln w="28575" cap="flat" cmpd="sng">
            <a:solidFill>
              <a:srgbClr val="CC650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6"/>
          <p:cNvCxnSpPr/>
          <p:nvPr/>
        </p:nvCxnSpPr>
        <p:spPr>
          <a:xfrm>
            <a:off x="6831466" y="456774"/>
            <a:ext cx="1957388" cy="0"/>
          </a:xfrm>
          <a:prstGeom prst="straightConnector1">
            <a:avLst/>
          </a:prstGeom>
          <a:noFill/>
          <a:ln w="28575" cap="flat" cmpd="sng">
            <a:solidFill>
              <a:srgbClr val="65993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6"/>
          <p:cNvSpPr txBox="1"/>
          <p:nvPr/>
        </p:nvSpPr>
        <p:spPr>
          <a:xfrm>
            <a:off x="7527472" y="269422"/>
            <a:ext cx="13854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pPr/>
              <a:t>5</a:t>
            </a:fld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960406" y="1762256"/>
            <a:ext cx="5217075" cy="71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Integrale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Waarde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960406" y="2562932"/>
            <a:ext cx="2468025" cy="711000"/>
          </a:xfrm>
          <a:prstGeom prst="roundRect">
            <a:avLst>
              <a:gd name="adj" fmla="val 16667"/>
            </a:avLst>
          </a:prstGeom>
          <a:solidFill>
            <a:srgbClr val="FFCC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FW: </a:t>
            </a:r>
            <a:r>
              <a:rPr lang="en-US" sz="1500" dirty="0" err="1">
                <a:latin typeface="Calibri"/>
                <a:ea typeface="Calibri"/>
                <a:cs typeface="Calibri"/>
                <a:sym typeface="Calibri"/>
              </a:rPr>
              <a:t>Ondernemingswaarde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4520573" y="2562932"/>
            <a:ext cx="1282275" cy="711000"/>
          </a:xfrm>
          <a:prstGeom prst="roundRect">
            <a:avLst>
              <a:gd name="adj" fmla="val 16667"/>
            </a:avLst>
          </a:prstGeom>
          <a:solidFill>
            <a:srgbClr val="CC65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SW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894992" y="2562932"/>
            <a:ext cx="1282275" cy="711000"/>
          </a:xfrm>
          <a:prstGeom prst="roundRect">
            <a:avLst>
              <a:gd name="adj" fmla="val 16667"/>
            </a:avLst>
          </a:prstGeom>
          <a:solidFill>
            <a:srgbClr val="659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EW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520573" y="3363608"/>
            <a:ext cx="1282275" cy="711000"/>
          </a:xfrm>
          <a:prstGeom prst="roundRect">
            <a:avLst>
              <a:gd name="adj" fmla="val 16667"/>
            </a:avLst>
          </a:prstGeom>
          <a:solidFill>
            <a:srgbClr val="CC65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Componenten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van S  x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hun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schaduw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prijs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5894992" y="3363608"/>
            <a:ext cx="1282275" cy="711000"/>
          </a:xfrm>
          <a:prstGeom prst="roundRect">
            <a:avLst>
              <a:gd name="adj" fmla="val 16667"/>
            </a:avLst>
          </a:prstGeom>
          <a:solidFill>
            <a:srgbClr val="659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Componenten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van E  x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hun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schaduw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prijs</a:t>
            </a:r>
            <a:endParaRPr lang="en-US"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960406" y="3363608"/>
            <a:ext cx="1213200" cy="711000"/>
          </a:xfrm>
          <a:prstGeom prst="roundRect">
            <a:avLst>
              <a:gd name="adj" fmla="val 16667"/>
            </a:avLst>
          </a:prstGeom>
          <a:solidFill>
            <a:srgbClr val="FFCC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dirty="0">
                <a:latin typeface="Calibri"/>
                <a:ea typeface="Calibri"/>
                <a:cs typeface="Calibri"/>
                <a:sym typeface="Calibri"/>
              </a:rPr>
              <a:t>Eigen </a:t>
            </a:r>
            <a:r>
              <a:rPr lang="en-US" sz="1350" dirty="0" err="1">
                <a:latin typeface="Calibri"/>
                <a:ea typeface="Calibri"/>
                <a:cs typeface="Calibri"/>
                <a:sym typeface="Calibri"/>
              </a:rPr>
              <a:t>Vermogen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3265918" y="3363608"/>
            <a:ext cx="1162575" cy="711000"/>
          </a:xfrm>
          <a:prstGeom prst="roundRect">
            <a:avLst>
              <a:gd name="adj" fmla="val 16667"/>
            </a:avLst>
          </a:prstGeom>
          <a:solidFill>
            <a:srgbClr val="FFCC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dirty="0" err="1">
                <a:latin typeface="Calibri"/>
                <a:ea typeface="Calibri"/>
                <a:cs typeface="Calibri"/>
                <a:sym typeface="Calibri"/>
              </a:rPr>
              <a:t>Vreemd</a:t>
            </a:r>
            <a:r>
              <a:rPr lang="en-US" sz="135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50" dirty="0" err="1">
                <a:latin typeface="Calibri"/>
                <a:ea typeface="Calibri"/>
                <a:cs typeface="Calibri"/>
                <a:sym typeface="Calibri"/>
              </a:rPr>
              <a:t>Vermogen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51;g362e08c0f4f_0_1" title="AEX &amp; NS logo-02.png">
            <a:extLst>
              <a:ext uri="{FF2B5EF4-FFF2-40B4-BE49-F238E27FC236}">
                <a16:creationId xmlns:a16="http://schemas.microsoft.com/office/drawing/2014/main" id="{F81CF875-EE9E-1FC1-4E83-37C4592D25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8;g362e08c0f4f_0_1" title="AEX &amp; NS logo-02.png">
            <a:extLst>
              <a:ext uri="{FF2B5EF4-FFF2-40B4-BE49-F238E27FC236}">
                <a16:creationId xmlns:a16="http://schemas.microsoft.com/office/drawing/2014/main" id="{BB7A120D-7176-E736-5DD7-85016CDF45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c7f7256f84_0_89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c7f7256f84_0_89"/>
          <p:cNvSpPr txBox="1">
            <a:spLocks noGrp="1"/>
          </p:cNvSpPr>
          <p:nvPr>
            <p:ph type="ctrTitle"/>
          </p:nvPr>
        </p:nvSpPr>
        <p:spPr>
          <a:xfrm>
            <a:off x="281499" y="1902275"/>
            <a:ext cx="5061777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Alles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uitgedrukt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 eigen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eenheden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bijv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. CO</a:t>
            </a:r>
            <a:r>
              <a:rPr lang="en-GB" sz="1400" baseline="-25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emissies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tonnen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vervuiling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tonnen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geluidsoverlast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in decibel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Jaar 2024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Gebaseerd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op: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jaarverslag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industrie-schattingen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andere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latin typeface="Helvetica Neue"/>
                <a:ea typeface="Helvetica Neue"/>
                <a:cs typeface="Helvetica Neue"/>
                <a:sym typeface="Helvetica Neue"/>
              </a:rPr>
              <a:t>bronnen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9" name="Google Shape;169;g3c7f7256f84_0_89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g3c7f7256f84_0_89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g3c7f7256f84_0_89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g3c7f7256f84_0_89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c7f7256f84_0_89"/>
          <p:cNvSpPr txBox="1"/>
          <p:nvPr/>
        </p:nvSpPr>
        <p:spPr>
          <a:xfrm>
            <a:off x="346981" y="800106"/>
            <a:ext cx="4572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Kwantiteit (Q)</a:t>
            </a:r>
            <a:endParaRPr sz="2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g3c7f7256f84_0_89" title="AEX &amp; NS logo-02.png"/>
          <p:cNvPicPr preferRelativeResize="0"/>
          <p:nvPr/>
        </p:nvPicPr>
        <p:blipFill rotWithShape="1">
          <a:blip r:embed="rId3">
            <a:alphaModFix/>
          </a:blip>
          <a:srcRect l="46517" r="1858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c7f7256f84_0_89" title="lucia-regules-PqvY0lY9kzc-unsplash.jpg"/>
          <p:cNvPicPr preferRelativeResize="0"/>
          <p:nvPr/>
        </p:nvPicPr>
        <p:blipFill rotWithShape="1">
          <a:blip r:embed="rId4">
            <a:alphaModFix/>
          </a:blip>
          <a:srcRect t="9342" b="9342"/>
          <a:stretch/>
        </p:blipFill>
        <p:spPr>
          <a:xfrm>
            <a:off x="5447735" y="718626"/>
            <a:ext cx="3343277" cy="36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c7f7256f84_0_89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77" name="Google Shape;177;g3c7f7256f84_0_89" title="Screenshot 2025-07-16 at 08.47.4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7f7256f84_0_103"/>
          <p:cNvSpPr txBox="1">
            <a:spLocks noGrp="1"/>
          </p:cNvSpPr>
          <p:nvPr>
            <p:ph type="ctrTitle"/>
          </p:nvPr>
        </p:nvSpPr>
        <p:spPr>
          <a:xfrm>
            <a:off x="4555671" y="1902281"/>
            <a:ext cx="4355400" cy="2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Geschatte werkelijke sociale of ecologische waarde per eenheid (anders dan de marktprijs)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Afgeleid uit wetenschappelijke studies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3" name="Google Shape;183;g3c7f7256f84_0_103"/>
          <p:cNvCxnSpPr/>
          <p:nvPr/>
        </p:nvCxnSpPr>
        <p:spPr>
          <a:xfrm>
            <a:off x="346982" y="456774"/>
            <a:ext cx="84441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g3c7f7256f84_0_103"/>
          <p:cNvCxnSpPr/>
          <p:nvPr/>
        </p:nvCxnSpPr>
        <p:spPr>
          <a:xfrm>
            <a:off x="2102303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g3c7f7256f84_0_103"/>
          <p:cNvCxnSpPr/>
          <p:nvPr/>
        </p:nvCxnSpPr>
        <p:spPr>
          <a:xfrm>
            <a:off x="6831466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6" name="Google Shape;186;g3c7f7256f84_0_103" title="raphael-ferraz-313A_3i11IY-unsplash.jpg"/>
          <p:cNvPicPr preferRelativeResize="0"/>
          <p:nvPr/>
        </p:nvPicPr>
        <p:blipFill rotWithShape="1">
          <a:blip r:embed="rId3">
            <a:alphaModFix/>
          </a:blip>
          <a:srcRect t="13866" b="13873"/>
          <a:stretch/>
        </p:blipFill>
        <p:spPr>
          <a:xfrm>
            <a:off x="346981" y="718657"/>
            <a:ext cx="3343274" cy="3624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c7f7256f84_0_103"/>
          <p:cNvSpPr txBox="1"/>
          <p:nvPr/>
        </p:nvSpPr>
        <p:spPr>
          <a:xfrm>
            <a:off x="7527471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c7f7256f84_0_103"/>
          <p:cNvSpPr txBox="1"/>
          <p:nvPr/>
        </p:nvSpPr>
        <p:spPr>
          <a:xfrm>
            <a:off x="4555671" y="800106"/>
            <a:ext cx="4241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Schaduwprijzen (SP)</a:t>
            </a:r>
            <a:endParaRPr sz="2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g3c7f7256f84_0_103" title="AEX &amp; NS logo-02.png"/>
          <p:cNvPicPr preferRelativeResize="0"/>
          <p:nvPr/>
        </p:nvPicPr>
        <p:blipFill rotWithShape="1">
          <a:blip r:embed="rId4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c7f7256f84_0_103" title="AEX &amp; NS logo-02.png"/>
          <p:cNvPicPr preferRelativeResize="0"/>
          <p:nvPr/>
        </p:nvPicPr>
        <p:blipFill rotWithShape="1">
          <a:blip r:embed="rId4">
            <a:alphaModFix/>
          </a:blip>
          <a:srcRect l="46517" r="1858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c7f7256f84_0_103" title="shutterstock_250356511.jpg"/>
          <p:cNvPicPr preferRelativeResize="0"/>
          <p:nvPr/>
        </p:nvPicPr>
        <p:blipFill rotWithShape="1">
          <a:blip r:embed="rId5">
            <a:alphaModFix/>
          </a:blip>
          <a:srcRect l="19894" r="19894"/>
          <a:stretch/>
        </p:blipFill>
        <p:spPr>
          <a:xfrm>
            <a:off x="346986" y="718651"/>
            <a:ext cx="3343273" cy="362480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c7f7256f84_0_103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193" name="Google Shape;193;g3c7f7256f84_0_103" title="Screenshot 2025-07-16 at 08.47.4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62e08c0f4f_0_59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g362e08c0f4f_0_59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g362e08c0f4f_0_59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g362e08c0f4f_0_59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g362e08c0f4f_0_59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62e08c0f4f_0_59"/>
          <p:cNvSpPr txBox="1"/>
          <p:nvPr/>
        </p:nvSpPr>
        <p:spPr>
          <a:xfrm>
            <a:off x="346981" y="800106"/>
            <a:ext cx="4572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</a:t>
            </a:r>
            <a:endParaRPr sz="21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9" name="Google Shape;219;g362e08c0f4f_0_59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62e08c0f4f_0_59" title="lucia-regules-PqvY0lY9kzc-unsplash.jpg"/>
          <p:cNvPicPr preferRelativeResize="0"/>
          <p:nvPr/>
        </p:nvPicPr>
        <p:blipFill rotWithShape="1">
          <a:blip r:embed="rId4">
            <a:alphaModFix/>
          </a:blip>
          <a:srcRect t="9341" b="9342"/>
          <a:stretch/>
        </p:blipFill>
        <p:spPr>
          <a:xfrm>
            <a:off x="5447735" y="718626"/>
            <a:ext cx="3343277" cy="36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62e08c0f4f_0_59"/>
          <p:cNvSpPr txBox="1"/>
          <p:nvPr/>
        </p:nvSpPr>
        <p:spPr>
          <a:xfrm>
            <a:off x="346975" y="1452111"/>
            <a:ext cx="48591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 =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1" i="0" u="none" strike="noStrike" cap="none" dirty="0" err="1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Integrale</a:t>
            </a: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1" i="0" u="none" strike="noStrike" cap="none" dirty="0" err="1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(IW) / </a:t>
            </a:r>
            <a:r>
              <a:rPr lang="en-GB" sz="1200" b="1" i="0" u="none" strike="noStrike" cap="none" dirty="0" err="1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Financiële</a:t>
            </a: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1" i="0" u="none" strike="noStrike" cap="none" dirty="0" err="1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Waarde</a:t>
            </a:r>
            <a:r>
              <a:rPr lang="en-GB" sz="1200" b="1" i="0" u="none" strike="noStrike" cap="none" dirty="0">
                <a:solidFill>
                  <a:srgbClr val="CC650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(FW)</a:t>
            </a:r>
            <a:endParaRPr sz="1200" b="1" i="0" u="none" strike="noStrike" cap="none" dirty="0">
              <a:solidFill>
                <a:srgbClr val="CC65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 &gt; 1 → het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bedrijf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heeft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een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positieve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ecologische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impact op de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samenleving</a:t>
            </a: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 &lt; 1 →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het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bedrijf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heeft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netto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een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negatieve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ecologische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impact op de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samenleving</a:t>
            </a: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Futureproofing ratio &lt; 0 → (neg SV + neg EV) &gt; FV -&gt; het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bedrijf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heeft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een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zeer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onhoudbaar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bedrijfsmodel</a:t>
            </a: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g362e08c0f4f_0_59" title="maryna-poliakova-ko_MBYxdrV4-unsplash.jpg"/>
          <p:cNvPicPr preferRelativeResize="0"/>
          <p:nvPr/>
        </p:nvPicPr>
        <p:blipFill rotWithShape="1">
          <a:blip r:embed="rId5">
            <a:alphaModFix/>
          </a:blip>
          <a:srcRect t="13866" b="13873"/>
          <a:stretch/>
        </p:blipFill>
        <p:spPr>
          <a:xfrm>
            <a:off x="5447720" y="718626"/>
            <a:ext cx="3343274" cy="36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62e08c0f4f_0_59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4" name="Google Shape;224;g362e08c0f4f_0_59" title="Screenshot 2025-07-16 at 08.47.4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36e9e4af5e0_0_109" title="AEX &amp; NS logo-02.png"/>
          <p:cNvPicPr preferRelativeResize="0"/>
          <p:nvPr/>
        </p:nvPicPr>
        <p:blipFill rotWithShape="1">
          <a:blip r:embed="rId3">
            <a:alphaModFix/>
          </a:blip>
          <a:srcRect r="59298"/>
          <a:stretch/>
        </p:blipFill>
        <p:spPr>
          <a:xfrm>
            <a:off x="281500" y="4657425"/>
            <a:ext cx="502676" cy="36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g36e9e4af5e0_0_109"/>
          <p:cNvCxnSpPr/>
          <p:nvPr/>
        </p:nvCxnSpPr>
        <p:spPr>
          <a:xfrm>
            <a:off x="2477860" y="456774"/>
            <a:ext cx="4551600" cy="0"/>
          </a:xfrm>
          <a:prstGeom prst="straightConnector1">
            <a:avLst/>
          </a:prstGeom>
          <a:noFill/>
          <a:ln w="28575" cap="flat" cmpd="sng">
            <a:solidFill>
              <a:srgbClr val="FEBF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g36e9e4af5e0_0_109"/>
          <p:cNvCxnSpPr/>
          <p:nvPr/>
        </p:nvCxnSpPr>
        <p:spPr>
          <a:xfrm>
            <a:off x="346981" y="456774"/>
            <a:ext cx="2641200" cy="0"/>
          </a:xfrm>
          <a:prstGeom prst="straightConnector1">
            <a:avLst/>
          </a:prstGeom>
          <a:noFill/>
          <a:ln w="28575" cap="flat" cmpd="sng">
            <a:solidFill>
              <a:srgbClr val="01206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g36e9e4af5e0_0_109"/>
          <p:cNvCxnSpPr/>
          <p:nvPr/>
        </p:nvCxnSpPr>
        <p:spPr>
          <a:xfrm>
            <a:off x="6833507" y="456774"/>
            <a:ext cx="1957500" cy="0"/>
          </a:xfrm>
          <a:prstGeom prst="straightConnector1">
            <a:avLst/>
          </a:prstGeom>
          <a:noFill/>
          <a:ln w="28575" cap="flat" cmpd="sng">
            <a:solidFill>
              <a:srgbClr val="094A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36e9e4af5e0_0_109"/>
          <p:cNvSpPr txBox="1"/>
          <p:nvPr/>
        </p:nvSpPr>
        <p:spPr>
          <a:xfrm>
            <a:off x="7029450" y="269422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36e9e4af5e0_0_109" title="AEX &amp; NS logo-02.png"/>
          <p:cNvPicPr preferRelativeResize="0"/>
          <p:nvPr/>
        </p:nvPicPr>
        <p:blipFill rotWithShape="1">
          <a:blip r:embed="rId3">
            <a:alphaModFix/>
          </a:blip>
          <a:srcRect l="46519" r="1857"/>
          <a:stretch/>
        </p:blipFill>
        <p:spPr>
          <a:xfrm>
            <a:off x="763500" y="4684736"/>
            <a:ext cx="540774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6e9e4af5e0_0_109"/>
          <p:cNvPicPr preferRelativeResize="0"/>
          <p:nvPr/>
        </p:nvPicPr>
        <p:blipFill rotWithShape="1">
          <a:blip r:embed="rId4">
            <a:alphaModFix/>
          </a:blip>
          <a:srcRect l="1293" b="988"/>
          <a:stretch/>
        </p:blipFill>
        <p:spPr>
          <a:xfrm>
            <a:off x="1516588" y="554125"/>
            <a:ext cx="3055413" cy="4349648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rgbClr val="000000">
                <a:alpha val="14901"/>
              </a:srgbClr>
            </a:outerShdw>
          </a:effectLst>
        </p:spPr>
      </p:pic>
      <p:pic>
        <p:nvPicPr>
          <p:cNvPr id="236" name="Google Shape;236;g36e9e4af5e0_0_109" title="Screenshot 2025-07-12 at 22.19.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2850" y="554125"/>
            <a:ext cx="3226084" cy="43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6e9e4af5e0_0_109"/>
          <p:cNvSpPr txBox="1">
            <a:spLocks noGrp="1"/>
          </p:cNvSpPr>
          <p:nvPr>
            <p:ph type="sldNum" idx="12"/>
          </p:nvPr>
        </p:nvSpPr>
        <p:spPr>
          <a:xfrm>
            <a:off x="6733495" y="47371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fld id="{00000000-1234-1234-1234-123412341234}" type="slidenum"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g36e9e4af5e0_0_109" title="Screenshot 2025-07-16 at 08.47.4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7809" y="127251"/>
            <a:ext cx="1583091" cy="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0ae735b-a57c-432a-aa2d-892814aa457c}" enabled="0" method="" siteId="{d0ae735b-a57c-432a-aa2d-892814aa45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447</Words>
  <Application>Microsoft Office PowerPoint</Application>
  <PresentationFormat>Diavoorstelling (16:9)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Helvetica Neue</vt:lpstr>
      <vt:lpstr>Calibri</vt:lpstr>
      <vt:lpstr>Helvetica Neue Light</vt:lpstr>
      <vt:lpstr>Arial</vt:lpstr>
      <vt:lpstr>Office Theme</vt:lpstr>
      <vt:lpstr>Het maatschappelijk kapitaal van de NS</vt:lpstr>
      <vt:lpstr>Agenda: Integrale Waarde Methodologie Casus NS Wat kunnen we er mee?    Aansluiting economie onderwijs: -  Van BBP naar Brede Welvaart -  Maatschappelijke Kosten-Baten Analyse (MKBA) -  Brede of Integrale Waarde van bedrijven</vt:lpstr>
      <vt:lpstr>Integrale Waarde</vt:lpstr>
      <vt:lpstr>Financiële + Sociale + Ecologische Waarde Berekening: hoeveelheid x schaduwprijs (Q * SP) Bijvoorbeeld: 1000 ton CO2 emissies * €214 =  €214.000</vt:lpstr>
      <vt:lpstr>PowerPoint-presentatie</vt:lpstr>
      <vt:lpstr>Alles uitgedrukt in eigen eenheden: bijv. CO2 emissies in tonnen, vervuiling in tonnen, geluidsoverlast in decibel  Jaar 2024  Gebaseerd op: jaarverslag, industrie-schattingen of andere bronnen</vt:lpstr>
      <vt:lpstr>Geschatte werkelijke sociale of ecologische waarde per eenheid (anders dan de marktprijs)  Afgeleid uit wetenschappelijke studies </vt:lpstr>
      <vt:lpstr>PowerPoint-presentatie</vt:lpstr>
      <vt:lpstr>PowerPoint-presentatie</vt:lpstr>
      <vt:lpstr>Resultaten 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Integrale waarde (zeer hoog) levert andere lens dan bedrijfseconomische waarde (zeer laag)  Wat betekent dit voor openbaar vervoer in Nederland? </vt:lpstr>
      <vt:lpstr>Toepassen in economie onderwijs Van BBP naar Brede Welvaart Maatschappelijke Kosten-Baten Analyse (MKBA) Brede of Integrale Waarde van bedrijven   Perspectief leerlingen -  Aansluiten bij hun belevingswereld -  Aansprekende actuele voorbeelden -  Laat hen aan de slag gaan met opdrachten bijv:    * Verschil CO2 voetafdruk auto – trein – vliegtuig    * Uitrekenen prijs vliegticket incl. schaduw prijs     * Impact van grote bedrijven (Tata Steel, Chemours)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Adelbert Ballast</cp:lastModifiedBy>
  <cp:revision>9</cp:revision>
  <dcterms:modified xsi:type="dcterms:W3CDTF">2026-04-10T10:10:03Z</dcterms:modified>
</cp:coreProperties>
</file>