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85" r:id="rId4"/>
    <p:sldId id="268" r:id="rId5"/>
    <p:sldId id="287" r:id="rId6"/>
    <p:sldId id="265" r:id="rId7"/>
    <p:sldId id="288" r:id="rId8"/>
  </p:sldIdLst>
  <p:sldSz cx="12192000" cy="6858000"/>
  <p:notesSz cx="6858000" cy="9144000"/>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62" userDrawn="1">
          <p15:clr>
            <a:srgbClr val="A4A3A4"/>
          </p15:clr>
        </p15:guide>
        <p15:guide id="2" pos="320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F7589E1-1464-0E1B-6252-D9C50D6B2897}" name="Bastiaan van der Broek" initials="Bv" userId="2828f621cf42da1e" providerId="Windows Live"/>
  <p188:author id="{53D8CBF0-6FA4-99FE-1EB5-BC94693E27C9}" name="Henk v.d. Boomgaard" initials="Hv" userId="f9a23c9269fddc92"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2457"/>
    <a:srgbClr val="FFB53F"/>
    <a:srgbClr val="01C0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33"/>
    <p:restoredTop sz="81702"/>
  </p:normalViewPr>
  <p:slideViewPr>
    <p:cSldViewPr>
      <p:cViewPr varScale="1">
        <p:scale>
          <a:sx n="92" d="100"/>
          <a:sy n="92" d="100"/>
        </p:scale>
        <p:origin x="1024" y="192"/>
      </p:cViewPr>
      <p:guideLst>
        <p:guide orient="horz" pos="1162"/>
        <p:guide pos="3205"/>
      </p:guideLst>
    </p:cSldViewPr>
  </p:slideViewPr>
  <p:notesTextViewPr>
    <p:cViewPr>
      <p:scale>
        <a:sx n="140" d="100"/>
        <a:sy n="14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DEDD48-D59C-814E-83B9-729145369CA8}" type="datetimeFigureOut">
              <a:rPr lang="en-NL" smtClean="0"/>
              <a:t>7/1/25</a:t>
            </a:fld>
            <a:endParaRPr lang="en-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D293B6-D0A9-414C-8F96-C6AD16887DE7}" type="slidenum">
              <a:rPr lang="en-NL" smtClean="0"/>
              <a:t>‹nr.›</a:t>
            </a:fld>
            <a:endParaRPr lang="en-NL"/>
          </a:p>
        </p:txBody>
      </p:sp>
    </p:spTree>
    <p:extLst>
      <p:ext uri="{BB962C8B-B14F-4D97-AF65-F5344CB8AC3E}">
        <p14:creationId xmlns:p14="http://schemas.microsoft.com/office/powerpoint/2010/main" val="4081730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None/>
            </a:pPr>
            <a:endParaRPr lang="nl-NL" sz="1100" b="0" i="0" dirty="0">
              <a:solidFill>
                <a:srgbClr val="FF6B00"/>
              </a:solidFill>
              <a:effectLst/>
              <a:latin typeface="+mn-lt"/>
            </a:endParaRPr>
          </a:p>
        </p:txBody>
      </p:sp>
      <p:sp>
        <p:nvSpPr>
          <p:cNvPr id="4" name="Slide Number Placeholder 3"/>
          <p:cNvSpPr>
            <a:spLocks noGrp="1"/>
          </p:cNvSpPr>
          <p:nvPr>
            <p:ph type="sldNum" sz="quarter" idx="5"/>
          </p:nvPr>
        </p:nvSpPr>
        <p:spPr/>
        <p:txBody>
          <a:bodyPr/>
          <a:lstStyle/>
          <a:p>
            <a:fld id="{5CD293B6-D0A9-414C-8F96-C6AD16887DE7}" type="slidenum">
              <a:rPr lang="en-NL" smtClean="0"/>
              <a:t>2</a:t>
            </a:fld>
            <a:endParaRPr lang="en-NL"/>
          </a:p>
        </p:txBody>
      </p:sp>
    </p:spTree>
    <p:extLst>
      <p:ext uri="{BB962C8B-B14F-4D97-AF65-F5344CB8AC3E}">
        <p14:creationId xmlns:p14="http://schemas.microsoft.com/office/powerpoint/2010/main" val="780018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2C108-0896-48B2-A24A-6089E1926E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7BAFB-039E-3528-B27E-B204493104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F346F7-14F2-6B0E-B37C-6C47C55A3E8A}"/>
              </a:ext>
            </a:extLst>
          </p:cNvPr>
          <p:cNvSpPr>
            <a:spLocks noGrp="1"/>
          </p:cNvSpPr>
          <p:nvPr>
            <p:ph type="body" idx="1"/>
          </p:nvPr>
        </p:nvSpPr>
        <p:spPr/>
        <p:txBody>
          <a:bodyPr/>
          <a:lstStyle/>
          <a:p>
            <a:endParaRPr lang="nl-NL" b="0" u="none" dirty="0"/>
          </a:p>
        </p:txBody>
      </p:sp>
      <p:sp>
        <p:nvSpPr>
          <p:cNvPr id="4" name="Slide Number Placeholder 3">
            <a:extLst>
              <a:ext uri="{FF2B5EF4-FFF2-40B4-BE49-F238E27FC236}">
                <a16:creationId xmlns:a16="http://schemas.microsoft.com/office/drawing/2014/main" id="{C59AB62E-A309-03CA-2113-72EA9293901E}"/>
              </a:ext>
            </a:extLst>
          </p:cNvPr>
          <p:cNvSpPr>
            <a:spLocks noGrp="1"/>
          </p:cNvSpPr>
          <p:nvPr>
            <p:ph type="sldNum" sz="quarter" idx="5"/>
          </p:nvPr>
        </p:nvSpPr>
        <p:spPr/>
        <p:txBody>
          <a:bodyPr/>
          <a:lstStyle/>
          <a:p>
            <a:fld id="{5CD293B6-D0A9-414C-8F96-C6AD16887DE7}" type="slidenum">
              <a:rPr lang="en-NL" smtClean="0"/>
              <a:t>3</a:t>
            </a:fld>
            <a:endParaRPr lang="en-NL"/>
          </a:p>
        </p:txBody>
      </p:sp>
    </p:spTree>
    <p:extLst>
      <p:ext uri="{BB962C8B-B14F-4D97-AF65-F5344CB8AC3E}">
        <p14:creationId xmlns:p14="http://schemas.microsoft.com/office/powerpoint/2010/main" val="4021424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i="0" dirty="0"/>
          </a:p>
        </p:txBody>
      </p:sp>
      <p:sp>
        <p:nvSpPr>
          <p:cNvPr id="4" name="Slide Number Placeholder 3"/>
          <p:cNvSpPr>
            <a:spLocks noGrp="1"/>
          </p:cNvSpPr>
          <p:nvPr>
            <p:ph type="sldNum" sz="quarter" idx="5"/>
          </p:nvPr>
        </p:nvSpPr>
        <p:spPr/>
        <p:txBody>
          <a:bodyPr/>
          <a:lstStyle/>
          <a:p>
            <a:fld id="{5CD293B6-D0A9-414C-8F96-C6AD16887DE7}" type="slidenum">
              <a:rPr lang="en-NL" smtClean="0"/>
              <a:t>4</a:t>
            </a:fld>
            <a:endParaRPr lang="en-NL"/>
          </a:p>
        </p:txBody>
      </p:sp>
    </p:spTree>
    <p:extLst>
      <p:ext uri="{BB962C8B-B14F-4D97-AF65-F5344CB8AC3E}">
        <p14:creationId xmlns:p14="http://schemas.microsoft.com/office/powerpoint/2010/main" val="2476716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C72E2-2AD7-8525-CDD3-62F6FAF384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32CDA3-BE0F-BA84-B29D-E5FF6D8514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860533-4380-042B-E501-606A8D3E1077}"/>
              </a:ext>
            </a:extLst>
          </p:cNvPr>
          <p:cNvSpPr>
            <a:spLocks noGrp="1"/>
          </p:cNvSpPr>
          <p:nvPr>
            <p:ph type="body" idx="1"/>
          </p:nvPr>
        </p:nvSpPr>
        <p:spPr/>
        <p:txBody>
          <a:bodyPr/>
          <a:lstStyle/>
          <a:p>
            <a:endParaRPr lang="nl-NL" b="0" u="none" dirty="0"/>
          </a:p>
        </p:txBody>
      </p:sp>
      <p:sp>
        <p:nvSpPr>
          <p:cNvPr id="4" name="Slide Number Placeholder 3">
            <a:extLst>
              <a:ext uri="{FF2B5EF4-FFF2-40B4-BE49-F238E27FC236}">
                <a16:creationId xmlns:a16="http://schemas.microsoft.com/office/drawing/2014/main" id="{286A1FD0-201A-E9A8-68B2-471CB5BE21D7}"/>
              </a:ext>
            </a:extLst>
          </p:cNvPr>
          <p:cNvSpPr>
            <a:spLocks noGrp="1"/>
          </p:cNvSpPr>
          <p:nvPr>
            <p:ph type="sldNum" sz="quarter" idx="5"/>
          </p:nvPr>
        </p:nvSpPr>
        <p:spPr/>
        <p:txBody>
          <a:bodyPr/>
          <a:lstStyle/>
          <a:p>
            <a:fld id="{5CD293B6-D0A9-414C-8F96-C6AD16887DE7}" type="slidenum">
              <a:rPr lang="en-NL" smtClean="0"/>
              <a:t>5</a:t>
            </a:fld>
            <a:endParaRPr lang="en-NL"/>
          </a:p>
        </p:txBody>
      </p:sp>
    </p:spTree>
    <p:extLst>
      <p:ext uri="{BB962C8B-B14F-4D97-AF65-F5344CB8AC3E}">
        <p14:creationId xmlns:p14="http://schemas.microsoft.com/office/powerpoint/2010/main" val="30431961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
        <p:nvSpPr>
          <p:cNvPr id="4" name="Slide Number Placeholder 3"/>
          <p:cNvSpPr>
            <a:spLocks noGrp="1"/>
          </p:cNvSpPr>
          <p:nvPr>
            <p:ph type="sldNum" sz="quarter" idx="5"/>
          </p:nvPr>
        </p:nvSpPr>
        <p:spPr/>
        <p:txBody>
          <a:bodyPr/>
          <a:lstStyle/>
          <a:p>
            <a:fld id="{5CD293B6-D0A9-414C-8F96-C6AD16887DE7}" type="slidenum">
              <a:rPr lang="en-NL" smtClean="0"/>
              <a:t>6</a:t>
            </a:fld>
            <a:endParaRPr lang="en-NL"/>
          </a:p>
        </p:txBody>
      </p:sp>
    </p:spTree>
    <p:extLst>
      <p:ext uri="{BB962C8B-B14F-4D97-AF65-F5344CB8AC3E}">
        <p14:creationId xmlns:p14="http://schemas.microsoft.com/office/powerpoint/2010/main" val="3707067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9A43E-2EE4-79E5-792A-DCD8D0AEED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72F78F-3393-ADF7-8061-9270004333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6F0ABE-6502-D127-B327-2AEB4C0A95AB}"/>
              </a:ext>
            </a:extLst>
          </p:cNvPr>
          <p:cNvSpPr>
            <a:spLocks noGrp="1"/>
          </p:cNvSpPr>
          <p:nvPr>
            <p:ph type="body" idx="1"/>
          </p:nvPr>
        </p:nvSpPr>
        <p:spPr/>
        <p:txBody>
          <a:bodyPr/>
          <a:lstStyle/>
          <a:p>
            <a:endParaRPr lang="nl-NL" b="0" u="none" dirty="0"/>
          </a:p>
        </p:txBody>
      </p:sp>
      <p:sp>
        <p:nvSpPr>
          <p:cNvPr id="4" name="Slide Number Placeholder 3">
            <a:extLst>
              <a:ext uri="{FF2B5EF4-FFF2-40B4-BE49-F238E27FC236}">
                <a16:creationId xmlns:a16="http://schemas.microsoft.com/office/drawing/2014/main" id="{E82F3D81-E7AE-09A7-BA97-7325EC827A95}"/>
              </a:ext>
            </a:extLst>
          </p:cNvPr>
          <p:cNvSpPr>
            <a:spLocks noGrp="1"/>
          </p:cNvSpPr>
          <p:nvPr>
            <p:ph type="sldNum" sz="quarter" idx="5"/>
          </p:nvPr>
        </p:nvSpPr>
        <p:spPr/>
        <p:txBody>
          <a:bodyPr/>
          <a:lstStyle/>
          <a:p>
            <a:fld id="{5CD293B6-D0A9-414C-8F96-C6AD16887DE7}" type="slidenum">
              <a:rPr lang="en-NL" smtClean="0"/>
              <a:t>7</a:t>
            </a:fld>
            <a:endParaRPr lang="en-NL"/>
          </a:p>
        </p:txBody>
      </p:sp>
    </p:spTree>
    <p:extLst>
      <p:ext uri="{BB962C8B-B14F-4D97-AF65-F5344CB8AC3E}">
        <p14:creationId xmlns:p14="http://schemas.microsoft.com/office/powerpoint/2010/main" val="3132390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3AACC-DF95-E5AC-466F-4E49B9AA356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NL"/>
          </a:p>
        </p:txBody>
      </p:sp>
      <p:sp>
        <p:nvSpPr>
          <p:cNvPr id="3" name="Subtitle 2">
            <a:extLst>
              <a:ext uri="{FF2B5EF4-FFF2-40B4-BE49-F238E27FC236}">
                <a16:creationId xmlns:a16="http://schemas.microsoft.com/office/drawing/2014/main" id="{8A572CF8-16C3-68F7-A405-8965FE830B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NL"/>
          </a:p>
        </p:txBody>
      </p:sp>
      <p:sp>
        <p:nvSpPr>
          <p:cNvPr id="4" name="Date Placeholder 3">
            <a:extLst>
              <a:ext uri="{FF2B5EF4-FFF2-40B4-BE49-F238E27FC236}">
                <a16:creationId xmlns:a16="http://schemas.microsoft.com/office/drawing/2014/main" id="{9B5D58EA-895C-3AD1-6110-FB36492D8F19}"/>
              </a:ext>
            </a:extLst>
          </p:cNvPr>
          <p:cNvSpPr>
            <a:spLocks noGrp="1"/>
          </p:cNvSpPr>
          <p:nvPr>
            <p:ph type="dt" sz="half" idx="10"/>
          </p:nvPr>
        </p:nvSpPr>
        <p:spPr/>
        <p:txBody>
          <a:bodyPr/>
          <a:lstStyle/>
          <a:p>
            <a:fld id="{003C1E79-C4F6-4C47-A102-FA9A4FF297D4}" type="datetimeFigureOut">
              <a:rPr lang="en-NL" smtClean="0"/>
              <a:t>7/1/25</a:t>
            </a:fld>
            <a:endParaRPr lang="en-NL"/>
          </a:p>
        </p:txBody>
      </p:sp>
      <p:sp>
        <p:nvSpPr>
          <p:cNvPr id="5" name="Footer Placeholder 4">
            <a:extLst>
              <a:ext uri="{FF2B5EF4-FFF2-40B4-BE49-F238E27FC236}">
                <a16:creationId xmlns:a16="http://schemas.microsoft.com/office/drawing/2014/main" id="{314221D6-689A-EC2B-C893-9CF63CA25B92}"/>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86F52D60-789E-F303-821A-F5B8E035FF23}"/>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694348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31866-5AFC-D3CF-8986-3BC66DE1B52B}"/>
              </a:ext>
            </a:extLst>
          </p:cNvPr>
          <p:cNvSpPr>
            <a:spLocks noGrp="1"/>
          </p:cNvSpPr>
          <p:nvPr>
            <p:ph type="title"/>
          </p:nvPr>
        </p:nvSpPr>
        <p:spPr/>
        <p:txBody>
          <a:bodyPr/>
          <a:lstStyle/>
          <a:p>
            <a:r>
              <a:rPr lang="en-GB"/>
              <a:t>Click to edit Master title style</a:t>
            </a:r>
            <a:endParaRPr lang="en-NL"/>
          </a:p>
        </p:txBody>
      </p:sp>
      <p:sp>
        <p:nvSpPr>
          <p:cNvPr id="3" name="Vertical Text Placeholder 2">
            <a:extLst>
              <a:ext uri="{FF2B5EF4-FFF2-40B4-BE49-F238E27FC236}">
                <a16:creationId xmlns:a16="http://schemas.microsoft.com/office/drawing/2014/main" id="{D31C8009-5368-59A0-B7C2-A4D6395FC72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3F3AC4CA-ED68-0468-4D3B-FDD08F342733}"/>
              </a:ext>
            </a:extLst>
          </p:cNvPr>
          <p:cNvSpPr>
            <a:spLocks noGrp="1"/>
          </p:cNvSpPr>
          <p:nvPr>
            <p:ph type="dt" sz="half" idx="10"/>
          </p:nvPr>
        </p:nvSpPr>
        <p:spPr/>
        <p:txBody>
          <a:bodyPr/>
          <a:lstStyle/>
          <a:p>
            <a:fld id="{003C1E79-C4F6-4C47-A102-FA9A4FF297D4}" type="datetimeFigureOut">
              <a:rPr lang="en-NL" smtClean="0"/>
              <a:t>7/1/25</a:t>
            </a:fld>
            <a:endParaRPr lang="en-NL"/>
          </a:p>
        </p:txBody>
      </p:sp>
      <p:sp>
        <p:nvSpPr>
          <p:cNvPr id="5" name="Footer Placeholder 4">
            <a:extLst>
              <a:ext uri="{FF2B5EF4-FFF2-40B4-BE49-F238E27FC236}">
                <a16:creationId xmlns:a16="http://schemas.microsoft.com/office/drawing/2014/main" id="{7267EB86-51D0-37FF-B370-2B314D7259D8}"/>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535DC2B8-7A7E-0385-CA73-418031A03389}"/>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3345075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4E8D95-7C1D-0F58-5684-CE6FB5FD0C1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NL"/>
          </a:p>
        </p:txBody>
      </p:sp>
      <p:sp>
        <p:nvSpPr>
          <p:cNvPr id="3" name="Vertical Text Placeholder 2">
            <a:extLst>
              <a:ext uri="{FF2B5EF4-FFF2-40B4-BE49-F238E27FC236}">
                <a16:creationId xmlns:a16="http://schemas.microsoft.com/office/drawing/2014/main" id="{94531818-9E2F-4A7E-5647-9394A4ACF01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395776F7-F2D8-6509-C7BE-A601A24660DA}"/>
              </a:ext>
            </a:extLst>
          </p:cNvPr>
          <p:cNvSpPr>
            <a:spLocks noGrp="1"/>
          </p:cNvSpPr>
          <p:nvPr>
            <p:ph type="dt" sz="half" idx="10"/>
          </p:nvPr>
        </p:nvSpPr>
        <p:spPr/>
        <p:txBody>
          <a:bodyPr/>
          <a:lstStyle/>
          <a:p>
            <a:fld id="{003C1E79-C4F6-4C47-A102-FA9A4FF297D4}" type="datetimeFigureOut">
              <a:rPr lang="en-NL" smtClean="0"/>
              <a:t>7/1/25</a:t>
            </a:fld>
            <a:endParaRPr lang="en-NL"/>
          </a:p>
        </p:txBody>
      </p:sp>
      <p:sp>
        <p:nvSpPr>
          <p:cNvPr id="5" name="Footer Placeholder 4">
            <a:extLst>
              <a:ext uri="{FF2B5EF4-FFF2-40B4-BE49-F238E27FC236}">
                <a16:creationId xmlns:a16="http://schemas.microsoft.com/office/drawing/2014/main" id="{110935AC-4092-62C4-D13B-46701D4E515F}"/>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4FE4B17F-3A4E-637B-060E-42DECF3AA9CA}"/>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929836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FC424-799B-FE87-1522-A482594BD736}"/>
              </a:ext>
            </a:extLst>
          </p:cNvPr>
          <p:cNvSpPr>
            <a:spLocks noGrp="1"/>
          </p:cNvSpPr>
          <p:nvPr>
            <p:ph type="title"/>
          </p:nvPr>
        </p:nvSpPr>
        <p:spPr/>
        <p:txBody>
          <a:bodyPr/>
          <a:lstStyle/>
          <a:p>
            <a:r>
              <a:rPr lang="en-GB"/>
              <a:t>Click to edit Master title style</a:t>
            </a:r>
            <a:endParaRPr lang="en-NL"/>
          </a:p>
        </p:txBody>
      </p:sp>
      <p:sp>
        <p:nvSpPr>
          <p:cNvPr id="3" name="Content Placeholder 2">
            <a:extLst>
              <a:ext uri="{FF2B5EF4-FFF2-40B4-BE49-F238E27FC236}">
                <a16:creationId xmlns:a16="http://schemas.microsoft.com/office/drawing/2014/main" id="{654F7493-A4B3-419A-D780-5163CAF090B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30879F86-940E-18E3-AD3E-0211020D881F}"/>
              </a:ext>
            </a:extLst>
          </p:cNvPr>
          <p:cNvSpPr>
            <a:spLocks noGrp="1"/>
          </p:cNvSpPr>
          <p:nvPr>
            <p:ph type="dt" sz="half" idx="10"/>
          </p:nvPr>
        </p:nvSpPr>
        <p:spPr/>
        <p:txBody>
          <a:bodyPr/>
          <a:lstStyle/>
          <a:p>
            <a:fld id="{003C1E79-C4F6-4C47-A102-FA9A4FF297D4}" type="datetimeFigureOut">
              <a:rPr lang="en-NL" smtClean="0"/>
              <a:t>7/1/25</a:t>
            </a:fld>
            <a:endParaRPr lang="en-NL"/>
          </a:p>
        </p:txBody>
      </p:sp>
      <p:sp>
        <p:nvSpPr>
          <p:cNvPr id="5" name="Footer Placeholder 4">
            <a:extLst>
              <a:ext uri="{FF2B5EF4-FFF2-40B4-BE49-F238E27FC236}">
                <a16:creationId xmlns:a16="http://schemas.microsoft.com/office/drawing/2014/main" id="{8477EA2B-4053-22DF-7C1A-993B6EC1BC18}"/>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CE55FFC1-9AAB-EE89-44A3-A8848E4302DB}"/>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883887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7222F-AD25-B9B7-64DC-339FD542671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NL"/>
          </a:p>
        </p:txBody>
      </p:sp>
      <p:sp>
        <p:nvSpPr>
          <p:cNvPr id="3" name="Text Placeholder 2">
            <a:extLst>
              <a:ext uri="{FF2B5EF4-FFF2-40B4-BE49-F238E27FC236}">
                <a16:creationId xmlns:a16="http://schemas.microsoft.com/office/drawing/2014/main" id="{2E02871B-22D5-8EFC-99AD-8F1B38AAB11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CC5C33C-0711-EC15-6F38-29CD2D17CFF7}"/>
              </a:ext>
            </a:extLst>
          </p:cNvPr>
          <p:cNvSpPr>
            <a:spLocks noGrp="1"/>
          </p:cNvSpPr>
          <p:nvPr>
            <p:ph type="dt" sz="half" idx="10"/>
          </p:nvPr>
        </p:nvSpPr>
        <p:spPr/>
        <p:txBody>
          <a:bodyPr/>
          <a:lstStyle/>
          <a:p>
            <a:fld id="{003C1E79-C4F6-4C47-A102-FA9A4FF297D4}" type="datetimeFigureOut">
              <a:rPr lang="en-NL" smtClean="0"/>
              <a:t>7/1/25</a:t>
            </a:fld>
            <a:endParaRPr lang="en-NL"/>
          </a:p>
        </p:txBody>
      </p:sp>
      <p:sp>
        <p:nvSpPr>
          <p:cNvPr id="5" name="Footer Placeholder 4">
            <a:extLst>
              <a:ext uri="{FF2B5EF4-FFF2-40B4-BE49-F238E27FC236}">
                <a16:creationId xmlns:a16="http://schemas.microsoft.com/office/drawing/2014/main" id="{C11F17E5-3239-70EB-0794-DDED5932D88C}"/>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088C16B0-CCA4-E76B-33EC-44F881D8016C}"/>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4103416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873DB-FE9C-D21F-48F6-D6C30B871422}"/>
              </a:ext>
            </a:extLst>
          </p:cNvPr>
          <p:cNvSpPr>
            <a:spLocks noGrp="1"/>
          </p:cNvSpPr>
          <p:nvPr>
            <p:ph type="title"/>
          </p:nvPr>
        </p:nvSpPr>
        <p:spPr/>
        <p:txBody>
          <a:bodyPr/>
          <a:lstStyle/>
          <a:p>
            <a:r>
              <a:rPr lang="en-GB"/>
              <a:t>Click to edit Master title style</a:t>
            </a:r>
            <a:endParaRPr lang="en-NL"/>
          </a:p>
        </p:txBody>
      </p:sp>
      <p:sp>
        <p:nvSpPr>
          <p:cNvPr id="3" name="Content Placeholder 2">
            <a:extLst>
              <a:ext uri="{FF2B5EF4-FFF2-40B4-BE49-F238E27FC236}">
                <a16:creationId xmlns:a16="http://schemas.microsoft.com/office/drawing/2014/main" id="{078A4000-9F76-68F1-32B6-C33BF1B5AF6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Content Placeholder 3">
            <a:extLst>
              <a:ext uri="{FF2B5EF4-FFF2-40B4-BE49-F238E27FC236}">
                <a16:creationId xmlns:a16="http://schemas.microsoft.com/office/drawing/2014/main" id="{A2F6A560-7960-8247-C716-4EB2FC8D28A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5" name="Date Placeholder 4">
            <a:extLst>
              <a:ext uri="{FF2B5EF4-FFF2-40B4-BE49-F238E27FC236}">
                <a16:creationId xmlns:a16="http://schemas.microsoft.com/office/drawing/2014/main" id="{2E73347A-794A-70DB-A6A2-3DFDB9536285}"/>
              </a:ext>
            </a:extLst>
          </p:cNvPr>
          <p:cNvSpPr>
            <a:spLocks noGrp="1"/>
          </p:cNvSpPr>
          <p:nvPr>
            <p:ph type="dt" sz="half" idx="10"/>
          </p:nvPr>
        </p:nvSpPr>
        <p:spPr/>
        <p:txBody>
          <a:bodyPr/>
          <a:lstStyle/>
          <a:p>
            <a:fld id="{003C1E79-C4F6-4C47-A102-FA9A4FF297D4}" type="datetimeFigureOut">
              <a:rPr lang="en-NL" smtClean="0"/>
              <a:t>7/1/25</a:t>
            </a:fld>
            <a:endParaRPr lang="en-NL"/>
          </a:p>
        </p:txBody>
      </p:sp>
      <p:sp>
        <p:nvSpPr>
          <p:cNvPr id="6" name="Footer Placeholder 5">
            <a:extLst>
              <a:ext uri="{FF2B5EF4-FFF2-40B4-BE49-F238E27FC236}">
                <a16:creationId xmlns:a16="http://schemas.microsoft.com/office/drawing/2014/main" id="{7B9179B3-6B51-5DA8-D6E2-0DC40FCFCD93}"/>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DC0E9DC9-1D8C-CC2E-60C8-730F0DDEFF03}"/>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515688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408D6-50F9-5983-8054-4BD1DF1A677B}"/>
              </a:ext>
            </a:extLst>
          </p:cNvPr>
          <p:cNvSpPr>
            <a:spLocks noGrp="1"/>
          </p:cNvSpPr>
          <p:nvPr>
            <p:ph type="title"/>
          </p:nvPr>
        </p:nvSpPr>
        <p:spPr>
          <a:xfrm>
            <a:off x="839788" y="365125"/>
            <a:ext cx="10515600" cy="1325563"/>
          </a:xfrm>
        </p:spPr>
        <p:txBody>
          <a:bodyPr/>
          <a:lstStyle/>
          <a:p>
            <a:r>
              <a:rPr lang="en-GB"/>
              <a:t>Click to edit Master title style</a:t>
            </a:r>
            <a:endParaRPr lang="en-NL"/>
          </a:p>
        </p:txBody>
      </p:sp>
      <p:sp>
        <p:nvSpPr>
          <p:cNvPr id="3" name="Text Placeholder 2">
            <a:extLst>
              <a:ext uri="{FF2B5EF4-FFF2-40B4-BE49-F238E27FC236}">
                <a16:creationId xmlns:a16="http://schemas.microsoft.com/office/drawing/2014/main" id="{7D5734A9-D33D-AB82-AEBD-DB6F75F0EB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E20D200-782D-88FF-4AC4-94CA8D5F29A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5" name="Text Placeholder 4">
            <a:extLst>
              <a:ext uri="{FF2B5EF4-FFF2-40B4-BE49-F238E27FC236}">
                <a16:creationId xmlns:a16="http://schemas.microsoft.com/office/drawing/2014/main" id="{3B080093-4912-40E6-EF0D-8E45A573F4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090F815-33A2-3D80-06AE-FCA89FAB514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7" name="Date Placeholder 6">
            <a:extLst>
              <a:ext uri="{FF2B5EF4-FFF2-40B4-BE49-F238E27FC236}">
                <a16:creationId xmlns:a16="http://schemas.microsoft.com/office/drawing/2014/main" id="{E1F9C2F4-7454-C746-53AF-B9A842A0A67D}"/>
              </a:ext>
            </a:extLst>
          </p:cNvPr>
          <p:cNvSpPr>
            <a:spLocks noGrp="1"/>
          </p:cNvSpPr>
          <p:nvPr>
            <p:ph type="dt" sz="half" idx="10"/>
          </p:nvPr>
        </p:nvSpPr>
        <p:spPr/>
        <p:txBody>
          <a:bodyPr/>
          <a:lstStyle/>
          <a:p>
            <a:fld id="{003C1E79-C4F6-4C47-A102-FA9A4FF297D4}" type="datetimeFigureOut">
              <a:rPr lang="en-NL" smtClean="0"/>
              <a:t>7/1/25</a:t>
            </a:fld>
            <a:endParaRPr lang="en-NL"/>
          </a:p>
        </p:txBody>
      </p:sp>
      <p:sp>
        <p:nvSpPr>
          <p:cNvPr id="8" name="Footer Placeholder 7">
            <a:extLst>
              <a:ext uri="{FF2B5EF4-FFF2-40B4-BE49-F238E27FC236}">
                <a16:creationId xmlns:a16="http://schemas.microsoft.com/office/drawing/2014/main" id="{D148542B-88F1-733B-E17D-E7A785344D5B}"/>
              </a:ext>
            </a:extLst>
          </p:cNvPr>
          <p:cNvSpPr>
            <a:spLocks noGrp="1"/>
          </p:cNvSpPr>
          <p:nvPr>
            <p:ph type="ftr" sz="quarter" idx="11"/>
          </p:nvPr>
        </p:nvSpPr>
        <p:spPr/>
        <p:txBody>
          <a:bodyPr/>
          <a:lstStyle/>
          <a:p>
            <a:endParaRPr lang="en-NL"/>
          </a:p>
        </p:txBody>
      </p:sp>
      <p:sp>
        <p:nvSpPr>
          <p:cNvPr id="9" name="Slide Number Placeholder 8">
            <a:extLst>
              <a:ext uri="{FF2B5EF4-FFF2-40B4-BE49-F238E27FC236}">
                <a16:creationId xmlns:a16="http://schemas.microsoft.com/office/drawing/2014/main" id="{7B7D9F50-A352-C622-FFE1-6DBCC9688C33}"/>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734459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EB26D-30DF-E185-678D-1A4D9BE20430}"/>
              </a:ext>
            </a:extLst>
          </p:cNvPr>
          <p:cNvSpPr>
            <a:spLocks noGrp="1"/>
          </p:cNvSpPr>
          <p:nvPr>
            <p:ph type="title"/>
          </p:nvPr>
        </p:nvSpPr>
        <p:spPr/>
        <p:txBody>
          <a:bodyPr/>
          <a:lstStyle/>
          <a:p>
            <a:r>
              <a:rPr lang="en-GB"/>
              <a:t>Click to edit Master title style</a:t>
            </a:r>
            <a:endParaRPr lang="en-NL"/>
          </a:p>
        </p:txBody>
      </p:sp>
      <p:sp>
        <p:nvSpPr>
          <p:cNvPr id="3" name="Date Placeholder 2">
            <a:extLst>
              <a:ext uri="{FF2B5EF4-FFF2-40B4-BE49-F238E27FC236}">
                <a16:creationId xmlns:a16="http://schemas.microsoft.com/office/drawing/2014/main" id="{B50B0458-8245-A1A2-5060-DACA4779EDC0}"/>
              </a:ext>
            </a:extLst>
          </p:cNvPr>
          <p:cNvSpPr>
            <a:spLocks noGrp="1"/>
          </p:cNvSpPr>
          <p:nvPr>
            <p:ph type="dt" sz="half" idx="10"/>
          </p:nvPr>
        </p:nvSpPr>
        <p:spPr/>
        <p:txBody>
          <a:bodyPr/>
          <a:lstStyle/>
          <a:p>
            <a:fld id="{003C1E79-C4F6-4C47-A102-FA9A4FF297D4}" type="datetimeFigureOut">
              <a:rPr lang="en-NL" smtClean="0"/>
              <a:t>7/1/25</a:t>
            </a:fld>
            <a:endParaRPr lang="en-NL"/>
          </a:p>
        </p:txBody>
      </p:sp>
      <p:sp>
        <p:nvSpPr>
          <p:cNvPr id="4" name="Footer Placeholder 3">
            <a:extLst>
              <a:ext uri="{FF2B5EF4-FFF2-40B4-BE49-F238E27FC236}">
                <a16:creationId xmlns:a16="http://schemas.microsoft.com/office/drawing/2014/main" id="{393C18A3-B6CD-7BE5-0E82-56861460447F}"/>
              </a:ext>
            </a:extLst>
          </p:cNvPr>
          <p:cNvSpPr>
            <a:spLocks noGrp="1"/>
          </p:cNvSpPr>
          <p:nvPr>
            <p:ph type="ftr" sz="quarter" idx="11"/>
          </p:nvPr>
        </p:nvSpPr>
        <p:spPr/>
        <p:txBody>
          <a:bodyPr/>
          <a:lstStyle/>
          <a:p>
            <a:endParaRPr lang="en-NL"/>
          </a:p>
        </p:txBody>
      </p:sp>
      <p:sp>
        <p:nvSpPr>
          <p:cNvPr id="5" name="Slide Number Placeholder 4">
            <a:extLst>
              <a:ext uri="{FF2B5EF4-FFF2-40B4-BE49-F238E27FC236}">
                <a16:creationId xmlns:a16="http://schemas.microsoft.com/office/drawing/2014/main" id="{8ACBF237-C9E6-FBD8-5D96-44CFE916B097}"/>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11762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7A9DF2-122B-E7E8-4EDA-3BDF34E33AE8}"/>
              </a:ext>
            </a:extLst>
          </p:cNvPr>
          <p:cNvSpPr>
            <a:spLocks noGrp="1"/>
          </p:cNvSpPr>
          <p:nvPr>
            <p:ph type="dt" sz="half" idx="10"/>
          </p:nvPr>
        </p:nvSpPr>
        <p:spPr/>
        <p:txBody>
          <a:bodyPr/>
          <a:lstStyle/>
          <a:p>
            <a:fld id="{003C1E79-C4F6-4C47-A102-FA9A4FF297D4}" type="datetimeFigureOut">
              <a:rPr lang="en-NL" smtClean="0"/>
              <a:t>7/1/25</a:t>
            </a:fld>
            <a:endParaRPr lang="en-NL"/>
          </a:p>
        </p:txBody>
      </p:sp>
      <p:sp>
        <p:nvSpPr>
          <p:cNvPr id="3" name="Footer Placeholder 2">
            <a:extLst>
              <a:ext uri="{FF2B5EF4-FFF2-40B4-BE49-F238E27FC236}">
                <a16:creationId xmlns:a16="http://schemas.microsoft.com/office/drawing/2014/main" id="{C86F96FA-9BF7-B053-06DB-69E345287941}"/>
              </a:ext>
            </a:extLst>
          </p:cNvPr>
          <p:cNvSpPr>
            <a:spLocks noGrp="1"/>
          </p:cNvSpPr>
          <p:nvPr>
            <p:ph type="ftr" sz="quarter" idx="11"/>
          </p:nvPr>
        </p:nvSpPr>
        <p:spPr/>
        <p:txBody>
          <a:bodyPr/>
          <a:lstStyle/>
          <a:p>
            <a:endParaRPr lang="en-NL"/>
          </a:p>
        </p:txBody>
      </p:sp>
      <p:sp>
        <p:nvSpPr>
          <p:cNvPr id="4" name="Slide Number Placeholder 3">
            <a:extLst>
              <a:ext uri="{FF2B5EF4-FFF2-40B4-BE49-F238E27FC236}">
                <a16:creationId xmlns:a16="http://schemas.microsoft.com/office/drawing/2014/main" id="{F20BE536-B392-D366-AFEE-8085D4ABCA38}"/>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960622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87595-E579-43E4-1078-2414F5A494D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NL"/>
          </a:p>
        </p:txBody>
      </p:sp>
      <p:sp>
        <p:nvSpPr>
          <p:cNvPr id="3" name="Content Placeholder 2">
            <a:extLst>
              <a:ext uri="{FF2B5EF4-FFF2-40B4-BE49-F238E27FC236}">
                <a16:creationId xmlns:a16="http://schemas.microsoft.com/office/drawing/2014/main" id="{45DDDEEC-9161-BAB7-BE98-07EC07E45B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Text Placeholder 3">
            <a:extLst>
              <a:ext uri="{FF2B5EF4-FFF2-40B4-BE49-F238E27FC236}">
                <a16:creationId xmlns:a16="http://schemas.microsoft.com/office/drawing/2014/main" id="{F055D90D-B74A-B457-0EF9-F0AF996DA1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0FAF5B8-67B2-164E-6567-5F0785D92F4B}"/>
              </a:ext>
            </a:extLst>
          </p:cNvPr>
          <p:cNvSpPr>
            <a:spLocks noGrp="1"/>
          </p:cNvSpPr>
          <p:nvPr>
            <p:ph type="dt" sz="half" idx="10"/>
          </p:nvPr>
        </p:nvSpPr>
        <p:spPr/>
        <p:txBody>
          <a:bodyPr/>
          <a:lstStyle/>
          <a:p>
            <a:fld id="{003C1E79-C4F6-4C47-A102-FA9A4FF297D4}" type="datetimeFigureOut">
              <a:rPr lang="en-NL" smtClean="0"/>
              <a:t>7/1/25</a:t>
            </a:fld>
            <a:endParaRPr lang="en-NL"/>
          </a:p>
        </p:txBody>
      </p:sp>
      <p:sp>
        <p:nvSpPr>
          <p:cNvPr id="6" name="Footer Placeholder 5">
            <a:extLst>
              <a:ext uri="{FF2B5EF4-FFF2-40B4-BE49-F238E27FC236}">
                <a16:creationId xmlns:a16="http://schemas.microsoft.com/office/drawing/2014/main" id="{5B650971-15D1-A58F-97E1-9D42E2D881C9}"/>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9536F694-46CD-05F2-D912-232B43DC38FE}"/>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4117532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B7B8A-9E90-6DAD-9709-5A507AA3732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NL"/>
          </a:p>
        </p:txBody>
      </p:sp>
      <p:sp>
        <p:nvSpPr>
          <p:cNvPr id="3" name="Picture Placeholder 2">
            <a:extLst>
              <a:ext uri="{FF2B5EF4-FFF2-40B4-BE49-F238E27FC236}">
                <a16:creationId xmlns:a16="http://schemas.microsoft.com/office/drawing/2014/main" id="{BCAD682A-8EE3-7E28-E120-9AE460F3F0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L"/>
          </a:p>
        </p:txBody>
      </p:sp>
      <p:sp>
        <p:nvSpPr>
          <p:cNvPr id="4" name="Text Placeholder 3">
            <a:extLst>
              <a:ext uri="{FF2B5EF4-FFF2-40B4-BE49-F238E27FC236}">
                <a16:creationId xmlns:a16="http://schemas.microsoft.com/office/drawing/2014/main" id="{DDFA5C3D-87A8-CDC6-CECF-26282EC3AE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E6518FC-F568-ECE6-CF76-027BD23AFF5F}"/>
              </a:ext>
            </a:extLst>
          </p:cNvPr>
          <p:cNvSpPr>
            <a:spLocks noGrp="1"/>
          </p:cNvSpPr>
          <p:nvPr>
            <p:ph type="dt" sz="half" idx="10"/>
          </p:nvPr>
        </p:nvSpPr>
        <p:spPr/>
        <p:txBody>
          <a:bodyPr/>
          <a:lstStyle/>
          <a:p>
            <a:fld id="{003C1E79-C4F6-4C47-A102-FA9A4FF297D4}" type="datetimeFigureOut">
              <a:rPr lang="en-NL" smtClean="0"/>
              <a:t>7/1/25</a:t>
            </a:fld>
            <a:endParaRPr lang="en-NL"/>
          </a:p>
        </p:txBody>
      </p:sp>
      <p:sp>
        <p:nvSpPr>
          <p:cNvPr id="6" name="Footer Placeholder 5">
            <a:extLst>
              <a:ext uri="{FF2B5EF4-FFF2-40B4-BE49-F238E27FC236}">
                <a16:creationId xmlns:a16="http://schemas.microsoft.com/office/drawing/2014/main" id="{DD07EC28-59B8-375F-3095-73835F31D597}"/>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26D0B63C-43E6-A285-1735-6A114420E8B5}"/>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3882314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35326BB-C3B2-B28D-4D91-68DF63A478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NL"/>
          </a:p>
        </p:txBody>
      </p:sp>
      <p:sp>
        <p:nvSpPr>
          <p:cNvPr id="3" name="Text Placeholder 2">
            <a:extLst>
              <a:ext uri="{FF2B5EF4-FFF2-40B4-BE49-F238E27FC236}">
                <a16:creationId xmlns:a16="http://schemas.microsoft.com/office/drawing/2014/main" id="{3BC58458-6FAE-A9D1-48AD-25E6C0D8C4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D58F27DD-2B9D-A52E-E2AC-B03EA4816C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03C1E79-C4F6-4C47-A102-FA9A4FF297D4}" type="datetimeFigureOut">
              <a:rPr lang="en-NL" smtClean="0"/>
              <a:t>7/1/25</a:t>
            </a:fld>
            <a:endParaRPr lang="en-NL"/>
          </a:p>
        </p:txBody>
      </p:sp>
      <p:sp>
        <p:nvSpPr>
          <p:cNvPr id="5" name="Footer Placeholder 4">
            <a:extLst>
              <a:ext uri="{FF2B5EF4-FFF2-40B4-BE49-F238E27FC236}">
                <a16:creationId xmlns:a16="http://schemas.microsoft.com/office/drawing/2014/main" id="{8EDD1768-A090-F8DF-4557-5A416AB387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L"/>
          </a:p>
        </p:txBody>
      </p:sp>
      <p:sp>
        <p:nvSpPr>
          <p:cNvPr id="6" name="Slide Number Placeholder 5">
            <a:extLst>
              <a:ext uri="{FF2B5EF4-FFF2-40B4-BE49-F238E27FC236}">
                <a16:creationId xmlns:a16="http://schemas.microsoft.com/office/drawing/2014/main" id="{8C2A9886-0A33-71EB-1AB5-E58146C5D2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FAE17FA-2C5D-F847-92E3-F6F01AA6BC12}" type="slidenum">
              <a:rPr lang="en-NL" smtClean="0"/>
              <a:t>‹nr.›</a:t>
            </a:fld>
            <a:endParaRPr lang="en-NL"/>
          </a:p>
        </p:txBody>
      </p:sp>
    </p:spTree>
    <p:extLst>
      <p:ext uri="{BB962C8B-B14F-4D97-AF65-F5344CB8AC3E}">
        <p14:creationId xmlns:p14="http://schemas.microsoft.com/office/powerpoint/2010/main" val="21466066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actualisatie-examenprogrammas.nl/mens-maatschappij/vakvernieuwingscommissie" TargetMode="External"/><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6D3D4-6924-C200-AC17-DC54C1227E30}"/>
              </a:ext>
            </a:extLst>
          </p:cNvPr>
          <p:cNvSpPr>
            <a:spLocks noGrp="1"/>
          </p:cNvSpPr>
          <p:nvPr>
            <p:ph type="ctrTitle"/>
          </p:nvPr>
        </p:nvSpPr>
        <p:spPr/>
        <p:txBody>
          <a:bodyPr/>
          <a:lstStyle/>
          <a:p>
            <a:r>
              <a:rPr lang="en-NL" dirty="0"/>
              <a:t>  </a:t>
            </a:r>
          </a:p>
        </p:txBody>
      </p:sp>
      <p:sp>
        <p:nvSpPr>
          <p:cNvPr id="13" name="TextBox 12">
            <a:extLst>
              <a:ext uri="{FF2B5EF4-FFF2-40B4-BE49-F238E27FC236}">
                <a16:creationId xmlns:a16="http://schemas.microsoft.com/office/drawing/2014/main" id="{51F3FB4A-E50F-04C5-6738-D79E5AC5AC8D}"/>
              </a:ext>
            </a:extLst>
          </p:cNvPr>
          <p:cNvSpPr txBox="1"/>
          <p:nvPr/>
        </p:nvSpPr>
        <p:spPr>
          <a:xfrm>
            <a:off x="1646688" y="1772816"/>
            <a:ext cx="6465536" cy="1806648"/>
          </a:xfrm>
          <a:prstGeom prst="rect">
            <a:avLst/>
          </a:prstGeom>
          <a:noFill/>
        </p:spPr>
        <p:txBody>
          <a:bodyPr wrap="square" rtlCol="0">
            <a:spAutoFit/>
          </a:bodyPr>
          <a:lstStyle/>
          <a:p>
            <a:pPr>
              <a:lnSpc>
                <a:spcPct val="80000"/>
              </a:lnSpc>
              <a:spcAft>
                <a:spcPts val="300"/>
              </a:spcAft>
            </a:pPr>
            <a:r>
              <a:rPr lang="nl-NL" sz="4000" b="1" dirty="0">
                <a:solidFill>
                  <a:schemeClr val="bg1"/>
                </a:solidFill>
                <a:latin typeface="Ysans Std" panose="020B0503050603060204" pitchFamily="34" charset="0"/>
              </a:rPr>
              <a:t>Werkwijze interne Vecon adviesgroep</a:t>
            </a:r>
          </a:p>
          <a:p>
            <a:pPr>
              <a:lnSpc>
                <a:spcPct val="80000"/>
              </a:lnSpc>
              <a:spcAft>
                <a:spcPts val="300"/>
              </a:spcAft>
            </a:pPr>
            <a:endParaRPr lang="nl-NL" sz="1200" b="1" dirty="0">
              <a:solidFill>
                <a:schemeClr val="bg1"/>
              </a:solidFill>
              <a:latin typeface="Ysans Std" panose="020B0503050603060204" pitchFamily="34" charset="0"/>
            </a:endParaRPr>
          </a:p>
          <a:p>
            <a:pPr>
              <a:lnSpc>
                <a:spcPct val="80000"/>
              </a:lnSpc>
              <a:spcAft>
                <a:spcPts val="300"/>
              </a:spcAft>
            </a:pPr>
            <a:r>
              <a:rPr lang="nl-NL" sz="4000" b="1" dirty="0">
                <a:solidFill>
                  <a:schemeClr val="bg1"/>
                </a:solidFill>
                <a:latin typeface="Ysans Std" panose="020B0503050603060204" pitchFamily="34" charset="0"/>
              </a:rPr>
              <a:t>Adviesperiode 2 </a:t>
            </a:r>
            <a:endParaRPr lang="en-NL" sz="4000" b="1" dirty="0">
              <a:solidFill>
                <a:schemeClr val="bg1"/>
              </a:solidFill>
              <a:latin typeface="Ysans Std" panose="020B0503050603060204" pitchFamily="34" charset="0"/>
            </a:endParaRPr>
          </a:p>
        </p:txBody>
      </p:sp>
      <p:sp>
        <p:nvSpPr>
          <p:cNvPr id="15" name="TextBox 14">
            <a:extLst>
              <a:ext uri="{FF2B5EF4-FFF2-40B4-BE49-F238E27FC236}">
                <a16:creationId xmlns:a16="http://schemas.microsoft.com/office/drawing/2014/main" id="{D4168C3D-26F6-9305-01FC-E9B90830277F}"/>
              </a:ext>
            </a:extLst>
          </p:cNvPr>
          <p:cNvSpPr txBox="1"/>
          <p:nvPr/>
        </p:nvSpPr>
        <p:spPr>
          <a:xfrm>
            <a:off x="1671656" y="3866906"/>
            <a:ext cx="4640368"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Planning en proces van de ledenconsultatie</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3239450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9747518-9767-ED99-6594-F29B3975BD0E}"/>
              </a:ext>
            </a:extLst>
          </p:cNvPr>
          <p:cNvSpPr txBox="1"/>
          <p:nvPr/>
        </p:nvSpPr>
        <p:spPr>
          <a:xfrm>
            <a:off x="1055440"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Adviesperiode 2</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F79F8908-1B15-98B2-3FB4-21D07A0D83AC}"/>
              </a:ext>
            </a:extLst>
          </p:cNvPr>
          <p:cNvSpPr txBox="1"/>
          <p:nvPr/>
        </p:nvSpPr>
        <p:spPr>
          <a:xfrm>
            <a:off x="1160422" y="1844824"/>
            <a:ext cx="10192162" cy="3898952"/>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Binnenkort start de 2</a:t>
            </a:r>
            <a:r>
              <a:rPr lang="nl-NL" baseline="300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adviesperiode in de actualisatie van de examenprogramma’s voor economie en bedrijfseconomie, voor vmbo, havo en vwo</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rPr>
              <a:t>D</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 </a:t>
            </a:r>
            <a:r>
              <a:rPr lang="nl-NL" b="1" dirty="0">
                <a:solidFill>
                  <a:srgbClr val="122457"/>
                </a:solidFill>
                <a:latin typeface="Trade Gothic Next Rounded" panose="020F0502020204030204" pitchFamily="34" charset="0"/>
                <a:ea typeface="HGSGothicE" panose="020B0900000000000000" pitchFamily="34" charset="-128"/>
                <a:hlinkClick r:id="rId6"/>
              </a:rPr>
              <a:t>SLO M&amp;M vakvernieuwingscommissie </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(VVC) zal in deze tweede adviesperiode opnieuw om feedback en input vragen op twee tussenadviezen.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Het betreft daarbij een aangepaste versie van het conceptraamwerk (T2) en per vak 2 á 3 conceptuitwerkingen van domeinen, met doelzinnen en uitwerkingen van die doelzinnen (T3).</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Op 10 juli geeft de VVC een toelichting op haar adviesvragen voor T2 en T3, op 11 juli zal de </a:t>
            </a:r>
            <a:r>
              <a:rPr lang="nl-NL" dirty="0" err="1">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vakkamer</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economie en bedrijfseconomie de stukken + adviesvragen doorsturen aan de leden van de interne </a:t>
            </a:r>
            <a:r>
              <a:rPr lang="nl-NL">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Vecon adviesgroepen.</a:t>
            </a:r>
            <a:endPar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
        <p:nvSpPr>
          <p:cNvPr id="2" name="TextBox 19">
            <a:extLst>
              <a:ext uri="{FF2B5EF4-FFF2-40B4-BE49-F238E27FC236}">
                <a16:creationId xmlns:a16="http://schemas.microsoft.com/office/drawing/2014/main" id="{EA892CC6-45A5-1295-F740-3938CF3E5014}"/>
              </a:ext>
            </a:extLst>
          </p:cNvPr>
          <p:cNvSpPr txBox="1"/>
          <p:nvPr/>
        </p:nvSpPr>
        <p:spPr>
          <a:xfrm>
            <a:off x="1055440" y="1484784"/>
            <a:ext cx="7776864" cy="369332"/>
          </a:xfrm>
          <a:prstGeom prst="rect">
            <a:avLst/>
          </a:prstGeom>
          <a:noFill/>
        </p:spPr>
        <p:txBody>
          <a:bodyPr wrap="square" rtlCol="0">
            <a:spAutoFit/>
          </a:bodyPr>
          <a:lstStyle/>
          <a:p>
            <a:pPr>
              <a:spcAft>
                <a:spcPts val="300"/>
              </a:spcAft>
            </a:pP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2587237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BAFBD6D-A991-4FAD-A152-F6CFC9C86512}"/>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523C069F-2AA4-56D1-35FE-37B412F150A4}"/>
              </a:ext>
            </a:extLst>
          </p:cNvPr>
          <p:cNvSpPr txBox="1"/>
          <p:nvPr/>
        </p:nvSpPr>
        <p:spPr>
          <a:xfrm>
            <a:off x="1055440"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Werkwijze kerngroep curriculum</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2B51C7B0-E6B4-7461-FF85-9377D319FE79}"/>
              </a:ext>
            </a:extLst>
          </p:cNvPr>
          <p:cNvSpPr txBox="1"/>
          <p:nvPr/>
        </p:nvSpPr>
        <p:spPr>
          <a:xfrm>
            <a:off x="1160422" y="2045391"/>
            <a:ext cx="10192162" cy="3898952"/>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kerngroep curriculum coördineert namens Vecon alle activiteiten rondom de actualisatie van de kerndoelen en de examenprogramma’s voor de economische vakken.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kerngroep curriculum heeft vertegenwoordigers van alle vakken die betrokken zijn bij de actualisatie, elk van deze leden onderhoudt contact met een grotere groep meelezers gekoppeld aan een expertise: de</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interne Vecon adviesgroepen.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kerngroep verzamelt, combineert en redigeert input en feedback op de verschillende tussenproducten van de VVC,  om zo te komen tot een gedragen en eensluidend Vecon standpunt in de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vakspecifieke kamer eco en </a:t>
            </a:r>
            <a:r>
              <a:rPr lang="nl-NL" b="1" dirty="0" err="1">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beco</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en in de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overkoepelende advieskring M&amp;M.</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Dit doet zij voor ieder van de vier tussenproducten die door de VVC worden voorgelegd.</a:t>
            </a:r>
          </a:p>
        </p:txBody>
      </p:sp>
      <p:sp>
        <p:nvSpPr>
          <p:cNvPr id="2" name="TextBox 19">
            <a:extLst>
              <a:ext uri="{FF2B5EF4-FFF2-40B4-BE49-F238E27FC236}">
                <a16:creationId xmlns:a16="http://schemas.microsoft.com/office/drawing/2014/main" id="{EBC4A8B4-CA1C-3B68-7BD1-3E594D37C7C7}"/>
              </a:ext>
            </a:extLst>
          </p:cNvPr>
          <p:cNvSpPr txBox="1"/>
          <p:nvPr/>
        </p:nvSpPr>
        <p:spPr>
          <a:xfrm>
            <a:off x="1055440" y="1484784"/>
            <a:ext cx="10192162"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De rol van de kerngroep curriculum</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437357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299B4009-EBD7-7381-524D-095BF4525119}"/>
              </a:ext>
            </a:extLst>
          </p:cNvPr>
          <p:cNvSpPr/>
          <p:nvPr/>
        </p:nvSpPr>
        <p:spPr>
          <a:xfrm>
            <a:off x="2503955" y="2469126"/>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Tussenproduct 1 &amp; 2</a:t>
            </a:r>
          </a:p>
        </p:txBody>
      </p:sp>
      <p:sp>
        <p:nvSpPr>
          <p:cNvPr id="4" name="Rechthoek 3">
            <a:extLst>
              <a:ext uri="{FF2B5EF4-FFF2-40B4-BE49-F238E27FC236}">
                <a16:creationId xmlns:a16="http://schemas.microsoft.com/office/drawing/2014/main" id="{978F83E9-6FDA-C3E8-1AF4-4137C48C36E6}"/>
              </a:ext>
            </a:extLst>
          </p:cNvPr>
          <p:cNvSpPr/>
          <p:nvPr/>
        </p:nvSpPr>
        <p:spPr>
          <a:xfrm>
            <a:off x="2503955" y="2924944"/>
            <a:ext cx="2032136" cy="984342"/>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b="1" dirty="0">
                <a:solidFill>
                  <a:srgbClr val="01C0F3"/>
                </a:solidFill>
              </a:rPr>
              <a:t>Karakteristiek en raamwerk met leerinhouden</a:t>
            </a:r>
          </a:p>
        </p:txBody>
      </p:sp>
      <p:sp>
        <p:nvSpPr>
          <p:cNvPr id="5" name="Rechthoek 4">
            <a:extLst>
              <a:ext uri="{FF2B5EF4-FFF2-40B4-BE49-F238E27FC236}">
                <a16:creationId xmlns:a16="http://schemas.microsoft.com/office/drawing/2014/main" id="{393DAE5C-9A90-C967-FA27-016F5DE63D35}"/>
              </a:ext>
            </a:extLst>
          </p:cNvPr>
          <p:cNvSpPr/>
          <p:nvPr/>
        </p:nvSpPr>
        <p:spPr>
          <a:xfrm>
            <a:off x="2503955" y="3909286"/>
            <a:ext cx="2032136" cy="1584176"/>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rgbClr val="01C0F3"/>
                </a:solidFill>
              </a:rPr>
              <a:t>Omschrijving op hoofdlijnen waar het vak over gaat en wat geleerd moet worden</a:t>
            </a:r>
            <a:r>
              <a:rPr lang="nl-NL" sz="1600" i="1" dirty="0">
                <a:solidFill>
                  <a:srgbClr val="01C0F3"/>
                </a:solidFill>
              </a:rPr>
              <a:t>.</a:t>
            </a:r>
          </a:p>
        </p:txBody>
      </p:sp>
      <p:sp>
        <p:nvSpPr>
          <p:cNvPr id="6" name="Rechthoek 5">
            <a:extLst>
              <a:ext uri="{FF2B5EF4-FFF2-40B4-BE49-F238E27FC236}">
                <a16:creationId xmlns:a16="http://schemas.microsoft.com/office/drawing/2014/main" id="{45C79A3F-7A9F-2BC9-2E7D-E8B5B4CC4947}"/>
              </a:ext>
            </a:extLst>
          </p:cNvPr>
          <p:cNvSpPr/>
          <p:nvPr/>
        </p:nvSpPr>
        <p:spPr>
          <a:xfrm>
            <a:off x="2503955" y="5493462"/>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01C0F3"/>
                </a:solidFill>
              </a:rPr>
              <a:t>20 januari – 21 maart 2025</a:t>
            </a:r>
          </a:p>
        </p:txBody>
      </p:sp>
      <p:sp>
        <p:nvSpPr>
          <p:cNvPr id="7" name="Rechthoek 6">
            <a:extLst>
              <a:ext uri="{FF2B5EF4-FFF2-40B4-BE49-F238E27FC236}">
                <a16:creationId xmlns:a16="http://schemas.microsoft.com/office/drawing/2014/main" id="{93330B51-8BC5-D4B3-0D40-AB1F1A44385C}"/>
              </a:ext>
            </a:extLst>
          </p:cNvPr>
          <p:cNvSpPr/>
          <p:nvPr/>
        </p:nvSpPr>
        <p:spPr>
          <a:xfrm>
            <a:off x="4999968" y="2469126"/>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Tussenproduct 2 &amp; 3</a:t>
            </a:r>
          </a:p>
        </p:txBody>
      </p:sp>
      <p:sp>
        <p:nvSpPr>
          <p:cNvPr id="8" name="Rechthoek 7">
            <a:extLst>
              <a:ext uri="{FF2B5EF4-FFF2-40B4-BE49-F238E27FC236}">
                <a16:creationId xmlns:a16="http://schemas.microsoft.com/office/drawing/2014/main" id="{9112CF79-AC69-318B-FD7C-8A2BD99893D6}"/>
              </a:ext>
            </a:extLst>
          </p:cNvPr>
          <p:cNvSpPr/>
          <p:nvPr/>
        </p:nvSpPr>
        <p:spPr>
          <a:xfrm>
            <a:off x="4999968" y="2924944"/>
            <a:ext cx="2032136" cy="984342"/>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b="1" dirty="0">
                <a:solidFill>
                  <a:srgbClr val="01C0F3"/>
                </a:solidFill>
              </a:rPr>
              <a:t>Raamwerk + uitwerking van 2 á 3 domeinen</a:t>
            </a:r>
          </a:p>
        </p:txBody>
      </p:sp>
      <p:sp>
        <p:nvSpPr>
          <p:cNvPr id="10" name="Rechthoek 9">
            <a:extLst>
              <a:ext uri="{FF2B5EF4-FFF2-40B4-BE49-F238E27FC236}">
                <a16:creationId xmlns:a16="http://schemas.microsoft.com/office/drawing/2014/main" id="{59D174B2-C131-257E-F7CD-ADDBF841AC92}"/>
              </a:ext>
            </a:extLst>
          </p:cNvPr>
          <p:cNvSpPr/>
          <p:nvPr/>
        </p:nvSpPr>
        <p:spPr>
          <a:xfrm>
            <a:off x="4999968" y="3909286"/>
            <a:ext cx="2032136" cy="1584176"/>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rgbClr val="01C0F3"/>
                </a:solidFill>
              </a:rPr>
              <a:t>Aangepast raamwerk en voor 2 á 3 domeinen doelzinnen en uitwerkingen van die doelzinnen </a:t>
            </a:r>
          </a:p>
        </p:txBody>
      </p:sp>
      <p:sp>
        <p:nvSpPr>
          <p:cNvPr id="11" name="Rechthoek 10">
            <a:extLst>
              <a:ext uri="{FF2B5EF4-FFF2-40B4-BE49-F238E27FC236}">
                <a16:creationId xmlns:a16="http://schemas.microsoft.com/office/drawing/2014/main" id="{D0750203-C8D1-FFA4-E502-3E1091FC0954}"/>
              </a:ext>
            </a:extLst>
          </p:cNvPr>
          <p:cNvSpPr/>
          <p:nvPr/>
        </p:nvSpPr>
        <p:spPr>
          <a:xfrm>
            <a:off x="4999968" y="5493462"/>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01C0F3"/>
                </a:solidFill>
              </a:rPr>
              <a:t>11 juli – 9 oktober 2025</a:t>
            </a:r>
          </a:p>
        </p:txBody>
      </p:sp>
      <p:sp>
        <p:nvSpPr>
          <p:cNvPr id="12" name="Rechthoek 11">
            <a:extLst>
              <a:ext uri="{FF2B5EF4-FFF2-40B4-BE49-F238E27FC236}">
                <a16:creationId xmlns:a16="http://schemas.microsoft.com/office/drawing/2014/main" id="{10C5B9DB-AE56-7BF3-7A5C-760961941658}"/>
              </a:ext>
            </a:extLst>
          </p:cNvPr>
          <p:cNvSpPr/>
          <p:nvPr/>
        </p:nvSpPr>
        <p:spPr>
          <a:xfrm>
            <a:off x="1511755" y="1988840"/>
            <a:ext cx="360040" cy="432048"/>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Sep ‘24</a:t>
            </a:r>
          </a:p>
        </p:txBody>
      </p:sp>
      <p:sp>
        <p:nvSpPr>
          <p:cNvPr id="13" name="Rechthoek 12">
            <a:extLst>
              <a:ext uri="{FF2B5EF4-FFF2-40B4-BE49-F238E27FC236}">
                <a16:creationId xmlns:a16="http://schemas.microsoft.com/office/drawing/2014/main" id="{8E52BF69-C499-0DB9-A09D-98D68084BDB3}"/>
              </a:ext>
            </a:extLst>
          </p:cNvPr>
          <p:cNvSpPr/>
          <p:nvPr/>
        </p:nvSpPr>
        <p:spPr>
          <a:xfrm>
            <a:off x="187179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Rechthoek 14">
            <a:extLst>
              <a:ext uri="{FF2B5EF4-FFF2-40B4-BE49-F238E27FC236}">
                <a16:creationId xmlns:a16="http://schemas.microsoft.com/office/drawing/2014/main" id="{AA27037D-F814-170B-7AB5-23FD36BB133E}"/>
              </a:ext>
            </a:extLst>
          </p:cNvPr>
          <p:cNvSpPr/>
          <p:nvPr/>
        </p:nvSpPr>
        <p:spPr>
          <a:xfrm>
            <a:off x="223183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Rechthoek 15">
            <a:extLst>
              <a:ext uri="{FF2B5EF4-FFF2-40B4-BE49-F238E27FC236}">
                <a16:creationId xmlns:a16="http://schemas.microsoft.com/office/drawing/2014/main" id="{210B6581-FE62-2478-651B-018EA8045D81}"/>
              </a:ext>
            </a:extLst>
          </p:cNvPr>
          <p:cNvSpPr/>
          <p:nvPr/>
        </p:nvSpPr>
        <p:spPr>
          <a:xfrm>
            <a:off x="259187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Rechthoek 16">
            <a:extLst>
              <a:ext uri="{FF2B5EF4-FFF2-40B4-BE49-F238E27FC236}">
                <a16:creationId xmlns:a16="http://schemas.microsoft.com/office/drawing/2014/main" id="{EBA7A5A5-5B05-3305-3F9D-8B144FC4478A}"/>
              </a:ext>
            </a:extLst>
          </p:cNvPr>
          <p:cNvSpPr/>
          <p:nvPr/>
        </p:nvSpPr>
        <p:spPr>
          <a:xfrm>
            <a:off x="295191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01025806-6FDC-7387-4C84-3FA9AEBBF620}"/>
              </a:ext>
            </a:extLst>
          </p:cNvPr>
          <p:cNvSpPr/>
          <p:nvPr/>
        </p:nvSpPr>
        <p:spPr>
          <a:xfrm>
            <a:off x="367199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Rechthoek 18">
            <a:extLst>
              <a:ext uri="{FF2B5EF4-FFF2-40B4-BE49-F238E27FC236}">
                <a16:creationId xmlns:a16="http://schemas.microsoft.com/office/drawing/2014/main" id="{F4087F62-8D75-98BD-9784-FABE2C979FD5}"/>
              </a:ext>
            </a:extLst>
          </p:cNvPr>
          <p:cNvSpPr/>
          <p:nvPr/>
        </p:nvSpPr>
        <p:spPr>
          <a:xfrm>
            <a:off x="403203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Rechthoek 19">
            <a:extLst>
              <a:ext uri="{FF2B5EF4-FFF2-40B4-BE49-F238E27FC236}">
                <a16:creationId xmlns:a16="http://schemas.microsoft.com/office/drawing/2014/main" id="{E4B917A4-921F-6D6F-7388-A4857EA08618}"/>
              </a:ext>
            </a:extLst>
          </p:cNvPr>
          <p:cNvSpPr/>
          <p:nvPr/>
        </p:nvSpPr>
        <p:spPr>
          <a:xfrm>
            <a:off x="438661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Rechthoek 20">
            <a:extLst>
              <a:ext uri="{FF2B5EF4-FFF2-40B4-BE49-F238E27FC236}">
                <a16:creationId xmlns:a16="http://schemas.microsoft.com/office/drawing/2014/main" id="{D0B9A4E0-6200-5EE7-5EF5-5FC9F0E11C53}"/>
              </a:ext>
            </a:extLst>
          </p:cNvPr>
          <p:cNvSpPr/>
          <p:nvPr/>
        </p:nvSpPr>
        <p:spPr>
          <a:xfrm>
            <a:off x="474665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2" name="Rechthoek 21">
            <a:extLst>
              <a:ext uri="{FF2B5EF4-FFF2-40B4-BE49-F238E27FC236}">
                <a16:creationId xmlns:a16="http://schemas.microsoft.com/office/drawing/2014/main" id="{97405AB6-3D78-8021-4A2E-85605314E537}"/>
              </a:ext>
            </a:extLst>
          </p:cNvPr>
          <p:cNvSpPr/>
          <p:nvPr/>
        </p:nvSpPr>
        <p:spPr>
          <a:xfrm>
            <a:off x="510669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3" name="Rechthoek 22">
            <a:extLst>
              <a:ext uri="{FF2B5EF4-FFF2-40B4-BE49-F238E27FC236}">
                <a16:creationId xmlns:a16="http://schemas.microsoft.com/office/drawing/2014/main" id="{50EF0F1C-90CD-7145-2743-BB747BECF226}"/>
              </a:ext>
            </a:extLst>
          </p:cNvPr>
          <p:cNvSpPr/>
          <p:nvPr/>
        </p:nvSpPr>
        <p:spPr>
          <a:xfrm>
            <a:off x="546673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Rechthoek 23">
            <a:extLst>
              <a:ext uri="{FF2B5EF4-FFF2-40B4-BE49-F238E27FC236}">
                <a16:creationId xmlns:a16="http://schemas.microsoft.com/office/drawing/2014/main" id="{2AB4D76C-7A79-96F8-94B8-DC97F144D5C0}"/>
              </a:ext>
            </a:extLst>
          </p:cNvPr>
          <p:cNvSpPr/>
          <p:nvPr/>
        </p:nvSpPr>
        <p:spPr>
          <a:xfrm>
            <a:off x="5826775" y="1988840"/>
            <a:ext cx="360040" cy="432048"/>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Sep ‘25</a:t>
            </a:r>
          </a:p>
        </p:txBody>
      </p:sp>
      <p:sp>
        <p:nvSpPr>
          <p:cNvPr id="25" name="Rechthoek 24">
            <a:extLst>
              <a:ext uri="{FF2B5EF4-FFF2-40B4-BE49-F238E27FC236}">
                <a16:creationId xmlns:a16="http://schemas.microsoft.com/office/drawing/2014/main" id="{0CE6CE5B-7813-CB68-ED42-BFA08AFFE0B8}"/>
              </a:ext>
            </a:extLst>
          </p:cNvPr>
          <p:cNvSpPr/>
          <p:nvPr/>
        </p:nvSpPr>
        <p:spPr>
          <a:xfrm>
            <a:off x="618681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Rechthoek 25">
            <a:extLst>
              <a:ext uri="{FF2B5EF4-FFF2-40B4-BE49-F238E27FC236}">
                <a16:creationId xmlns:a16="http://schemas.microsoft.com/office/drawing/2014/main" id="{F56D2FA9-4D2D-44C8-F96F-5AFB20B39697}"/>
              </a:ext>
            </a:extLst>
          </p:cNvPr>
          <p:cNvSpPr/>
          <p:nvPr/>
        </p:nvSpPr>
        <p:spPr>
          <a:xfrm>
            <a:off x="654685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Rechthoek 26">
            <a:extLst>
              <a:ext uri="{FF2B5EF4-FFF2-40B4-BE49-F238E27FC236}">
                <a16:creationId xmlns:a16="http://schemas.microsoft.com/office/drawing/2014/main" id="{F90E711B-B938-1FF7-FCA9-37833E54F179}"/>
              </a:ext>
            </a:extLst>
          </p:cNvPr>
          <p:cNvSpPr/>
          <p:nvPr/>
        </p:nvSpPr>
        <p:spPr>
          <a:xfrm>
            <a:off x="690689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8" name="Rechthoek 27">
            <a:extLst>
              <a:ext uri="{FF2B5EF4-FFF2-40B4-BE49-F238E27FC236}">
                <a16:creationId xmlns:a16="http://schemas.microsoft.com/office/drawing/2014/main" id="{1F381C66-BC51-FD8E-53D0-E4097610AC39}"/>
              </a:ext>
            </a:extLst>
          </p:cNvPr>
          <p:cNvSpPr/>
          <p:nvPr/>
        </p:nvSpPr>
        <p:spPr>
          <a:xfrm>
            <a:off x="724812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9" name="Rechthoek 28">
            <a:extLst>
              <a:ext uri="{FF2B5EF4-FFF2-40B4-BE49-F238E27FC236}">
                <a16:creationId xmlns:a16="http://schemas.microsoft.com/office/drawing/2014/main" id="{1E7787FD-4D3F-085A-E01A-5BAB96101A0E}"/>
              </a:ext>
            </a:extLst>
          </p:cNvPr>
          <p:cNvSpPr/>
          <p:nvPr/>
        </p:nvSpPr>
        <p:spPr>
          <a:xfrm>
            <a:off x="760816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DE0FA8A1-9389-9EB5-D607-CBD1673CFF69}"/>
              </a:ext>
            </a:extLst>
          </p:cNvPr>
          <p:cNvSpPr/>
          <p:nvPr/>
        </p:nvSpPr>
        <p:spPr>
          <a:xfrm>
            <a:off x="7968208" y="1988840"/>
            <a:ext cx="360040" cy="432048"/>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Mar ‘26</a:t>
            </a:r>
          </a:p>
        </p:txBody>
      </p:sp>
      <p:sp>
        <p:nvSpPr>
          <p:cNvPr id="31" name="Rechthoek 30">
            <a:extLst>
              <a:ext uri="{FF2B5EF4-FFF2-40B4-BE49-F238E27FC236}">
                <a16:creationId xmlns:a16="http://schemas.microsoft.com/office/drawing/2014/main" id="{992870CE-2715-27BF-7311-29B2BE510070}"/>
              </a:ext>
            </a:extLst>
          </p:cNvPr>
          <p:cNvSpPr/>
          <p:nvPr/>
        </p:nvSpPr>
        <p:spPr>
          <a:xfrm>
            <a:off x="832824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7E9BC4BA-C337-7144-9EBE-57A72C36E83E}"/>
              </a:ext>
            </a:extLst>
          </p:cNvPr>
          <p:cNvSpPr/>
          <p:nvPr/>
        </p:nvSpPr>
        <p:spPr>
          <a:xfrm>
            <a:off x="868828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3" name="Rechthoek 32">
            <a:extLst>
              <a:ext uri="{FF2B5EF4-FFF2-40B4-BE49-F238E27FC236}">
                <a16:creationId xmlns:a16="http://schemas.microsoft.com/office/drawing/2014/main" id="{427D4FAB-569C-BE30-BE88-519BDB5F4765}"/>
              </a:ext>
            </a:extLst>
          </p:cNvPr>
          <p:cNvSpPr/>
          <p:nvPr/>
        </p:nvSpPr>
        <p:spPr>
          <a:xfrm>
            <a:off x="904832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4" name="Rechthoek 33">
            <a:extLst>
              <a:ext uri="{FF2B5EF4-FFF2-40B4-BE49-F238E27FC236}">
                <a16:creationId xmlns:a16="http://schemas.microsoft.com/office/drawing/2014/main" id="{585FCA6B-AECA-81E4-E93A-642616318BF1}"/>
              </a:ext>
            </a:extLst>
          </p:cNvPr>
          <p:cNvSpPr/>
          <p:nvPr/>
        </p:nvSpPr>
        <p:spPr>
          <a:xfrm>
            <a:off x="9408368" y="1988839"/>
            <a:ext cx="360040" cy="431701"/>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Jul ‘26</a:t>
            </a:r>
          </a:p>
        </p:txBody>
      </p:sp>
      <p:sp>
        <p:nvSpPr>
          <p:cNvPr id="35" name="Rechthoek 34">
            <a:extLst>
              <a:ext uri="{FF2B5EF4-FFF2-40B4-BE49-F238E27FC236}">
                <a16:creationId xmlns:a16="http://schemas.microsoft.com/office/drawing/2014/main" id="{FEFC4AE1-6549-4D2C-582F-A291EEDC1E66}"/>
              </a:ext>
            </a:extLst>
          </p:cNvPr>
          <p:cNvSpPr/>
          <p:nvPr/>
        </p:nvSpPr>
        <p:spPr>
          <a:xfrm>
            <a:off x="976840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Rechthoek 35">
            <a:extLst>
              <a:ext uri="{FF2B5EF4-FFF2-40B4-BE49-F238E27FC236}">
                <a16:creationId xmlns:a16="http://schemas.microsoft.com/office/drawing/2014/main" id="{36908C29-7A61-1E71-D033-DD3FF589E93E}"/>
              </a:ext>
            </a:extLst>
          </p:cNvPr>
          <p:cNvSpPr/>
          <p:nvPr/>
        </p:nvSpPr>
        <p:spPr>
          <a:xfrm>
            <a:off x="3311955" y="1988840"/>
            <a:ext cx="360040" cy="432048"/>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Feb ‘25</a:t>
            </a:r>
          </a:p>
        </p:txBody>
      </p:sp>
      <p:sp>
        <p:nvSpPr>
          <p:cNvPr id="37" name="Rechthoek 36">
            <a:extLst>
              <a:ext uri="{FF2B5EF4-FFF2-40B4-BE49-F238E27FC236}">
                <a16:creationId xmlns:a16="http://schemas.microsoft.com/office/drawing/2014/main" id="{2266E996-9F01-917D-5B6E-2B8BF6CDD55B}"/>
              </a:ext>
            </a:extLst>
          </p:cNvPr>
          <p:cNvSpPr/>
          <p:nvPr/>
        </p:nvSpPr>
        <p:spPr>
          <a:xfrm>
            <a:off x="886271" y="2469126"/>
            <a:ext cx="1437664" cy="611719"/>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Start actualisatie</a:t>
            </a:r>
          </a:p>
        </p:txBody>
      </p:sp>
      <p:sp>
        <p:nvSpPr>
          <p:cNvPr id="38" name="Rechthoek 37">
            <a:extLst>
              <a:ext uri="{FF2B5EF4-FFF2-40B4-BE49-F238E27FC236}">
                <a16:creationId xmlns:a16="http://schemas.microsoft.com/office/drawing/2014/main" id="{5E8FAB69-19EE-D189-3622-14854643960F}"/>
              </a:ext>
            </a:extLst>
          </p:cNvPr>
          <p:cNvSpPr/>
          <p:nvPr/>
        </p:nvSpPr>
        <p:spPr>
          <a:xfrm>
            <a:off x="7176120" y="2469126"/>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Tussenproduct 4</a:t>
            </a:r>
          </a:p>
        </p:txBody>
      </p:sp>
      <p:sp>
        <p:nvSpPr>
          <p:cNvPr id="39" name="Rechthoek 38">
            <a:extLst>
              <a:ext uri="{FF2B5EF4-FFF2-40B4-BE49-F238E27FC236}">
                <a16:creationId xmlns:a16="http://schemas.microsoft.com/office/drawing/2014/main" id="{6E416852-5B99-C914-B693-C962A18F96A4}"/>
              </a:ext>
            </a:extLst>
          </p:cNvPr>
          <p:cNvSpPr/>
          <p:nvPr/>
        </p:nvSpPr>
        <p:spPr>
          <a:xfrm>
            <a:off x="7176120" y="2924944"/>
            <a:ext cx="2032136" cy="984342"/>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b="1" dirty="0">
                <a:solidFill>
                  <a:srgbClr val="01C0F3"/>
                </a:solidFill>
              </a:rPr>
              <a:t>Uitwerking eindtermen en advies examinering</a:t>
            </a:r>
          </a:p>
        </p:txBody>
      </p:sp>
      <p:sp>
        <p:nvSpPr>
          <p:cNvPr id="40" name="Rechthoek 39">
            <a:extLst>
              <a:ext uri="{FF2B5EF4-FFF2-40B4-BE49-F238E27FC236}">
                <a16:creationId xmlns:a16="http://schemas.microsoft.com/office/drawing/2014/main" id="{EA00DFEA-D3FF-BD13-BFCD-C12B8CC3737C}"/>
              </a:ext>
            </a:extLst>
          </p:cNvPr>
          <p:cNvSpPr/>
          <p:nvPr/>
        </p:nvSpPr>
        <p:spPr>
          <a:xfrm>
            <a:off x="7176120" y="3909286"/>
            <a:ext cx="2032136" cy="1584176"/>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rgbClr val="01C0F3"/>
                </a:solidFill>
              </a:rPr>
              <a:t>Voorlopig advies eindtermen en advies over wijze van examineren</a:t>
            </a:r>
          </a:p>
        </p:txBody>
      </p:sp>
      <p:sp>
        <p:nvSpPr>
          <p:cNvPr id="41" name="Rechthoek 40">
            <a:extLst>
              <a:ext uri="{FF2B5EF4-FFF2-40B4-BE49-F238E27FC236}">
                <a16:creationId xmlns:a16="http://schemas.microsoft.com/office/drawing/2014/main" id="{2D5673A4-AE31-E553-A956-035214B49034}"/>
              </a:ext>
            </a:extLst>
          </p:cNvPr>
          <p:cNvSpPr/>
          <p:nvPr/>
        </p:nvSpPr>
        <p:spPr>
          <a:xfrm>
            <a:off x="7176120" y="5493462"/>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01C0F3"/>
                </a:solidFill>
              </a:rPr>
              <a:t>9 februari – 22 april 2026</a:t>
            </a:r>
          </a:p>
        </p:txBody>
      </p:sp>
      <p:sp>
        <p:nvSpPr>
          <p:cNvPr id="42" name="Driehoek 41">
            <a:extLst>
              <a:ext uri="{FF2B5EF4-FFF2-40B4-BE49-F238E27FC236}">
                <a16:creationId xmlns:a16="http://schemas.microsoft.com/office/drawing/2014/main" id="{DC434C0A-90DF-8D2D-38CB-97132D7B6D74}"/>
              </a:ext>
            </a:extLst>
          </p:cNvPr>
          <p:cNvSpPr/>
          <p:nvPr/>
        </p:nvSpPr>
        <p:spPr>
          <a:xfrm rot="5400000">
            <a:off x="10123161" y="1952836"/>
            <a:ext cx="431702" cy="432048"/>
          </a:xfrm>
          <a:prstGeom prst="triangle">
            <a:avLst/>
          </a:prstGeom>
          <a:solidFill>
            <a:srgbClr val="01C0F3"/>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3" name="Rechthoek 42">
            <a:extLst>
              <a:ext uri="{FF2B5EF4-FFF2-40B4-BE49-F238E27FC236}">
                <a16:creationId xmlns:a16="http://schemas.microsoft.com/office/drawing/2014/main" id="{3FF72D07-4E69-A5B9-EA8F-8239B61069BE}"/>
              </a:ext>
            </a:extLst>
          </p:cNvPr>
          <p:cNvSpPr/>
          <p:nvPr/>
        </p:nvSpPr>
        <p:spPr>
          <a:xfrm>
            <a:off x="9404156" y="2469126"/>
            <a:ext cx="2092444" cy="611719"/>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Presentatie concept examenprogramma’s</a:t>
            </a:r>
          </a:p>
        </p:txBody>
      </p:sp>
      <p:sp>
        <p:nvSpPr>
          <p:cNvPr id="2" name="TextBox 8">
            <a:extLst>
              <a:ext uri="{FF2B5EF4-FFF2-40B4-BE49-F238E27FC236}">
                <a16:creationId xmlns:a16="http://schemas.microsoft.com/office/drawing/2014/main" id="{B0DF709E-14B9-E86B-96A5-59A7EDD0796E}"/>
              </a:ext>
            </a:extLst>
          </p:cNvPr>
          <p:cNvSpPr txBox="1"/>
          <p:nvPr/>
        </p:nvSpPr>
        <p:spPr>
          <a:xfrm>
            <a:off x="1055440" y="633462"/>
            <a:ext cx="10441160"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Inhoud en timing tussenproducten</a:t>
            </a:r>
            <a:endParaRPr lang="en-NL" sz="5400" b="1" dirty="0">
              <a:solidFill>
                <a:srgbClr val="122457"/>
              </a:solidFill>
              <a:latin typeface="Ysans Std" panose="020B0503050603060204" pitchFamily="34" charset="0"/>
            </a:endParaRPr>
          </a:p>
        </p:txBody>
      </p:sp>
      <p:sp>
        <p:nvSpPr>
          <p:cNvPr id="9" name="TextBox 19">
            <a:extLst>
              <a:ext uri="{FF2B5EF4-FFF2-40B4-BE49-F238E27FC236}">
                <a16:creationId xmlns:a16="http://schemas.microsoft.com/office/drawing/2014/main" id="{578B32E8-BC29-3A93-485B-F2402C76C68F}"/>
              </a:ext>
            </a:extLst>
          </p:cNvPr>
          <p:cNvSpPr txBox="1"/>
          <p:nvPr/>
        </p:nvSpPr>
        <p:spPr>
          <a:xfrm>
            <a:off x="1055440" y="1484784"/>
            <a:ext cx="10192162" cy="369332"/>
          </a:xfrm>
          <a:prstGeom prst="rect">
            <a:avLst/>
          </a:prstGeom>
          <a:noFill/>
        </p:spPr>
        <p:txBody>
          <a:bodyPr wrap="square" rtlCol="0">
            <a:spAutoFit/>
          </a:bodyPr>
          <a:lstStyle/>
          <a:p>
            <a:pPr>
              <a:spcAft>
                <a:spcPts val="300"/>
              </a:spcAft>
            </a:pPr>
            <a:r>
              <a:rPr lang="nl-NL" i="1"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Wat</a:t>
            </a: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 wordt </a:t>
            </a:r>
            <a:r>
              <a:rPr lang="nl-NL" i="1"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wanneer </a:t>
            </a: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gedeeld?</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188147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91C8E4B-45AE-40DB-65B2-686117415440}"/>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EFDB107D-A2FC-A8B9-4B2B-034B9CE5E736}"/>
              </a:ext>
            </a:extLst>
          </p:cNvPr>
          <p:cNvSpPr txBox="1"/>
          <p:nvPr/>
        </p:nvSpPr>
        <p:spPr>
          <a:xfrm>
            <a:off x="930941"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Proces adviesperiode 2</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4C09F627-2FA4-6468-DD43-13C4EB5206C2}"/>
              </a:ext>
            </a:extLst>
          </p:cNvPr>
          <p:cNvSpPr txBox="1"/>
          <p:nvPr/>
        </p:nvSpPr>
        <p:spPr>
          <a:xfrm>
            <a:off x="767408" y="1556792"/>
            <a:ext cx="10192162" cy="4125104"/>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Op</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10 juli </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ontvangt de kerngroep curriculum opnieuw twee tussenproducten: een aangepaste versie van het raamwerk (T2) en per vak 2 á 3 uitgewerkte domeinen met concept doelzinnen </a:t>
            </a:r>
            <a:r>
              <a:rPr lang="nl-NL" sz="1400" b="0" i="0" dirty="0">
                <a:solidFill>
                  <a:srgbClr val="222222"/>
                </a:solidFill>
                <a:effectLst/>
                <a:latin typeface="Arial" panose="020B0604020202020204" pitchFamily="34" charset="0"/>
              </a:rPr>
              <a:t>en uitwerkingen van die doelzinnen </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(T3). De leden van de kerngroep delen deze tussenproducten op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11 juli </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met de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interne Vecon adviesgroepen</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interne adviesgroepen zullen tijdens de zomervakantie tijd moeten inruimen om hun oordeel te vormen over T2 en T3 en om de adviesvragen van de VVC te beantwoorden, leden sturen hun input naar de kerngroep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vóór 7 september</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a:t>
            </a:r>
            <a:endPar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 de week van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8 september</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organiseren de leden van de kerngroep een online-meeting met de aan hen gekoppelde leden van de interne Vecon-adviesgroepen om inzichten over T2 en T3 op te halen en te delen;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leden van de kerngroep combineren deze inzichten, stemmen deze af met de overige leden van de </a:t>
            </a:r>
            <a:r>
              <a:rPr lang="nl-NL" sz="1400" b="1" dirty="0" err="1">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vakkamer</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eco en </a:t>
            </a:r>
            <a:r>
              <a:rPr lang="nl-NL" sz="1400" b="1" dirty="0" err="1">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beco</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en sturen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vóór</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22 september </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een voorlopige Vecon-reactie op T2 en T3 aan de leden van de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interne Vecon adviesgroepen</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a:t>
            </a:r>
            <a:endPar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interne Vecon adviesgroepen krijgen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één week </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tijd om hun oordeel over de voorlopige reactie te vormen;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 de week van</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29 september </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organiseren de leden van de kerngroep een tweede online-meeting om te komen tot een gedragen eindoordeel, dit wordt voor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6 oktober </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uitgewerkt in een eensluidend advies van Vecon aan de VVC.</a:t>
            </a:r>
          </a:p>
        </p:txBody>
      </p:sp>
    </p:spTree>
    <p:extLst>
      <p:ext uri="{BB962C8B-B14F-4D97-AF65-F5344CB8AC3E}">
        <p14:creationId xmlns:p14="http://schemas.microsoft.com/office/powerpoint/2010/main" val="189863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7D2ED62F-075B-523D-8744-E11C76A2F347}"/>
              </a:ext>
            </a:extLst>
          </p:cNvPr>
          <p:cNvSpPr/>
          <p:nvPr/>
        </p:nvSpPr>
        <p:spPr>
          <a:xfrm>
            <a:off x="407369" y="1487018"/>
            <a:ext cx="2016224" cy="57606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11 juli tot 7 september</a:t>
            </a:r>
          </a:p>
        </p:txBody>
      </p:sp>
      <p:sp>
        <p:nvSpPr>
          <p:cNvPr id="5" name="Rechthoek 4">
            <a:extLst>
              <a:ext uri="{FF2B5EF4-FFF2-40B4-BE49-F238E27FC236}">
                <a16:creationId xmlns:a16="http://schemas.microsoft.com/office/drawing/2014/main" id="{BCFE705A-0A86-AB1D-1BE2-1578EF160AE2}"/>
              </a:ext>
            </a:extLst>
          </p:cNvPr>
          <p:cNvSpPr/>
          <p:nvPr/>
        </p:nvSpPr>
        <p:spPr>
          <a:xfrm>
            <a:off x="407368" y="2070586"/>
            <a:ext cx="2016225" cy="3520887"/>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Leden interne Vecon adviesgroepen ontvangen het 2</a:t>
            </a:r>
            <a:r>
              <a:rPr lang="nl-NL" baseline="30000" dirty="0">
                <a:solidFill>
                  <a:srgbClr val="122457"/>
                </a:solidFill>
              </a:rPr>
              <a:t>e</a:t>
            </a:r>
            <a:r>
              <a:rPr lang="nl-NL" dirty="0">
                <a:solidFill>
                  <a:srgbClr val="122457"/>
                </a:solidFill>
              </a:rPr>
              <a:t> en 3</a:t>
            </a:r>
            <a:r>
              <a:rPr lang="nl-NL" baseline="30000" dirty="0">
                <a:solidFill>
                  <a:srgbClr val="122457"/>
                </a:solidFill>
              </a:rPr>
              <a:t>e</a:t>
            </a:r>
            <a:r>
              <a:rPr lang="nl-NL" dirty="0">
                <a:solidFill>
                  <a:srgbClr val="122457"/>
                </a:solidFill>
              </a:rPr>
              <a:t> tussenadvies, lezen dit, vormen hun oordeel beantwoorden de vragen van de VVC en sturen hun reactie aan de kerngroep</a:t>
            </a:r>
          </a:p>
        </p:txBody>
      </p:sp>
      <p:sp>
        <p:nvSpPr>
          <p:cNvPr id="10" name="Rechthoek 9">
            <a:extLst>
              <a:ext uri="{FF2B5EF4-FFF2-40B4-BE49-F238E27FC236}">
                <a16:creationId xmlns:a16="http://schemas.microsoft.com/office/drawing/2014/main" id="{99E0EA74-FEE1-E5C0-FB0B-6D796AA181FF}"/>
              </a:ext>
            </a:extLst>
          </p:cNvPr>
          <p:cNvSpPr/>
          <p:nvPr/>
        </p:nvSpPr>
        <p:spPr>
          <a:xfrm>
            <a:off x="2711626" y="1479514"/>
            <a:ext cx="2016224" cy="57606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Week van 8 september </a:t>
            </a:r>
          </a:p>
        </p:txBody>
      </p:sp>
      <p:sp>
        <p:nvSpPr>
          <p:cNvPr id="11" name="Rechthoek 10">
            <a:extLst>
              <a:ext uri="{FF2B5EF4-FFF2-40B4-BE49-F238E27FC236}">
                <a16:creationId xmlns:a16="http://schemas.microsoft.com/office/drawing/2014/main" id="{657958FC-E452-999B-9A8A-A090F035437C}"/>
              </a:ext>
            </a:extLst>
          </p:cNvPr>
          <p:cNvSpPr/>
          <p:nvPr/>
        </p:nvSpPr>
        <p:spPr>
          <a:xfrm>
            <a:off x="2711625" y="2063082"/>
            <a:ext cx="2016225" cy="3520887"/>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Online bijeenkomst met leden interne Vecon adviesgroep en leden kerngroep curriculum  om input te verzamelen en af te stemmen</a:t>
            </a:r>
          </a:p>
        </p:txBody>
      </p:sp>
      <p:sp>
        <p:nvSpPr>
          <p:cNvPr id="12" name="Rechthoek 11">
            <a:extLst>
              <a:ext uri="{FF2B5EF4-FFF2-40B4-BE49-F238E27FC236}">
                <a16:creationId xmlns:a16="http://schemas.microsoft.com/office/drawing/2014/main" id="{99BA358C-06DE-DC32-19C5-2B6820580EC7}"/>
              </a:ext>
            </a:extLst>
          </p:cNvPr>
          <p:cNvSpPr/>
          <p:nvPr/>
        </p:nvSpPr>
        <p:spPr>
          <a:xfrm>
            <a:off x="5015883" y="1487018"/>
            <a:ext cx="2016224" cy="57606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12 tot 22 september</a:t>
            </a:r>
          </a:p>
        </p:txBody>
      </p:sp>
      <p:sp>
        <p:nvSpPr>
          <p:cNvPr id="13" name="Rechthoek 12">
            <a:extLst>
              <a:ext uri="{FF2B5EF4-FFF2-40B4-BE49-F238E27FC236}">
                <a16:creationId xmlns:a16="http://schemas.microsoft.com/office/drawing/2014/main" id="{3ED9C620-C708-EBBC-4FDE-5F364105A1C8}"/>
              </a:ext>
            </a:extLst>
          </p:cNvPr>
          <p:cNvSpPr/>
          <p:nvPr/>
        </p:nvSpPr>
        <p:spPr>
          <a:xfrm>
            <a:off x="5015882" y="2070586"/>
            <a:ext cx="2016225" cy="3520887"/>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Kerngroep verzamelt, combineert en redigeert input uit de interne Vecon adviesgroepen, stemt dit af met overige partijen uit de </a:t>
            </a:r>
            <a:r>
              <a:rPr lang="nl-NL" dirty="0" err="1">
                <a:solidFill>
                  <a:srgbClr val="122457"/>
                </a:solidFill>
              </a:rPr>
              <a:t>vakkamer</a:t>
            </a:r>
            <a:r>
              <a:rPr lang="nl-NL" dirty="0">
                <a:solidFill>
                  <a:srgbClr val="122457"/>
                </a:solidFill>
              </a:rPr>
              <a:t> </a:t>
            </a:r>
            <a:r>
              <a:rPr lang="nl-NL" dirty="0" err="1">
                <a:solidFill>
                  <a:srgbClr val="122457"/>
                </a:solidFill>
              </a:rPr>
              <a:t>eco</a:t>
            </a:r>
            <a:r>
              <a:rPr lang="nl-NL" dirty="0">
                <a:solidFill>
                  <a:srgbClr val="122457"/>
                </a:solidFill>
              </a:rPr>
              <a:t> en </a:t>
            </a:r>
            <a:r>
              <a:rPr lang="nl-NL" dirty="0" err="1">
                <a:solidFill>
                  <a:srgbClr val="122457"/>
                </a:solidFill>
              </a:rPr>
              <a:t>beco</a:t>
            </a:r>
            <a:r>
              <a:rPr lang="nl-NL" dirty="0">
                <a:solidFill>
                  <a:srgbClr val="122457"/>
                </a:solidFill>
              </a:rPr>
              <a:t> en komt tot voorlopige Vecon reactie op T2 en T3 </a:t>
            </a:r>
          </a:p>
        </p:txBody>
      </p:sp>
      <p:sp>
        <p:nvSpPr>
          <p:cNvPr id="15" name="Rechthoek 14">
            <a:extLst>
              <a:ext uri="{FF2B5EF4-FFF2-40B4-BE49-F238E27FC236}">
                <a16:creationId xmlns:a16="http://schemas.microsoft.com/office/drawing/2014/main" id="{AE6E2874-C4CB-C82B-883A-048C8F8AEED1}"/>
              </a:ext>
            </a:extLst>
          </p:cNvPr>
          <p:cNvSpPr/>
          <p:nvPr/>
        </p:nvSpPr>
        <p:spPr>
          <a:xfrm>
            <a:off x="7320140" y="1472010"/>
            <a:ext cx="2016224" cy="57606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22 tot 29 september</a:t>
            </a:r>
          </a:p>
        </p:txBody>
      </p:sp>
      <p:sp>
        <p:nvSpPr>
          <p:cNvPr id="16" name="Rechthoek 15">
            <a:extLst>
              <a:ext uri="{FF2B5EF4-FFF2-40B4-BE49-F238E27FC236}">
                <a16:creationId xmlns:a16="http://schemas.microsoft.com/office/drawing/2014/main" id="{6DAB3A8A-80AA-EF27-E3AB-100A0F6078B3}"/>
              </a:ext>
            </a:extLst>
          </p:cNvPr>
          <p:cNvSpPr/>
          <p:nvPr/>
        </p:nvSpPr>
        <p:spPr>
          <a:xfrm>
            <a:off x="7320139" y="2055578"/>
            <a:ext cx="2016225" cy="3520887"/>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Leden interne Vecon adviesgroep ontvangen de voorlopige Vecon reactie op T2 en T3, lezen dit, vormen hun oordeel en sturen hun reactie aan de kerngroep</a:t>
            </a:r>
          </a:p>
        </p:txBody>
      </p:sp>
      <p:sp>
        <p:nvSpPr>
          <p:cNvPr id="17" name="Rechthoek 16">
            <a:extLst>
              <a:ext uri="{FF2B5EF4-FFF2-40B4-BE49-F238E27FC236}">
                <a16:creationId xmlns:a16="http://schemas.microsoft.com/office/drawing/2014/main" id="{726811AA-034E-1DA9-16D1-423B6A058E58}"/>
              </a:ext>
            </a:extLst>
          </p:cNvPr>
          <p:cNvSpPr/>
          <p:nvPr/>
        </p:nvSpPr>
        <p:spPr>
          <a:xfrm>
            <a:off x="9624397" y="1472010"/>
            <a:ext cx="2016224" cy="57606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Week van 29 september  </a:t>
            </a:r>
          </a:p>
        </p:txBody>
      </p:sp>
      <p:sp>
        <p:nvSpPr>
          <p:cNvPr id="18" name="Rechthoek 17">
            <a:extLst>
              <a:ext uri="{FF2B5EF4-FFF2-40B4-BE49-F238E27FC236}">
                <a16:creationId xmlns:a16="http://schemas.microsoft.com/office/drawing/2014/main" id="{7F75CF7E-C2CC-394B-8D4B-AC345C6864BC}"/>
              </a:ext>
            </a:extLst>
          </p:cNvPr>
          <p:cNvSpPr/>
          <p:nvPr/>
        </p:nvSpPr>
        <p:spPr>
          <a:xfrm>
            <a:off x="9624396" y="2070586"/>
            <a:ext cx="2016225" cy="3520887"/>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Tweede online bijeenkomst met leden interne Vecon adviesgroep en leden kerngroep curriculum om te komen tot eensluidend Vecon advies over T1</a:t>
            </a:r>
          </a:p>
        </p:txBody>
      </p:sp>
      <p:sp>
        <p:nvSpPr>
          <p:cNvPr id="19" name="TextBox 8">
            <a:extLst>
              <a:ext uri="{FF2B5EF4-FFF2-40B4-BE49-F238E27FC236}">
                <a16:creationId xmlns:a16="http://schemas.microsoft.com/office/drawing/2014/main" id="{A4480493-E383-8ECE-9BFE-35A14CC2D6C4}"/>
              </a:ext>
            </a:extLst>
          </p:cNvPr>
          <p:cNvSpPr txBox="1"/>
          <p:nvPr/>
        </p:nvSpPr>
        <p:spPr>
          <a:xfrm>
            <a:off x="930941"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Proces adviesperiode 2</a:t>
            </a:r>
            <a:endParaRPr lang="en-NL" sz="5400" b="1" dirty="0">
              <a:solidFill>
                <a:srgbClr val="122457"/>
              </a:solidFill>
              <a:latin typeface="Ysans Std" panose="020B0503050603060204" pitchFamily="34" charset="0"/>
            </a:endParaRPr>
          </a:p>
        </p:txBody>
      </p:sp>
    </p:spTree>
    <p:extLst>
      <p:ext uri="{BB962C8B-B14F-4D97-AF65-F5344CB8AC3E}">
        <p14:creationId xmlns:p14="http://schemas.microsoft.com/office/powerpoint/2010/main" val="3922072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BBAD4F2-991D-2326-9A73-14A06255A1A5}"/>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90A8026D-F250-82C2-1C19-8E5DD000528C}"/>
              </a:ext>
            </a:extLst>
          </p:cNvPr>
          <p:cNvSpPr txBox="1"/>
          <p:nvPr/>
        </p:nvSpPr>
        <p:spPr>
          <a:xfrm>
            <a:off x="1055440"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Afronding adviesperiode 2</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EE76C1C1-BECA-238F-2C12-87820E5A0C54}"/>
              </a:ext>
            </a:extLst>
          </p:cNvPr>
          <p:cNvSpPr txBox="1"/>
          <p:nvPr/>
        </p:nvSpPr>
        <p:spPr>
          <a:xfrm>
            <a:off x="1160422" y="2045391"/>
            <a:ext cx="10192162" cy="3067956"/>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Adviesperiode 2 wordt op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9 oktober </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afgesloten met de presentatie van de adviezen van de </a:t>
            </a:r>
            <a:r>
              <a:rPr lang="nl-NL" dirty="0" err="1">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vakkamer</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economie en bedrijfseconomie aan de vakvernieuwingscommissie; </a:t>
            </a:r>
            <a:endPar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Kort nadat de adviesperiode is afgelopen publiceert de kerngroep curriculum de Vecon-reactie op het 2</a:t>
            </a:r>
            <a:r>
              <a:rPr lang="nl-NL" baseline="300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en 3</a:t>
            </a:r>
            <a:r>
              <a:rPr lang="nl-NL" baseline="300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tussenproduct, op het afgesloten gedeelte van de Vecon website;</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Daarnaast start de kerngroep curriculum na de 2</a:t>
            </a:r>
            <a:r>
              <a:rPr lang="nl-NL" baseline="300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adviesperiode een evaluatie van de organisatie en het proces van deze tweede adviesperiode;</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Dit ter voorbereiding op de derde adviesperiode die start op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9 februari 2026.</a:t>
            </a:r>
          </a:p>
        </p:txBody>
      </p:sp>
      <p:sp>
        <p:nvSpPr>
          <p:cNvPr id="2" name="TextBox 19">
            <a:extLst>
              <a:ext uri="{FF2B5EF4-FFF2-40B4-BE49-F238E27FC236}">
                <a16:creationId xmlns:a16="http://schemas.microsoft.com/office/drawing/2014/main" id="{54E9A626-8440-FEA9-15A8-C75A9FE9B77D}"/>
              </a:ext>
            </a:extLst>
          </p:cNvPr>
          <p:cNvSpPr txBox="1"/>
          <p:nvPr/>
        </p:nvSpPr>
        <p:spPr>
          <a:xfrm>
            <a:off x="1055440" y="1484784"/>
            <a:ext cx="10192162"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Afsluiting adviesperiode 2 en evaluatie</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26459761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29428</TotalTime>
  <Words>866</Words>
  <Application>Microsoft Macintosh PowerPoint</Application>
  <PresentationFormat>Breedbeeld</PresentationFormat>
  <Paragraphs>67</Paragraphs>
  <Slides>7</Slides>
  <Notes>6</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7</vt:i4>
      </vt:variant>
    </vt:vector>
  </HeadingPairs>
  <TitlesOfParts>
    <vt:vector size="13" baseType="lpstr">
      <vt:lpstr>Aptos</vt:lpstr>
      <vt:lpstr>Aptos Display</vt:lpstr>
      <vt:lpstr>Arial</vt:lpstr>
      <vt:lpstr>Trade Gothic Next Rounded</vt:lpstr>
      <vt:lpstr>Ysans Std</vt:lpstr>
      <vt:lpstr>Office Theme</vt:lpstr>
      <vt:lpstr>  </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Noelle Haafkes</dc:creator>
  <cp:lastModifiedBy>Bastiaan van der Broek</cp:lastModifiedBy>
  <cp:revision>25</cp:revision>
  <dcterms:created xsi:type="dcterms:W3CDTF">2024-06-14T11:50:05Z</dcterms:created>
  <dcterms:modified xsi:type="dcterms:W3CDTF">2025-07-01T17:13:37Z</dcterms:modified>
</cp:coreProperties>
</file>