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186BF-0D11-3B97-8B8B-EE3632CA46E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D96036-D8FD-403D-C26F-8386E75E30D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EB0F0-1269-2B1E-F0CD-CD92299FB5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0F6DD4-6E25-4180-B769-C3A1D876EC58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8AFF08-F6F3-5B07-7291-5D17AABDE1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979DBC-D219-A2E1-1FA5-3C700D695D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C42076-2F1C-4184-A839-2ADA5D92EE1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3704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42CDE-6EEB-DDBE-C5B7-C034ABE1EE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B8DAD6-1D5B-8CBF-0A52-6F250537DB4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B268FC-9DEC-D62D-FAF4-D567D01B64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AD131-79D3-4919-89FC-78D2A04AF14D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CCE904-6585-D8F2-5A6D-3C73FE685B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E8A9E9-C159-21C9-F038-01EA331BBE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7FF815-F9C3-4468-B858-FACBBA3DB36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85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8616BDA-BBA7-91CE-DDEC-ED2617ACB5B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FD4A9B-BAEF-1D71-A4B8-A6F9F3B98A7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ECA39D-5C13-FE4A-A426-766F5666D1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A1B87A-BF97-4330-96D1-7A78730544AB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BA3558-D8ED-B839-2DA7-E07116A106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E2849E-C8C1-576D-D78E-AA23241E2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0DF46A-D876-489C-B209-54624978EC5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93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4AC96-1C7F-0717-7A2D-47F77097E6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8A5DA2-9C78-BF8B-7045-452020DCCC7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BB225F-4B97-339D-EF41-4AB9888A3F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55986C-9A4F-44AB-B7C7-D7BC4AB5FC28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EEFA8E-620E-B5E2-4004-10BFFC2424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B18BE4-846B-FF39-AC59-6669820451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73B9B1-5F9D-4339-B9AC-9DF8E78910E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484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9BF7D-23DF-B7BB-1B04-984D0357AD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EA01BA-C1FF-7367-68AB-ACE5941FA8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8D7550-D2D3-C925-47E5-E6A4880769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2CC739-0690-450F-84F6-E4ADB2FCFD87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33BC6F-813D-E6DE-1159-79F244C32B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C89458-DA1F-9506-409F-409C45A8DD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14F7A9-C208-4268-8C91-D553E542670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62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1AD3D-B947-B8FD-34CF-0E3E5F115E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2A5761-164F-8508-A232-D8C86BC1E4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79AD66-812B-EFDD-D52C-4DC41F9CD02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1261C9-6155-26C4-3ECF-EB51954100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F30390-82BD-4493-9118-9A684F55C425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BF3AA0-2BED-1457-E6D2-4DAA2A2BF6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CE1B06-734C-1541-A727-8EE11E5ED5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32E4B1-2290-47B6-B81F-5022C43043B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5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2BA73-9CA7-3F2C-384E-2977354EE7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0CBF96-64E3-F390-7BA9-A54AE5D45A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126EDC-ED48-BE21-D7F7-7B0D9DF8A9F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438F8C8-FDB8-63B9-E3C1-8045BCBAC70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79B5950-F294-2295-1461-D114CF3D53F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E697A5-5FFE-722D-33CA-E8219127BE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1D43E1-CE99-498D-825B-A7601D77144E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42D0A4-87B7-6D95-7D80-8A315C92BC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97F2A0-6919-EAC2-5476-DB14379523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5CAFB0-2DFD-4B8A-8AFE-B13F7DF08A1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68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2D9DE-2033-F4E8-88D1-FF1961BBDD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4F471B9-E496-DD3E-5F80-CD3ECEB108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E5D418-BDBD-4768-8090-13947A328FD9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B19AF6-779E-F851-1EC6-7CE80B6152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BE3E91-8776-BC1A-3C4E-592634F271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A8083-A933-48F9-9816-1DA09B243D9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66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2691056-A088-62C2-2993-419B80FD3D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7931C-0C86-4E2F-A7E7-17077FD7BA35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692B2A-6D0E-EB24-0B01-0116E3E4E3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E3082F-DA68-EA74-8D7D-2CB4012F3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546F4B-532C-4CF8-9C4D-A920064AE42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66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20C2F-7F10-A972-D0F5-B1F12DFF63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4A6520-275C-A33E-DBDF-5B2BF45D7E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E7E646-1D03-26CE-AAB5-25D6D30E5A4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5E70B1-59EC-F52A-2505-E1CDF8BF3A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65D1C8-E5CB-4670-9D91-B27A1ADE0A57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8BF2A9-954C-01D8-973A-91D95A362E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DACBC7-645D-C770-E1F1-2961CC78D0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938BA4-4C9D-42AB-A806-3D5B94642D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64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39D29-1A69-C95D-27D6-67FBB5C68F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2B35BE9-C8EB-4A26-571E-0E1E19E5725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4E0DDE-F6A7-EFA9-9749-AC4F67D916D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81628C-8890-DE2F-4A60-B52B6840B0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E6F209-7C1F-4D6C-AAFC-92B4E7B1252F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19A4AC-B5C9-5A03-8E3C-EEF4572EC6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B187F9-8377-FD24-FDDC-2D65235F03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2D78BE-A8D4-4DA4-97BB-6C3DB10D2CC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71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B74B322-A454-2E66-0FBA-E680347F1C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DA891C-E269-3BF0-0BBA-58F72E5272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3FA42-B511-057E-1A78-638CCFE98EC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0E519CED-9CA8-4545-836C-4B06BEBB2957}" type="datetime1">
              <a:rPr lang="nl-NL"/>
              <a:pPr lvl="0"/>
              <a:t>13-11-2024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E481D7-1620-FF46-74B4-DFDA681E098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B07087-051F-2EC8-6480-58F8DAEF7A8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977D6082-3703-48C2-8AD9-A66610EC2F57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3372FAEE-94AC-A172-E23E-427E237B4BA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B3A03E5-6EC0-508C-AA0E-588F40D9885C}"/>
              </a:ext>
            </a:extLst>
          </p:cNvPr>
          <p:cNvSpPr>
            <a:spLocks noMove="1" noResize="1"/>
          </p:cNvSpPr>
          <p:nvPr/>
        </p:nvSpPr>
        <p:spPr>
          <a:xfrm rot="5399996" flipH="1">
            <a:off x="-1417540" y="1417540"/>
            <a:ext cx="6875821" cy="404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104862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97AF15D-1FEF-A102-E418-A678C6CD9D0E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-158488" y="2660470"/>
            <a:ext cx="4355598" cy="4038603"/>
          </a:xfrm>
          <a:prstGeom prst="rect">
            <a:avLst/>
          </a:prstGeom>
          <a:gradFill>
            <a:gsLst>
              <a:gs pos="0">
                <a:srgbClr val="156082">
                  <a:alpha val="50000"/>
                </a:srgbClr>
              </a:gs>
              <a:gs pos="100000">
                <a:srgbClr val="0B3041">
                  <a:alpha val="0"/>
                </a:srgbClr>
              </a:gs>
            </a:gsLst>
            <a:lin ang="11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8EC0669-61D5-9981-CFA2-C2387C44EB2F}"/>
              </a:ext>
            </a:extLst>
          </p:cNvPr>
          <p:cNvSpPr>
            <a:spLocks noMove="1" noResize="1"/>
          </p:cNvSpPr>
          <p:nvPr/>
        </p:nvSpPr>
        <p:spPr>
          <a:xfrm rot="16199987" flipH="1">
            <a:off x="-1180873" y="1638083"/>
            <a:ext cx="6857570" cy="3581403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100000">
                <a:srgbClr val="156082">
                  <a:alpha val="0"/>
                </a:srgbClr>
              </a:gs>
            </a:gsLst>
            <a:lin ang="13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Freeform: Shape 17">
            <a:extLst>
              <a:ext uri="{FF2B5EF4-FFF2-40B4-BE49-F238E27FC236}">
                <a16:creationId xmlns:a16="http://schemas.microsoft.com/office/drawing/2014/main" id="{0F568A76-FD64-5A12-5274-C4C316A08337}"/>
              </a:ext>
            </a:extLst>
          </p:cNvPr>
          <p:cNvSpPr>
            <a:spLocks noMove="1" noResize="1"/>
          </p:cNvSpPr>
          <p:nvPr/>
        </p:nvSpPr>
        <p:spPr>
          <a:xfrm rot="6097841">
            <a:off x="-747358" y="1201312"/>
            <a:ext cx="4808299" cy="40886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08302"/>
              <a:gd name="f7" fmla="val 4088666"/>
              <a:gd name="f8" fmla="val 48844"/>
              <a:gd name="f9" fmla="val 2888671"/>
              <a:gd name="f10" fmla="val 16818"/>
              <a:gd name="f11" fmla="val 2732167"/>
              <a:gd name="f12" fmla="val 2570123"/>
              <a:gd name="f13" fmla="val 2404151"/>
              <a:gd name="f14" fmla="val 1076375"/>
              <a:gd name="f15" fmla="val 3731927"/>
              <a:gd name="f16" fmla="val 2653109"/>
              <a:gd name="f17" fmla="val 4770461"/>
              <a:gd name="f18" fmla="val 2893229"/>
              <a:gd name="f19" fmla="val 4700216"/>
              <a:gd name="f20" fmla="val 3119072"/>
              <a:gd name="f21" fmla="val 4643143"/>
              <a:gd name="f22" fmla="val 3275009"/>
              <a:gd name="f23" fmla="val 690093"/>
              <a:gd name="f24" fmla="val 548991"/>
              <a:gd name="f25" fmla="val 3933414"/>
              <a:gd name="f26" fmla="val 304015"/>
              <a:gd name="f27" fmla="val 3636572"/>
              <a:gd name="f28" fmla="val 128908"/>
              <a:gd name="f29" fmla="val 3279932"/>
              <a:gd name="f30" fmla="+- 0 0 -90"/>
              <a:gd name="f31" fmla="*/ f3 1 4808302"/>
              <a:gd name="f32" fmla="*/ f4 1 4088666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4808302"/>
              <a:gd name="f41" fmla="*/ f37 1 4088666"/>
              <a:gd name="f42" fmla="*/ 48844 f38 1"/>
              <a:gd name="f43" fmla="*/ 2888671 f37 1"/>
              <a:gd name="f44" fmla="*/ 0 f38 1"/>
              <a:gd name="f45" fmla="*/ 2404151 f37 1"/>
              <a:gd name="f46" fmla="*/ 2404151 f38 1"/>
              <a:gd name="f47" fmla="*/ 0 f37 1"/>
              <a:gd name="f48" fmla="*/ 4808302 f38 1"/>
              <a:gd name="f49" fmla="*/ 4700216 f38 1"/>
              <a:gd name="f50" fmla="*/ 3119072 f37 1"/>
              <a:gd name="f51" fmla="*/ 4643143 f38 1"/>
              <a:gd name="f52" fmla="*/ 3275009 f37 1"/>
              <a:gd name="f53" fmla="*/ 690093 f38 1"/>
              <a:gd name="f54" fmla="*/ 4088666 f37 1"/>
              <a:gd name="f55" fmla="*/ 548991 f38 1"/>
              <a:gd name="f56" fmla="*/ 3933414 f37 1"/>
              <a:gd name="f57" fmla="+- f39 0 f1"/>
              <a:gd name="f58" fmla="*/ f42 1 4808302"/>
              <a:gd name="f59" fmla="*/ f43 1 4088666"/>
              <a:gd name="f60" fmla="*/ f44 1 4808302"/>
              <a:gd name="f61" fmla="*/ f45 1 4088666"/>
              <a:gd name="f62" fmla="*/ f46 1 4808302"/>
              <a:gd name="f63" fmla="*/ f47 1 4088666"/>
              <a:gd name="f64" fmla="*/ f48 1 4808302"/>
              <a:gd name="f65" fmla="*/ f49 1 4808302"/>
              <a:gd name="f66" fmla="*/ f50 1 4088666"/>
              <a:gd name="f67" fmla="*/ f51 1 4808302"/>
              <a:gd name="f68" fmla="*/ f52 1 4088666"/>
              <a:gd name="f69" fmla="*/ f53 1 4808302"/>
              <a:gd name="f70" fmla="*/ f54 1 4088666"/>
              <a:gd name="f71" fmla="*/ f55 1 4808302"/>
              <a:gd name="f72" fmla="*/ f56 1 4088666"/>
              <a:gd name="f73" fmla="*/ f33 1 f40"/>
              <a:gd name="f74" fmla="*/ f34 1 f40"/>
              <a:gd name="f75" fmla="*/ f33 1 f41"/>
              <a:gd name="f76" fmla="*/ f35 1 f41"/>
              <a:gd name="f77" fmla="*/ f58 1 f40"/>
              <a:gd name="f78" fmla="*/ f59 1 f41"/>
              <a:gd name="f79" fmla="*/ f60 1 f40"/>
              <a:gd name="f80" fmla="*/ f61 1 f41"/>
              <a:gd name="f81" fmla="*/ f62 1 f40"/>
              <a:gd name="f82" fmla="*/ f63 1 f41"/>
              <a:gd name="f83" fmla="*/ f64 1 f40"/>
              <a:gd name="f84" fmla="*/ f65 1 f40"/>
              <a:gd name="f85" fmla="*/ f66 1 f41"/>
              <a:gd name="f86" fmla="*/ f67 1 f40"/>
              <a:gd name="f87" fmla="*/ f68 1 f41"/>
              <a:gd name="f88" fmla="*/ f69 1 f40"/>
              <a:gd name="f89" fmla="*/ f70 1 f41"/>
              <a:gd name="f90" fmla="*/ f71 1 f40"/>
              <a:gd name="f91" fmla="*/ f72 1 f41"/>
              <a:gd name="f92" fmla="*/ f73 f31 1"/>
              <a:gd name="f93" fmla="*/ f74 f31 1"/>
              <a:gd name="f94" fmla="*/ f76 f32 1"/>
              <a:gd name="f95" fmla="*/ f75 f32 1"/>
              <a:gd name="f96" fmla="*/ f77 f31 1"/>
              <a:gd name="f97" fmla="*/ f78 f32 1"/>
              <a:gd name="f98" fmla="*/ f79 f31 1"/>
              <a:gd name="f99" fmla="*/ f80 f32 1"/>
              <a:gd name="f100" fmla="*/ f81 f31 1"/>
              <a:gd name="f101" fmla="*/ f82 f32 1"/>
              <a:gd name="f102" fmla="*/ f83 f31 1"/>
              <a:gd name="f103" fmla="*/ f84 f31 1"/>
              <a:gd name="f104" fmla="*/ f85 f32 1"/>
              <a:gd name="f105" fmla="*/ f86 f31 1"/>
              <a:gd name="f106" fmla="*/ f87 f32 1"/>
              <a:gd name="f107" fmla="*/ f88 f31 1"/>
              <a:gd name="f108" fmla="*/ f89 f32 1"/>
              <a:gd name="f109" fmla="*/ f90 f31 1"/>
              <a:gd name="f110" fmla="*/ f91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102" y="f99"/>
              </a:cxn>
              <a:cxn ang="f57">
                <a:pos x="f103" y="f104"/>
              </a:cxn>
              <a:cxn ang="f57">
                <a:pos x="f105" y="f106"/>
              </a:cxn>
              <a:cxn ang="f57">
                <a:pos x="f107" y="f108"/>
              </a:cxn>
              <a:cxn ang="f57">
                <a:pos x="f109" y="f110"/>
              </a:cxn>
              <a:cxn ang="f57">
                <a:pos x="f96" y="f97"/>
              </a:cxn>
            </a:cxnLst>
            <a:rect l="f92" t="f95" r="f93" b="f94"/>
            <a:pathLst>
              <a:path w="4808302" h="4088666">
                <a:moveTo>
                  <a:pt x="f8" y="f9"/>
                </a:moveTo>
                <a:cubicBezTo>
                  <a:pt x="f10" y="f11"/>
                  <a:pt x="f5" y="f12"/>
                  <a:pt x="f5" y="f13"/>
                </a:cubicBezTo>
                <a:cubicBezTo>
                  <a:pt x="f5" y="f14"/>
                  <a:pt x="f14" y="f5"/>
                  <a:pt x="f13" y="f5"/>
                </a:cubicBezTo>
                <a:cubicBezTo>
                  <a:pt x="f15" y="f5"/>
                  <a:pt x="f6" y="f14"/>
                  <a:pt x="f6" y="f13"/>
                </a:cubicBezTo>
                <a:cubicBezTo>
                  <a:pt x="f6" y="f16"/>
                  <a:pt x="f17" y="f18"/>
                  <a:pt x="f19" y="f20"/>
                </a:cubicBezTo>
                <a:lnTo>
                  <a:pt x="f21" y="f22"/>
                </a:lnTo>
                <a:lnTo>
                  <a:pt x="f23" y="f7"/>
                </a:lnTo>
                <a:lnTo>
                  <a:pt x="f24" y="f25"/>
                </a:lnTo>
                <a:cubicBezTo>
                  <a:pt x="f26" y="f27"/>
                  <a:pt x="f28" y="f29"/>
                  <a:pt x="f8" y="f9"/>
                </a:cubicBezTo>
                <a:close/>
              </a:path>
            </a:pathLst>
          </a:custGeom>
          <a:gradFill>
            <a:gsLst>
              <a:gs pos="0">
                <a:srgbClr val="46B1E1">
                  <a:alpha val="0"/>
                </a:srgbClr>
              </a:gs>
              <a:gs pos="100000">
                <a:srgbClr val="104862">
                  <a:alpha val="26000"/>
                </a:srgbClr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705DC7B-CA3F-F10C-2FF6-8F66AB994AE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60041" y="2767102"/>
            <a:ext cx="2880826" cy="3071908"/>
          </a:xfrm>
        </p:spPr>
        <p:txBody>
          <a:bodyPr anchor="t" anchorCtr="0"/>
          <a:lstStyle/>
          <a:p>
            <a:pPr lvl="0" algn="l"/>
            <a:r>
              <a:rPr lang="nl-NL" sz="4000">
                <a:solidFill>
                  <a:srgbClr val="FFFFFF"/>
                </a:solidFill>
              </a:rPr>
              <a:t>Mini-onderneming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53FBCBF-3776-4641-7775-3A13A05EFAC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60041" y="806820"/>
            <a:ext cx="2919734" cy="1494120"/>
          </a:xfrm>
        </p:spPr>
        <p:txBody>
          <a:bodyPr anchor="b" anchorCtr="0"/>
          <a:lstStyle/>
          <a:p>
            <a:pPr lvl="0" algn="l"/>
            <a:r>
              <a:rPr lang="nl-NL" sz="2000">
                <a:solidFill>
                  <a:srgbClr val="FFFFFF"/>
                </a:solidFill>
              </a:rPr>
              <a:t>Kerstmarkt Esdal College Boermarkeweg</a:t>
            </a:r>
          </a:p>
        </p:txBody>
      </p:sp>
      <p:pic>
        <p:nvPicPr>
          <p:cNvPr id="9" name="Afbeelding 4" descr="Afbeelding met Lettertype, wit, logo, symbool&#10;&#10;Automatisch gegenereerde beschrijving">
            <a:extLst>
              <a:ext uri="{FF2B5EF4-FFF2-40B4-BE49-F238E27FC236}">
                <a16:creationId xmlns:a16="http://schemas.microsoft.com/office/drawing/2014/main" id="{78333073-AD95-3FDD-445E-08B180D3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006" y="467203"/>
            <a:ext cx="5612596" cy="59235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A1D8414-9F86-7287-62CF-A70D27AF81D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295110F-967B-4BC0-2417-88D6D4995ADE}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0"/>
            <a:ext cx="12191996" cy="1575959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rgbClr val="104862"/>
              </a:gs>
            </a:gsLst>
            <a:lin ang="8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6563302-47DB-1B97-4C26-DA34AE716C3F}"/>
              </a:ext>
            </a:extLst>
          </p:cNvPr>
          <p:cNvSpPr>
            <a:spLocks noMove="1" noResize="1"/>
          </p:cNvSpPr>
          <p:nvPr/>
        </p:nvSpPr>
        <p:spPr>
          <a:xfrm rot="10800009" flipH="1">
            <a:off x="8128851" y="-10"/>
            <a:ext cx="4063145" cy="1576416"/>
          </a:xfrm>
          <a:prstGeom prst="rect">
            <a:avLst/>
          </a:prstGeom>
          <a:gradFill>
            <a:gsLst>
              <a:gs pos="0">
                <a:srgbClr val="0B3041">
                  <a:alpha val="68000"/>
                </a:srgbClr>
              </a:gs>
              <a:gs pos="100000">
                <a:srgbClr val="156082">
                  <a:alpha val="79000"/>
                </a:srgbClr>
              </a:gs>
            </a:gsLst>
            <a:lin ang="19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C290703-B0A3-693D-0B5D-BBB214769D9B}"/>
              </a:ext>
            </a:extLst>
          </p:cNvPr>
          <p:cNvSpPr>
            <a:spLocks noMove="1" noResize="1"/>
          </p:cNvSpPr>
          <p:nvPr/>
        </p:nvSpPr>
        <p:spPr>
          <a:xfrm rot="5400013">
            <a:off x="5307782" y="-5307782"/>
            <a:ext cx="1576443" cy="12192006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00000">
                <a:srgbClr val="000000">
                  <a:alpha val="74000"/>
                </a:srgbClr>
              </a:gs>
            </a:gsLst>
            <a:lin ang="20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1598BE9-AAF8-D58C-B6A5-A86D4659CE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348861"/>
            <a:ext cx="10044025" cy="877732"/>
          </a:xfrm>
        </p:spPr>
        <p:txBody>
          <a:bodyPr/>
          <a:lstStyle/>
          <a:p>
            <a:pPr lvl="0"/>
            <a:r>
              <a:rPr lang="nl-NL" sz="3700">
                <a:solidFill>
                  <a:srgbClr val="FFFFFF"/>
                </a:solidFill>
              </a:rPr>
              <a:t>Welke vaardigheden moeten leerlingen laten zien?</a:t>
            </a:r>
          </a:p>
        </p:txBody>
      </p:sp>
      <p:grpSp>
        <p:nvGrpSpPr>
          <p:cNvPr id="7" name="Tijdelijke aanduiding voor inhoud 2">
            <a:extLst>
              <a:ext uri="{FF2B5EF4-FFF2-40B4-BE49-F238E27FC236}">
                <a16:creationId xmlns:a16="http://schemas.microsoft.com/office/drawing/2014/main" id="{A5AA0154-1112-E542-7B0D-08032557479D}"/>
              </a:ext>
            </a:extLst>
          </p:cNvPr>
          <p:cNvGrpSpPr/>
          <p:nvPr/>
        </p:nvGrpSpPr>
        <p:grpSpPr>
          <a:xfrm>
            <a:off x="849569" y="2128695"/>
            <a:ext cx="10516797" cy="4160575"/>
            <a:chOff x="849569" y="2128695"/>
            <a:chExt cx="10516797" cy="4160575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9B8CABBA-EE1B-3699-5DD7-B179EBC78459}"/>
                </a:ext>
              </a:extLst>
            </p:cNvPr>
            <p:cNvSpPr/>
            <p:nvPr/>
          </p:nvSpPr>
          <p:spPr>
            <a:xfrm>
              <a:off x="849569" y="2128695"/>
              <a:ext cx="911675" cy="9116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9713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Rechthoek 8" descr="Vinkje">
              <a:extLst>
                <a:ext uri="{FF2B5EF4-FFF2-40B4-BE49-F238E27FC236}">
                  <a16:creationId xmlns:a16="http://schemas.microsoft.com/office/drawing/2014/main" id="{394A4C47-BD3E-759D-025D-BD62BB25B5FA}"/>
                </a:ext>
              </a:extLst>
            </p:cNvPr>
            <p:cNvSpPr/>
            <p:nvPr/>
          </p:nvSpPr>
          <p:spPr>
            <a:xfrm>
              <a:off x="1041016" y="2320143"/>
              <a:ext cx="528770" cy="528770"/>
            </a:xfrm>
            <a:prstGeom prst="rect">
              <a:avLst/>
            </a:prstGeom>
            <a:blipFill>
              <a:blip r:embed="rId2">
                <a:alphaModFix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8264FFEB-0245-C83C-DDD6-B774AD1474EB}"/>
                </a:ext>
              </a:extLst>
            </p:cNvPr>
            <p:cNvSpPr/>
            <p:nvPr/>
          </p:nvSpPr>
          <p:spPr>
            <a:xfrm>
              <a:off x="1956596" y="2128695"/>
              <a:ext cx="2148940" cy="9116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8945"/>
                <a:gd name="f7" fmla="val 911674"/>
                <a:gd name="f8" fmla="+- 0 0 -90"/>
                <a:gd name="f9" fmla="*/ f3 1 2148945"/>
                <a:gd name="f10" fmla="*/ f4 1 911674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48945"/>
                <a:gd name="f19" fmla="*/ f15 1 911674"/>
                <a:gd name="f20" fmla="*/ 0 f16 1"/>
                <a:gd name="f21" fmla="*/ 0 f15 1"/>
                <a:gd name="f22" fmla="*/ 2148945 f16 1"/>
                <a:gd name="f23" fmla="*/ 911674 f15 1"/>
                <a:gd name="f24" fmla="+- f17 0 f1"/>
                <a:gd name="f25" fmla="*/ f20 1 2148945"/>
                <a:gd name="f26" fmla="*/ f21 1 911674"/>
                <a:gd name="f27" fmla="*/ f22 1 2148945"/>
                <a:gd name="f28" fmla="*/ f23 1 911674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48945" h="91167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500" b="0" i="0" u="none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Een opzet van een verslag invullen</a:t>
              </a:r>
              <a:endParaRPr lang="en-US" sz="1500" b="0" i="0" u="none" strike="noStrike" kern="1200" cap="none" spc="0" baseline="0">
                <a:solidFill>
                  <a:srgbClr val="E97132"/>
                </a:solidFill>
                <a:uFillTx/>
                <a:latin typeface="Aptos"/>
              </a:endParaRPr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2B5F79B-D94C-3CD6-4817-49A8CE3D9DAD}"/>
                </a:ext>
              </a:extLst>
            </p:cNvPr>
            <p:cNvSpPr/>
            <p:nvPr/>
          </p:nvSpPr>
          <p:spPr>
            <a:xfrm>
              <a:off x="4479983" y="2128695"/>
              <a:ext cx="911675" cy="9116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196B24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2" name="Rechthoek 11" descr="Groep mannen">
              <a:extLst>
                <a:ext uri="{FF2B5EF4-FFF2-40B4-BE49-F238E27FC236}">
                  <a16:creationId xmlns:a16="http://schemas.microsoft.com/office/drawing/2014/main" id="{371A7A0F-A351-7E8E-0818-BBC6851B536B}"/>
                </a:ext>
              </a:extLst>
            </p:cNvPr>
            <p:cNvSpPr/>
            <p:nvPr/>
          </p:nvSpPr>
          <p:spPr>
            <a:xfrm>
              <a:off x="4671431" y="2320143"/>
              <a:ext cx="528770" cy="528770"/>
            </a:xfrm>
            <a:prstGeom prst="rect">
              <a:avLst/>
            </a:prstGeom>
            <a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46BEC31-5732-F1D4-7C21-639E1B1FD9EC}"/>
                </a:ext>
              </a:extLst>
            </p:cNvPr>
            <p:cNvSpPr/>
            <p:nvPr/>
          </p:nvSpPr>
          <p:spPr>
            <a:xfrm>
              <a:off x="5587011" y="2128695"/>
              <a:ext cx="2148940" cy="9116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8945"/>
                <a:gd name="f7" fmla="val 911674"/>
                <a:gd name="f8" fmla="+- 0 0 -90"/>
                <a:gd name="f9" fmla="*/ f3 1 2148945"/>
                <a:gd name="f10" fmla="*/ f4 1 911674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48945"/>
                <a:gd name="f19" fmla="*/ f15 1 911674"/>
                <a:gd name="f20" fmla="*/ 0 f16 1"/>
                <a:gd name="f21" fmla="*/ 0 f15 1"/>
                <a:gd name="f22" fmla="*/ 2148945 f16 1"/>
                <a:gd name="f23" fmla="*/ 911674 f15 1"/>
                <a:gd name="f24" fmla="+- f17 0 f1"/>
                <a:gd name="f25" fmla="*/ f20 1 2148945"/>
                <a:gd name="f26" fmla="*/ f21 1 911674"/>
                <a:gd name="f27" fmla="*/ f22 1 2148945"/>
                <a:gd name="f28" fmla="*/ f23 1 911674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48945" h="91167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500" b="0" i="0" u="none" strike="noStrike" kern="1200" cap="none" spc="0" baseline="0">
                  <a:solidFill>
                    <a:srgbClr val="196B24"/>
                  </a:solidFill>
                  <a:uFillTx/>
                  <a:latin typeface="Aptos"/>
                </a:rPr>
                <a:t>Samenwerken</a:t>
              </a:r>
              <a:endParaRPr lang="en-US" sz="1500" b="0" i="0" u="none" strike="noStrike" kern="1200" cap="none" spc="0" baseline="0">
                <a:solidFill>
                  <a:srgbClr val="196B24"/>
                </a:solidFill>
                <a:uFillTx/>
                <a:latin typeface="Aptos"/>
              </a:endParaRPr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DF5EA0-5DCB-645F-03AE-F959BD04B451}"/>
                </a:ext>
              </a:extLst>
            </p:cNvPr>
            <p:cNvSpPr/>
            <p:nvPr/>
          </p:nvSpPr>
          <p:spPr>
            <a:xfrm>
              <a:off x="8110398" y="2128695"/>
              <a:ext cx="911675" cy="9116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F9ED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" name="Rechthoek 14" descr="Chatten">
              <a:extLst>
                <a:ext uri="{FF2B5EF4-FFF2-40B4-BE49-F238E27FC236}">
                  <a16:creationId xmlns:a16="http://schemas.microsoft.com/office/drawing/2014/main" id="{24CD0E1D-B9EE-38DF-D9E9-F1EBEBAE573B}"/>
                </a:ext>
              </a:extLst>
            </p:cNvPr>
            <p:cNvSpPr/>
            <p:nvPr/>
          </p:nvSpPr>
          <p:spPr>
            <a:xfrm>
              <a:off x="8301846" y="2320143"/>
              <a:ext cx="528770" cy="528770"/>
            </a:xfrm>
            <a:prstGeom prst="rect">
              <a:avLst/>
            </a:prstGeom>
            <a:blipFill>
              <a:blip r:embed="rId6">
                <a:alphaModFix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F015523F-9D45-816B-70DB-BAEB79CD4811}"/>
                </a:ext>
              </a:extLst>
            </p:cNvPr>
            <p:cNvSpPr/>
            <p:nvPr/>
          </p:nvSpPr>
          <p:spPr>
            <a:xfrm>
              <a:off x="9217426" y="2128695"/>
              <a:ext cx="2148940" cy="9116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8945"/>
                <a:gd name="f7" fmla="val 911674"/>
                <a:gd name="f8" fmla="+- 0 0 -90"/>
                <a:gd name="f9" fmla="*/ f3 1 2148945"/>
                <a:gd name="f10" fmla="*/ f4 1 911674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48945"/>
                <a:gd name="f19" fmla="*/ f15 1 911674"/>
                <a:gd name="f20" fmla="*/ 0 f16 1"/>
                <a:gd name="f21" fmla="*/ 0 f15 1"/>
                <a:gd name="f22" fmla="*/ 2148945 f16 1"/>
                <a:gd name="f23" fmla="*/ 911674 f15 1"/>
                <a:gd name="f24" fmla="+- f17 0 f1"/>
                <a:gd name="f25" fmla="*/ f20 1 2148945"/>
                <a:gd name="f26" fmla="*/ f21 1 911674"/>
                <a:gd name="f27" fmla="*/ f22 1 2148945"/>
                <a:gd name="f28" fmla="*/ f23 1 911674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48945" h="91167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500" b="0" i="0" u="none" strike="noStrike" kern="1200" cap="none" spc="0" baseline="0">
                  <a:solidFill>
                    <a:srgbClr val="0F9ED5"/>
                  </a:solidFill>
                  <a:uFillTx/>
                  <a:latin typeface="Aptos"/>
                </a:rPr>
                <a:t>Communiceren</a:t>
              </a:r>
              <a:endParaRPr lang="en-US" sz="1500" b="0" i="0" u="none" strike="noStrike" kern="1200" cap="none" spc="0" baseline="0">
                <a:solidFill>
                  <a:srgbClr val="0F9ED5"/>
                </a:solidFill>
                <a:uFillTx/>
                <a:latin typeface="Aptos"/>
              </a:endParaRPr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CC54BF29-4269-66D5-991C-81B2BFAFE419}"/>
                </a:ext>
              </a:extLst>
            </p:cNvPr>
            <p:cNvSpPr/>
            <p:nvPr/>
          </p:nvSpPr>
          <p:spPr>
            <a:xfrm>
              <a:off x="849569" y="3753145"/>
              <a:ext cx="911675" cy="9116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A02B93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8" name="Rechthoek 17" descr="Thought bubble">
              <a:extLst>
                <a:ext uri="{FF2B5EF4-FFF2-40B4-BE49-F238E27FC236}">
                  <a16:creationId xmlns:a16="http://schemas.microsoft.com/office/drawing/2014/main" id="{C2AF1EC3-F616-3F5E-1270-9EB96C597E6C}"/>
                </a:ext>
              </a:extLst>
            </p:cNvPr>
            <p:cNvSpPr/>
            <p:nvPr/>
          </p:nvSpPr>
          <p:spPr>
            <a:xfrm>
              <a:off x="1041016" y="3944593"/>
              <a:ext cx="528770" cy="528770"/>
            </a:xfrm>
            <a:prstGeom prst="rect">
              <a:avLst/>
            </a:prstGeom>
            <a:blipFill>
              <a:blip r:embed="rId8">
                <a:alphaModFix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42659A4A-FCC7-1C2A-6587-0063A0FED8B8}"/>
                </a:ext>
              </a:extLst>
            </p:cNvPr>
            <p:cNvSpPr/>
            <p:nvPr/>
          </p:nvSpPr>
          <p:spPr>
            <a:xfrm>
              <a:off x="1956596" y="3753145"/>
              <a:ext cx="2148940" cy="9116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8945"/>
                <a:gd name="f7" fmla="val 911674"/>
                <a:gd name="f8" fmla="+- 0 0 -90"/>
                <a:gd name="f9" fmla="*/ f3 1 2148945"/>
                <a:gd name="f10" fmla="*/ f4 1 911674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48945"/>
                <a:gd name="f19" fmla="*/ f15 1 911674"/>
                <a:gd name="f20" fmla="*/ 0 f16 1"/>
                <a:gd name="f21" fmla="*/ 0 f15 1"/>
                <a:gd name="f22" fmla="*/ 2148945 f16 1"/>
                <a:gd name="f23" fmla="*/ 911674 f15 1"/>
                <a:gd name="f24" fmla="+- f17 0 f1"/>
                <a:gd name="f25" fmla="*/ f20 1 2148945"/>
                <a:gd name="f26" fmla="*/ f21 1 911674"/>
                <a:gd name="f27" fmla="*/ f22 1 2148945"/>
                <a:gd name="f28" fmla="*/ f23 1 911674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48945" h="91167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500" b="0" i="0" u="none" strike="noStrike" kern="1200" cap="none" spc="0" baseline="0">
                  <a:solidFill>
                    <a:srgbClr val="A02B93"/>
                  </a:solidFill>
                  <a:uFillTx/>
                  <a:latin typeface="Aptos"/>
                </a:rPr>
                <a:t>Reflecteren</a:t>
              </a:r>
              <a:endParaRPr lang="en-US" sz="1500" b="0" i="0" u="none" strike="noStrike" kern="1200" cap="none" spc="0" baseline="0">
                <a:solidFill>
                  <a:srgbClr val="A02B93"/>
                </a:solidFill>
                <a:uFillTx/>
                <a:latin typeface="Aptos"/>
              </a:endParaRPr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E512211F-B7CF-25A8-7AFC-47DF2EF0F7CD}"/>
                </a:ext>
              </a:extLst>
            </p:cNvPr>
            <p:cNvSpPr/>
            <p:nvPr/>
          </p:nvSpPr>
          <p:spPr>
            <a:xfrm>
              <a:off x="4479983" y="3753145"/>
              <a:ext cx="911675" cy="9116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EA72E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1" name="Rechthoek 20" descr="Group Brainstorm">
              <a:extLst>
                <a:ext uri="{FF2B5EF4-FFF2-40B4-BE49-F238E27FC236}">
                  <a16:creationId xmlns:a16="http://schemas.microsoft.com/office/drawing/2014/main" id="{ADA87265-A63C-186E-F7E0-34364F7C4F72}"/>
                </a:ext>
              </a:extLst>
            </p:cNvPr>
            <p:cNvSpPr/>
            <p:nvPr/>
          </p:nvSpPr>
          <p:spPr>
            <a:xfrm>
              <a:off x="4671431" y="3944593"/>
              <a:ext cx="528770" cy="528770"/>
            </a:xfrm>
            <a:prstGeom prst="rect">
              <a:avLst/>
            </a:prstGeom>
            <a:blipFill>
              <a:blip r:embed="rId10">
                <a:alphaModFix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FA6F3C53-2DAA-5008-D8E1-5AAC48C30969}"/>
                </a:ext>
              </a:extLst>
            </p:cNvPr>
            <p:cNvSpPr/>
            <p:nvPr/>
          </p:nvSpPr>
          <p:spPr>
            <a:xfrm>
              <a:off x="5587011" y="3753145"/>
              <a:ext cx="2148940" cy="9116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8945"/>
                <a:gd name="f7" fmla="val 911674"/>
                <a:gd name="f8" fmla="+- 0 0 -90"/>
                <a:gd name="f9" fmla="*/ f3 1 2148945"/>
                <a:gd name="f10" fmla="*/ f4 1 911674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48945"/>
                <a:gd name="f19" fmla="*/ f15 1 911674"/>
                <a:gd name="f20" fmla="*/ 0 f16 1"/>
                <a:gd name="f21" fmla="*/ 0 f15 1"/>
                <a:gd name="f22" fmla="*/ 2148945 f16 1"/>
                <a:gd name="f23" fmla="*/ 911674 f15 1"/>
                <a:gd name="f24" fmla="+- f17 0 f1"/>
                <a:gd name="f25" fmla="*/ f20 1 2148945"/>
                <a:gd name="f26" fmla="*/ f21 1 911674"/>
                <a:gd name="f27" fmla="*/ f22 1 2148945"/>
                <a:gd name="f28" fmla="*/ f23 1 911674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48945" h="91167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500" b="0" i="0" u="none" strike="noStrike" kern="1200" cap="none" spc="0" baseline="0">
                  <a:solidFill>
                    <a:srgbClr val="4EA72E"/>
                  </a:solidFill>
                  <a:uFillTx/>
                  <a:latin typeface="Aptos"/>
                </a:rPr>
                <a:t>Creativiteit</a:t>
              </a:r>
              <a:endParaRPr lang="en-US" sz="1500" b="0" i="0" u="none" strike="noStrike" kern="1200" cap="none" spc="0" baseline="0">
                <a:solidFill>
                  <a:srgbClr val="4EA72E"/>
                </a:solidFill>
                <a:uFillTx/>
                <a:latin typeface="Aptos"/>
              </a:endParaRPr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B571D8BA-3A32-7171-6F05-D3D2BDE2892F}"/>
                </a:ext>
              </a:extLst>
            </p:cNvPr>
            <p:cNvSpPr/>
            <p:nvPr/>
          </p:nvSpPr>
          <p:spPr>
            <a:xfrm>
              <a:off x="8110398" y="3753145"/>
              <a:ext cx="911675" cy="9116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9713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4" name="Rechthoek 23" descr="Computer">
              <a:extLst>
                <a:ext uri="{FF2B5EF4-FFF2-40B4-BE49-F238E27FC236}">
                  <a16:creationId xmlns:a16="http://schemas.microsoft.com/office/drawing/2014/main" id="{90EBC144-FA4B-69A8-2029-CFF4BA3AD3AC}"/>
                </a:ext>
              </a:extLst>
            </p:cNvPr>
            <p:cNvSpPr/>
            <p:nvPr/>
          </p:nvSpPr>
          <p:spPr>
            <a:xfrm>
              <a:off x="8301846" y="3944593"/>
              <a:ext cx="528770" cy="528770"/>
            </a:xfrm>
            <a:prstGeom prst="rect">
              <a:avLst/>
            </a:prstGeom>
            <a:blipFill>
              <a:blip r:embed="rId12">
                <a:alphaModFix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FD35D92E-4031-00AD-4286-3CF3999C9CE8}"/>
                </a:ext>
              </a:extLst>
            </p:cNvPr>
            <p:cNvSpPr/>
            <p:nvPr/>
          </p:nvSpPr>
          <p:spPr>
            <a:xfrm>
              <a:off x="9217426" y="3753145"/>
              <a:ext cx="2148940" cy="9116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8945"/>
                <a:gd name="f7" fmla="val 911674"/>
                <a:gd name="f8" fmla="+- 0 0 -90"/>
                <a:gd name="f9" fmla="*/ f3 1 2148945"/>
                <a:gd name="f10" fmla="*/ f4 1 911674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48945"/>
                <a:gd name="f19" fmla="*/ f15 1 911674"/>
                <a:gd name="f20" fmla="*/ 0 f16 1"/>
                <a:gd name="f21" fmla="*/ 0 f15 1"/>
                <a:gd name="f22" fmla="*/ 2148945 f16 1"/>
                <a:gd name="f23" fmla="*/ 911674 f15 1"/>
                <a:gd name="f24" fmla="+- f17 0 f1"/>
                <a:gd name="f25" fmla="*/ f20 1 2148945"/>
                <a:gd name="f26" fmla="*/ f21 1 911674"/>
                <a:gd name="f27" fmla="*/ f22 1 2148945"/>
                <a:gd name="f28" fmla="*/ f23 1 911674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48945" h="91167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500" b="0" i="0" u="none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ICT-vaardigheden </a:t>
              </a:r>
              <a:endParaRPr lang="en-US" sz="1500" b="0" i="0" u="none" strike="noStrike" kern="1200" cap="none" spc="0" baseline="0">
                <a:solidFill>
                  <a:srgbClr val="E97132"/>
                </a:solidFill>
                <a:uFillTx/>
                <a:latin typeface="Aptos"/>
              </a:endParaRPr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315AD9A-FDCE-7FBF-EC21-49935DCE6DC9}"/>
                </a:ext>
              </a:extLst>
            </p:cNvPr>
            <p:cNvSpPr/>
            <p:nvPr/>
          </p:nvSpPr>
          <p:spPr>
            <a:xfrm>
              <a:off x="849569" y="5377595"/>
              <a:ext cx="911675" cy="91167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196B24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7" name="Rechthoek 26" descr="Rekenmachine">
              <a:extLst>
                <a:ext uri="{FF2B5EF4-FFF2-40B4-BE49-F238E27FC236}">
                  <a16:creationId xmlns:a16="http://schemas.microsoft.com/office/drawing/2014/main" id="{EA8F80F1-549C-69A4-9C7C-E3173A4D68E4}"/>
                </a:ext>
              </a:extLst>
            </p:cNvPr>
            <p:cNvSpPr/>
            <p:nvPr/>
          </p:nvSpPr>
          <p:spPr>
            <a:xfrm>
              <a:off x="1041016" y="5569043"/>
              <a:ext cx="528770" cy="528770"/>
            </a:xfrm>
            <a:prstGeom prst="rect">
              <a:avLst/>
            </a:prstGeom>
            <a:blipFill>
              <a:blip r:embed="rId14">
                <a:alphaModFix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EC02E03E-2890-310D-0705-98C6C40AD5B4}"/>
                </a:ext>
              </a:extLst>
            </p:cNvPr>
            <p:cNvSpPr/>
            <p:nvPr/>
          </p:nvSpPr>
          <p:spPr>
            <a:xfrm>
              <a:off x="1956596" y="5377595"/>
              <a:ext cx="2148940" cy="9116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8945"/>
                <a:gd name="f7" fmla="val 911674"/>
                <a:gd name="f8" fmla="+- 0 0 -90"/>
                <a:gd name="f9" fmla="*/ f3 1 2148945"/>
                <a:gd name="f10" fmla="*/ f4 1 911674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48945"/>
                <a:gd name="f19" fmla="*/ f15 1 911674"/>
                <a:gd name="f20" fmla="*/ 0 f16 1"/>
                <a:gd name="f21" fmla="*/ 0 f15 1"/>
                <a:gd name="f22" fmla="*/ 2148945 f16 1"/>
                <a:gd name="f23" fmla="*/ 911674 f15 1"/>
                <a:gd name="f24" fmla="+- f17 0 f1"/>
                <a:gd name="f25" fmla="*/ f20 1 2148945"/>
                <a:gd name="f26" fmla="*/ f21 1 911674"/>
                <a:gd name="f27" fmla="*/ f22 1 2148945"/>
                <a:gd name="f28" fmla="*/ f23 1 911674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48945" h="91167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500" b="0" i="0" u="none" strike="noStrike" kern="1200" cap="none" spc="0" baseline="0">
                  <a:solidFill>
                    <a:srgbClr val="196B24"/>
                  </a:solidFill>
                  <a:uFillTx/>
                  <a:latin typeface="Aptos"/>
                </a:rPr>
                <a:t>Berekeningen maken omtrent inkoopprijs, brutowinstopslag, brutowinst en nettowinst</a:t>
              </a:r>
              <a:endParaRPr lang="en-US" sz="1500" b="0" i="0" u="none" strike="noStrike" kern="1200" cap="none" spc="0" baseline="0">
                <a:solidFill>
                  <a:srgbClr val="196B24"/>
                </a:solidFill>
                <a:uFillTx/>
                <a:latin typeface="Apto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3121801D-2287-A05E-F8B5-0EFF9795E3CC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36AFA90-E63A-B7A6-39F7-F622062DA9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45807"/>
            <a:ext cx="5120557" cy="1325559"/>
          </a:xfrm>
        </p:spPr>
        <p:txBody>
          <a:bodyPr/>
          <a:lstStyle/>
          <a:p>
            <a:pPr lvl="0"/>
            <a:r>
              <a:rPr lang="nl-NL"/>
              <a:t>De uitvoering van de kerstmarkt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0491902-D11B-3AB5-871D-F99BA7AC083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092193" cy="4351336"/>
          </a:xfrm>
        </p:spPr>
        <p:txBody>
          <a:bodyPr/>
          <a:lstStyle/>
          <a:p>
            <a:pPr lvl="0"/>
            <a:r>
              <a:rPr lang="nl-NL"/>
              <a:t>In groepjes</a:t>
            </a:r>
          </a:p>
          <a:p>
            <a:pPr lvl="0"/>
            <a:r>
              <a:rPr lang="nl-NL"/>
              <a:t>Één product per groepje</a:t>
            </a:r>
          </a:p>
          <a:p>
            <a:pPr lvl="0"/>
            <a:r>
              <a:rPr lang="nl-NL"/>
              <a:t>Per groepje 10 euro om inkopen te doen</a:t>
            </a:r>
          </a:p>
          <a:p>
            <a:pPr lvl="0"/>
            <a:r>
              <a:rPr lang="nl-NL"/>
              <a:t>De groepjes verkopen hun product in de kantine op een aangeklede kerstmarkt</a:t>
            </a:r>
          </a:p>
          <a:p>
            <a:pPr lvl="0"/>
            <a:endParaRPr lang="nl-NL"/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CB14A797-A267-0C47-2023-3E0469FC9DD5}"/>
              </a:ext>
            </a:extLst>
          </p:cNvPr>
          <p:cNvSpPr>
            <a:spLocks noMove="1" noResize="1"/>
          </p:cNvSpPr>
          <p:nvPr/>
        </p:nvSpPr>
        <p:spPr>
          <a:xfrm>
            <a:off x="10420566" y="1364732"/>
            <a:ext cx="947492" cy="92178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9713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Afbeelding 6" descr="Afbeelding met Snack, voedsel, bakwaren, nagerecht&#10;&#10;Automatisch gegenereerde beschrijving">
            <a:extLst>
              <a:ext uri="{FF2B5EF4-FFF2-40B4-BE49-F238E27FC236}">
                <a16:creationId xmlns:a16="http://schemas.microsoft.com/office/drawing/2014/main" id="{67ABE337-F473-E77C-B79C-7245AAC1CC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590" r="-3" b="7213"/>
          <a:stretch>
            <a:fillRect/>
          </a:stretch>
        </p:blipFill>
        <p:spPr>
          <a:xfrm>
            <a:off x="7901257" y="2727728"/>
            <a:ext cx="4290739" cy="41302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Arc 15">
            <a:extLst>
              <a:ext uri="{FF2B5EF4-FFF2-40B4-BE49-F238E27FC236}">
                <a16:creationId xmlns:a16="http://schemas.microsoft.com/office/drawing/2014/main" id="{0CF972B1-1CED-63F8-4CF8-3BB0B79ECC66}"/>
              </a:ext>
            </a:extLst>
          </p:cNvPr>
          <p:cNvSpPr>
            <a:spLocks noMove="1" noResize="1"/>
          </p:cNvSpPr>
          <p:nvPr/>
        </p:nvSpPr>
        <p:spPr>
          <a:xfrm rot="4759063" flipV="1">
            <a:off x="6034135" y="-673134"/>
            <a:ext cx="4021192" cy="4021192"/>
          </a:xfrm>
          <a:custGeom>
            <a:avLst>
              <a:gd name="f12" fmla="val 180"/>
              <a:gd name="f13" fmla="val 24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244"/>
              <a:gd name="f14" fmla="+- 0 0 -270"/>
              <a:gd name="f15" fmla="+- 0 0 -392"/>
              <a:gd name="f16" fmla="+- 0 0 -514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27001" cap="rnd">
            <a:solidFill>
              <a:srgbClr val="0F9ED5"/>
            </a:solidFill>
            <a:custDash>
              <a:ds d="400000" sp="2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8" name="Afbeelding 4" descr="Afbeelding met kleding, overdekt, plafond, persoon&#10;&#10;Automatisch gegenereerde beschrijving">
            <a:extLst>
              <a:ext uri="{FF2B5EF4-FFF2-40B4-BE49-F238E27FC236}">
                <a16:creationId xmlns:a16="http://schemas.microsoft.com/office/drawing/2014/main" id="{E7B3F89E-D365-36CA-5DF0-CF1D2ACD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91" r="5255" b="-4"/>
          <a:stretch>
            <a:fillRect/>
          </a:stretch>
        </p:blipFill>
        <p:spPr>
          <a:xfrm>
            <a:off x="6261610" y="0"/>
            <a:ext cx="3519315" cy="300790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Breedbeeld</PresentationFormat>
  <Paragraphs>15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Kantoorthema</vt:lpstr>
      <vt:lpstr>Mini-onderneming</vt:lpstr>
      <vt:lpstr>Welke vaardigheden moeten leerlingen laten zien?</vt:lpstr>
      <vt:lpstr>De uitvoering van de kerstmarkt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Waylon Ankone</dc:creator>
  <cp:lastModifiedBy>Jeannet Hommel</cp:lastModifiedBy>
  <cp:revision>1</cp:revision>
  <dcterms:created xsi:type="dcterms:W3CDTF">2024-10-14T13:26:23Z</dcterms:created>
  <dcterms:modified xsi:type="dcterms:W3CDTF">2024-11-13T16:39:43Z</dcterms:modified>
</cp:coreProperties>
</file>