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9" r:id="rId3"/>
    <p:sldId id="257" r:id="rId4"/>
    <p:sldId id="276" r:id="rId5"/>
    <p:sldId id="265" r:id="rId6"/>
    <p:sldId id="263" r:id="rId7"/>
    <p:sldId id="264" r:id="rId8"/>
    <p:sldId id="262" r:id="rId9"/>
    <p:sldId id="266" r:id="rId10"/>
    <p:sldId id="267" r:id="rId11"/>
    <p:sldId id="268" r:id="rId12"/>
    <p:sldId id="269" r:id="rId13"/>
    <p:sldId id="270" r:id="rId14"/>
    <p:sldId id="277" r:id="rId15"/>
    <p:sldId id="271" r:id="rId16"/>
    <p:sldId id="272" r:id="rId17"/>
    <p:sldId id="279" r:id="rId18"/>
    <p:sldId id="278" r:id="rId19"/>
    <p:sldId id="274" r:id="rId20"/>
    <p:sldId id="275" r:id="rId21"/>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2" userDrawn="1">
          <p15:clr>
            <a:srgbClr val="A4A3A4"/>
          </p15:clr>
        </p15:guide>
        <p15:guide id="2" pos="3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C0F3"/>
    <a:srgbClr val="FFB53F"/>
    <a:srgbClr val="1224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268"/>
    <p:restoredTop sz="81723"/>
  </p:normalViewPr>
  <p:slideViewPr>
    <p:cSldViewPr>
      <p:cViewPr>
        <p:scale>
          <a:sx n="77" d="100"/>
          <a:sy n="77" d="100"/>
        </p:scale>
        <p:origin x="216" y="376"/>
      </p:cViewPr>
      <p:guideLst>
        <p:guide orient="horz" pos="1162"/>
        <p:guide pos="3205"/>
      </p:guideLst>
    </p:cSldViewPr>
  </p:slideViewPr>
  <p:notesTextViewPr>
    <p:cViewPr>
      <p:scale>
        <a:sx n="140" d="100"/>
        <a:sy n="14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B7FA75-E469-2844-88C8-5B053A426F01}" type="doc">
      <dgm:prSet loTypeId="urn:microsoft.com/office/officeart/2005/8/layout/hChevron3" loCatId="" qsTypeId="urn:microsoft.com/office/officeart/2005/8/quickstyle/simple1" qsCatId="simple" csTypeId="urn:microsoft.com/office/officeart/2005/8/colors/accent1_2" csCatId="accent1" phldr="1"/>
      <dgm:spPr/>
    </dgm:pt>
    <dgm:pt modelId="{B8CE8CB5-E22F-4542-B166-83047140764C}">
      <dgm:prSet phldrT="[Tekst]" custT="1"/>
      <dgm:spPr>
        <a:solidFill>
          <a:srgbClr val="01C0F3">
            <a:alpha val="40000"/>
          </a:srgbClr>
        </a:solidFill>
      </dgm:spPr>
      <dgm:t>
        <a:bodyPr/>
        <a:lstStyle/>
        <a:p>
          <a:r>
            <a:rPr lang="nl-NL" sz="2400" b="0" i="0" dirty="0">
              <a:solidFill>
                <a:srgbClr val="122457"/>
              </a:solidFill>
              <a:latin typeface="Trade Gothic Next" panose="020B0403040303020004" pitchFamily="34" charset="0"/>
            </a:rPr>
            <a:t>Onderwijs 2032</a:t>
          </a:r>
        </a:p>
      </dgm:t>
    </dgm:pt>
    <dgm:pt modelId="{444D09B2-A794-0E40-99BF-B647310F640A}" type="parTrans" cxnId="{033E48EE-41EB-004F-AC3A-B6BFC3B4A68F}">
      <dgm:prSet/>
      <dgm:spPr/>
      <dgm:t>
        <a:bodyPr/>
        <a:lstStyle/>
        <a:p>
          <a:endParaRPr lang="nl-NL"/>
        </a:p>
      </dgm:t>
    </dgm:pt>
    <dgm:pt modelId="{2B5BB863-C332-5E47-B4D1-0041138E9323}" type="sibTrans" cxnId="{033E48EE-41EB-004F-AC3A-B6BFC3B4A68F}">
      <dgm:prSet/>
      <dgm:spPr/>
      <dgm:t>
        <a:bodyPr/>
        <a:lstStyle/>
        <a:p>
          <a:endParaRPr lang="nl-NL"/>
        </a:p>
      </dgm:t>
    </dgm:pt>
    <dgm:pt modelId="{89AC7836-7E4E-6247-9DD0-E0478CA131B5}">
      <dgm:prSet phldrT="[Tekst]" custT="1"/>
      <dgm:spPr>
        <a:solidFill>
          <a:srgbClr val="01C0F3">
            <a:alpha val="70000"/>
          </a:srgbClr>
        </a:solidFill>
      </dgm:spPr>
      <dgm:t>
        <a:bodyPr/>
        <a:lstStyle/>
        <a:p>
          <a:pPr marL="0" lvl="0" indent="0" algn="ctr" defTabSz="1066800">
            <a:lnSpc>
              <a:spcPct val="90000"/>
            </a:lnSpc>
            <a:spcBef>
              <a:spcPct val="0"/>
            </a:spcBef>
            <a:spcAft>
              <a:spcPct val="35000"/>
            </a:spcAft>
            <a:buNone/>
          </a:pPr>
          <a:r>
            <a:rPr lang="nl-NL" sz="2400" b="0" i="0" kern="1200" dirty="0" err="1">
              <a:solidFill>
                <a:srgbClr val="122457"/>
              </a:solidFill>
              <a:latin typeface="Trade Gothic Next" panose="020B0403040303020004" pitchFamily="34" charset="0"/>
              <a:ea typeface="+mn-ea"/>
              <a:cs typeface="+mn-cs"/>
            </a:rPr>
            <a:t>Curriculum.nu</a:t>
          </a:r>
          <a:endParaRPr lang="nl-NL" sz="2400" b="0" i="0" kern="1200" dirty="0">
            <a:solidFill>
              <a:srgbClr val="122457"/>
            </a:solidFill>
            <a:latin typeface="Trade Gothic Next" panose="020B0403040303020004" pitchFamily="34" charset="0"/>
            <a:ea typeface="+mn-ea"/>
            <a:cs typeface="+mn-cs"/>
          </a:endParaRPr>
        </a:p>
      </dgm:t>
    </dgm:pt>
    <dgm:pt modelId="{412F1D5D-51AB-F540-A8E5-BA6B20F8AD05}" type="parTrans" cxnId="{3F237DB6-224E-8D43-B6FF-C975B661DDE4}">
      <dgm:prSet/>
      <dgm:spPr/>
      <dgm:t>
        <a:bodyPr/>
        <a:lstStyle/>
        <a:p>
          <a:endParaRPr lang="nl-NL"/>
        </a:p>
      </dgm:t>
    </dgm:pt>
    <dgm:pt modelId="{0905554B-8B19-874C-BFA6-D2CEE63B7303}" type="sibTrans" cxnId="{3F237DB6-224E-8D43-B6FF-C975B661DDE4}">
      <dgm:prSet/>
      <dgm:spPr/>
      <dgm:t>
        <a:bodyPr/>
        <a:lstStyle/>
        <a:p>
          <a:endParaRPr lang="nl-NL"/>
        </a:p>
      </dgm:t>
    </dgm:pt>
    <dgm:pt modelId="{0D963A83-A1CC-6242-A1C9-BC73794FAE31}">
      <dgm:prSet phldrT="[Tekst]" custT="1"/>
      <dgm:spPr>
        <a:solidFill>
          <a:srgbClr val="01C0F3"/>
        </a:solidFill>
      </dgm:spPr>
      <dgm:t>
        <a:bodyPr/>
        <a:lstStyle/>
        <a:p>
          <a:r>
            <a:rPr lang="nl-NL" sz="2400" b="0" i="0" dirty="0">
              <a:solidFill>
                <a:srgbClr val="122457"/>
              </a:solidFill>
              <a:latin typeface="Trade Gothic Next" panose="020B0503040303020004" pitchFamily="34" charset="0"/>
            </a:rPr>
            <a:t>Huidige traject</a:t>
          </a:r>
        </a:p>
      </dgm:t>
    </dgm:pt>
    <dgm:pt modelId="{28F700AD-8E7D-3047-9831-555BF2193E9E}" type="parTrans" cxnId="{DA2CF826-D435-A84A-B669-833E61E00FC9}">
      <dgm:prSet/>
      <dgm:spPr/>
      <dgm:t>
        <a:bodyPr/>
        <a:lstStyle/>
        <a:p>
          <a:endParaRPr lang="nl-NL"/>
        </a:p>
      </dgm:t>
    </dgm:pt>
    <dgm:pt modelId="{E3C001D3-F592-7D4C-86B5-244B545CF864}" type="sibTrans" cxnId="{DA2CF826-D435-A84A-B669-833E61E00FC9}">
      <dgm:prSet/>
      <dgm:spPr/>
      <dgm:t>
        <a:bodyPr/>
        <a:lstStyle/>
        <a:p>
          <a:endParaRPr lang="nl-NL"/>
        </a:p>
      </dgm:t>
    </dgm:pt>
    <dgm:pt modelId="{14BE27EC-FC5D-6542-BFDB-F4D4161D0F8C}" type="pres">
      <dgm:prSet presAssocID="{38B7FA75-E469-2844-88C8-5B053A426F01}" presName="Name0" presStyleCnt="0">
        <dgm:presLayoutVars>
          <dgm:dir/>
          <dgm:resizeHandles val="exact"/>
        </dgm:presLayoutVars>
      </dgm:prSet>
      <dgm:spPr/>
    </dgm:pt>
    <dgm:pt modelId="{485753B7-5E78-5045-8F02-A02507429CB8}" type="pres">
      <dgm:prSet presAssocID="{B8CE8CB5-E22F-4542-B166-83047140764C}" presName="parTxOnly" presStyleLbl="node1" presStyleIdx="0" presStyleCnt="3">
        <dgm:presLayoutVars>
          <dgm:bulletEnabled val="1"/>
        </dgm:presLayoutVars>
      </dgm:prSet>
      <dgm:spPr/>
    </dgm:pt>
    <dgm:pt modelId="{ECE42560-67BB-0D46-B50F-C4A4D122B3AE}" type="pres">
      <dgm:prSet presAssocID="{2B5BB863-C332-5E47-B4D1-0041138E9323}" presName="parSpace" presStyleCnt="0"/>
      <dgm:spPr/>
    </dgm:pt>
    <dgm:pt modelId="{513B4672-EC4C-D445-94CF-C55042216865}" type="pres">
      <dgm:prSet presAssocID="{89AC7836-7E4E-6247-9DD0-E0478CA131B5}" presName="parTxOnly" presStyleLbl="node1" presStyleIdx="1" presStyleCnt="3">
        <dgm:presLayoutVars>
          <dgm:bulletEnabled val="1"/>
        </dgm:presLayoutVars>
      </dgm:prSet>
      <dgm:spPr/>
    </dgm:pt>
    <dgm:pt modelId="{0B2065C3-E7E3-7C40-9885-83959F70B0D8}" type="pres">
      <dgm:prSet presAssocID="{0905554B-8B19-874C-BFA6-D2CEE63B7303}" presName="parSpace" presStyleCnt="0"/>
      <dgm:spPr/>
    </dgm:pt>
    <dgm:pt modelId="{71F3C9EF-82DA-BD4E-88C7-8A0399B830B1}" type="pres">
      <dgm:prSet presAssocID="{0D963A83-A1CC-6242-A1C9-BC73794FAE31}" presName="parTxOnly" presStyleLbl="node1" presStyleIdx="2" presStyleCnt="3">
        <dgm:presLayoutVars>
          <dgm:bulletEnabled val="1"/>
        </dgm:presLayoutVars>
      </dgm:prSet>
      <dgm:spPr/>
    </dgm:pt>
  </dgm:ptLst>
  <dgm:cxnLst>
    <dgm:cxn modelId="{DA2CF826-D435-A84A-B669-833E61E00FC9}" srcId="{38B7FA75-E469-2844-88C8-5B053A426F01}" destId="{0D963A83-A1CC-6242-A1C9-BC73794FAE31}" srcOrd="2" destOrd="0" parTransId="{28F700AD-8E7D-3047-9831-555BF2193E9E}" sibTransId="{E3C001D3-F592-7D4C-86B5-244B545CF864}"/>
    <dgm:cxn modelId="{493B0D5E-0681-6C46-9409-F1C8091797D2}" type="presOf" srcId="{B8CE8CB5-E22F-4542-B166-83047140764C}" destId="{485753B7-5E78-5045-8F02-A02507429CB8}" srcOrd="0" destOrd="0" presId="urn:microsoft.com/office/officeart/2005/8/layout/hChevron3"/>
    <dgm:cxn modelId="{728C7A7F-48A6-174C-8860-0F5B701E9950}" type="presOf" srcId="{89AC7836-7E4E-6247-9DD0-E0478CA131B5}" destId="{513B4672-EC4C-D445-94CF-C55042216865}" srcOrd="0" destOrd="0" presId="urn:microsoft.com/office/officeart/2005/8/layout/hChevron3"/>
    <dgm:cxn modelId="{3F237DB6-224E-8D43-B6FF-C975B661DDE4}" srcId="{38B7FA75-E469-2844-88C8-5B053A426F01}" destId="{89AC7836-7E4E-6247-9DD0-E0478CA131B5}" srcOrd="1" destOrd="0" parTransId="{412F1D5D-51AB-F540-A8E5-BA6B20F8AD05}" sibTransId="{0905554B-8B19-874C-BFA6-D2CEE63B7303}"/>
    <dgm:cxn modelId="{D6F930D2-B933-B04C-B0C9-7EEA623E6FBA}" type="presOf" srcId="{0D963A83-A1CC-6242-A1C9-BC73794FAE31}" destId="{71F3C9EF-82DA-BD4E-88C7-8A0399B830B1}" srcOrd="0" destOrd="0" presId="urn:microsoft.com/office/officeart/2005/8/layout/hChevron3"/>
    <dgm:cxn modelId="{033E48EE-41EB-004F-AC3A-B6BFC3B4A68F}" srcId="{38B7FA75-E469-2844-88C8-5B053A426F01}" destId="{B8CE8CB5-E22F-4542-B166-83047140764C}" srcOrd="0" destOrd="0" parTransId="{444D09B2-A794-0E40-99BF-B647310F640A}" sibTransId="{2B5BB863-C332-5E47-B4D1-0041138E9323}"/>
    <dgm:cxn modelId="{BEFEEEFD-05E8-FF4D-B68D-4432C0D05AC2}" type="presOf" srcId="{38B7FA75-E469-2844-88C8-5B053A426F01}" destId="{14BE27EC-FC5D-6542-BFDB-F4D4161D0F8C}" srcOrd="0" destOrd="0" presId="urn:microsoft.com/office/officeart/2005/8/layout/hChevron3"/>
    <dgm:cxn modelId="{5EB212F2-300E-BE4F-BDD5-D918D5B78EBC}" type="presParOf" srcId="{14BE27EC-FC5D-6542-BFDB-F4D4161D0F8C}" destId="{485753B7-5E78-5045-8F02-A02507429CB8}" srcOrd="0" destOrd="0" presId="urn:microsoft.com/office/officeart/2005/8/layout/hChevron3"/>
    <dgm:cxn modelId="{DEECF4D9-F210-484A-9955-853D59A0EAE1}" type="presParOf" srcId="{14BE27EC-FC5D-6542-BFDB-F4D4161D0F8C}" destId="{ECE42560-67BB-0D46-B50F-C4A4D122B3AE}" srcOrd="1" destOrd="0" presId="urn:microsoft.com/office/officeart/2005/8/layout/hChevron3"/>
    <dgm:cxn modelId="{88C23EA3-527B-0C45-9A20-567580DCD73D}" type="presParOf" srcId="{14BE27EC-FC5D-6542-BFDB-F4D4161D0F8C}" destId="{513B4672-EC4C-D445-94CF-C55042216865}" srcOrd="2" destOrd="0" presId="urn:microsoft.com/office/officeart/2005/8/layout/hChevron3"/>
    <dgm:cxn modelId="{DCC9FB00-123B-B749-B368-3E2A94DB6401}" type="presParOf" srcId="{14BE27EC-FC5D-6542-BFDB-F4D4161D0F8C}" destId="{0B2065C3-E7E3-7C40-9885-83959F70B0D8}" srcOrd="3" destOrd="0" presId="urn:microsoft.com/office/officeart/2005/8/layout/hChevron3"/>
    <dgm:cxn modelId="{1119DAFD-50DD-BC46-9BD3-6B62D7C25CCF}" type="presParOf" srcId="{14BE27EC-FC5D-6542-BFDB-F4D4161D0F8C}" destId="{71F3C9EF-82DA-BD4E-88C7-8A0399B830B1}" srcOrd="4" destOrd="0" presId="urn:microsoft.com/office/officeart/2005/8/layout/hChevron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5753B7-5E78-5045-8F02-A02507429CB8}">
      <dsp:nvSpPr>
        <dsp:cNvPr id="0" name=""/>
        <dsp:cNvSpPr/>
      </dsp:nvSpPr>
      <dsp:spPr>
        <a:xfrm>
          <a:off x="4041" y="2292767"/>
          <a:ext cx="3534120" cy="1413648"/>
        </a:xfrm>
        <a:prstGeom prst="homePlate">
          <a:avLst/>
        </a:prstGeom>
        <a:solidFill>
          <a:srgbClr val="01C0F3">
            <a:alpha val="40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64008" rIns="32004" bIns="64008" numCol="1" spcCol="1270" anchor="ctr" anchorCtr="0">
          <a:noAutofit/>
        </a:bodyPr>
        <a:lstStyle/>
        <a:p>
          <a:pPr marL="0" lvl="0" indent="0" algn="ctr" defTabSz="1066800">
            <a:lnSpc>
              <a:spcPct val="90000"/>
            </a:lnSpc>
            <a:spcBef>
              <a:spcPct val="0"/>
            </a:spcBef>
            <a:spcAft>
              <a:spcPct val="35000"/>
            </a:spcAft>
            <a:buNone/>
          </a:pPr>
          <a:r>
            <a:rPr lang="nl-NL" sz="2400" b="0" i="0" kern="1200" dirty="0">
              <a:solidFill>
                <a:srgbClr val="122457"/>
              </a:solidFill>
              <a:latin typeface="Trade Gothic Next" panose="020B0403040303020004" pitchFamily="34" charset="0"/>
            </a:rPr>
            <a:t>Onderwijs 2032</a:t>
          </a:r>
        </a:p>
      </dsp:txBody>
      <dsp:txXfrm>
        <a:off x="4041" y="2292767"/>
        <a:ext cx="3180708" cy="1413648"/>
      </dsp:txXfrm>
    </dsp:sp>
    <dsp:sp modelId="{513B4672-EC4C-D445-94CF-C55042216865}">
      <dsp:nvSpPr>
        <dsp:cNvPr id="0" name=""/>
        <dsp:cNvSpPr/>
      </dsp:nvSpPr>
      <dsp:spPr>
        <a:xfrm>
          <a:off x="2831337" y="2292767"/>
          <a:ext cx="3534120" cy="1413648"/>
        </a:xfrm>
        <a:prstGeom prst="chevron">
          <a:avLst/>
        </a:prstGeom>
        <a:solidFill>
          <a:srgbClr val="01C0F3">
            <a:alpha val="70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nl-NL" sz="2400" b="0" i="0" kern="1200" dirty="0" err="1">
              <a:solidFill>
                <a:srgbClr val="122457"/>
              </a:solidFill>
              <a:latin typeface="Trade Gothic Next" panose="020B0403040303020004" pitchFamily="34" charset="0"/>
              <a:ea typeface="+mn-ea"/>
              <a:cs typeface="+mn-cs"/>
            </a:rPr>
            <a:t>Curriculum.nu</a:t>
          </a:r>
          <a:endParaRPr lang="nl-NL" sz="2400" b="0" i="0" kern="1200" dirty="0">
            <a:solidFill>
              <a:srgbClr val="122457"/>
            </a:solidFill>
            <a:latin typeface="Trade Gothic Next" panose="020B0403040303020004" pitchFamily="34" charset="0"/>
            <a:ea typeface="+mn-ea"/>
            <a:cs typeface="+mn-cs"/>
          </a:endParaRPr>
        </a:p>
      </dsp:txBody>
      <dsp:txXfrm>
        <a:off x="3538161" y="2292767"/>
        <a:ext cx="2120472" cy="1413648"/>
      </dsp:txXfrm>
    </dsp:sp>
    <dsp:sp modelId="{71F3C9EF-82DA-BD4E-88C7-8A0399B830B1}">
      <dsp:nvSpPr>
        <dsp:cNvPr id="0" name=""/>
        <dsp:cNvSpPr/>
      </dsp:nvSpPr>
      <dsp:spPr>
        <a:xfrm>
          <a:off x="5658634" y="2292767"/>
          <a:ext cx="3534120" cy="1413648"/>
        </a:xfrm>
        <a:prstGeom prst="chevron">
          <a:avLst/>
        </a:prstGeom>
        <a:solidFill>
          <a:srgbClr val="01C0F3"/>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nl-NL" sz="2400" b="0" i="0" kern="1200" dirty="0">
              <a:solidFill>
                <a:srgbClr val="122457"/>
              </a:solidFill>
              <a:latin typeface="Trade Gothic Next" panose="020B0503040303020004" pitchFamily="34" charset="0"/>
            </a:rPr>
            <a:t>Huidige traject</a:t>
          </a:r>
        </a:p>
      </dsp:txBody>
      <dsp:txXfrm>
        <a:off x="6365458" y="2292767"/>
        <a:ext cx="2120472" cy="1413648"/>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DEDD48-D59C-814E-83B9-729145369CA8}" type="datetimeFigureOut">
              <a:rPr lang="en-NL" smtClean="0"/>
              <a:t>9/13/24</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D293B6-D0A9-414C-8F96-C6AD16887DE7}" type="slidenum">
              <a:rPr lang="en-NL" smtClean="0"/>
              <a:t>‹nr.›</a:t>
            </a:fld>
            <a:endParaRPr lang="en-NL"/>
          </a:p>
        </p:txBody>
      </p:sp>
    </p:spTree>
    <p:extLst>
      <p:ext uri="{BB962C8B-B14F-4D97-AF65-F5344CB8AC3E}">
        <p14:creationId xmlns:p14="http://schemas.microsoft.com/office/powerpoint/2010/main" val="4081730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de drie doelen van de bijenkomst:</a:t>
            </a:r>
          </a:p>
          <a:p>
            <a:endParaRPr lang="nl-NL" dirty="0"/>
          </a:p>
          <a:p>
            <a:pPr marL="228600" indent="-228600">
              <a:buAutoNum type="arabicParenR"/>
            </a:pPr>
            <a:r>
              <a:rPr lang="nl-NL" dirty="0"/>
              <a:t>In het inleidende gedeelte informeren we jullie over de gang van zaken rondom de actualisatie en bespreken dan</a:t>
            </a:r>
            <a:r>
              <a:rPr lang="nl-NL" b="1" dirty="0"/>
              <a:t> </a:t>
            </a:r>
            <a:r>
              <a:rPr lang="nl-NL" b="1" u="sng" dirty="0"/>
              <a:t>wat</a:t>
            </a:r>
            <a:r>
              <a:rPr lang="nl-NL" dirty="0"/>
              <a:t> het traject inhoudt, </a:t>
            </a:r>
            <a:r>
              <a:rPr lang="nl-NL" b="1" u="sng" dirty="0"/>
              <a:t>waarom </a:t>
            </a:r>
            <a:r>
              <a:rPr lang="nl-NL" b="0" u="none" dirty="0"/>
              <a:t>het traject uitgevoerd wordt, </a:t>
            </a:r>
            <a:r>
              <a:rPr lang="nl-NL" b="1" u="sng" dirty="0"/>
              <a:t>wie</a:t>
            </a:r>
            <a:r>
              <a:rPr lang="nl-NL" b="0" u="none" dirty="0"/>
              <a:t> betrokken is bij de actualisatie, dus wie de formele opdrachtgever is, wie het proces coördineert en uitvoert en wie daar verder bij betrokken is, we laten zien </a:t>
            </a:r>
            <a:r>
              <a:rPr lang="nl-NL" b="1" i="0" u="sng" dirty="0"/>
              <a:t>wanneer</a:t>
            </a:r>
            <a:r>
              <a:rPr lang="nl-NL" b="0" u="none" dirty="0"/>
              <a:t> we als Vecon aan zet zijn op basis van de voorlopige tijdlijnen rondom de actualisatie en we lichten toe </a:t>
            </a:r>
            <a:r>
              <a:rPr lang="nl-NL" b="1" u="sng" dirty="0"/>
              <a:t>hoe</a:t>
            </a:r>
            <a:r>
              <a:rPr lang="nl-NL" b="0" u="none" dirty="0"/>
              <a:t> we als Vecon betrokken zijn. Veel van deze informatie is eerder al gedeeld in een artikel in TEO, maar het helpt mogelijk om die alles nog eens op een rijtje te zetten ter voorbereiding op onze verkenning van de vraag </a:t>
            </a:r>
            <a:r>
              <a:rPr lang="nl-NL" b="1" u="sng" dirty="0"/>
              <a:t>hoe Vecon haar invloed moet uitoefenen in het actualisatietraject.</a:t>
            </a:r>
          </a:p>
          <a:p>
            <a:pPr marL="228600" indent="-228600">
              <a:buAutoNum type="arabicParenR"/>
            </a:pPr>
            <a:endParaRPr lang="nl-NL" b="1" u="sng" dirty="0"/>
          </a:p>
          <a:p>
            <a:pPr marL="228600" indent="-228600">
              <a:buAutoNum type="arabicParenR"/>
            </a:pPr>
            <a:r>
              <a:rPr lang="nl-NL" b="0" u="none" dirty="0"/>
              <a:t>Vervolgens gaan we in groepen uiteen om deze vraag verder te verkennen. Dat doen we in een AE en in een BE groep, en we maken gebruik van een werkvorm waarbij we jullie in twee- a drietallen willen laten nadenken over enkele vragen ten aanzien van de actualisatie. Doel is om inzicht te krijgen in de vraag welke standpunten we namens Vecon willen innemen bij de actualisaties van de examenprogramma’s.</a:t>
            </a:r>
          </a:p>
          <a:p>
            <a:pPr marL="228600" indent="-228600">
              <a:buAutoNum type="arabicParenR"/>
            </a:pPr>
            <a:endParaRPr lang="nl-NL" b="0" u="none" dirty="0"/>
          </a:p>
          <a:p>
            <a:pPr marL="228600" indent="-228600">
              <a:buAutoNum type="arabicParenR"/>
            </a:pPr>
            <a:r>
              <a:rPr lang="nl-NL" b="0" u="none" dirty="0"/>
              <a:t>Daarnaast zijn we op zoek naar leden die een actieve bijdrage willen leveren in het actualisatietraject. Om zo de stem van mensen uit de praktijk duidelijk aan bod te laten komen bij de adviezen die we als Vecon uitbrengen.</a:t>
            </a:r>
          </a:p>
        </p:txBody>
      </p:sp>
      <p:sp>
        <p:nvSpPr>
          <p:cNvPr id="4" name="Slide Number Placeholder 3"/>
          <p:cNvSpPr>
            <a:spLocks noGrp="1"/>
          </p:cNvSpPr>
          <p:nvPr>
            <p:ph type="sldNum" sz="quarter" idx="5"/>
          </p:nvPr>
        </p:nvSpPr>
        <p:spPr/>
        <p:txBody>
          <a:bodyPr/>
          <a:lstStyle/>
          <a:p>
            <a:fld id="{5CD293B6-D0A9-414C-8F96-C6AD16887DE7}" type="slidenum">
              <a:rPr lang="en-NL" smtClean="0"/>
              <a:t>3</a:t>
            </a:fld>
            <a:endParaRPr lang="en-NL"/>
          </a:p>
        </p:txBody>
      </p:sp>
    </p:spTree>
    <p:extLst>
      <p:ext uri="{BB962C8B-B14F-4D97-AF65-F5344CB8AC3E}">
        <p14:creationId xmlns:p14="http://schemas.microsoft.com/office/powerpoint/2010/main" val="780018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de manier waarop Vecon de actualisatie wil begeleiden</a:t>
            </a:r>
          </a:p>
          <a:p>
            <a:endParaRPr lang="nl-NL" i="1" dirty="0"/>
          </a:p>
          <a:p>
            <a:r>
              <a:rPr lang="nl-NL" i="0" dirty="0"/>
              <a:t>Vecon is lid van de adviesgroep en levert, zoals eerder genoemd, input en feedback op de inhoud van de tussenproducten.</a:t>
            </a:r>
          </a:p>
          <a:p>
            <a:endParaRPr lang="nl-NL" i="0" dirty="0"/>
          </a:p>
          <a:p>
            <a:r>
              <a:rPr lang="nl-NL" i="0" dirty="0"/>
              <a:t>SLO heeft er in dit actualisatietraject voor gekozen om tussenproducten niet openbaar te maken. Daar is voor gekozen om het feedback proces overzichtelijk te houden. Om te voorkomen dat er honderden meningen ontstaan over de tussenproducten, zonder dat deze heler toegelicht zijn. Doel is dus gerichtere feedback vragen, van een kleinere groep meelezers.</a:t>
            </a:r>
          </a:p>
          <a:p>
            <a:r>
              <a:rPr lang="nl-NL" i="0" dirty="0"/>
              <a:t>Vecon zal om die reden ook geen tussenproducten op de site delen, aan het volledige ledenbestand. </a:t>
            </a:r>
          </a:p>
          <a:p>
            <a:endParaRPr lang="nl-NL" i="0" dirty="0"/>
          </a:p>
          <a:p>
            <a:r>
              <a:rPr lang="nl-NL" i="0" dirty="0"/>
              <a:t>Maar we streven we er wel naar om zoveel mogelijk gebruik te maken van </a:t>
            </a:r>
            <a:r>
              <a:rPr lang="nl-NL" b="1" i="0" dirty="0"/>
              <a:t>expertise en ervaringen uit het veld</a:t>
            </a:r>
            <a:r>
              <a:rPr lang="nl-NL" i="0" dirty="0"/>
              <a:t>. Daarvoor zijn we op zoek naar leden die actief willen meelezen en meedenken.</a:t>
            </a:r>
          </a:p>
          <a:p>
            <a:endParaRPr lang="nl-NL" i="0" dirty="0"/>
          </a:p>
          <a:p>
            <a:r>
              <a:rPr lang="nl-NL" i="0" dirty="0"/>
              <a:t>Deze aanpak vraagt om een </a:t>
            </a:r>
            <a:r>
              <a:rPr lang="nl-NL" b="1" i="0" dirty="0"/>
              <a:t>goede organisatie </a:t>
            </a:r>
            <a:r>
              <a:rPr lang="nl-NL" i="0" dirty="0"/>
              <a:t>bij de actualisatie en </a:t>
            </a:r>
            <a:r>
              <a:rPr lang="nl-NL" b="1" i="0" dirty="0"/>
              <a:t>heldere uitgangspunten </a:t>
            </a:r>
            <a:r>
              <a:rPr lang="nl-NL" i="0" dirty="0"/>
              <a:t>voor het geven van feedback. Om dat te waarborgen doen we een voorstel voor de opzet van de kerngroep.</a:t>
            </a:r>
          </a:p>
          <a:p>
            <a:endParaRPr lang="nl-NL" i="0" dirty="0"/>
          </a:p>
          <a:p>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12</a:t>
            </a:fld>
            <a:endParaRPr lang="en-NL"/>
          </a:p>
        </p:txBody>
      </p:sp>
    </p:spTree>
    <p:extLst>
      <p:ext uri="{BB962C8B-B14F-4D97-AF65-F5344CB8AC3E}">
        <p14:creationId xmlns:p14="http://schemas.microsoft.com/office/powerpoint/2010/main" val="1322558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uitleg geven over de subgroepen</a:t>
            </a:r>
          </a:p>
          <a:p>
            <a:endParaRPr lang="nl-NL" i="1" dirty="0"/>
          </a:p>
          <a:p>
            <a:r>
              <a:rPr lang="nl-NL" i="0" dirty="0"/>
              <a:t>De opzet is als volgt, de </a:t>
            </a:r>
            <a:r>
              <a:rPr lang="nl-NL" b="1" i="0" dirty="0"/>
              <a:t>kerngroep curriculum </a:t>
            </a:r>
            <a:r>
              <a:rPr lang="nl-NL" i="0" dirty="0"/>
              <a:t>coördineert het feedback-proces. De kerngroep curriculum bestaat uit bestuursleden </a:t>
            </a:r>
            <a:r>
              <a:rPr lang="nl-NL" b="1" i="0" dirty="0"/>
              <a:t>van de verschillende VECON secties</a:t>
            </a:r>
            <a:r>
              <a:rPr lang="nl-NL" i="0" dirty="0"/>
              <a:t>, aangevuld met enkele experts. Deze kerngroep bestaat uit acht leden.</a:t>
            </a:r>
          </a:p>
          <a:p>
            <a:endParaRPr lang="nl-NL" i="0" dirty="0"/>
          </a:p>
          <a:p>
            <a:r>
              <a:rPr lang="nl-NL" i="0" dirty="0"/>
              <a:t>De kerngroep deelt de tussenproducten met een groep leden met verschillende achtergronden, die te koppelen zijn aan verschillende VECON secties. Idealiter proberen we uit iedere ‘hoek’ </a:t>
            </a:r>
            <a:r>
              <a:rPr lang="nl-NL" b="1" i="0" dirty="0"/>
              <a:t>tenminste tien (?) meelezers </a:t>
            </a:r>
            <a:r>
              <a:rPr lang="nl-NL" i="0" dirty="0"/>
              <a:t>en meedenkers te werven. Deze leden ontvangen de tussenproducten en krijgen de vraag daar inhoudelijk op te reageren. </a:t>
            </a:r>
          </a:p>
          <a:p>
            <a:endParaRPr lang="nl-NL" i="0" dirty="0"/>
          </a:p>
          <a:p>
            <a:r>
              <a:rPr lang="nl-NL" i="0" dirty="0"/>
              <a:t>De kerngroep verzamelt deze input en combineert dit tot 1 advies dat vervolgens gedeeld wordt in de adviesgroep. </a:t>
            </a:r>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13</a:t>
            </a:fld>
            <a:endParaRPr lang="en-NL"/>
          </a:p>
        </p:txBody>
      </p:sp>
    </p:spTree>
    <p:extLst>
      <p:ext uri="{BB962C8B-B14F-4D97-AF65-F5344CB8AC3E}">
        <p14:creationId xmlns:p14="http://schemas.microsoft.com/office/powerpoint/2010/main" val="2725880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Op elke locatie zijn aparte locaties gereserveerd voor een groep AE’ers en een groep BE’ers</a:t>
            </a:r>
          </a:p>
          <a:p>
            <a:endParaRPr lang="nl-NL" dirty="0"/>
          </a:p>
          <a:p>
            <a:r>
              <a:rPr lang="nl-NL" dirty="0"/>
              <a:t>We starten met een gedeelde instructie ten aanzien van de werkvorm. </a:t>
            </a:r>
          </a:p>
        </p:txBody>
      </p:sp>
      <p:sp>
        <p:nvSpPr>
          <p:cNvPr id="4" name="Tijdelijke aanduiding voor dianummer 3"/>
          <p:cNvSpPr>
            <a:spLocks noGrp="1"/>
          </p:cNvSpPr>
          <p:nvPr>
            <p:ph type="sldNum" sz="quarter" idx="5"/>
          </p:nvPr>
        </p:nvSpPr>
        <p:spPr/>
        <p:txBody>
          <a:bodyPr/>
          <a:lstStyle/>
          <a:p>
            <a:fld id="{5CD293B6-D0A9-414C-8F96-C6AD16887DE7}" type="slidenum">
              <a:rPr lang="en-NL" smtClean="0"/>
              <a:t>14</a:t>
            </a:fld>
            <a:endParaRPr lang="en-NL"/>
          </a:p>
        </p:txBody>
      </p:sp>
    </p:spTree>
    <p:extLst>
      <p:ext uri="{BB962C8B-B14F-4D97-AF65-F5344CB8AC3E}">
        <p14:creationId xmlns:p14="http://schemas.microsoft.com/office/powerpoint/2010/main" val="32248392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inleiding op werkvorm die we gebruiken om te achterhalen waar we als Vecon extra op moeten letten in het actualisatietraject</a:t>
            </a:r>
          </a:p>
          <a:p>
            <a:endParaRPr lang="nl-NL" i="1" dirty="0"/>
          </a:p>
          <a:p>
            <a:r>
              <a:rPr lang="nl-NL" i="0" dirty="0"/>
              <a:t>We zijn hier vanavond om meelezers en meedenkers te werven die actief willen worden in het actualisatietraject, maar we proberen ook te achterhalen of er </a:t>
            </a:r>
            <a:r>
              <a:rPr lang="nl-NL" b="1" i="0" dirty="0"/>
              <a:t>uitganspunten</a:t>
            </a:r>
            <a:r>
              <a:rPr lang="nl-NL" i="0" dirty="0"/>
              <a:t> te omschrijven zijn waar we bij het geven van</a:t>
            </a:r>
            <a:r>
              <a:rPr lang="nl-NL" b="1" i="0" dirty="0"/>
              <a:t> feedback </a:t>
            </a:r>
            <a:r>
              <a:rPr lang="nl-NL" i="0" dirty="0"/>
              <a:t>extra op moeten letten.</a:t>
            </a:r>
          </a:p>
          <a:p>
            <a:endParaRPr lang="nl-NL" i="0" dirty="0"/>
          </a:p>
          <a:p>
            <a:r>
              <a:rPr lang="nl-NL" i="0" dirty="0"/>
              <a:t>Kortom, waar moeten we als Vecon extra scherp op letten?</a:t>
            </a:r>
          </a:p>
          <a:p>
            <a:endParaRPr lang="nl-NL" i="0" dirty="0"/>
          </a:p>
          <a:p>
            <a:r>
              <a:rPr lang="nl-NL" i="0" dirty="0"/>
              <a:t>Om dit te achterhalen maken we gebruik van een werkvorm.</a:t>
            </a:r>
          </a:p>
          <a:p>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15</a:t>
            </a:fld>
            <a:endParaRPr lang="en-NL"/>
          </a:p>
        </p:txBody>
      </p:sp>
    </p:spTree>
    <p:extLst>
      <p:ext uri="{BB962C8B-B14F-4D97-AF65-F5344CB8AC3E}">
        <p14:creationId xmlns:p14="http://schemas.microsoft.com/office/powerpoint/2010/main" val="2755276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uitleggen hoe we te werk gaan</a:t>
            </a:r>
          </a:p>
          <a:p>
            <a:endParaRPr lang="nl-NL" i="1" dirty="0"/>
          </a:p>
          <a:p>
            <a:r>
              <a:rPr lang="nl-NL" i="0" dirty="0"/>
              <a:t>Het werkblad wijst zichzelf. </a:t>
            </a:r>
          </a:p>
        </p:txBody>
      </p:sp>
      <p:sp>
        <p:nvSpPr>
          <p:cNvPr id="4" name="Slide Number Placeholder 3"/>
          <p:cNvSpPr>
            <a:spLocks noGrp="1"/>
          </p:cNvSpPr>
          <p:nvPr>
            <p:ph type="sldNum" sz="quarter" idx="5"/>
          </p:nvPr>
        </p:nvSpPr>
        <p:spPr/>
        <p:txBody>
          <a:bodyPr/>
          <a:lstStyle/>
          <a:p>
            <a:fld id="{5CD293B6-D0A9-414C-8F96-C6AD16887DE7}" type="slidenum">
              <a:rPr lang="en-NL" smtClean="0"/>
              <a:t>16</a:t>
            </a:fld>
            <a:endParaRPr lang="en-NL"/>
          </a:p>
        </p:txBody>
      </p:sp>
    </p:spTree>
    <p:extLst>
      <p:ext uri="{BB962C8B-B14F-4D97-AF65-F5344CB8AC3E}">
        <p14:creationId xmlns:p14="http://schemas.microsoft.com/office/powerpoint/2010/main" val="3437129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controleren of de instructie helder was</a:t>
            </a:r>
            <a:endParaRPr lang="en-NL" i="1" dirty="0"/>
          </a:p>
        </p:txBody>
      </p:sp>
      <p:sp>
        <p:nvSpPr>
          <p:cNvPr id="4" name="Slide Number Placeholder 3"/>
          <p:cNvSpPr>
            <a:spLocks noGrp="1"/>
          </p:cNvSpPr>
          <p:nvPr>
            <p:ph type="sldNum" sz="quarter" idx="5"/>
          </p:nvPr>
        </p:nvSpPr>
        <p:spPr/>
        <p:txBody>
          <a:bodyPr/>
          <a:lstStyle/>
          <a:p>
            <a:fld id="{5CD293B6-D0A9-414C-8F96-C6AD16887DE7}" type="slidenum">
              <a:rPr lang="en-NL" smtClean="0"/>
              <a:t>17</a:t>
            </a:fld>
            <a:endParaRPr lang="en-NL"/>
          </a:p>
        </p:txBody>
      </p:sp>
    </p:spTree>
    <p:extLst>
      <p:ext uri="{BB962C8B-B14F-4D97-AF65-F5344CB8AC3E}">
        <p14:creationId xmlns:p14="http://schemas.microsoft.com/office/powerpoint/2010/main" val="34077040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i="1" dirty="0"/>
              <a:t>Uiteen in groepen</a:t>
            </a:r>
          </a:p>
        </p:txBody>
      </p:sp>
      <p:sp>
        <p:nvSpPr>
          <p:cNvPr id="4" name="Tijdelijke aanduiding voor dianummer 3"/>
          <p:cNvSpPr>
            <a:spLocks noGrp="1"/>
          </p:cNvSpPr>
          <p:nvPr>
            <p:ph type="sldNum" sz="quarter" idx="5"/>
          </p:nvPr>
        </p:nvSpPr>
        <p:spPr/>
        <p:txBody>
          <a:bodyPr/>
          <a:lstStyle/>
          <a:p>
            <a:fld id="{5CD293B6-D0A9-414C-8F96-C6AD16887DE7}" type="slidenum">
              <a:rPr lang="en-NL" smtClean="0"/>
              <a:t>18</a:t>
            </a:fld>
            <a:endParaRPr lang="en-NL"/>
          </a:p>
        </p:txBody>
      </p:sp>
    </p:spTree>
    <p:extLst>
      <p:ext uri="{BB962C8B-B14F-4D97-AF65-F5344CB8AC3E}">
        <p14:creationId xmlns:p14="http://schemas.microsoft.com/office/powerpoint/2010/main" val="2899786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verzamelen van inzichten</a:t>
            </a:r>
          </a:p>
          <a:p>
            <a:endParaRPr lang="nl-NL" i="1" dirty="0"/>
          </a:p>
          <a:p>
            <a:r>
              <a:rPr lang="nl-NL" i="0" dirty="0"/>
              <a:t>Probeer van beide groepen te achterhalen wat de belangrijkste inzichten/ belangrijke uitgangspunten waren.</a:t>
            </a:r>
          </a:p>
          <a:p>
            <a:r>
              <a:rPr lang="nl-NL" i="0" dirty="0"/>
              <a:t>Wat waren punten die vaak genoemd werden.</a:t>
            </a:r>
          </a:p>
          <a:p>
            <a:endParaRPr lang="nl-NL" i="0" dirty="0"/>
          </a:p>
          <a:p>
            <a:r>
              <a:rPr lang="nl-NL" i="0" dirty="0"/>
              <a:t>Is daar nog een overkoepelende zorg, of een overkoepelend enthousiasme in te ontdekken?</a:t>
            </a:r>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19</a:t>
            </a:fld>
            <a:endParaRPr lang="en-NL"/>
          </a:p>
        </p:txBody>
      </p:sp>
    </p:spTree>
    <p:extLst>
      <p:ext uri="{BB962C8B-B14F-4D97-AF65-F5344CB8AC3E}">
        <p14:creationId xmlns:p14="http://schemas.microsoft.com/office/powerpoint/2010/main" val="9843900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5CD293B6-D0A9-414C-8F96-C6AD16887DE7}" type="slidenum">
              <a:rPr lang="en-NL" smtClean="0"/>
              <a:t>20</a:t>
            </a:fld>
            <a:endParaRPr lang="en-NL"/>
          </a:p>
        </p:txBody>
      </p:sp>
    </p:spTree>
    <p:extLst>
      <p:ext uri="{BB962C8B-B14F-4D97-AF65-F5344CB8AC3E}">
        <p14:creationId xmlns:p14="http://schemas.microsoft.com/office/powerpoint/2010/main" val="1743039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Eerste deel, maximaal 20 minuten, korter is beter om zo meer tijd in te ruimen voor het werken in groepen.</a:t>
            </a:r>
          </a:p>
        </p:txBody>
      </p:sp>
      <p:sp>
        <p:nvSpPr>
          <p:cNvPr id="4" name="Tijdelijke aanduiding voor dianummer 3"/>
          <p:cNvSpPr>
            <a:spLocks noGrp="1"/>
          </p:cNvSpPr>
          <p:nvPr>
            <p:ph type="sldNum" sz="quarter" idx="5"/>
          </p:nvPr>
        </p:nvSpPr>
        <p:spPr/>
        <p:txBody>
          <a:bodyPr/>
          <a:lstStyle/>
          <a:p>
            <a:fld id="{5CD293B6-D0A9-414C-8F96-C6AD16887DE7}" type="slidenum">
              <a:rPr lang="en-NL" smtClean="0"/>
              <a:t>4</a:t>
            </a:fld>
            <a:endParaRPr lang="en-NL"/>
          </a:p>
        </p:txBody>
      </p:sp>
    </p:spTree>
    <p:extLst>
      <p:ext uri="{BB962C8B-B14F-4D97-AF65-F5344CB8AC3E}">
        <p14:creationId xmlns:p14="http://schemas.microsoft.com/office/powerpoint/2010/main" val="2640786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de vraag WAT er nu precies gedaan wordt</a:t>
            </a:r>
          </a:p>
          <a:p>
            <a:endParaRPr lang="nl-NL" dirty="0"/>
          </a:p>
          <a:p>
            <a:r>
              <a:rPr lang="nl-NL" dirty="0"/>
              <a:t>De komende twee jaar worden de </a:t>
            </a:r>
            <a:r>
              <a:rPr lang="nl-NL" b="1" u="sng" dirty="0"/>
              <a:t>examenprogramma’s economie en bedrijfseconomie </a:t>
            </a:r>
            <a:r>
              <a:rPr lang="nl-NL" dirty="0"/>
              <a:t>geactualiseerd voor </a:t>
            </a:r>
            <a:r>
              <a:rPr lang="nl-NL" b="1" u="sng" dirty="0"/>
              <a:t>alle richtingen in het voortgezet onderwijs. </a:t>
            </a:r>
          </a:p>
          <a:p>
            <a:endParaRPr lang="nl-NL" dirty="0"/>
          </a:p>
          <a:p>
            <a:r>
              <a:rPr lang="nl-NL" dirty="0"/>
              <a:t>Dit traject volgt op </a:t>
            </a:r>
            <a:r>
              <a:rPr lang="nl-NL" b="1" u="sng" dirty="0"/>
              <a:t>de herziening van de kerndoelen</a:t>
            </a:r>
            <a:r>
              <a:rPr lang="nl-NL" dirty="0"/>
              <a:t>, de onderwijsdoelen voor de bovenbouw van het primair onderwijs en de onderbouw van het voortgezet onderwijs. In november worden de nieuwe kerndoelen van de Mens en Maatschappijvakken, waar de economische vakken onder vallen, gepresenteerd tijdens het SLO congres.</a:t>
            </a:r>
          </a:p>
          <a:p>
            <a:endParaRPr lang="nl-NL" dirty="0"/>
          </a:p>
          <a:p>
            <a:r>
              <a:rPr lang="nl-NL" dirty="0"/>
              <a:t>De herziene kerndoelen vormen een uitgangspunt bij de herziening van de examenprogramma’s. Dit om zo veel mogelijk doorlopende leerlijnen te creëren. Met de aanstaande actualisatie van de examenprogramma's en het afgeronde kerndoelentraject wordt dus het </a:t>
            </a:r>
            <a:r>
              <a:rPr lang="nl-NL" b="1" u="sng" dirty="0"/>
              <a:t>gehele curriculum </a:t>
            </a:r>
            <a:r>
              <a:rPr lang="nl-NL" dirty="0"/>
              <a:t>van de economische vakken geactualiseerd.  </a:t>
            </a:r>
            <a:endParaRPr lang="en-NL" dirty="0"/>
          </a:p>
        </p:txBody>
      </p:sp>
      <p:sp>
        <p:nvSpPr>
          <p:cNvPr id="4" name="Slide Number Placeholder 3"/>
          <p:cNvSpPr>
            <a:spLocks noGrp="1"/>
          </p:cNvSpPr>
          <p:nvPr>
            <p:ph type="sldNum" sz="quarter" idx="5"/>
          </p:nvPr>
        </p:nvSpPr>
        <p:spPr/>
        <p:txBody>
          <a:bodyPr/>
          <a:lstStyle/>
          <a:p>
            <a:fld id="{5CD293B6-D0A9-414C-8F96-C6AD16887DE7}" type="slidenum">
              <a:rPr lang="en-NL" smtClean="0"/>
              <a:t>5</a:t>
            </a:fld>
            <a:endParaRPr lang="en-NL"/>
          </a:p>
        </p:txBody>
      </p:sp>
    </p:spTree>
    <p:extLst>
      <p:ext uri="{BB962C8B-B14F-4D97-AF65-F5344CB8AC3E}">
        <p14:creationId xmlns:p14="http://schemas.microsoft.com/office/powerpoint/2010/main" val="3707067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de vraag WAAROM er een actualisatie wordt uitgevoerd</a:t>
            </a:r>
          </a:p>
          <a:p>
            <a:endParaRPr lang="nl-NL" i="1" dirty="0"/>
          </a:p>
          <a:p>
            <a:r>
              <a:rPr lang="nl-NL" i="0" dirty="0"/>
              <a:t>Een curriculum legt vast wat leerlingen moeten </a:t>
            </a:r>
            <a:r>
              <a:rPr lang="nl-NL" b="1" i="0" u="sng" dirty="0"/>
              <a:t>kennen en kunnen </a:t>
            </a:r>
            <a:r>
              <a:rPr lang="nl-NL" i="0" dirty="0"/>
              <a:t>na het volgen van onderwijs, het vormt dus de basis van het onderwijs. Wat leerlingen moeten kennen en kunnen geeft richting aan onze dagelijkse lespraktijk. Het geeft inzicht in de kennis en vaardigheden waarmee we leerlingen toerusten met ons onderwijs.</a:t>
            </a:r>
          </a:p>
          <a:p>
            <a:endParaRPr lang="nl-NL" i="0" dirty="0"/>
          </a:p>
          <a:p>
            <a:r>
              <a:rPr lang="nl-NL" i="0" dirty="0"/>
              <a:t>De ideeën over wat leerlingen moeten kennen en kunnen </a:t>
            </a:r>
            <a:r>
              <a:rPr lang="nl-NL" b="1" i="0" u="sng" dirty="0"/>
              <a:t>veranderen over de tijd</a:t>
            </a:r>
            <a:r>
              <a:rPr lang="nl-NL" i="0" dirty="0"/>
              <a:t>. En dat is logisch, want de wereld veranderd. Een curriculum is zo altijd een product van haar tijd. Het vmbo programma stamt in de basis uit begin 2000, en ook voor economie op havo en vwo geldt dat de basis van het examenprogramma uit begin 2000 stamt. Met de syllabus zijn accent verlegd over de tijd, maar de basis van het programma is bijna 20 jaar oud. Dan is het verstandig om nog eens te kijken of wat vastgelegd is in het curriculum nog voldoet aan de eisen van deze tijd. Het examenprogramma voor bedrijfseconomie is van meer recente datum, maar uit het oogpunt van uniformiteit wordt in de aanstaande actualisatie ook naar het BE programma gekeken.</a:t>
            </a:r>
          </a:p>
          <a:p>
            <a:endParaRPr lang="nl-NL" i="0" dirty="0"/>
          </a:p>
          <a:p>
            <a:r>
              <a:rPr lang="nl-NL" i="0" dirty="0"/>
              <a:t>De huidige actualisatie is het vervolg op een traject van curriculum herziening dat in 2014 afgetrapt werd.</a:t>
            </a:r>
          </a:p>
          <a:p>
            <a:endParaRPr lang="nl-NL" i="0" dirty="0"/>
          </a:p>
          <a:p>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6</a:t>
            </a:fld>
            <a:endParaRPr lang="en-NL"/>
          </a:p>
        </p:txBody>
      </p:sp>
    </p:spTree>
    <p:extLst>
      <p:ext uri="{BB962C8B-B14F-4D97-AF65-F5344CB8AC3E}">
        <p14:creationId xmlns:p14="http://schemas.microsoft.com/office/powerpoint/2010/main" val="4289179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de geschiedenis van het huidige actualisatietraject</a:t>
            </a:r>
          </a:p>
          <a:p>
            <a:endParaRPr lang="nl-NL" i="1" dirty="0"/>
          </a:p>
          <a:p>
            <a:r>
              <a:rPr lang="nl-NL" i="0" dirty="0"/>
              <a:t>De aftrap van het aanstaande actualisatietraject werd gedaan in 2014, met Onderwijs2032. Naar aanleiding van rapporten van de Onderwijsinspectie en de WRR werd gekeken wat gedaan moest worden om het onderwijs bij de tijd te houden. Het traject resulteerde in aanbevelingen ten aanzien van 21</a:t>
            </a:r>
            <a:r>
              <a:rPr lang="nl-NL" i="0" baseline="30000" dirty="0"/>
              <a:t>e</a:t>
            </a:r>
            <a:r>
              <a:rPr lang="nl-NL" i="0" dirty="0"/>
              <a:t> </a:t>
            </a:r>
            <a:r>
              <a:rPr lang="nl-NL" i="0" dirty="0" err="1"/>
              <a:t>eeuwse</a:t>
            </a:r>
            <a:r>
              <a:rPr lang="nl-NL" i="0" dirty="0"/>
              <a:t> vaardigheden en lesgeven in kennisdomeinen. Deze aanbevelingen werden grotendeels ter zijde geschoven omdat docenten het gevoel hadden niet gehoord te zijn in het traject. </a:t>
            </a:r>
          </a:p>
          <a:p>
            <a:endParaRPr lang="nl-NL" i="0" dirty="0"/>
          </a:p>
          <a:p>
            <a:r>
              <a:rPr lang="nl-NL" i="0" dirty="0"/>
              <a:t>Omdat de noodzaak van een moderniseringsslag van het curriculum wel onderkend werd volgde vanaf 2018 het </a:t>
            </a:r>
            <a:r>
              <a:rPr lang="nl-NL" i="0" dirty="0" err="1"/>
              <a:t>Curriculum.nu</a:t>
            </a:r>
            <a:r>
              <a:rPr lang="nl-NL" i="0" dirty="0"/>
              <a:t> traject. Daarin werden docenten nadrukkelijker ingezet bij het ontwerpen van een nieuw curriculum. De aanbevelingen uit </a:t>
            </a:r>
            <a:r>
              <a:rPr lang="nl-NL" i="0" dirty="0" err="1"/>
              <a:t>Curriculum.nu</a:t>
            </a:r>
            <a:r>
              <a:rPr lang="nl-NL" i="0" dirty="0"/>
              <a:t> waren klaar toen het kabinet Rutte II viel. Vervolgens zijn de aanbevelingen controversieel verklaard waardoor het traject stil kwam te liggen.</a:t>
            </a:r>
          </a:p>
          <a:p>
            <a:endParaRPr lang="nl-NL" i="0" dirty="0"/>
          </a:p>
          <a:p>
            <a:r>
              <a:rPr lang="nl-NL" i="0" dirty="0"/>
              <a:t>Er is vervolgens een wetenschappelijke curriculumcommissie in het leven geroepen, die zich heeft gebogen over de uitkomsten uit </a:t>
            </a:r>
            <a:r>
              <a:rPr lang="nl-NL" i="0" dirty="0" err="1"/>
              <a:t>Curriculum.nu</a:t>
            </a:r>
            <a:r>
              <a:rPr lang="nl-NL" i="0" dirty="0"/>
              <a:t>, Veel aanbevelingen bleven overeind na bestudering door deze commissie. </a:t>
            </a:r>
          </a:p>
          <a:p>
            <a:endParaRPr lang="nl-NL" i="0" dirty="0"/>
          </a:p>
          <a:p>
            <a:r>
              <a:rPr lang="nl-NL" i="0" dirty="0"/>
              <a:t>In 2022 heeft minister Wiersma het vervolg van </a:t>
            </a:r>
            <a:r>
              <a:rPr lang="nl-NL" i="0" dirty="0" err="1"/>
              <a:t>Curriculum.nu</a:t>
            </a:r>
            <a:r>
              <a:rPr lang="nl-NL" i="0" dirty="0"/>
              <a:t> opgestart, met dat verschil dat niet voor alle vakken gelijktijdig gewerkt werd aan een nieuw curriculum, maar dat dit gebeurde Tranches, blokken van vakken die herzien worden. </a:t>
            </a:r>
          </a:p>
          <a:p>
            <a:r>
              <a:rPr lang="nl-NL" i="0" dirty="0"/>
              <a:t>Nu de actualisatie van de vakken uit Tranche 1 grotendeels is afgerond start in september de actualisatie van de vakken uit Tranche 2, waaronder de economische vakken. </a:t>
            </a:r>
          </a:p>
        </p:txBody>
      </p:sp>
      <p:sp>
        <p:nvSpPr>
          <p:cNvPr id="4" name="Slide Number Placeholder 3"/>
          <p:cNvSpPr>
            <a:spLocks noGrp="1"/>
          </p:cNvSpPr>
          <p:nvPr>
            <p:ph type="sldNum" sz="quarter" idx="5"/>
          </p:nvPr>
        </p:nvSpPr>
        <p:spPr/>
        <p:txBody>
          <a:bodyPr/>
          <a:lstStyle/>
          <a:p>
            <a:fld id="{5CD293B6-D0A9-414C-8F96-C6AD16887DE7}" type="slidenum">
              <a:rPr lang="en-NL" smtClean="0"/>
              <a:t>7</a:t>
            </a:fld>
            <a:endParaRPr lang="en-NL"/>
          </a:p>
        </p:txBody>
      </p:sp>
    </p:spTree>
    <p:extLst>
      <p:ext uri="{BB962C8B-B14F-4D97-AF65-F5344CB8AC3E}">
        <p14:creationId xmlns:p14="http://schemas.microsoft.com/office/powerpoint/2010/main" val="854032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wie de huidige actualisatie leidt</a:t>
            </a:r>
          </a:p>
          <a:p>
            <a:endParaRPr lang="nl-NL" i="1" dirty="0"/>
          </a:p>
          <a:p>
            <a:r>
              <a:rPr lang="nl-NL" i="0" dirty="0"/>
              <a:t>Het ministerie van Onderwijs, Cultuur en Wetenschap is opdrachtgever van de actualisatie van de examenprogramma’s. Het ministerie ontwikkelt zelf geen nieuwe examenprogramma’s of kerndoelen, daarvoor heeft ze de opdracht gegeven aan Stichting Leerplan Ontwikkeling, het landelijke kenniscentrum voor onderwijs.</a:t>
            </a:r>
          </a:p>
          <a:p>
            <a:endParaRPr lang="nl-NL" i="0" dirty="0"/>
          </a:p>
          <a:p>
            <a:r>
              <a:rPr lang="nl-NL" i="0" dirty="0"/>
              <a:t>Stichting Leerplan Ontwikkeling voert deze opdracht niet intern uit, maar heeft daarvoor een vakvernieuwingscommissie samengesteld. Daarin zitten docenten en vakexperts/ lerarenopleiders van de economische vakken, met vertegenwoordiging uit alle onderwijsniveaus. </a:t>
            </a:r>
          </a:p>
          <a:p>
            <a:endParaRPr lang="nl-NL" i="0" dirty="0"/>
          </a:p>
          <a:p>
            <a:r>
              <a:rPr lang="nl-NL" i="0" dirty="0"/>
              <a:t>Onder leiding van een SLO procesregisseur doet deze vakvernieuwingscommissie in acht tweedaagse sessies voorstellen voor de nieuwe conceptexamenprogramma’s. Dit doen ze in de vorm van drie tussenproducten, daarover later meer. De tussenproducten worden vervolgens aan een advieskring voorgelegd.</a:t>
            </a:r>
          </a:p>
          <a:p>
            <a:endParaRPr lang="nl-NL" i="0" dirty="0"/>
          </a:p>
          <a:p>
            <a:r>
              <a:rPr lang="nl-NL" i="0" dirty="0"/>
              <a:t>Deze advieskring geeft inhoudelijke input en feedback op de tussenproducten. Op het proces heeft de advieskring geen directe invloed. En de advieskring heeft een adviserende rol, en kan dus geen standpunten opleggen in het actualisatietraject. Vecon is voor de economische vakken lid van de advieskring, welke organisaties naast Vecon in deze advieskring plaatsnemen is nog niet duidelijk.</a:t>
            </a:r>
          </a:p>
          <a:p>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8</a:t>
            </a:fld>
            <a:endParaRPr lang="en-NL"/>
          </a:p>
        </p:txBody>
      </p:sp>
    </p:spTree>
    <p:extLst>
      <p:ext uri="{BB962C8B-B14F-4D97-AF65-F5344CB8AC3E}">
        <p14:creationId xmlns:p14="http://schemas.microsoft.com/office/powerpoint/2010/main" val="244125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een schematisch overzicht presenteren van de verantwoordelijkheden bij de actualisatie en er op wijzen dat we leden zoeken die in de verschillende deelcommissies plaatsnemen die advies geven aan de kerngroep curriculum.</a:t>
            </a:r>
          </a:p>
          <a:p>
            <a:endParaRPr lang="nl-NL" i="1" dirty="0"/>
          </a:p>
          <a:p>
            <a:r>
              <a:rPr lang="nl-NL" i="0" dirty="0"/>
              <a:t>Op de afbeelding nog eens een schematische weergave van de verantwoordelijkheden in het actualisatietraject.</a:t>
            </a:r>
          </a:p>
          <a:p>
            <a:endParaRPr lang="nl-NL" i="0" dirty="0"/>
          </a:p>
          <a:p>
            <a:endParaRPr lang="nl-NL" i="0" dirty="0"/>
          </a:p>
          <a:p>
            <a:pPr marL="171450" indent="-171450">
              <a:buFont typeface="Arial" panose="020B0604020202020204" pitchFamily="34" charset="0"/>
              <a:buChar char="•"/>
            </a:pPr>
            <a:r>
              <a:rPr lang="nl-NL" i="0" dirty="0"/>
              <a:t>Tranche II wordt nu vernieuwd, waaronder M&amp;M en dus de economische vakken. De actualisatie van de Tranche I vakken (O.a. Nederlands, moderne vreemde talen, wiskunde en burgerschap) is afgerond</a:t>
            </a:r>
          </a:p>
          <a:p>
            <a:pPr marL="171450" indent="-171450">
              <a:buFont typeface="Arial" panose="020B0604020202020204" pitchFamily="34" charset="0"/>
              <a:buChar char="•"/>
            </a:pPr>
            <a:r>
              <a:rPr lang="nl-NL" i="0" dirty="0"/>
              <a:t>De kerngroep curriculum coördineert namens Vecon de reacties op de tussenproducten en reageert namens Vecon in de advieskring </a:t>
            </a:r>
          </a:p>
          <a:p>
            <a:pPr marL="171450" indent="-171450">
              <a:buFont typeface="Arial" panose="020B0604020202020204" pitchFamily="34" charset="0"/>
              <a:buChar char="•"/>
            </a:pPr>
            <a:r>
              <a:rPr lang="nl-NL" i="0" dirty="0"/>
              <a:t>De kerngroep verzamelt input voor deze tussenproducten bij leden met die affiniteit hebben met een bepaald onderwerp, (economie, bedrijfseconomie, vmbo, mbo/ hbo, lerarenopleiding en expertgroepen uit wetenschappelijk vervolgonderwijs of een scherpe blik op didactiek)</a:t>
            </a:r>
          </a:p>
          <a:p>
            <a:pPr marL="171450" indent="-171450">
              <a:buFont typeface="Arial" panose="020B0604020202020204" pitchFamily="34" charset="0"/>
              <a:buChar char="•"/>
            </a:pPr>
            <a:r>
              <a:rPr lang="nl-NL" i="0" dirty="0"/>
              <a:t>Voor deze ‘</a:t>
            </a:r>
            <a:r>
              <a:rPr lang="nl-NL" i="0" dirty="0" err="1"/>
              <a:t>sub-groepen</a:t>
            </a:r>
            <a:r>
              <a:rPr lang="nl-NL" i="0" dirty="0"/>
              <a:t>’ zijn we op zoek naar leden die input willen geven, en die dus inhoudelijk op de tussenproducten willen reageren.</a:t>
            </a:r>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9</a:t>
            </a:fld>
            <a:endParaRPr lang="en-NL"/>
          </a:p>
        </p:txBody>
      </p:sp>
    </p:spTree>
    <p:extLst>
      <p:ext uri="{BB962C8B-B14F-4D97-AF65-F5344CB8AC3E}">
        <p14:creationId xmlns:p14="http://schemas.microsoft.com/office/powerpoint/2010/main" val="2737194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inzicht geven in het tijdspad van de actualisatie</a:t>
            </a:r>
          </a:p>
          <a:p>
            <a:endParaRPr lang="nl-NL" i="1" dirty="0"/>
          </a:p>
          <a:p>
            <a:r>
              <a:rPr lang="nl-NL" i="0" dirty="0"/>
              <a:t>De vakvernieuwingscommissie komt in september voor het eerst bij elkaar, na die startbijeenkomst wordt bekend gemaakt wie er zitting hebben in deze commissie. </a:t>
            </a:r>
          </a:p>
          <a:p>
            <a:endParaRPr lang="nl-NL" i="0" dirty="0"/>
          </a:p>
          <a:p>
            <a:r>
              <a:rPr lang="nl-NL" i="0" dirty="0"/>
              <a:t>De commissie ontmoet elkaar de komende twee jaren tijdens 8 tweedaagse sessies en werken daarin drie tussenproducten uit, die gezamenlijk leiden tot een concept examenprogramma dat in juli 2026 gepresenteerd gaat worden.</a:t>
            </a:r>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10</a:t>
            </a:fld>
            <a:endParaRPr lang="en-NL"/>
          </a:p>
        </p:txBody>
      </p:sp>
    </p:spTree>
    <p:extLst>
      <p:ext uri="{BB962C8B-B14F-4D97-AF65-F5344CB8AC3E}">
        <p14:creationId xmlns:p14="http://schemas.microsoft.com/office/powerpoint/2010/main" val="1164486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i="1" dirty="0"/>
              <a:t>Doel: tijdlijn presenteren en zeer beperkt achtergrond geven bij elk van de tussenproducten.</a:t>
            </a:r>
          </a:p>
          <a:p>
            <a:endParaRPr lang="nl-NL" i="1" dirty="0"/>
          </a:p>
          <a:p>
            <a:r>
              <a:rPr lang="nl-NL" i="0" dirty="0"/>
              <a:t>De vakvernieuwingscommissie gaat de advieskring om input vragen op drie tussenproducten. </a:t>
            </a:r>
          </a:p>
          <a:p>
            <a:endParaRPr lang="nl-NL" i="0" dirty="0"/>
          </a:p>
          <a:p>
            <a:r>
              <a:rPr lang="nl-NL" i="0" dirty="0"/>
              <a:t>Ten opzichte van het kerndoelentraject heeft SLO meer tijd ingeruimd om input en feedback op de tussenproducten te verzamelen, telkens in ieder geval een hele maand. Veelal komt het tussenproduct iets eerder dan de genoemde maand en kan de feedback later ingestuurd worden. </a:t>
            </a:r>
          </a:p>
          <a:p>
            <a:endParaRPr lang="nl-NL" i="0" dirty="0"/>
          </a:p>
          <a:p>
            <a:r>
              <a:rPr lang="nl-NL" i="0" dirty="0"/>
              <a:t>Dit geeft ons als advieskring meer gelegenheid om input op te halen bij onze leden en die te combineren tot een breed gedragen advies.</a:t>
            </a:r>
          </a:p>
        </p:txBody>
      </p:sp>
      <p:sp>
        <p:nvSpPr>
          <p:cNvPr id="4" name="Slide Number Placeholder 3"/>
          <p:cNvSpPr>
            <a:spLocks noGrp="1"/>
          </p:cNvSpPr>
          <p:nvPr>
            <p:ph type="sldNum" sz="quarter" idx="5"/>
          </p:nvPr>
        </p:nvSpPr>
        <p:spPr/>
        <p:txBody>
          <a:bodyPr/>
          <a:lstStyle/>
          <a:p>
            <a:fld id="{5CD293B6-D0A9-414C-8F96-C6AD16887DE7}" type="slidenum">
              <a:rPr lang="en-NL" smtClean="0"/>
              <a:t>11</a:t>
            </a:fld>
            <a:endParaRPr lang="en-NL"/>
          </a:p>
        </p:txBody>
      </p:sp>
    </p:spTree>
    <p:extLst>
      <p:ext uri="{BB962C8B-B14F-4D97-AF65-F5344CB8AC3E}">
        <p14:creationId xmlns:p14="http://schemas.microsoft.com/office/powerpoint/2010/main" val="2476716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AACC-DF95-E5AC-466F-4E49B9AA356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NL"/>
          </a:p>
        </p:txBody>
      </p:sp>
      <p:sp>
        <p:nvSpPr>
          <p:cNvPr id="3" name="Subtitle 2">
            <a:extLst>
              <a:ext uri="{FF2B5EF4-FFF2-40B4-BE49-F238E27FC236}">
                <a16:creationId xmlns:a16="http://schemas.microsoft.com/office/drawing/2014/main" id="{8A572CF8-16C3-68F7-A405-8965FE830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NL"/>
          </a:p>
        </p:txBody>
      </p:sp>
      <p:sp>
        <p:nvSpPr>
          <p:cNvPr id="4" name="Date Placeholder 3">
            <a:extLst>
              <a:ext uri="{FF2B5EF4-FFF2-40B4-BE49-F238E27FC236}">
                <a16:creationId xmlns:a16="http://schemas.microsoft.com/office/drawing/2014/main" id="{9B5D58EA-895C-3AD1-6110-FB36492D8F19}"/>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5" name="Footer Placeholder 4">
            <a:extLst>
              <a:ext uri="{FF2B5EF4-FFF2-40B4-BE49-F238E27FC236}">
                <a16:creationId xmlns:a16="http://schemas.microsoft.com/office/drawing/2014/main" id="{314221D6-689A-EC2B-C893-9CF63CA25B92}"/>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86F52D60-789E-F303-821A-F5B8E035FF2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694348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31866-5AFC-D3CF-8986-3BC66DE1B52B}"/>
              </a:ext>
            </a:extLst>
          </p:cNvPr>
          <p:cNvSpPr>
            <a:spLocks noGrp="1"/>
          </p:cNvSpPr>
          <p:nvPr>
            <p:ph type="title"/>
          </p:nvPr>
        </p:nvSpPr>
        <p:spPr/>
        <p:txBody>
          <a:bodyPr/>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D31C8009-5368-59A0-B7C2-A4D6395FC72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F3AC4CA-ED68-0468-4D3B-FDD08F342733}"/>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5" name="Footer Placeholder 4">
            <a:extLst>
              <a:ext uri="{FF2B5EF4-FFF2-40B4-BE49-F238E27FC236}">
                <a16:creationId xmlns:a16="http://schemas.microsoft.com/office/drawing/2014/main" id="{7267EB86-51D0-37FF-B370-2B314D7259D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535DC2B8-7A7E-0385-CA73-418031A03389}"/>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345075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4E8D95-7C1D-0F58-5684-CE6FB5FD0C1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94531818-9E2F-4A7E-5647-9394A4ACF0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95776F7-F2D8-6509-C7BE-A601A24660DA}"/>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5" name="Footer Placeholder 4">
            <a:extLst>
              <a:ext uri="{FF2B5EF4-FFF2-40B4-BE49-F238E27FC236}">
                <a16:creationId xmlns:a16="http://schemas.microsoft.com/office/drawing/2014/main" id="{110935AC-4092-62C4-D13B-46701D4E515F}"/>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4FE4B17F-3A4E-637B-060E-42DECF3AA9CA}"/>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929836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FC424-799B-FE87-1522-A482594BD736}"/>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654F7493-A4B3-419A-D780-5163CAF090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0879F86-940E-18E3-AD3E-0211020D881F}"/>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5" name="Footer Placeholder 4">
            <a:extLst>
              <a:ext uri="{FF2B5EF4-FFF2-40B4-BE49-F238E27FC236}">
                <a16:creationId xmlns:a16="http://schemas.microsoft.com/office/drawing/2014/main" id="{8477EA2B-4053-22DF-7C1A-993B6EC1BC1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CE55FFC1-9AAB-EE89-44A3-A8848E4302DB}"/>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88388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222F-AD25-B9B7-64DC-339FD542671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NL"/>
          </a:p>
        </p:txBody>
      </p:sp>
      <p:sp>
        <p:nvSpPr>
          <p:cNvPr id="3" name="Text Placeholder 2">
            <a:extLst>
              <a:ext uri="{FF2B5EF4-FFF2-40B4-BE49-F238E27FC236}">
                <a16:creationId xmlns:a16="http://schemas.microsoft.com/office/drawing/2014/main" id="{2E02871B-22D5-8EFC-99AD-8F1B38AAB1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CC5C33C-0711-EC15-6F38-29CD2D17CFF7}"/>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5" name="Footer Placeholder 4">
            <a:extLst>
              <a:ext uri="{FF2B5EF4-FFF2-40B4-BE49-F238E27FC236}">
                <a16:creationId xmlns:a16="http://schemas.microsoft.com/office/drawing/2014/main" id="{C11F17E5-3239-70EB-0794-DDED5932D88C}"/>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088C16B0-CCA4-E76B-33EC-44F881D8016C}"/>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03416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73DB-FE9C-D21F-48F6-D6C30B871422}"/>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078A4000-9F76-68F1-32B6-C33BF1B5AF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Content Placeholder 3">
            <a:extLst>
              <a:ext uri="{FF2B5EF4-FFF2-40B4-BE49-F238E27FC236}">
                <a16:creationId xmlns:a16="http://schemas.microsoft.com/office/drawing/2014/main" id="{A2F6A560-7960-8247-C716-4EB2FC8D28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Date Placeholder 4">
            <a:extLst>
              <a:ext uri="{FF2B5EF4-FFF2-40B4-BE49-F238E27FC236}">
                <a16:creationId xmlns:a16="http://schemas.microsoft.com/office/drawing/2014/main" id="{2E73347A-794A-70DB-A6A2-3DFDB9536285}"/>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6" name="Footer Placeholder 5">
            <a:extLst>
              <a:ext uri="{FF2B5EF4-FFF2-40B4-BE49-F238E27FC236}">
                <a16:creationId xmlns:a16="http://schemas.microsoft.com/office/drawing/2014/main" id="{7B9179B3-6B51-5DA8-D6E2-0DC40FCFCD93}"/>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DC0E9DC9-1D8C-CC2E-60C8-730F0DDEFF0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515688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408D6-50F9-5983-8054-4BD1DF1A677B}"/>
              </a:ext>
            </a:extLst>
          </p:cNvPr>
          <p:cNvSpPr>
            <a:spLocks noGrp="1"/>
          </p:cNvSpPr>
          <p:nvPr>
            <p:ph type="title"/>
          </p:nvPr>
        </p:nvSpPr>
        <p:spPr>
          <a:xfrm>
            <a:off x="839788" y="365125"/>
            <a:ext cx="10515600" cy="1325563"/>
          </a:xfrm>
        </p:spPr>
        <p:txBody>
          <a:bodyPr/>
          <a:lstStyle/>
          <a:p>
            <a:r>
              <a:rPr lang="en-GB"/>
              <a:t>Click to edit Master title style</a:t>
            </a:r>
            <a:endParaRPr lang="en-NL"/>
          </a:p>
        </p:txBody>
      </p:sp>
      <p:sp>
        <p:nvSpPr>
          <p:cNvPr id="3" name="Text Placeholder 2">
            <a:extLst>
              <a:ext uri="{FF2B5EF4-FFF2-40B4-BE49-F238E27FC236}">
                <a16:creationId xmlns:a16="http://schemas.microsoft.com/office/drawing/2014/main" id="{7D5734A9-D33D-AB82-AEBD-DB6F75F0E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E20D200-782D-88FF-4AC4-94CA8D5F29A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Text Placeholder 4">
            <a:extLst>
              <a:ext uri="{FF2B5EF4-FFF2-40B4-BE49-F238E27FC236}">
                <a16:creationId xmlns:a16="http://schemas.microsoft.com/office/drawing/2014/main" id="{3B080093-4912-40E6-EF0D-8E45A573F4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090F815-33A2-3D80-06AE-FCA89FAB514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7" name="Date Placeholder 6">
            <a:extLst>
              <a:ext uri="{FF2B5EF4-FFF2-40B4-BE49-F238E27FC236}">
                <a16:creationId xmlns:a16="http://schemas.microsoft.com/office/drawing/2014/main" id="{E1F9C2F4-7454-C746-53AF-B9A842A0A67D}"/>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8" name="Footer Placeholder 7">
            <a:extLst>
              <a:ext uri="{FF2B5EF4-FFF2-40B4-BE49-F238E27FC236}">
                <a16:creationId xmlns:a16="http://schemas.microsoft.com/office/drawing/2014/main" id="{D148542B-88F1-733B-E17D-E7A785344D5B}"/>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7B7D9F50-A352-C622-FFE1-6DBCC9688C3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734459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26D-30DF-E185-678D-1A4D9BE20430}"/>
              </a:ext>
            </a:extLst>
          </p:cNvPr>
          <p:cNvSpPr>
            <a:spLocks noGrp="1"/>
          </p:cNvSpPr>
          <p:nvPr>
            <p:ph type="title"/>
          </p:nvPr>
        </p:nvSpPr>
        <p:spPr/>
        <p:txBody>
          <a:bodyPr/>
          <a:lstStyle/>
          <a:p>
            <a:r>
              <a:rPr lang="en-GB"/>
              <a:t>Click to edit Master title style</a:t>
            </a:r>
            <a:endParaRPr lang="en-NL"/>
          </a:p>
        </p:txBody>
      </p:sp>
      <p:sp>
        <p:nvSpPr>
          <p:cNvPr id="3" name="Date Placeholder 2">
            <a:extLst>
              <a:ext uri="{FF2B5EF4-FFF2-40B4-BE49-F238E27FC236}">
                <a16:creationId xmlns:a16="http://schemas.microsoft.com/office/drawing/2014/main" id="{B50B0458-8245-A1A2-5060-DACA4779EDC0}"/>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4" name="Footer Placeholder 3">
            <a:extLst>
              <a:ext uri="{FF2B5EF4-FFF2-40B4-BE49-F238E27FC236}">
                <a16:creationId xmlns:a16="http://schemas.microsoft.com/office/drawing/2014/main" id="{393C18A3-B6CD-7BE5-0E82-56861460447F}"/>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8ACBF237-C9E6-FBD8-5D96-44CFE916B097}"/>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1176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A9DF2-122B-E7E8-4EDA-3BDF34E33AE8}"/>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3" name="Footer Placeholder 2">
            <a:extLst>
              <a:ext uri="{FF2B5EF4-FFF2-40B4-BE49-F238E27FC236}">
                <a16:creationId xmlns:a16="http://schemas.microsoft.com/office/drawing/2014/main" id="{C86F96FA-9BF7-B053-06DB-69E345287941}"/>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F20BE536-B392-D366-AFEE-8085D4ABCA38}"/>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960622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87595-E579-43E4-1078-2414F5A494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Content Placeholder 2">
            <a:extLst>
              <a:ext uri="{FF2B5EF4-FFF2-40B4-BE49-F238E27FC236}">
                <a16:creationId xmlns:a16="http://schemas.microsoft.com/office/drawing/2014/main" id="{45DDDEEC-9161-BAB7-BE98-07EC07E45B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ext Placeholder 3">
            <a:extLst>
              <a:ext uri="{FF2B5EF4-FFF2-40B4-BE49-F238E27FC236}">
                <a16:creationId xmlns:a16="http://schemas.microsoft.com/office/drawing/2014/main" id="{F055D90D-B74A-B457-0EF9-F0AF996DA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FAF5B8-67B2-164E-6567-5F0785D92F4B}"/>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6" name="Footer Placeholder 5">
            <a:extLst>
              <a:ext uri="{FF2B5EF4-FFF2-40B4-BE49-F238E27FC236}">
                <a16:creationId xmlns:a16="http://schemas.microsoft.com/office/drawing/2014/main" id="{5B650971-15D1-A58F-97E1-9D42E2D881C9}"/>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9536F694-46CD-05F2-D912-232B43DC38FE}"/>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1753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B7B8A-9E90-6DAD-9709-5A507AA373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Picture Placeholder 2">
            <a:extLst>
              <a:ext uri="{FF2B5EF4-FFF2-40B4-BE49-F238E27FC236}">
                <a16:creationId xmlns:a16="http://schemas.microsoft.com/office/drawing/2014/main" id="{BCAD682A-8EE3-7E28-E120-9AE460F3F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DDFA5C3D-87A8-CDC6-CECF-26282EC3A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6518FC-F568-ECE6-CF76-027BD23AFF5F}"/>
              </a:ext>
            </a:extLst>
          </p:cNvPr>
          <p:cNvSpPr>
            <a:spLocks noGrp="1"/>
          </p:cNvSpPr>
          <p:nvPr>
            <p:ph type="dt" sz="half" idx="10"/>
          </p:nvPr>
        </p:nvSpPr>
        <p:spPr/>
        <p:txBody>
          <a:bodyPr/>
          <a:lstStyle/>
          <a:p>
            <a:fld id="{003C1E79-C4F6-4C47-A102-FA9A4FF297D4}" type="datetimeFigureOut">
              <a:rPr lang="en-NL" smtClean="0"/>
              <a:t>9/13/24</a:t>
            </a:fld>
            <a:endParaRPr lang="en-NL"/>
          </a:p>
        </p:txBody>
      </p:sp>
      <p:sp>
        <p:nvSpPr>
          <p:cNvPr id="6" name="Footer Placeholder 5">
            <a:extLst>
              <a:ext uri="{FF2B5EF4-FFF2-40B4-BE49-F238E27FC236}">
                <a16:creationId xmlns:a16="http://schemas.microsoft.com/office/drawing/2014/main" id="{DD07EC28-59B8-375F-3095-73835F31D597}"/>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6D0B63C-43E6-A285-1735-6A114420E8B5}"/>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882314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5326BB-C3B2-B28D-4D91-68DF63A478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3BC58458-6FAE-A9D1-48AD-25E6C0D8C4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D58F27DD-2B9D-A52E-E2AC-B03EA4816C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3C1E79-C4F6-4C47-A102-FA9A4FF297D4}" type="datetimeFigureOut">
              <a:rPr lang="en-NL" smtClean="0"/>
              <a:t>9/13/24</a:t>
            </a:fld>
            <a:endParaRPr lang="en-NL"/>
          </a:p>
        </p:txBody>
      </p:sp>
      <p:sp>
        <p:nvSpPr>
          <p:cNvPr id="5" name="Footer Placeholder 4">
            <a:extLst>
              <a:ext uri="{FF2B5EF4-FFF2-40B4-BE49-F238E27FC236}">
                <a16:creationId xmlns:a16="http://schemas.microsoft.com/office/drawing/2014/main" id="{8EDD1768-A090-F8DF-4557-5A416AB387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a:extLst>
              <a:ext uri="{FF2B5EF4-FFF2-40B4-BE49-F238E27FC236}">
                <a16:creationId xmlns:a16="http://schemas.microsoft.com/office/drawing/2014/main" id="{8C2A9886-0A33-71EB-1AB5-E58146C5D2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E17FA-2C5D-F847-92E3-F6F01AA6BC12}" type="slidenum">
              <a:rPr lang="en-NL" smtClean="0"/>
              <a:t>‹nr.›</a:t>
            </a:fld>
            <a:endParaRPr lang="en-NL"/>
          </a:p>
        </p:txBody>
      </p:sp>
    </p:spTree>
    <p:extLst>
      <p:ext uri="{BB962C8B-B14F-4D97-AF65-F5344CB8AC3E}">
        <p14:creationId xmlns:p14="http://schemas.microsoft.com/office/powerpoint/2010/main" val="2146606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646688" y="1772816"/>
            <a:ext cx="6465536" cy="1438535"/>
          </a:xfrm>
          <a:prstGeom prst="rect">
            <a:avLst/>
          </a:prstGeom>
          <a:noFill/>
        </p:spPr>
        <p:txBody>
          <a:bodyPr wrap="square" rtlCol="0">
            <a:spAutoFit/>
          </a:bodyPr>
          <a:lstStyle/>
          <a:p>
            <a:pPr>
              <a:lnSpc>
                <a:spcPct val="80000"/>
              </a:lnSpc>
              <a:spcAft>
                <a:spcPts val="300"/>
              </a:spcAft>
            </a:pPr>
            <a:r>
              <a:rPr lang="nl-NL" sz="5400" b="1" dirty="0">
                <a:solidFill>
                  <a:schemeClr val="bg1"/>
                </a:solidFill>
                <a:latin typeface="Ysans Std" panose="020B0503050603060204" pitchFamily="34" charset="0"/>
              </a:rPr>
              <a:t>Actualisatie examenprogramma’s</a:t>
            </a:r>
            <a:endParaRPr lang="en-NL" sz="54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671656" y="3866906"/>
            <a:ext cx="4208320"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Regionale bijeenkomst | Utrecht</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239450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Wanneer?</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048146" cy="2282356"/>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vakvernieuwingscommissie komt in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september</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voor het eerst bij elkaar</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Zij ontmoeten elkaar in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8 tweedaagse sessies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werken daarin via drie tussenproducten de concepteindtermen uit</a:t>
            </a: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5040560"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Welk tijdspad stat er voor dit actualisatie traject?</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94202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299B4009-EBD7-7381-524D-095BF4525119}"/>
              </a:ext>
            </a:extLst>
          </p:cNvPr>
          <p:cNvSpPr/>
          <p:nvPr/>
        </p:nvSpPr>
        <p:spPr>
          <a:xfrm>
            <a:off x="2503955"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1</a:t>
            </a:r>
          </a:p>
        </p:txBody>
      </p:sp>
      <p:sp>
        <p:nvSpPr>
          <p:cNvPr id="4" name="Rechthoek 3">
            <a:extLst>
              <a:ext uri="{FF2B5EF4-FFF2-40B4-BE49-F238E27FC236}">
                <a16:creationId xmlns:a16="http://schemas.microsoft.com/office/drawing/2014/main" id="{978F83E9-6FDA-C3E8-1AF4-4137C48C36E6}"/>
              </a:ext>
            </a:extLst>
          </p:cNvPr>
          <p:cNvSpPr/>
          <p:nvPr/>
        </p:nvSpPr>
        <p:spPr>
          <a:xfrm>
            <a:off x="2503955"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Karakteristiek en raamwerk met leerinhouden</a:t>
            </a:r>
          </a:p>
        </p:txBody>
      </p:sp>
      <p:sp>
        <p:nvSpPr>
          <p:cNvPr id="5" name="Rechthoek 4">
            <a:extLst>
              <a:ext uri="{FF2B5EF4-FFF2-40B4-BE49-F238E27FC236}">
                <a16:creationId xmlns:a16="http://schemas.microsoft.com/office/drawing/2014/main" id="{393DAE5C-9A90-C967-FA27-016F5DE63D35}"/>
              </a:ext>
            </a:extLst>
          </p:cNvPr>
          <p:cNvSpPr/>
          <p:nvPr/>
        </p:nvSpPr>
        <p:spPr>
          <a:xfrm>
            <a:off x="2503955"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Omschrijving op hoofdlijnen waar het vak over gaat en wat geleerd moet worden</a:t>
            </a:r>
            <a:r>
              <a:rPr lang="nl-NL" sz="1600" i="1" dirty="0">
                <a:solidFill>
                  <a:srgbClr val="01C0F3"/>
                </a:solidFill>
              </a:rPr>
              <a:t>.</a:t>
            </a:r>
          </a:p>
        </p:txBody>
      </p:sp>
      <p:sp>
        <p:nvSpPr>
          <p:cNvPr id="6" name="Rechthoek 5">
            <a:extLst>
              <a:ext uri="{FF2B5EF4-FFF2-40B4-BE49-F238E27FC236}">
                <a16:creationId xmlns:a16="http://schemas.microsoft.com/office/drawing/2014/main" id="{45C79A3F-7A9F-2BC9-2E7D-E8B5B4CC4947}"/>
              </a:ext>
            </a:extLst>
          </p:cNvPr>
          <p:cNvSpPr/>
          <p:nvPr/>
        </p:nvSpPr>
        <p:spPr>
          <a:xfrm>
            <a:off x="2503955"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Februari 2025</a:t>
            </a:r>
          </a:p>
        </p:txBody>
      </p:sp>
      <p:sp>
        <p:nvSpPr>
          <p:cNvPr id="7" name="Rechthoek 6">
            <a:extLst>
              <a:ext uri="{FF2B5EF4-FFF2-40B4-BE49-F238E27FC236}">
                <a16:creationId xmlns:a16="http://schemas.microsoft.com/office/drawing/2014/main" id="{93330B51-8BC5-D4B3-0D40-AB1F1A44385C}"/>
              </a:ext>
            </a:extLst>
          </p:cNvPr>
          <p:cNvSpPr/>
          <p:nvPr/>
        </p:nvSpPr>
        <p:spPr>
          <a:xfrm>
            <a:off x="4999968"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2</a:t>
            </a:r>
          </a:p>
        </p:txBody>
      </p:sp>
      <p:sp>
        <p:nvSpPr>
          <p:cNvPr id="8" name="Rechthoek 7">
            <a:extLst>
              <a:ext uri="{FF2B5EF4-FFF2-40B4-BE49-F238E27FC236}">
                <a16:creationId xmlns:a16="http://schemas.microsoft.com/office/drawing/2014/main" id="{9112CF79-AC69-318B-FD7C-8A2BD99893D6}"/>
              </a:ext>
            </a:extLst>
          </p:cNvPr>
          <p:cNvSpPr/>
          <p:nvPr/>
        </p:nvSpPr>
        <p:spPr>
          <a:xfrm>
            <a:off x="4999968"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Globale uitwerking eindtermen</a:t>
            </a:r>
          </a:p>
        </p:txBody>
      </p:sp>
      <p:sp>
        <p:nvSpPr>
          <p:cNvPr id="10" name="Rechthoek 9">
            <a:extLst>
              <a:ext uri="{FF2B5EF4-FFF2-40B4-BE49-F238E27FC236}">
                <a16:creationId xmlns:a16="http://schemas.microsoft.com/office/drawing/2014/main" id="{59D174B2-C131-257E-F7CD-ADDBF841AC92}"/>
              </a:ext>
            </a:extLst>
          </p:cNvPr>
          <p:cNvSpPr/>
          <p:nvPr/>
        </p:nvSpPr>
        <p:spPr>
          <a:xfrm>
            <a:off x="4999968"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Eerste opzet van de eindtermen voor het concept examenprogramma </a:t>
            </a:r>
            <a:endParaRPr lang="nl-NL" sz="1600" i="1" dirty="0">
              <a:solidFill>
                <a:srgbClr val="01C0F3"/>
              </a:solidFill>
            </a:endParaRPr>
          </a:p>
        </p:txBody>
      </p:sp>
      <p:sp>
        <p:nvSpPr>
          <p:cNvPr id="11" name="Rechthoek 10">
            <a:extLst>
              <a:ext uri="{FF2B5EF4-FFF2-40B4-BE49-F238E27FC236}">
                <a16:creationId xmlns:a16="http://schemas.microsoft.com/office/drawing/2014/main" id="{D0750203-C8D1-FFA4-E502-3E1091FC0954}"/>
              </a:ext>
            </a:extLst>
          </p:cNvPr>
          <p:cNvSpPr/>
          <p:nvPr/>
        </p:nvSpPr>
        <p:spPr>
          <a:xfrm>
            <a:off x="4999968"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September</a:t>
            </a:r>
            <a:r>
              <a:rPr lang="nl-NL" i="1" dirty="0">
                <a:solidFill>
                  <a:srgbClr val="01C0F3"/>
                </a:solidFill>
              </a:rPr>
              <a:t> </a:t>
            </a:r>
            <a:r>
              <a:rPr lang="nl-NL" sz="1400" b="1" dirty="0">
                <a:solidFill>
                  <a:srgbClr val="01C0F3"/>
                </a:solidFill>
              </a:rPr>
              <a:t>2025</a:t>
            </a:r>
          </a:p>
        </p:txBody>
      </p:sp>
      <p:sp>
        <p:nvSpPr>
          <p:cNvPr id="12" name="Rechthoek 11">
            <a:extLst>
              <a:ext uri="{FF2B5EF4-FFF2-40B4-BE49-F238E27FC236}">
                <a16:creationId xmlns:a16="http://schemas.microsoft.com/office/drawing/2014/main" id="{10C5B9DB-AE56-7BF3-7A5C-760961941658}"/>
              </a:ext>
            </a:extLst>
          </p:cNvPr>
          <p:cNvSpPr/>
          <p:nvPr/>
        </p:nvSpPr>
        <p:spPr>
          <a:xfrm>
            <a:off x="15117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‘24</a:t>
            </a:r>
          </a:p>
        </p:txBody>
      </p:sp>
      <p:sp>
        <p:nvSpPr>
          <p:cNvPr id="13" name="Rechthoek 12">
            <a:extLst>
              <a:ext uri="{FF2B5EF4-FFF2-40B4-BE49-F238E27FC236}">
                <a16:creationId xmlns:a16="http://schemas.microsoft.com/office/drawing/2014/main" id="{8E52BF69-C499-0DB9-A09D-98D68084BDB3}"/>
              </a:ext>
            </a:extLst>
          </p:cNvPr>
          <p:cNvSpPr/>
          <p:nvPr/>
        </p:nvSpPr>
        <p:spPr>
          <a:xfrm>
            <a:off x="18717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AA27037D-F814-170B-7AB5-23FD36BB133E}"/>
              </a:ext>
            </a:extLst>
          </p:cNvPr>
          <p:cNvSpPr/>
          <p:nvPr/>
        </p:nvSpPr>
        <p:spPr>
          <a:xfrm>
            <a:off x="22318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210B6581-FE62-2478-651B-018EA8045D81}"/>
              </a:ext>
            </a:extLst>
          </p:cNvPr>
          <p:cNvSpPr/>
          <p:nvPr/>
        </p:nvSpPr>
        <p:spPr>
          <a:xfrm>
            <a:off x="259187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a:extLst>
              <a:ext uri="{FF2B5EF4-FFF2-40B4-BE49-F238E27FC236}">
                <a16:creationId xmlns:a16="http://schemas.microsoft.com/office/drawing/2014/main" id="{EBA7A5A5-5B05-3305-3F9D-8B144FC4478A}"/>
              </a:ext>
            </a:extLst>
          </p:cNvPr>
          <p:cNvSpPr/>
          <p:nvPr/>
        </p:nvSpPr>
        <p:spPr>
          <a:xfrm>
            <a:off x="29519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01025806-6FDC-7387-4C84-3FA9AEBBF620}"/>
              </a:ext>
            </a:extLst>
          </p:cNvPr>
          <p:cNvSpPr/>
          <p:nvPr/>
        </p:nvSpPr>
        <p:spPr>
          <a:xfrm>
            <a:off x="36719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F4087F62-8D75-98BD-9784-FABE2C979FD5}"/>
              </a:ext>
            </a:extLst>
          </p:cNvPr>
          <p:cNvSpPr/>
          <p:nvPr/>
        </p:nvSpPr>
        <p:spPr>
          <a:xfrm>
            <a:off x="40320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E4B917A4-921F-6D6F-7388-A4857EA08618}"/>
              </a:ext>
            </a:extLst>
          </p:cNvPr>
          <p:cNvSpPr/>
          <p:nvPr/>
        </p:nvSpPr>
        <p:spPr>
          <a:xfrm>
            <a:off x="43866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D0B9A4E0-6200-5EE7-5EF5-5FC9F0E11C53}"/>
              </a:ext>
            </a:extLst>
          </p:cNvPr>
          <p:cNvSpPr/>
          <p:nvPr/>
        </p:nvSpPr>
        <p:spPr>
          <a:xfrm>
            <a:off x="47466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97405AB6-3D78-8021-4A2E-85605314E537}"/>
              </a:ext>
            </a:extLst>
          </p:cNvPr>
          <p:cNvSpPr/>
          <p:nvPr/>
        </p:nvSpPr>
        <p:spPr>
          <a:xfrm>
            <a:off x="51066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50EF0F1C-90CD-7145-2743-BB747BECF226}"/>
              </a:ext>
            </a:extLst>
          </p:cNvPr>
          <p:cNvSpPr/>
          <p:nvPr/>
        </p:nvSpPr>
        <p:spPr>
          <a:xfrm>
            <a:off x="54667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2AB4D76C-7A79-96F8-94B8-DC97F144D5C0}"/>
              </a:ext>
            </a:extLst>
          </p:cNvPr>
          <p:cNvSpPr/>
          <p:nvPr/>
        </p:nvSpPr>
        <p:spPr>
          <a:xfrm>
            <a:off x="582677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‘25</a:t>
            </a:r>
          </a:p>
        </p:txBody>
      </p:sp>
      <p:sp>
        <p:nvSpPr>
          <p:cNvPr id="25" name="Rechthoek 24">
            <a:extLst>
              <a:ext uri="{FF2B5EF4-FFF2-40B4-BE49-F238E27FC236}">
                <a16:creationId xmlns:a16="http://schemas.microsoft.com/office/drawing/2014/main" id="{0CE6CE5B-7813-CB68-ED42-BFA08AFFE0B8}"/>
              </a:ext>
            </a:extLst>
          </p:cNvPr>
          <p:cNvSpPr/>
          <p:nvPr/>
        </p:nvSpPr>
        <p:spPr>
          <a:xfrm>
            <a:off x="61868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F56D2FA9-4D2D-44C8-F96F-5AFB20B39697}"/>
              </a:ext>
            </a:extLst>
          </p:cNvPr>
          <p:cNvSpPr/>
          <p:nvPr/>
        </p:nvSpPr>
        <p:spPr>
          <a:xfrm>
            <a:off x="65468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F90E711B-B938-1FF7-FCA9-37833E54F179}"/>
              </a:ext>
            </a:extLst>
          </p:cNvPr>
          <p:cNvSpPr/>
          <p:nvPr/>
        </p:nvSpPr>
        <p:spPr>
          <a:xfrm>
            <a:off x="69068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hthoek 27">
            <a:extLst>
              <a:ext uri="{FF2B5EF4-FFF2-40B4-BE49-F238E27FC236}">
                <a16:creationId xmlns:a16="http://schemas.microsoft.com/office/drawing/2014/main" id="{1F381C66-BC51-FD8E-53D0-E4097610AC39}"/>
              </a:ext>
            </a:extLst>
          </p:cNvPr>
          <p:cNvSpPr/>
          <p:nvPr/>
        </p:nvSpPr>
        <p:spPr>
          <a:xfrm>
            <a:off x="72481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Rechthoek 28">
            <a:extLst>
              <a:ext uri="{FF2B5EF4-FFF2-40B4-BE49-F238E27FC236}">
                <a16:creationId xmlns:a16="http://schemas.microsoft.com/office/drawing/2014/main" id="{1E7787FD-4D3F-085A-E01A-5BAB96101A0E}"/>
              </a:ext>
            </a:extLst>
          </p:cNvPr>
          <p:cNvSpPr/>
          <p:nvPr/>
        </p:nvSpPr>
        <p:spPr>
          <a:xfrm>
            <a:off x="760816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DE0FA8A1-9389-9EB5-D607-CBD1673CFF69}"/>
              </a:ext>
            </a:extLst>
          </p:cNvPr>
          <p:cNvSpPr/>
          <p:nvPr/>
        </p:nvSpPr>
        <p:spPr>
          <a:xfrm>
            <a:off x="7968208"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Mar ‘26</a:t>
            </a:r>
          </a:p>
        </p:txBody>
      </p:sp>
      <p:sp>
        <p:nvSpPr>
          <p:cNvPr id="31" name="Rechthoek 30">
            <a:extLst>
              <a:ext uri="{FF2B5EF4-FFF2-40B4-BE49-F238E27FC236}">
                <a16:creationId xmlns:a16="http://schemas.microsoft.com/office/drawing/2014/main" id="{992870CE-2715-27BF-7311-29B2BE510070}"/>
              </a:ext>
            </a:extLst>
          </p:cNvPr>
          <p:cNvSpPr/>
          <p:nvPr/>
        </p:nvSpPr>
        <p:spPr>
          <a:xfrm>
            <a:off x="832824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7E9BC4BA-C337-7144-9EBE-57A72C36E83E}"/>
              </a:ext>
            </a:extLst>
          </p:cNvPr>
          <p:cNvSpPr/>
          <p:nvPr/>
        </p:nvSpPr>
        <p:spPr>
          <a:xfrm>
            <a:off x="868828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427D4FAB-569C-BE30-BE88-519BDB5F4765}"/>
              </a:ext>
            </a:extLst>
          </p:cNvPr>
          <p:cNvSpPr/>
          <p:nvPr/>
        </p:nvSpPr>
        <p:spPr>
          <a:xfrm>
            <a:off x="90483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Rechthoek 33">
            <a:extLst>
              <a:ext uri="{FF2B5EF4-FFF2-40B4-BE49-F238E27FC236}">
                <a16:creationId xmlns:a16="http://schemas.microsoft.com/office/drawing/2014/main" id="{585FCA6B-AECA-81E4-E93A-642616318BF1}"/>
              </a:ext>
            </a:extLst>
          </p:cNvPr>
          <p:cNvSpPr/>
          <p:nvPr/>
        </p:nvSpPr>
        <p:spPr>
          <a:xfrm>
            <a:off x="9408368" y="1988839"/>
            <a:ext cx="360040" cy="431701"/>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Jul ‘26</a:t>
            </a:r>
          </a:p>
        </p:txBody>
      </p:sp>
      <p:sp>
        <p:nvSpPr>
          <p:cNvPr id="35" name="Rechthoek 34">
            <a:extLst>
              <a:ext uri="{FF2B5EF4-FFF2-40B4-BE49-F238E27FC236}">
                <a16:creationId xmlns:a16="http://schemas.microsoft.com/office/drawing/2014/main" id="{FEFC4AE1-6549-4D2C-582F-A291EEDC1E66}"/>
              </a:ext>
            </a:extLst>
          </p:cNvPr>
          <p:cNvSpPr/>
          <p:nvPr/>
        </p:nvSpPr>
        <p:spPr>
          <a:xfrm>
            <a:off x="976840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36908C29-7A61-1E71-D033-DD3FF589E93E}"/>
              </a:ext>
            </a:extLst>
          </p:cNvPr>
          <p:cNvSpPr/>
          <p:nvPr/>
        </p:nvSpPr>
        <p:spPr>
          <a:xfrm>
            <a:off x="33119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Feb ‘25</a:t>
            </a:r>
          </a:p>
        </p:txBody>
      </p:sp>
      <p:sp>
        <p:nvSpPr>
          <p:cNvPr id="37" name="Rechthoek 36">
            <a:extLst>
              <a:ext uri="{FF2B5EF4-FFF2-40B4-BE49-F238E27FC236}">
                <a16:creationId xmlns:a16="http://schemas.microsoft.com/office/drawing/2014/main" id="{2266E996-9F01-917D-5B6E-2B8BF6CDD55B}"/>
              </a:ext>
            </a:extLst>
          </p:cNvPr>
          <p:cNvSpPr/>
          <p:nvPr/>
        </p:nvSpPr>
        <p:spPr>
          <a:xfrm>
            <a:off x="886271" y="2469126"/>
            <a:ext cx="143766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Start actualisatie</a:t>
            </a:r>
          </a:p>
        </p:txBody>
      </p:sp>
      <p:sp>
        <p:nvSpPr>
          <p:cNvPr id="38" name="Rechthoek 37">
            <a:extLst>
              <a:ext uri="{FF2B5EF4-FFF2-40B4-BE49-F238E27FC236}">
                <a16:creationId xmlns:a16="http://schemas.microsoft.com/office/drawing/2014/main" id="{5E8FAB69-19EE-D189-3622-14854643960F}"/>
              </a:ext>
            </a:extLst>
          </p:cNvPr>
          <p:cNvSpPr/>
          <p:nvPr/>
        </p:nvSpPr>
        <p:spPr>
          <a:xfrm>
            <a:off x="7176120"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3</a:t>
            </a:r>
          </a:p>
        </p:txBody>
      </p:sp>
      <p:sp>
        <p:nvSpPr>
          <p:cNvPr id="39" name="Rechthoek 38">
            <a:extLst>
              <a:ext uri="{FF2B5EF4-FFF2-40B4-BE49-F238E27FC236}">
                <a16:creationId xmlns:a16="http://schemas.microsoft.com/office/drawing/2014/main" id="{6E416852-5B99-C914-B693-C962A18F96A4}"/>
              </a:ext>
            </a:extLst>
          </p:cNvPr>
          <p:cNvSpPr/>
          <p:nvPr/>
        </p:nvSpPr>
        <p:spPr>
          <a:xfrm>
            <a:off x="7176120"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Uitwerking eindtermen en advies examinering</a:t>
            </a:r>
          </a:p>
        </p:txBody>
      </p:sp>
      <p:sp>
        <p:nvSpPr>
          <p:cNvPr id="40" name="Rechthoek 39">
            <a:extLst>
              <a:ext uri="{FF2B5EF4-FFF2-40B4-BE49-F238E27FC236}">
                <a16:creationId xmlns:a16="http://schemas.microsoft.com/office/drawing/2014/main" id="{EA00DFEA-D3FF-BD13-BFCD-C12B8CC3737C}"/>
              </a:ext>
            </a:extLst>
          </p:cNvPr>
          <p:cNvSpPr/>
          <p:nvPr/>
        </p:nvSpPr>
        <p:spPr>
          <a:xfrm>
            <a:off x="7176120"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Voorlopig advies eindtermen en advies over wijze van examineren</a:t>
            </a:r>
          </a:p>
        </p:txBody>
      </p:sp>
      <p:sp>
        <p:nvSpPr>
          <p:cNvPr id="41" name="Rechthoek 40">
            <a:extLst>
              <a:ext uri="{FF2B5EF4-FFF2-40B4-BE49-F238E27FC236}">
                <a16:creationId xmlns:a16="http://schemas.microsoft.com/office/drawing/2014/main" id="{2D5673A4-AE31-E553-A956-035214B49034}"/>
              </a:ext>
            </a:extLst>
          </p:cNvPr>
          <p:cNvSpPr/>
          <p:nvPr/>
        </p:nvSpPr>
        <p:spPr>
          <a:xfrm>
            <a:off x="7176120"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Maart</a:t>
            </a:r>
            <a:r>
              <a:rPr lang="nl-NL" i="1" dirty="0">
                <a:solidFill>
                  <a:srgbClr val="01C0F3"/>
                </a:solidFill>
              </a:rPr>
              <a:t> </a:t>
            </a:r>
            <a:r>
              <a:rPr lang="nl-NL" sz="1400" b="1" dirty="0">
                <a:solidFill>
                  <a:srgbClr val="01C0F3"/>
                </a:solidFill>
              </a:rPr>
              <a:t>2026</a:t>
            </a:r>
          </a:p>
        </p:txBody>
      </p:sp>
      <p:sp>
        <p:nvSpPr>
          <p:cNvPr id="42" name="Driehoek 41">
            <a:extLst>
              <a:ext uri="{FF2B5EF4-FFF2-40B4-BE49-F238E27FC236}">
                <a16:creationId xmlns:a16="http://schemas.microsoft.com/office/drawing/2014/main" id="{DC434C0A-90DF-8D2D-38CB-97132D7B6D74}"/>
              </a:ext>
            </a:extLst>
          </p:cNvPr>
          <p:cNvSpPr/>
          <p:nvPr/>
        </p:nvSpPr>
        <p:spPr>
          <a:xfrm rot="5400000">
            <a:off x="10123161" y="1952836"/>
            <a:ext cx="431702" cy="432048"/>
          </a:xfrm>
          <a:prstGeom prst="triangle">
            <a:avLst/>
          </a:prstGeom>
          <a:solidFill>
            <a:srgbClr val="01C0F3"/>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3FF72D07-4E69-A5B9-EA8F-8239B61069BE}"/>
              </a:ext>
            </a:extLst>
          </p:cNvPr>
          <p:cNvSpPr/>
          <p:nvPr/>
        </p:nvSpPr>
        <p:spPr>
          <a:xfrm>
            <a:off x="9404156" y="2469126"/>
            <a:ext cx="209244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Presentatie concept examenprogramma’s</a:t>
            </a:r>
          </a:p>
        </p:txBody>
      </p:sp>
    </p:spTree>
    <p:extLst>
      <p:ext uri="{BB962C8B-B14F-4D97-AF65-F5344CB8AC3E}">
        <p14:creationId xmlns:p14="http://schemas.microsoft.com/office/powerpoint/2010/main" val="188147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Hoe?</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048146" cy="3428824"/>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advieskring, en dus ook de Vecon, levert input en feedback op deze tussenproducten</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Daarbij willen we zoveel </a:t>
            </a:r>
            <a:r>
              <a:rPr lang="nl-NL" sz="2400" i="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zo breed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mogelijk gebruik maken van expertise en ervaring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uit het veld</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vraagt om een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goede organisatie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heldere uitgangspunten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voor feedback</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5976664"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Hoe wordt de actualisatie uitgevoerd?</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214207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8B9A4591-0F82-6341-45C2-0455AC93B48D}"/>
              </a:ext>
            </a:extLst>
          </p:cNvPr>
          <p:cNvSpPr/>
          <p:nvPr/>
        </p:nvSpPr>
        <p:spPr>
          <a:xfrm>
            <a:off x="2547517" y="4856385"/>
            <a:ext cx="2232248" cy="1080120"/>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a:t>
            </a:r>
          </a:p>
        </p:txBody>
      </p:sp>
      <p:sp>
        <p:nvSpPr>
          <p:cNvPr id="14" name="Rechthoek 13">
            <a:extLst>
              <a:ext uri="{FF2B5EF4-FFF2-40B4-BE49-F238E27FC236}">
                <a16:creationId xmlns:a16="http://schemas.microsoft.com/office/drawing/2014/main" id="{CFA5D244-1089-E016-4D9D-703FFDFAE95F}"/>
              </a:ext>
            </a:extLst>
          </p:cNvPr>
          <p:cNvSpPr/>
          <p:nvPr/>
        </p:nvSpPr>
        <p:spPr>
          <a:xfrm>
            <a:off x="8616280" y="1549713"/>
            <a:ext cx="2032136" cy="4667628"/>
          </a:xfrm>
          <a:prstGeom prst="rect">
            <a:avLst/>
          </a:prstGeom>
          <a:noFill/>
          <a:ln>
            <a:solidFill>
              <a:srgbClr val="01C0F3"/>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i="1" dirty="0">
                <a:solidFill>
                  <a:srgbClr val="01C0F3"/>
                </a:solidFill>
              </a:rPr>
              <a:t>Vecon adviesgroep </a:t>
            </a:r>
            <a:r>
              <a:rPr lang="nl-NL" i="1" dirty="0">
                <a:solidFill>
                  <a:srgbClr val="01C0F3"/>
                </a:solidFill>
              </a:rPr>
              <a:t>met Leden die meelezen, meedenken en mee adviseren</a:t>
            </a:r>
          </a:p>
        </p:txBody>
      </p:sp>
      <p:sp>
        <p:nvSpPr>
          <p:cNvPr id="6" name="Rechthoek 5">
            <a:extLst>
              <a:ext uri="{FF2B5EF4-FFF2-40B4-BE49-F238E27FC236}">
                <a16:creationId xmlns:a16="http://schemas.microsoft.com/office/drawing/2014/main" id="{13FAFCBF-A5C2-0C25-3805-5F72F72BE5B0}"/>
              </a:ext>
            </a:extLst>
          </p:cNvPr>
          <p:cNvSpPr/>
          <p:nvPr/>
        </p:nvSpPr>
        <p:spPr>
          <a:xfrm>
            <a:off x="561558" y="4375416"/>
            <a:ext cx="2232248" cy="1080120"/>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a:t>
            </a:r>
          </a:p>
        </p:txBody>
      </p:sp>
      <p:sp>
        <p:nvSpPr>
          <p:cNvPr id="11" name="Rechthoek 10">
            <a:extLst>
              <a:ext uri="{FF2B5EF4-FFF2-40B4-BE49-F238E27FC236}">
                <a16:creationId xmlns:a16="http://schemas.microsoft.com/office/drawing/2014/main" id="{5C50CD00-0F17-E542-1C9C-1009216DFF0D}"/>
              </a:ext>
            </a:extLst>
          </p:cNvPr>
          <p:cNvSpPr/>
          <p:nvPr/>
        </p:nvSpPr>
        <p:spPr>
          <a:xfrm>
            <a:off x="6668291" y="1849698"/>
            <a:ext cx="2032136" cy="455818"/>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Bedrijfseconomie</a:t>
            </a:r>
          </a:p>
        </p:txBody>
      </p:sp>
      <p:sp>
        <p:nvSpPr>
          <p:cNvPr id="12" name="Rechthoek 11">
            <a:extLst>
              <a:ext uri="{FF2B5EF4-FFF2-40B4-BE49-F238E27FC236}">
                <a16:creationId xmlns:a16="http://schemas.microsoft.com/office/drawing/2014/main" id="{FC8390F8-AA1C-42F3-50AE-66C67023A6B6}"/>
              </a:ext>
            </a:extLst>
          </p:cNvPr>
          <p:cNvSpPr/>
          <p:nvPr/>
        </p:nvSpPr>
        <p:spPr>
          <a:xfrm>
            <a:off x="6668291" y="2571250"/>
            <a:ext cx="2032136" cy="455818"/>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Economie</a:t>
            </a:r>
          </a:p>
        </p:txBody>
      </p:sp>
      <p:sp>
        <p:nvSpPr>
          <p:cNvPr id="13" name="Ovaal 12">
            <a:extLst>
              <a:ext uri="{FF2B5EF4-FFF2-40B4-BE49-F238E27FC236}">
                <a16:creationId xmlns:a16="http://schemas.microsoft.com/office/drawing/2014/main" id="{450FAB37-2FE1-A011-1D3C-945A2ED7210B}"/>
              </a:ext>
            </a:extLst>
          </p:cNvPr>
          <p:cNvSpPr/>
          <p:nvPr/>
        </p:nvSpPr>
        <p:spPr>
          <a:xfrm>
            <a:off x="1799387" y="2679972"/>
            <a:ext cx="2232248" cy="2238999"/>
          </a:xfrm>
          <a:prstGeom prst="ellipse">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Advieskring</a:t>
            </a:r>
          </a:p>
        </p:txBody>
      </p:sp>
      <p:sp>
        <p:nvSpPr>
          <p:cNvPr id="15" name="Rechthoek 14">
            <a:extLst>
              <a:ext uri="{FF2B5EF4-FFF2-40B4-BE49-F238E27FC236}">
                <a16:creationId xmlns:a16="http://schemas.microsoft.com/office/drawing/2014/main" id="{B14D9249-7EED-F307-AB59-7F351983B918}"/>
              </a:ext>
            </a:extLst>
          </p:cNvPr>
          <p:cNvSpPr/>
          <p:nvPr/>
        </p:nvSpPr>
        <p:spPr>
          <a:xfrm>
            <a:off x="6668291" y="3292802"/>
            <a:ext cx="2032136" cy="455818"/>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Vmbo</a:t>
            </a:r>
          </a:p>
        </p:txBody>
      </p:sp>
      <p:sp>
        <p:nvSpPr>
          <p:cNvPr id="16" name="Rechthoek 15">
            <a:extLst>
              <a:ext uri="{FF2B5EF4-FFF2-40B4-BE49-F238E27FC236}">
                <a16:creationId xmlns:a16="http://schemas.microsoft.com/office/drawing/2014/main" id="{5CFEAC1B-C7AA-D728-2B7F-142807F53E66}"/>
              </a:ext>
            </a:extLst>
          </p:cNvPr>
          <p:cNvSpPr/>
          <p:nvPr/>
        </p:nvSpPr>
        <p:spPr>
          <a:xfrm>
            <a:off x="6697689" y="4014354"/>
            <a:ext cx="2032136" cy="455818"/>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MBO/ HBO</a:t>
            </a:r>
          </a:p>
        </p:txBody>
      </p:sp>
      <p:sp>
        <p:nvSpPr>
          <p:cNvPr id="17" name="Rechthoek 16">
            <a:extLst>
              <a:ext uri="{FF2B5EF4-FFF2-40B4-BE49-F238E27FC236}">
                <a16:creationId xmlns:a16="http://schemas.microsoft.com/office/drawing/2014/main" id="{1F7CA2CB-F414-D338-C018-0CD7FDEDAA4D}"/>
              </a:ext>
            </a:extLst>
          </p:cNvPr>
          <p:cNvSpPr/>
          <p:nvPr/>
        </p:nvSpPr>
        <p:spPr>
          <a:xfrm>
            <a:off x="6668291" y="4735906"/>
            <a:ext cx="2032136" cy="455818"/>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Lerarenopleiders</a:t>
            </a:r>
          </a:p>
        </p:txBody>
      </p:sp>
      <p:sp>
        <p:nvSpPr>
          <p:cNvPr id="18" name="Rechthoek 17">
            <a:extLst>
              <a:ext uri="{FF2B5EF4-FFF2-40B4-BE49-F238E27FC236}">
                <a16:creationId xmlns:a16="http://schemas.microsoft.com/office/drawing/2014/main" id="{F4DE1F56-BA5B-5717-7B4D-2488EEB9F34C}"/>
              </a:ext>
            </a:extLst>
          </p:cNvPr>
          <p:cNvSpPr/>
          <p:nvPr/>
        </p:nvSpPr>
        <p:spPr>
          <a:xfrm>
            <a:off x="6668291" y="5457458"/>
            <a:ext cx="2032136" cy="455818"/>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Expertgroepen</a:t>
            </a:r>
          </a:p>
        </p:txBody>
      </p:sp>
      <p:sp>
        <p:nvSpPr>
          <p:cNvPr id="21" name="Rechthoek 20">
            <a:extLst>
              <a:ext uri="{FF2B5EF4-FFF2-40B4-BE49-F238E27FC236}">
                <a16:creationId xmlns:a16="http://schemas.microsoft.com/office/drawing/2014/main" id="{4F9FE5EC-9845-FBA4-45DB-F6FA6E0FC2DF}"/>
              </a:ext>
            </a:extLst>
          </p:cNvPr>
          <p:cNvSpPr/>
          <p:nvPr/>
        </p:nvSpPr>
        <p:spPr>
          <a:xfrm>
            <a:off x="4239702" y="3334674"/>
            <a:ext cx="2232248" cy="1080120"/>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Vecon</a:t>
            </a:r>
          </a:p>
          <a:p>
            <a:pPr algn="ctr"/>
            <a:r>
              <a:rPr lang="nl-NL" i="1" dirty="0">
                <a:solidFill>
                  <a:srgbClr val="01C0F3"/>
                </a:solidFill>
              </a:rPr>
              <a:t>kerngroep curriculum</a:t>
            </a:r>
          </a:p>
        </p:txBody>
      </p:sp>
      <p:sp>
        <p:nvSpPr>
          <p:cNvPr id="2" name="TextBox 8">
            <a:extLst>
              <a:ext uri="{FF2B5EF4-FFF2-40B4-BE49-F238E27FC236}">
                <a16:creationId xmlns:a16="http://schemas.microsoft.com/office/drawing/2014/main" id="{615751CA-A367-7FDD-8383-4B642389CB1D}"/>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Voorstel kerngroep</a:t>
            </a:r>
            <a:endParaRPr lang="en-NL" sz="5400" b="1" dirty="0">
              <a:solidFill>
                <a:srgbClr val="122457"/>
              </a:solidFill>
              <a:latin typeface="Ysans Std" panose="020B0503050603060204" pitchFamily="34" charset="0"/>
            </a:endParaRPr>
          </a:p>
        </p:txBody>
      </p:sp>
      <p:sp>
        <p:nvSpPr>
          <p:cNvPr id="3" name="TextBox 19">
            <a:extLst>
              <a:ext uri="{FF2B5EF4-FFF2-40B4-BE49-F238E27FC236}">
                <a16:creationId xmlns:a16="http://schemas.microsoft.com/office/drawing/2014/main" id="{1B9DA755-10F8-E6DB-DAB2-F514C1FCE3A2}"/>
              </a:ext>
            </a:extLst>
          </p:cNvPr>
          <p:cNvSpPr txBox="1"/>
          <p:nvPr/>
        </p:nvSpPr>
        <p:spPr>
          <a:xfrm>
            <a:off x="1055440" y="2021940"/>
            <a:ext cx="5976664"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Hoe halen we de kennis uit het veld op?</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560342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524000" y="2428371"/>
            <a:ext cx="6465536" cy="1438535"/>
          </a:xfrm>
          <a:prstGeom prst="rect">
            <a:avLst/>
          </a:prstGeom>
          <a:noFill/>
        </p:spPr>
        <p:txBody>
          <a:bodyPr wrap="square" rtlCol="0">
            <a:spAutoFit/>
          </a:bodyPr>
          <a:lstStyle/>
          <a:p>
            <a:pPr>
              <a:lnSpc>
                <a:spcPct val="80000"/>
              </a:lnSpc>
              <a:spcAft>
                <a:spcPts val="300"/>
              </a:spcAft>
            </a:pPr>
            <a:r>
              <a:rPr lang="nl-NL" sz="5400" b="1" dirty="0">
                <a:solidFill>
                  <a:schemeClr val="bg1"/>
                </a:solidFill>
                <a:latin typeface="Ysans Std" panose="020B0503050603060204" pitchFamily="34" charset="0"/>
              </a:rPr>
              <a:t>Inhoudelijke verkenning</a:t>
            </a:r>
            <a:endParaRPr lang="en-NL" sz="54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671656" y="3866906"/>
            <a:ext cx="4856392" cy="646331"/>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Uiteen in groepen om uitgangspunten te bepalen</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539205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Uitgangspunten?</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048146" cy="2913298"/>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Wat vinden jullie belangrijke uitgangspunten die we in het oog moeten houden bij de actualisatie van de examenprogramma’s?</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bij het feedback geven op de tussenproducten?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Waar moet Vecon extra scherp op letten?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Introductie werkvorm</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7704856"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Welke uitgangspunten moet Vecon hanteren bij de actualisatie?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677371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Werkvorm</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708920"/>
            <a:ext cx="10048146" cy="2690929"/>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We gaan straks uiteen in een</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AE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een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 groep</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Jullie vormen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twee-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of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drietallen</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ontvangen een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werkblad</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Op het werkblad staan enkele vragen met betrekking tot de actualisatie</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vragen zijn gekoppeld aan thema’s, waarbij we telkens per thema de vragen beantwoorden, bespreken en je de gelegenheid het standpunt van een andere groep te steunen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Om 18:00 komen we samen met AE en BE om inzichten te delen</a:t>
            </a:r>
            <a:endParaRPr lang="en-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7704856"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Hoe gaan we te werk vanmiddag?</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3815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Vragen?</a:t>
            </a:r>
            <a:endParaRPr lang="en-NL" sz="5400" b="1" dirty="0">
              <a:solidFill>
                <a:srgbClr val="122457"/>
              </a:solidFill>
              <a:latin typeface="Ysans Std" panose="020B050305060306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7704856"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Zo niet, dan: aan de slag</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583819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520484" y="3123094"/>
            <a:ext cx="6465536" cy="773738"/>
          </a:xfrm>
          <a:prstGeom prst="rect">
            <a:avLst/>
          </a:prstGeom>
          <a:noFill/>
        </p:spPr>
        <p:txBody>
          <a:bodyPr wrap="square" rtlCol="0">
            <a:spAutoFit/>
          </a:bodyPr>
          <a:lstStyle/>
          <a:p>
            <a:pPr>
              <a:lnSpc>
                <a:spcPct val="80000"/>
              </a:lnSpc>
              <a:spcAft>
                <a:spcPts val="300"/>
              </a:spcAft>
            </a:pPr>
            <a:r>
              <a:rPr lang="nl-NL" sz="5400" b="1" dirty="0">
                <a:solidFill>
                  <a:schemeClr val="bg1"/>
                </a:solidFill>
                <a:latin typeface="Ysans Std" panose="020B0503050603060204" pitchFamily="34" charset="0"/>
              </a:rPr>
              <a:t>Aan de slag</a:t>
            </a:r>
            <a:endParaRPr lang="en-NL" sz="54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520484" y="3877224"/>
            <a:ext cx="485639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Beantwoorden van de vragen op de werkbladen</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479719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Samenvatten inzichten</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048146" cy="2000741"/>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Wat waren belangrijke uitgangspunten bij de bedrijfseconomie groep?</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Wat waren belangrijke uitgangspunten bij de algemene economie groep?</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Wat kunnen we hier van leren?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endParaRPr lang="nl-NL" sz="2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7704856"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Hoe gaan we te werk vanmiddag?</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42484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289032"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Programma</a:t>
            </a:r>
            <a:endParaRPr lang="en-NL" sz="5400" b="1" dirty="0">
              <a:solidFill>
                <a:srgbClr val="122457"/>
              </a:solidFill>
              <a:latin typeface="Ysans Std" panose="020B0503050603060204" pitchFamily="34" charset="0"/>
            </a:endParaRPr>
          </a:p>
        </p:txBody>
      </p:sp>
      <p:graphicFrame>
        <p:nvGraphicFramePr>
          <p:cNvPr id="3" name="Tabel 2">
            <a:extLst>
              <a:ext uri="{FF2B5EF4-FFF2-40B4-BE49-F238E27FC236}">
                <a16:creationId xmlns:a16="http://schemas.microsoft.com/office/drawing/2014/main" id="{163B8DC0-F236-DC89-6DBF-166E64163EE4}"/>
              </a:ext>
            </a:extLst>
          </p:cNvPr>
          <p:cNvGraphicFramePr>
            <a:graphicFrameLocks noGrp="1"/>
          </p:cNvGraphicFramePr>
          <p:nvPr>
            <p:extLst>
              <p:ext uri="{D42A27DB-BD31-4B8C-83A1-F6EECF244321}">
                <p14:modId xmlns:p14="http://schemas.microsoft.com/office/powerpoint/2010/main" val="3699059702"/>
              </p:ext>
            </p:extLst>
          </p:nvPr>
        </p:nvGraphicFramePr>
        <p:xfrm>
          <a:off x="1343472" y="2550061"/>
          <a:ext cx="8200008" cy="1828800"/>
        </p:xfrm>
        <a:graphic>
          <a:graphicData uri="http://schemas.openxmlformats.org/drawingml/2006/table">
            <a:tbl>
              <a:tblPr firstRow="1" bandRow="1">
                <a:tableStyleId>{5C22544A-7EE6-4342-B048-85BDC9FD1C3A}</a:tableStyleId>
              </a:tblPr>
              <a:tblGrid>
                <a:gridCol w="5328592">
                  <a:extLst>
                    <a:ext uri="{9D8B030D-6E8A-4147-A177-3AD203B41FA5}">
                      <a16:colId xmlns:a16="http://schemas.microsoft.com/office/drawing/2014/main" val="2622043260"/>
                    </a:ext>
                  </a:extLst>
                </a:gridCol>
                <a:gridCol w="2871416">
                  <a:extLst>
                    <a:ext uri="{9D8B030D-6E8A-4147-A177-3AD203B41FA5}">
                      <a16:colId xmlns:a16="http://schemas.microsoft.com/office/drawing/2014/main" val="725224468"/>
                    </a:ext>
                  </a:extLst>
                </a:gridCol>
              </a:tblGrid>
              <a:tr h="370840">
                <a:tc>
                  <a:txBody>
                    <a:bodyPr/>
                    <a:lstStyle/>
                    <a:p>
                      <a:r>
                        <a:rPr lang="nl-NL" sz="2400" b="0" kern="1200" dirty="0">
                          <a:solidFill>
                            <a:srgbClr val="122457"/>
                          </a:solidFill>
                          <a:latin typeface="Trade Gothic Next Rounded" panose="020F0502020204030204" pitchFamily="34" charset="0"/>
                          <a:ea typeface="HGSGothicE" panose="020B0900000000000000" pitchFamily="34" charset="-128"/>
                          <a:cs typeface="+mn-cs"/>
                        </a:rPr>
                        <a:t>Inleidend</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tc>
                  <a:txBody>
                    <a:bodyPr/>
                    <a:lstStyle/>
                    <a:p>
                      <a:pPr marL="0" algn="l" defTabSz="914400" rtl="0" eaLnBrk="1" latinLnBrk="0" hangingPunct="1"/>
                      <a:r>
                        <a:rPr lang="nl-NL" sz="2400" b="0" kern="1200" dirty="0">
                          <a:solidFill>
                            <a:srgbClr val="122457"/>
                          </a:solidFill>
                          <a:latin typeface="Trade Gothic Next Rounded" panose="020F0502020204030204" pitchFamily="34" charset="0"/>
                          <a:ea typeface="HGSGothicE" panose="020B0900000000000000" pitchFamily="34" charset="-128"/>
                          <a:cs typeface="+mn-cs"/>
                        </a:rPr>
                        <a:t>16:00 – 16:20</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extLst>
                  <a:ext uri="{0D108BD9-81ED-4DB2-BD59-A6C34878D82A}">
                    <a16:rowId xmlns:a16="http://schemas.microsoft.com/office/drawing/2014/main" val="3810630113"/>
                  </a:ext>
                </a:extLst>
              </a:tr>
              <a:tr h="370840">
                <a:tc>
                  <a:txBody>
                    <a:bodyPr/>
                    <a:lstStyle/>
                    <a:p>
                      <a:r>
                        <a:rPr lang="nl-NL" sz="2400" b="0" kern="1200" dirty="0">
                          <a:solidFill>
                            <a:srgbClr val="122457"/>
                          </a:solidFill>
                          <a:latin typeface="Trade Gothic Next Rounded" panose="020F0502020204030204" pitchFamily="34" charset="0"/>
                          <a:ea typeface="HGSGothicE" panose="020B0900000000000000" pitchFamily="34" charset="-128"/>
                          <a:cs typeface="+mn-cs"/>
                        </a:rPr>
                        <a:t>Inhoudelijke verkenning </a:t>
                      </a:r>
                      <a:r>
                        <a:rPr lang="nl-NL" sz="2400" b="0" kern="1200">
                          <a:solidFill>
                            <a:srgbClr val="122457"/>
                          </a:solidFill>
                          <a:latin typeface="Trade Gothic Next Rounded" panose="020F0502020204030204" pitchFamily="34" charset="0"/>
                          <a:ea typeface="HGSGothicE" panose="020B0900000000000000" pitchFamily="34" charset="-128"/>
                          <a:cs typeface="+mn-cs"/>
                        </a:rPr>
                        <a:t>(in groepen)</a:t>
                      </a:r>
                      <a:endParaRPr lang="nl-NL" sz="2400" b="0" kern="1200" dirty="0">
                        <a:solidFill>
                          <a:srgbClr val="122457"/>
                        </a:solidFill>
                        <a:latin typeface="Trade Gothic Next Rounded" panose="020F0502020204030204" pitchFamily="34" charset="0"/>
                        <a:ea typeface="HGSGothicE" panose="020B0900000000000000" pitchFamily="34" charset="-128"/>
                        <a:cs typeface="+mn-cs"/>
                      </a:endParaRP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tc>
                  <a:txBody>
                    <a:bodyPr/>
                    <a:lstStyle/>
                    <a:p>
                      <a:r>
                        <a:rPr lang="nl-NL" sz="2400" kern="1200" dirty="0">
                          <a:solidFill>
                            <a:srgbClr val="122457"/>
                          </a:solidFill>
                          <a:latin typeface="Trade Gothic Next Rounded" panose="020F0502020204030204" pitchFamily="34" charset="0"/>
                          <a:ea typeface="HGSGothicE" panose="020B0900000000000000" pitchFamily="34" charset="-128"/>
                          <a:cs typeface="+mn-cs"/>
                        </a:rPr>
                        <a:t>16:20 – 18:00</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extLst>
                  <a:ext uri="{0D108BD9-81ED-4DB2-BD59-A6C34878D82A}">
                    <a16:rowId xmlns:a16="http://schemas.microsoft.com/office/drawing/2014/main" val="4050330566"/>
                  </a:ext>
                </a:extLst>
              </a:tr>
              <a:tr h="370840">
                <a:tc>
                  <a:txBody>
                    <a:bodyPr/>
                    <a:lstStyle/>
                    <a:p>
                      <a:r>
                        <a:rPr lang="nl-NL" sz="2400" b="0" kern="1200" dirty="0">
                          <a:solidFill>
                            <a:srgbClr val="122457"/>
                          </a:solidFill>
                          <a:latin typeface="Trade Gothic Next Rounded" panose="020F0502020204030204" pitchFamily="34" charset="0"/>
                          <a:ea typeface="HGSGothicE" panose="020B0900000000000000" pitchFamily="34" charset="-128"/>
                          <a:cs typeface="+mn-cs"/>
                        </a:rPr>
                        <a:t>Combineren inzichten </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tc>
                  <a:txBody>
                    <a:bodyPr/>
                    <a:lstStyle/>
                    <a:p>
                      <a:r>
                        <a:rPr lang="nl-NL" sz="2400" kern="1200" dirty="0">
                          <a:solidFill>
                            <a:srgbClr val="122457"/>
                          </a:solidFill>
                          <a:latin typeface="Trade Gothic Next Rounded" panose="020F0502020204030204" pitchFamily="34" charset="0"/>
                          <a:ea typeface="HGSGothicE" panose="020B0900000000000000" pitchFamily="34" charset="-128"/>
                          <a:cs typeface="+mn-cs"/>
                        </a:rPr>
                        <a:t>18:00 – 18:30</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extLst>
                  <a:ext uri="{0D108BD9-81ED-4DB2-BD59-A6C34878D82A}">
                    <a16:rowId xmlns:a16="http://schemas.microsoft.com/office/drawing/2014/main" val="2695744187"/>
                  </a:ext>
                </a:extLst>
              </a:tr>
              <a:tr h="370840">
                <a:tc>
                  <a:txBody>
                    <a:bodyPr/>
                    <a:lstStyle/>
                    <a:p>
                      <a:r>
                        <a:rPr lang="nl-NL" sz="2400" kern="1200" dirty="0">
                          <a:solidFill>
                            <a:srgbClr val="122457"/>
                          </a:solidFill>
                          <a:latin typeface="Trade Gothic Next Rounded" panose="020F0502020204030204" pitchFamily="34" charset="0"/>
                          <a:ea typeface="HGSGothicE" panose="020B0900000000000000" pitchFamily="34" charset="-128"/>
                          <a:cs typeface="+mn-cs"/>
                        </a:rPr>
                        <a:t>Borrel</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tc>
                  <a:txBody>
                    <a:bodyPr/>
                    <a:lstStyle/>
                    <a:p>
                      <a:r>
                        <a:rPr lang="nl-NL" sz="2400" kern="1200" dirty="0">
                          <a:solidFill>
                            <a:srgbClr val="122457"/>
                          </a:solidFill>
                          <a:latin typeface="Trade Gothic Next Rounded" panose="020F0502020204030204" pitchFamily="34" charset="0"/>
                          <a:ea typeface="HGSGothicE" panose="020B0900000000000000" pitchFamily="34" charset="-128"/>
                          <a:cs typeface="+mn-cs"/>
                        </a:rPr>
                        <a:t>18:30 – 20:00</a:t>
                      </a:r>
                    </a:p>
                  </a:txBody>
                  <a:tcPr>
                    <a:lnL w="12700" cap="flat" cmpd="sng" algn="ctr">
                      <a:solidFill>
                        <a:srgbClr val="122457"/>
                      </a:solidFill>
                      <a:prstDash val="solid"/>
                      <a:round/>
                      <a:headEnd type="none" w="med" len="med"/>
                      <a:tailEnd type="none" w="med" len="med"/>
                    </a:lnL>
                    <a:lnR w="12700" cap="flat" cmpd="sng" algn="ctr">
                      <a:solidFill>
                        <a:srgbClr val="122457"/>
                      </a:solidFill>
                      <a:prstDash val="solid"/>
                      <a:round/>
                      <a:headEnd type="none" w="med" len="med"/>
                      <a:tailEnd type="none" w="med" len="med"/>
                    </a:lnR>
                    <a:lnT w="12700" cap="flat" cmpd="sng" algn="ctr">
                      <a:solidFill>
                        <a:srgbClr val="122457"/>
                      </a:solidFill>
                      <a:prstDash val="solid"/>
                      <a:round/>
                      <a:headEnd type="none" w="med" len="med"/>
                      <a:tailEnd type="none" w="med" len="med"/>
                    </a:lnT>
                    <a:lnB w="12700" cap="flat" cmpd="sng" algn="ctr">
                      <a:solidFill>
                        <a:srgbClr val="122457"/>
                      </a:solidFill>
                      <a:prstDash val="solid"/>
                      <a:round/>
                      <a:headEnd type="none" w="med" len="med"/>
                      <a:tailEnd type="none" w="med" len="med"/>
                    </a:lnB>
                    <a:noFill/>
                  </a:tcPr>
                </a:tc>
                <a:extLst>
                  <a:ext uri="{0D108BD9-81ED-4DB2-BD59-A6C34878D82A}">
                    <a16:rowId xmlns:a16="http://schemas.microsoft.com/office/drawing/2014/main" val="1317331776"/>
                  </a:ext>
                </a:extLst>
              </a:tr>
            </a:tbl>
          </a:graphicData>
        </a:graphic>
      </p:graphicFrame>
    </p:spTree>
    <p:extLst>
      <p:ext uri="{BB962C8B-B14F-4D97-AF65-F5344CB8AC3E}">
        <p14:creationId xmlns:p14="http://schemas.microsoft.com/office/powerpoint/2010/main" val="4238878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386453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Borrel</a:t>
            </a:r>
            <a:endParaRPr lang="en-NL" sz="5400" b="1" dirty="0">
              <a:solidFill>
                <a:srgbClr val="122457"/>
              </a:solidFill>
              <a:latin typeface="Ysans Std" panose="020B050305060306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4787860"/>
            <a:ext cx="7704856"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Tijd voor de derde helft</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pic>
        <p:nvPicPr>
          <p:cNvPr id="1026" name="Picture 2" descr="Bier kopen in de sportkantine is voor minderjarigen een flui... - De  Limburger Mobile">
            <a:extLst>
              <a:ext uri="{FF2B5EF4-FFF2-40B4-BE49-F238E27FC236}">
                <a16:creationId xmlns:a16="http://schemas.microsoft.com/office/drawing/2014/main" id="{CD90726D-D0AC-25EC-BA65-DF55E99991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7808" y="617206"/>
            <a:ext cx="7128792" cy="4752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3659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Doel van deze bijeenkomst</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264170" cy="1766830"/>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Informeren over de actualisatie van de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examenprogramma’s AE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BE </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Verkennen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hoe</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Vecon haar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invloed moet uitoefenen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dit traject</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Werven van leden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die actief willen meedenken in dit traject</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7776864"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Plan voor de middag</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587237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524000" y="3042131"/>
            <a:ext cx="6465536" cy="773738"/>
          </a:xfrm>
          <a:prstGeom prst="rect">
            <a:avLst/>
          </a:prstGeom>
          <a:noFill/>
        </p:spPr>
        <p:txBody>
          <a:bodyPr wrap="square" rtlCol="0">
            <a:spAutoFit/>
          </a:bodyPr>
          <a:lstStyle/>
          <a:p>
            <a:pPr>
              <a:lnSpc>
                <a:spcPct val="80000"/>
              </a:lnSpc>
              <a:spcAft>
                <a:spcPts val="300"/>
              </a:spcAft>
            </a:pPr>
            <a:r>
              <a:rPr lang="nl-NL" sz="5400" b="1" dirty="0">
                <a:solidFill>
                  <a:schemeClr val="bg1"/>
                </a:solidFill>
                <a:latin typeface="Ysans Std" panose="020B0503050603060204" pitchFamily="34" charset="0"/>
              </a:rPr>
              <a:t>Inleidend</a:t>
            </a:r>
            <a:endParaRPr lang="en-NL" sz="54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671656" y="3866906"/>
            <a:ext cx="4856392" cy="646331"/>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Informeren over het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wat</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waarom</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wie</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wanneer</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en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hoe</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van de actualisatie </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061255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Wat?</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048146" cy="2874826"/>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examenprogramma’s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voor vmbo, havo en vwo worden de komende twee jaar geactualiseerd</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kerndoelen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voor po en onderbouw vo zijn eerder al herzien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Daarmee wordt dus het gehele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curriculum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voor de economische vakken geactualiseerd</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4208320"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Wat houdt het actualisatietraject in?</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922072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Waarom?</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048146" cy="2320828"/>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Het curriculum legt vast wat leerlingen moeten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kennen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kunnen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Ideeën over wat leerlingen moeten kennen en kunnen veranderen over de tijd</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Feitelijke startschot voor huidige actualisatie gegeven in 2014</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4208320"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aanleiding voor de actualisatie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941211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5994F1D7-B9EA-CE70-1EC1-0E03BDCB6A7A}"/>
              </a:ext>
            </a:extLst>
          </p:cNvPr>
          <p:cNvGraphicFramePr/>
          <p:nvPr>
            <p:extLst>
              <p:ext uri="{D42A27DB-BD31-4B8C-83A1-F6EECF244321}">
                <p14:modId xmlns:p14="http://schemas.microsoft.com/office/powerpoint/2010/main" val="2846001928"/>
              </p:ext>
            </p:extLst>
          </p:nvPr>
        </p:nvGraphicFramePr>
        <p:xfrm>
          <a:off x="1497602" y="1268760"/>
          <a:ext cx="9196796" cy="59991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Tekstvak 3">
            <a:extLst>
              <a:ext uri="{FF2B5EF4-FFF2-40B4-BE49-F238E27FC236}">
                <a16:creationId xmlns:a16="http://schemas.microsoft.com/office/drawing/2014/main" id="{C8EDE9B1-B741-ECB8-3754-8C0058290B03}"/>
              </a:ext>
            </a:extLst>
          </p:cNvPr>
          <p:cNvSpPr txBox="1"/>
          <p:nvPr/>
        </p:nvSpPr>
        <p:spPr>
          <a:xfrm>
            <a:off x="2279576" y="3188232"/>
            <a:ext cx="1368152" cy="338554"/>
          </a:xfrm>
          <a:prstGeom prst="rect">
            <a:avLst/>
          </a:prstGeom>
          <a:noFill/>
        </p:spPr>
        <p:txBody>
          <a:bodyPr wrap="square" rtlCol="0">
            <a:spAutoFit/>
          </a:bodyPr>
          <a:lstStyle/>
          <a:p>
            <a:r>
              <a:rPr lang="nl-NL" sz="1600" b="1" dirty="0">
                <a:solidFill>
                  <a:srgbClr val="122457"/>
                </a:solidFill>
                <a:latin typeface="Trade Gothic Next" panose="020B0503040303020004" pitchFamily="34" charset="0"/>
              </a:rPr>
              <a:t>2014 - 2016</a:t>
            </a:r>
          </a:p>
        </p:txBody>
      </p:sp>
      <p:sp>
        <p:nvSpPr>
          <p:cNvPr id="5" name="Tekstvak 4">
            <a:extLst>
              <a:ext uri="{FF2B5EF4-FFF2-40B4-BE49-F238E27FC236}">
                <a16:creationId xmlns:a16="http://schemas.microsoft.com/office/drawing/2014/main" id="{6C4BACA0-8AD4-E7CD-83E6-93E4264535CD}"/>
              </a:ext>
            </a:extLst>
          </p:cNvPr>
          <p:cNvSpPr txBox="1"/>
          <p:nvPr/>
        </p:nvSpPr>
        <p:spPr>
          <a:xfrm>
            <a:off x="5231904" y="3187307"/>
            <a:ext cx="1368152" cy="338554"/>
          </a:xfrm>
          <a:prstGeom prst="rect">
            <a:avLst/>
          </a:prstGeom>
          <a:noFill/>
        </p:spPr>
        <p:txBody>
          <a:bodyPr wrap="square" rtlCol="0">
            <a:spAutoFit/>
          </a:bodyPr>
          <a:lstStyle/>
          <a:p>
            <a:r>
              <a:rPr lang="nl-NL" sz="1600" b="1" dirty="0">
                <a:solidFill>
                  <a:srgbClr val="122457"/>
                </a:solidFill>
                <a:latin typeface="Trade Gothic Next" panose="020B0503040303020004" pitchFamily="34" charset="0"/>
              </a:rPr>
              <a:t>2018 – 2019</a:t>
            </a:r>
          </a:p>
        </p:txBody>
      </p:sp>
      <p:sp>
        <p:nvSpPr>
          <p:cNvPr id="6" name="Tekstvak 5">
            <a:extLst>
              <a:ext uri="{FF2B5EF4-FFF2-40B4-BE49-F238E27FC236}">
                <a16:creationId xmlns:a16="http://schemas.microsoft.com/office/drawing/2014/main" id="{5FB7E815-17D9-16CE-C486-04FA69FD8B30}"/>
              </a:ext>
            </a:extLst>
          </p:cNvPr>
          <p:cNvSpPr txBox="1"/>
          <p:nvPr/>
        </p:nvSpPr>
        <p:spPr>
          <a:xfrm>
            <a:off x="7963151" y="3187307"/>
            <a:ext cx="1368152" cy="338554"/>
          </a:xfrm>
          <a:prstGeom prst="rect">
            <a:avLst/>
          </a:prstGeom>
          <a:noFill/>
        </p:spPr>
        <p:txBody>
          <a:bodyPr wrap="square" rtlCol="0">
            <a:spAutoFit/>
          </a:bodyPr>
          <a:lstStyle/>
          <a:p>
            <a:r>
              <a:rPr lang="nl-NL" sz="1600" b="1" dirty="0">
                <a:solidFill>
                  <a:srgbClr val="122457"/>
                </a:solidFill>
                <a:latin typeface="Trade Gothic Next" panose="020B0503040303020004" pitchFamily="34" charset="0"/>
              </a:rPr>
              <a:t>2022 – nu </a:t>
            </a:r>
          </a:p>
        </p:txBody>
      </p:sp>
      <p:sp>
        <p:nvSpPr>
          <p:cNvPr id="2" name="TextBox 8">
            <a:extLst>
              <a:ext uri="{FF2B5EF4-FFF2-40B4-BE49-F238E27FC236}">
                <a16:creationId xmlns:a16="http://schemas.microsoft.com/office/drawing/2014/main" id="{8FFC3FC0-1F36-1184-C778-F49EB150A0EF}"/>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Wat vooraf ging…</a:t>
            </a:r>
            <a:endParaRPr lang="en-NL" sz="5400" b="1" dirty="0">
              <a:solidFill>
                <a:srgbClr val="122457"/>
              </a:solidFill>
              <a:latin typeface="Ysans Std" panose="020B0503050603060204" pitchFamily="34" charset="0"/>
            </a:endParaRPr>
          </a:p>
        </p:txBody>
      </p:sp>
      <p:sp>
        <p:nvSpPr>
          <p:cNvPr id="7" name="TextBox 19">
            <a:extLst>
              <a:ext uri="{FF2B5EF4-FFF2-40B4-BE49-F238E27FC236}">
                <a16:creationId xmlns:a16="http://schemas.microsoft.com/office/drawing/2014/main" id="{475DEE1C-15F0-27A3-5759-17C2904DE0DC}"/>
              </a:ext>
            </a:extLst>
          </p:cNvPr>
          <p:cNvSpPr txBox="1"/>
          <p:nvPr/>
        </p:nvSpPr>
        <p:spPr>
          <a:xfrm>
            <a:off x="1055440" y="2021940"/>
            <a:ext cx="4208320"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Geen eenvoudig traject</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04893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1098610"/>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Wie?</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2852936"/>
            <a:ext cx="10696218" cy="3467296"/>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OCW is opdrachtgever,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Stichting Leerplan Ontwikkeling </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(SLO) voert uit</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SLO heeft een team van docenten en vakexperts samengesteld → de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vakvernieuwingscommissie</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voor de economische vakken</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Onder leiding van een SLO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procesregisseur</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doen deze commissie voorstellen voor de nieuwe conceptexamenprogramma’s</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Een </a:t>
            </a:r>
            <a:r>
              <a:rPr lang="nl-NL" sz="2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advieskring</a:t>
            </a:r>
            <a:r>
              <a:rPr lang="nl-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geeft input en feedback op deze voorstellen</a:t>
            </a:r>
            <a:endParaRPr lang="en-NL" sz="2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2021940"/>
            <a:ext cx="4208320"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Wie leidt de huidige actualisatie?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109936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AC2A790B-167C-D0FE-5BBE-06002BAB926E}"/>
              </a:ext>
            </a:extLst>
          </p:cNvPr>
          <p:cNvSpPr/>
          <p:nvPr/>
        </p:nvSpPr>
        <p:spPr>
          <a:xfrm>
            <a:off x="2417706" y="2132856"/>
            <a:ext cx="3600399" cy="1080120"/>
          </a:xfrm>
          <a:prstGeom prst="rect">
            <a:avLst/>
          </a:prstGeom>
          <a:solidFill>
            <a:schemeClr val="bg1"/>
          </a:solidFill>
          <a:ln>
            <a:solidFill>
              <a:srgbClr val="01C0F3"/>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Vakvernieuwingscommissies Tranche II</a:t>
            </a:r>
          </a:p>
        </p:txBody>
      </p:sp>
      <p:sp>
        <p:nvSpPr>
          <p:cNvPr id="4" name="Rechthoek 3">
            <a:extLst>
              <a:ext uri="{FF2B5EF4-FFF2-40B4-BE49-F238E27FC236}">
                <a16:creationId xmlns:a16="http://schemas.microsoft.com/office/drawing/2014/main" id="{5C415DD9-D8F6-B839-8252-CE578EE0477F}"/>
              </a:ext>
            </a:extLst>
          </p:cNvPr>
          <p:cNvSpPr/>
          <p:nvPr/>
        </p:nvSpPr>
        <p:spPr>
          <a:xfrm>
            <a:off x="3096769" y="3068960"/>
            <a:ext cx="3600400" cy="1080120"/>
          </a:xfrm>
          <a:prstGeom prst="rect">
            <a:avLst/>
          </a:prstGeom>
          <a:solidFill>
            <a:schemeClr val="bg1"/>
          </a:solidFill>
          <a:ln>
            <a:solidFill>
              <a:srgbClr val="01C0F3"/>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i="1" dirty="0">
                <a:solidFill>
                  <a:srgbClr val="01C0F3"/>
                </a:solidFill>
              </a:rPr>
              <a:t>Vakvernieuwingscommissie </a:t>
            </a:r>
          </a:p>
          <a:p>
            <a:pPr algn="ctr"/>
            <a:r>
              <a:rPr lang="nl-NL" b="1" i="1" dirty="0">
                <a:solidFill>
                  <a:srgbClr val="01C0F3"/>
                </a:solidFill>
              </a:rPr>
              <a:t>Mens &amp; Maatschappijvakken</a:t>
            </a:r>
          </a:p>
        </p:txBody>
      </p:sp>
      <p:sp>
        <p:nvSpPr>
          <p:cNvPr id="5" name="Rechthoek 4">
            <a:extLst>
              <a:ext uri="{FF2B5EF4-FFF2-40B4-BE49-F238E27FC236}">
                <a16:creationId xmlns:a16="http://schemas.microsoft.com/office/drawing/2014/main" id="{3A72A793-467C-41EF-BDA4-4A0E48FA3E5D}"/>
              </a:ext>
            </a:extLst>
          </p:cNvPr>
          <p:cNvSpPr/>
          <p:nvPr/>
        </p:nvSpPr>
        <p:spPr>
          <a:xfrm>
            <a:off x="3602395" y="3997285"/>
            <a:ext cx="3600400" cy="1951995"/>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Vakvernieuwingscommissie Economische vakken </a:t>
            </a:r>
            <a:r>
              <a:rPr lang="nl-NL" i="1" dirty="0">
                <a:solidFill>
                  <a:srgbClr val="01C0F3"/>
                </a:solidFill>
              </a:rPr>
              <a:t>bedrijfseconomie, economie </a:t>
            </a:r>
            <a:br>
              <a:rPr lang="nl-NL" i="1" dirty="0">
                <a:solidFill>
                  <a:srgbClr val="01C0F3"/>
                </a:solidFill>
              </a:rPr>
            </a:br>
            <a:r>
              <a:rPr lang="nl-NL" i="1" dirty="0">
                <a:solidFill>
                  <a:srgbClr val="01C0F3"/>
                </a:solidFill>
              </a:rPr>
              <a:t>voor vmbo, havo, vwo</a:t>
            </a:r>
          </a:p>
        </p:txBody>
      </p:sp>
      <p:sp>
        <p:nvSpPr>
          <p:cNvPr id="6" name="Rechthoek 5">
            <a:extLst>
              <a:ext uri="{FF2B5EF4-FFF2-40B4-BE49-F238E27FC236}">
                <a16:creationId xmlns:a16="http://schemas.microsoft.com/office/drawing/2014/main" id="{13FAFCBF-A5C2-0C25-3805-5F72F72BE5B0}"/>
              </a:ext>
            </a:extLst>
          </p:cNvPr>
          <p:cNvSpPr/>
          <p:nvPr/>
        </p:nvSpPr>
        <p:spPr>
          <a:xfrm>
            <a:off x="8584219" y="5371794"/>
            <a:ext cx="2232248" cy="1080120"/>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a:t>
            </a:r>
          </a:p>
        </p:txBody>
      </p:sp>
      <p:sp>
        <p:nvSpPr>
          <p:cNvPr id="7" name="Rechthoek 6">
            <a:extLst>
              <a:ext uri="{FF2B5EF4-FFF2-40B4-BE49-F238E27FC236}">
                <a16:creationId xmlns:a16="http://schemas.microsoft.com/office/drawing/2014/main" id="{2085F134-3F8C-2994-D863-B22289C1BF12}"/>
              </a:ext>
            </a:extLst>
          </p:cNvPr>
          <p:cNvSpPr/>
          <p:nvPr/>
        </p:nvSpPr>
        <p:spPr>
          <a:xfrm>
            <a:off x="8960408" y="4180772"/>
            <a:ext cx="2232248" cy="1080120"/>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a:t>
            </a:r>
          </a:p>
        </p:txBody>
      </p:sp>
      <p:sp>
        <p:nvSpPr>
          <p:cNvPr id="8" name="Rechthoek 7">
            <a:extLst>
              <a:ext uri="{FF2B5EF4-FFF2-40B4-BE49-F238E27FC236}">
                <a16:creationId xmlns:a16="http://schemas.microsoft.com/office/drawing/2014/main" id="{6651F4FB-BC3D-7AAB-9BCD-731D6FD1419A}"/>
              </a:ext>
            </a:extLst>
          </p:cNvPr>
          <p:cNvSpPr/>
          <p:nvPr/>
        </p:nvSpPr>
        <p:spPr>
          <a:xfrm>
            <a:off x="391456" y="692696"/>
            <a:ext cx="2232248" cy="1080120"/>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OCW</a:t>
            </a:r>
          </a:p>
          <a:p>
            <a:pPr algn="ctr"/>
            <a:r>
              <a:rPr lang="nl-NL" i="1" dirty="0">
                <a:solidFill>
                  <a:srgbClr val="01C0F3"/>
                </a:solidFill>
              </a:rPr>
              <a:t>Opdrachtgever</a:t>
            </a:r>
          </a:p>
        </p:txBody>
      </p:sp>
      <p:sp>
        <p:nvSpPr>
          <p:cNvPr id="10" name="Rechthoek 9">
            <a:extLst>
              <a:ext uri="{FF2B5EF4-FFF2-40B4-BE49-F238E27FC236}">
                <a16:creationId xmlns:a16="http://schemas.microsoft.com/office/drawing/2014/main" id="{714D4BD3-972F-88AF-B6F1-D2176657DBD7}"/>
              </a:ext>
            </a:extLst>
          </p:cNvPr>
          <p:cNvSpPr/>
          <p:nvPr/>
        </p:nvSpPr>
        <p:spPr>
          <a:xfrm>
            <a:off x="3072361" y="711326"/>
            <a:ext cx="2232248" cy="1080120"/>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SLO</a:t>
            </a:r>
          </a:p>
          <a:p>
            <a:pPr algn="ctr"/>
            <a:r>
              <a:rPr lang="nl-NL" i="1" dirty="0">
                <a:solidFill>
                  <a:srgbClr val="01C0F3"/>
                </a:solidFill>
              </a:rPr>
              <a:t>Uitvoering/ coördinatie</a:t>
            </a:r>
          </a:p>
        </p:txBody>
      </p:sp>
      <p:sp>
        <p:nvSpPr>
          <p:cNvPr id="11" name="Rechthoek 10">
            <a:extLst>
              <a:ext uri="{FF2B5EF4-FFF2-40B4-BE49-F238E27FC236}">
                <a16:creationId xmlns:a16="http://schemas.microsoft.com/office/drawing/2014/main" id="{5C50CD00-0F17-E542-1C9C-1009216DFF0D}"/>
              </a:ext>
            </a:extLst>
          </p:cNvPr>
          <p:cNvSpPr/>
          <p:nvPr/>
        </p:nvSpPr>
        <p:spPr>
          <a:xfrm>
            <a:off x="7376232" y="12193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Bedrijfseconomie</a:t>
            </a:r>
          </a:p>
        </p:txBody>
      </p:sp>
      <p:sp>
        <p:nvSpPr>
          <p:cNvPr id="12" name="Rechthoek 11">
            <a:extLst>
              <a:ext uri="{FF2B5EF4-FFF2-40B4-BE49-F238E27FC236}">
                <a16:creationId xmlns:a16="http://schemas.microsoft.com/office/drawing/2014/main" id="{FC8390F8-AA1C-42F3-50AE-66C67023A6B6}"/>
              </a:ext>
            </a:extLst>
          </p:cNvPr>
          <p:cNvSpPr/>
          <p:nvPr/>
        </p:nvSpPr>
        <p:spPr>
          <a:xfrm>
            <a:off x="7376232" y="1790905"/>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Economie</a:t>
            </a:r>
          </a:p>
        </p:txBody>
      </p:sp>
      <p:sp>
        <p:nvSpPr>
          <p:cNvPr id="13" name="Ovaal 12">
            <a:extLst>
              <a:ext uri="{FF2B5EF4-FFF2-40B4-BE49-F238E27FC236}">
                <a16:creationId xmlns:a16="http://schemas.microsoft.com/office/drawing/2014/main" id="{450FAB37-2FE1-A011-1D3C-945A2ED7210B}"/>
              </a:ext>
            </a:extLst>
          </p:cNvPr>
          <p:cNvSpPr/>
          <p:nvPr/>
        </p:nvSpPr>
        <p:spPr>
          <a:xfrm>
            <a:off x="6908378" y="3793976"/>
            <a:ext cx="2232248" cy="2238999"/>
          </a:xfrm>
          <a:prstGeom prst="ellipse">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Advieskring</a:t>
            </a:r>
          </a:p>
        </p:txBody>
      </p:sp>
      <p:sp>
        <p:nvSpPr>
          <p:cNvPr id="15" name="Rechthoek 14">
            <a:extLst>
              <a:ext uri="{FF2B5EF4-FFF2-40B4-BE49-F238E27FC236}">
                <a16:creationId xmlns:a16="http://schemas.microsoft.com/office/drawing/2014/main" id="{B14D9249-7EED-F307-AB59-7F351983B918}"/>
              </a:ext>
            </a:extLst>
          </p:cNvPr>
          <p:cNvSpPr/>
          <p:nvPr/>
        </p:nvSpPr>
        <p:spPr>
          <a:xfrm>
            <a:off x="7376232" y="2380899"/>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Vmbo</a:t>
            </a:r>
          </a:p>
        </p:txBody>
      </p:sp>
      <p:sp>
        <p:nvSpPr>
          <p:cNvPr id="16" name="Rechthoek 15">
            <a:extLst>
              <a:ext uri="{FF2B5EF4-FFF2-40B4-BE49-F238E27FC236}">
                <a16:creationId xmlns:a16="http://schemas.microsoft.com/office/drawing/2014/main" id="{5CFEAC1B-C7AA-D728-2B7F-142807F53E66}"/>
              </a:ext>
            </a:extLst>
          </p:cNvPr>
          <p:cNvSpPr/>
          <p:nvPr/>
        </p:nvSpPr>
        <p:spPr>
          <a:xfrm>
            <a:off x="9824504" y="12193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MBO/ HBO</a:t>
            </a:r>
          </a:p>
        </p:txBody>
      </p:sp>
      <p:sp>
        <p:nvSpPr>
          <p:cNvPr id="17" name="Rechthoek 16">
            <a:extLst>
              <a:ext uri="{FF2B5EF4-FFF2-40B4-BE49-F238E27FC236}">
                <a16:creationId xmlns:a16="http://schemas.microsoft.com/office/drawing/2014/main" id="{1F7CA2CB-F414-D338-C018-0CD7FDEDAA4D}"/>
              </a:ext>
            </a:extLst>
          </p:cNvPr>
          <p:cNvSpPr/>
          <p:nvPr/>
        </p:nvSpPr>
        <p:spPr>
          <a:xfrm>
            <a:off x="9824504" y="1790764"/>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Lerarenopleiders</a:t>
            </a:r>
          </a:p>
        </p:txBody>
      </p:sp>
      <p:sp>
        <p:nvSpPr>
          <p:cNvPr id="18" name="Rechthoek 17">
            <a:extLst>
              <a:ext uri="{FF2B5EF4-FFF2-40B4-BE49-F238E27FC236}">
                <a16:creationId xmlns:a16="http://schemas.microsoft.com/office/drawing/2014/main" id="{F4DE1F56-BA5B-5717-7B4D-2488EEB9F34C}"/>
              </a:ext>
            </a:extLst>
          </p:cNvPr>
          <p:cNvSpPr/>
          <p:nvPr/>
        </p:nvSpPr>
        <p:spPr>
          <a:xfrm>
            <a:off x="9824504" y="2380899"/>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i="1" dirty="0">
                <a:solidFill>
                  <a:srgbClr val="01C0F3"/>
                </a:solidFill>
              </a:rPr>
              <a:t>Expertgroepen</a:t>
            </a:r>
          </a:p>
        </p:txBody>
      </p:sp>
      <p:sp>
        <p:nvSpPr>
          <p:cNvPr id="19" name="Pijl links 18">
            <a:extLst>
              <a:ext uri="{FF2B5EF4-FFF2-40B4-BE49-F238E27FC236}">
                <a16:creationId xmlns:a16="http://schemas.microsoft.com/office/drawing/2014/main" id="{307B0C23-3767-44FA-0121-6265DE7047AC}"/>
              </a:ext>
            </a:extLst>
          </p:cNvPr>
          <p:cNvSpPr/>
          <p:nvPr/>
        </p:nvSpPr>
        <p:spPr>
          <a:xfrm>
            <a:off x="2747675" y="1086598"/>
            <a:ext cx="216024" cy="265457"/>
          </a:xfrm>
          <a:prstGeom prst="rightArrow">
            <a:avLst/>
          </a:prstGeom>
          <a:solidFill>
            <a:srgbClr val="01C0F3"/>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rgbClr val="01C0F3"/>
              </a:solidFill>
            </a:endParaRPr>
          </a:p>
        </p:txBody>
      </p:sp>
      <p:sp>
        <p:nvSpPr>
          <p:cNvPr id="20" name="Pijl links 19">
            <a:extLst>
              <a:ext uri="{FF2B5EF4-FFF2-40B4-BE49-F238E27FC236}">
                <a16:creationId xmlns:a16="http://schemas.microsoft.com/office/drawing/2014/main" id="{FE6C6EEA-6168-DF01-B7DC-39F0847A2908}"/>
              </a:ext>
            </a:extLst>
          </p:cNvPr>
          <p:cNvSpPr/>
          <p:nvPr/>
        </p:nvSpPr>
        <p:spPr>
          <a:xfrm rot="5400000">
            <a:off x="4080473" y="1820107"/>
            <a:ext cx="216024" cy="265457"/>
          </a:xfrm>
          <a:prstGeom prst="rightArrow">
            <a:avLst/>
          </a:prstGeom>
          <a:solidFill>
            <a:srgbClr val="01C0F3"/>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rgbClr val="01C0F3"/>
              </a:solidFill>
            </a:endParaRPr>
          </a:p>
        </p:txBody>
      </p:sp>
      <p:sp>
        <p:nvSpPr>
          <p:cNvPr id="21" name="Rechthoek 20">
            <a:extLst>
              <a:ext uri="{FF2B5EF4-FFF2-40B4-BE49-F238E27FC236}">
                <a16:creationId xmlns:a16="http://schemas.microsoft.com/office/drawing/2014/main" id="{4F9FE5EC-9845-FBA4-45DB-F6FA6E0FC2DF}"/>
              </a:ext>
            </a:extLst>
          </p:cNvPr>
          <p:cNvSpPr/>
          <p:nvPr/>
        </p:nvSpPr>
        <p:spPr>
          <a:xfrm>
            <a:off x="8456352" y="2994429"/>
            <a:ext cx="2232248" cy="1080120"/>
          </a:xfrm>
          <a:prstGeom prst="rect">
            <a:avLst/>
          </a:prstGeom>
          <a:solidFill>
            <a:schemeClr val="bg1"/>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01C0F3"/>
                </a:solidFill>
              </a:rPr>
              <a:t>Vecon</a:t>
            </a:r>
          </a:p>
          <a:p>
            <a:pPr algn="ctr"/>
            <a:r>
              <a:rPr lang="nl-NL" i="1" dirty="0">
                <a:solidFill>
                  <a:srgbClr val="01C0F3"/>
                </a:solidFill>
              </a:rPr>
              <a:t>kerngroep curriculum</a:t>
            </a:r>
          </a:p>
        </p:txBody>
      </p:sp>
      <p:cxnSp>
        <p:nvCxnSpPr>
          <p:cNvPr id="22" name="Rechte verbindingslijn 21">
            <a:extLst>
              <a:ext uri="{FF2B5EF4-FFF2-40B4-BE49-F238E27FC236}">
                <a16:creationId xmlns:a16="http://schemas.microsoft.com/office/drawing/2014/main" id="{06DB0ECA-94F2-BD9C-154F-8DDDECC5E2D3}"/>
              </a:ext>
            </a:extLst>
          </p:cNvPr>
          <p:cNvCxnSpPr>
            <a:cxnSpLocks/>
            <a:stCxn id="11" idx="3"/>
            <a:endCxn id="16" idx="1"/>
          </p:cNvCxnSpPr>
          <p:nvPr/>
        </p:nvCxnSpPr>
        <p:spPr>
          <a:xfrm>
            <a:off x="9408368" y="1447235"/>
            <a:ext cx="416136" cy="0"/>
          </a:xfrm>
          <a:prstGeom prst="line">
            <a:avLst/>
          </a:prstGeom>
          <a:ln>
            <a:solidFill>
              <a:srgbClr val="01C0F3"/>
            </a:solidFill>
            <a:prstDash val="sysDash"/>
          </a:ln>
        </p:spPr>
        <p:style>
          <a:lnRef idx="2">
            <a:schemeClr val="accent1"/>
          </a:lnRef>
          <a:fillRef idx="0">
            <a:schemeClr val="accent1"/>
          </a:fillRef>
          <a:effectRef idx="1">
            <a:schemeClr val="accent1"/>
          </a:effectRef>
          <a:fontRef idx="minor">
            <a:schemeClr val="tx1"/>
          </a:fontRef>
        </p:style>
      </p:cxnSp>
      <p:cxnSp>
        <p:nvCxnSpPr>
          <p:cNvPr id="23" name="Rechte verbindingslijn 22">
            <a:extLst>
              <a:ext uri="{FF2B5EF4-FFF2-40B4-BE49-F238E27FC236}">
                <a16:creationId xmlns:a16="http://schemas.microsoft.com/office/drawing/2014/main" id="{F046FF63-1315-39B4-D795-ECEA1049DDA4}"/>
              </a:ext>
            </a:extLst>
          </p:cNvPr>
          <p:cNvCxnSpPr>
            <a:cxnSpLocks/>
          </p:cNvCxnSpPr>
          <p:nvPr/>
        </p:nvCxnSpPr>
        <p:spPr>
          <a:xfrm>
            <a:off x="9398931" y="1995278"/>
            <a:ext cx="416136" cy="0"/>
          </a:xfrm>
          <a:prstGeom prst="line">
            <a:avLst/>
          </a:prstGeom>
          <a:ln>
            <a:solidFill>
              <a:srgbClr val="01C0F3"/>
            </a:solidFill>
            <a:prstDash val="sysDash"/>
          </a:ln>
        </p:spPr>
        <p:style>
          <a:lnRef idx="2">
            <a:schemeClr val="accent1"/>
          </a:lnRef>
          <a:fillRef idx="0">
            <a:schemeClr val="accent1"/>
          </a:fillRef>
          <a:effectRef idx="1">
            <a:schemeClr val="accent1"/>
          </a:effectRef>
          <a:fontRef idx="minor">
            <a:schemeClr val="tx1"/>
          </a:fontRef>
        </p:style>
      </p:cxnSp>
      <p:cxnSp>
        <p:nvCxnSpPr>
          <p:cNvPr id="24" name="Rechte verbindingslijn 23">
            <a:extLst>
              <a:ext uri="{FF2B5EF4-FFF2-40B4-BE49-F238E27FC236}">
                <a16:creationId xmlns:a16="http://schemas.microsoft.com/office/drawing/2014/main" id="{984ACE85-3A42-E501-49B0-BC01583C0AFC}"/>
              </a:ext>
            </a:extLst>
          </p:cNvPr>
          <p:cNvCxnSpPr>
            <a:cxnSpLocks/>
          </p:cNvCxnSpPr>
          <p:nvPr/>
        </p:nvCxnSpPr>
        <p:spPr>
          <a:xfrm>
            <a:off x="9408368" y="2601999"/>
            <a:ext cx="416136" cy="0"/>
          </a:xfrm>
          <a:prstGeom prst="line">
            <a:avLst/>
          </a:prstGeom>
          <a:ln>
            <a:solidFill>
              <a:srgbClr val="01C0F3"/>
            </a:solidFill>
            <a:prstDash val="sysDash"/>
          </a:ln>
        </p:spPr>
        <p:style>
          <a:lnRef idx="2">
            <a:schemeClr val="accent1"/>
          </a:lnRef>
          <a:fillRef idx="0">
            <a:schemeClr val="accent1"/>
          </a:fillRef>
          <a:effectRef idx="1">
            <a:schemeClr val="accent1"/>
          </a:effectRef>
          <a:fontRef idx="minor">
            <a:schemeClr val="tx1"/>
          </a:fontRef>
        </p:style>
      </p:cxnSp>
      <p:cxnSp>
        <p:nvCxnSpPr>
          <p:cNvPr id="25" name="Rechte verbindingslijn met pijl 24">
            <a:extLst>
              <a:ext uri="{FF2B5EF4-FFF2-40B4-BE49-F238E27FC236}">
                <a16:creationId xmlns:a16="http://schemas.microsoft.com/office/drawing/2014/main" id="{62DE5DDB-0171-8888-022B-69C49D82C7DA}"/>
              </a:ext>
            </a:extLst>
          </p:cNvPr>
          <p:cNvCxnSpPr>
            <a:cxnSpLocks/>
          </p:cNvCxnSpPr>
          <p:nvPr/>
        </p:nvCxnSpPr>
        <p:spPr>
          <a:xfrm>
            <a:off x="9616436" y="1447235"/>
            <a:ext cx="0" cy="1477709"/>
          </a:xfrm>
          <a:prstGeom prst="straightConnector1">
            <a:avLst/>
          </a:prstGeom>
          <a:ln>
            <a:solidFill>
              <a:srgbClr val="01C0F3"/>
            </a:solidFill>
            <a:prstDash val="sysDash"/>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8435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28864</TotalTime>
  <Words>2618</Words>
  <Application>Microsoft Macintosh PowerPoint</Application>
  <PresentationFormat>Breedbeeld</PresentationFormat>
  <Paragraphs>251</Paragraphs>
  <Slides>20</Slides>
  <Notes>18</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20</vt:i4>
      </vt:variant>
    </vt:vector>
  </HeadingPairs>
  <TitlesOfParts>
    <vt:vector size="27" baseType="lpstr">
      <vt:lpstr>Aptos</vt:lpstr>
      <vt:lpstr>Aptos Display</vt:lpstr>
      <vt:lpstr>Arial</vt:lpstr>
      <vt:lpstr>Trade Gothic Next</vt:lpstr>
      <vt:lpstr>Trade Gothic Next Rounded</vt:lpstr>
      <vt:lpstr>Ysans Std</vt:lpstr>
      <vt:lpstr>Office Theme</vt:lpstr>
      <vt:lpstr>  </vt:lpstr>
      <vt:lpstr>PowerPoint-presentatie</vt:lpstr>
      <vt:lpstr>PowerPoint-presentatie</vt:lpstr>
      <vt:lpstr>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  </vt:lpstr>
      <vt:lpstr>PowerPoint-presentatie</vt:lpstr>
      <vt:lpstr>PowerPoint-presentatie</vt:lpstr>
      <vt:lpstr>PowerPoint-presentatie</vt:lpstr>
      <vt:lpstr>  </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Noelle Haafkes</dc:creator>
  <cp:lastModifiedBy>B. van der Broek</cp:lastModifiedBy>
  <cp:revision>16</cp:revision>
  <dcterms:created xsi:type="dcterms:W3CDTF">2024-06-14T11:50:05Z</dcterms:created>
  <dcterms:modified xsi:type="dcterms:W3CDTF">2024-09-17T08:23:05Z</dcterms:modified>
</cp:coreProperties>
</file>