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69" r:id="rId1"/>
  </p:sldMasterIdLst>
  <p:sldIdLst>
    <p:sldId id="256" r:id="rId2"/>
    <p:sldId id="257" r:id="rId3"/>
    <p:sldId id="258" r:id="rId4"/>
    <p:sldId id="260" r:id="rId5"/>
    <p:sldId id="261" r:id="rId6"/>
    <p:sldId id="262" r:id="rId7"/>
    <p:sldId id="263" r:id="rId8"/>
    <p:sldId id="265" r:id="rId9"/>
    <p:sldId id="266" r:id="rId10"/>
    <p:sldId id="267" r:id="rId11"/>
    <p:sldId id="268" r:id="rId12"/>
    <p:sldId id="269" r:id="rId13"/>
    <p:sldId id="270" r:id="rId14"/>
    <p:sldId id="27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nl-NL"/>
              <a:t>Klik om stijl te bewerken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48A87A34-81AB-432B-8DAE-1953F412C126}" type="datetimeFigureOut">
              <a:rPr lang="en-US" smtClean="0"/>
              <a:t>3/23/2023</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D22F896-40B5-4ADD-8801-0D06FADFA095}" type="slidenum">
              <a:rPr lang="en-US" smtClean="0"/>
              <a:t>‹nr.›</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60969699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3/23/2023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‹nr.›</a:t>
            </a:fld>
            <a:endParaRPr lang="en-US" dirty="0"/>
          </a:p>
        </p:txBody>
      </p:sp>
    </p:spTree>
    <p:extLst>
      <p:ext uri="{BB962C8B-B14F-4D97-AF65-F5344CB8AC3E}">
        <p14:creationId xmlns:p14="http://schemas.microsoft.com/office/powerpoint/2010/main" val="2039709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3/23/2023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‹nr.›</a:t>
            </a:fld>
            <a:endParaRPr lang="en-US" dirty="0"/>
          </a:p>
        </p:txBody>
      </p:sp>
    </p:spTree>
    <p:extLst>
      <p:ext uri="{BB962C8B-B14F-4D97-AF65-F5344CB8AC3E}">
        <p14:creationId xmlns:p14="http://schemas.microsoft.com/office/powerpoint/2010/main" val="1060637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cSld name="1_Vergelijking">
    <p:spTree>
      <p:nvGrpSpPr>
        <p:cNvPr id="1" name=""/>
        <p:cNvGrpSpPr/>
        <p:nvPr/>
      </p:nvGrpSpPr>
      <p:grpSpPr>
        <a:xfrm>
          <a:off x="0" y="0"/>
          <a:ext cx="0" cy="0"/>
          <a:chOff x="0" y="0"/>
          <a:chExt cx="0" cy="0"/>
        </a:xfrm>
      </p:grpSpPr>
      <p:sp>
        <p:nvSpPr>
          <p:cNvPr id="14" name="Title 1"/>
          <p:cNvSpPr>
            <a:spLocks noGrp="1"/>
          </p:cNvSpPr>
          <p:nvPr>
            <p:ph type="title"/>
          </p:nvPr>
        </p:nvSpPr>
        <p:spPr>
          <a:xfrm>
            <a:off x="913775" y="618517"/>
            <a:ext cx="10364451" cy="1596177"/>
          </a:xfrm>
        </p:spPr>
        <p:txBody>
          <a:bodyPr/>
          <a:lstStyle/>
          <a:p>
            <a:r>
              <a:rPr lang="nl-NL"/>
              <a:t>Klik om stijl te bewerken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2" name="Content Placeholder 3"/>
          <p:cNvSpPr>
            <a:spLocks noGrp="1"/>
          </p:cNvSpPr>
          <p:nvPr>
            <p:ph sz="quarter" idx="13"/>
          </p:nvPr>
        </p:nvSpPr>
        <p:spPr>
          <a:xfrm>
            <a:off x="913774" y="3051012"/>
            <a:ext cx="5106027" cy="2740187"/>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3" name="Content Placeholder 5"/>
          <p:cNvSpPr>
            <a:spLocks noGrp="1"/>
          </p:cNvSpPr>
          <p:nvPr>
            <p:ph sz="quarter" idx="14"/>
          </p:nvPr>
        </p:nvSpPr>
        <p:spPr>
          <a:xfrm>
            <a:off x="6172200" y="3051012"/>
            <a:ext cx="5105401" cy="2740187"/>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‹nr.›</a:t>
            </a:fld>
            <a:endParaRPr lang="en-US" dirty="0"/>
          </a:p>
        </p:txBody>
      </p:sp>
    </p:spTree>
    <p:extLst>
      <p:ext uri="{BB962C8B-B14F-4D97-AF65-F5344CB8AC3E}">
        <p14:creationId xmlns:p14="http://schemas.microsoft.com/office/powerpoint/2010/main" val="28743356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extLst>
      <p:ext uri="{BB962C8B-B14F-4D97-AF65-F5344CB8AC3E}">
        <p14:creationId xmlns:p14="http://schemas.microsoft.com/office/powerpoint/2010/main" val="1370171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3/23/2023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‹nr.›</a:t>
            </a:fld>
            <a:endParaRPr lang="en-US" dirty="0"/>
          </a:p>
        </p:txBody>
      </p:sp>
    </p:spTree>
    <p:extLst>
      <p:ext uri="{BB962C8B-B14F-4D97-AF65-F5344CB8AC3E}">
        <p14:creationId xmlns:p14="http://schemas.microsoft.com/office/powerpoint/2010/main" val="3265910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nl-NL"/>
              <a:t>Klik om stijl te bewerken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48A87A34-81AB-432B-8DAE-1953F412C126}" type="datetimeFigureOut">
              <a:rPr lang="en-US" smtClean="0"/>
              <a:t>3/23/2023</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D22F896-40B5-4ADD-8801-0D06FADFA095}" type="slidenum">
              <a:rPr lang="en-US" smtClean="0"/>
              <a:t>‹nr.›</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56101749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nl-NL"/>
              <a:t>Klik om stijl te bewerken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3/23/2023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‹nr.›</a:t>
            </a:fld>
            <a:endParaRPr lang="en-US" dirty="0"/>
          </a:p>
        </p:txBody>
      </p:sp>
    </p:spTree>
    <p:extLst>
      <p:ext uri="{BB962C8B-B14F-4D97-AF65-F5344CB8AC3E}">
        <p14:creationId xmlns:p14="http://schemas.microsoft.com/office/powerpoint/2010/main" val="3442793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nl-NL"/>
              <a:t>Klik om stijl te bewerken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3/23/2023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‹nr.›</a:t>
            </a:fld>
            <a:endParaRPr lang="en-US" dirty="0"/>
          </a:p>
        </p:txBody>
      </p:sp>
    </p:spTree>
    <p:extLst>
      <p:ext uri="{BB962C8B-B14F-4D97-AF65-F5344CB8AC3E}">
        <p14:creationId xmlns:p14="http://schemas.microsoft.com/office/powerpoint/2010/main" val="2711964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837310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325578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nl-NL"/>
              <a:t>Klik om stijl te bewerken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48A87A34-81AB-432B-8DAE-1953F412C126}" type="datetimeFigureOut">
              <a:rPr lang="en-US" smtClean="0"/>
              <a:pPr/>
              <a:t>3/23/2023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D22F896-40B5-4ADD-8801-0D06FADFA095}" type="slidenum">
              <a:rPr lang="en-US" smtClean="0"/>
              <a:pPr/>
              <a:t>‹nr.›</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19510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nl-NL"/>
              <a:t>Klik om stijl te bewerken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48A87A34-81AB-432B-8DAE-1953F412C126}" type="datetimeFigureOut">
              <a:rPr lang="en-US" smtClean="0"/>
              <a:t>3/23/2023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D22F896-40B5-4ADD-8801-0D06FADFA095}" type="slidenum">
              <a:rPr lang="en-US" smtClean="0"/>
              <a:t>‹nr.›</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04020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48A87A34-81AB-432B-8DAE-1953F412C126}" type="datetimeFigureOut">
              <a:rPr lang="en-US" smtClean="0"/>
              <a:pPr/>
              <a:t>3/23/2023</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D22F896-40B5-4ADD-8801-0D06FADFA095}" type="slidenum">
              <a:rPr lang="en-US" smtClean="0"/>
              <a:pPr/>
              <a:t>‹nr.›</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24901206"/>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32F773-1B75-7E47-11C4-E9F9B973C626}"/>
              </a:ext>
            </a:extLst>
          </p:cNvPr>
          <p:cNvSpPr>
            <a:spLocks noGrp="1"/>
          </p:cNvSpPr>
          <p:nvPr>
            <p:ph type="ctrTitle"/>
          </p:nvPr>
        </p:nvSpPr>
        <p:spPr/>
        <p:txBody>
          <a:bodyPr/>
          <a:lstStyle/>
          <a:p>
            <a:r>
              <a:rPr lang="nl-NL" dirty="0"/>
              <a:t>Praktijkgerichte vak havo</a:t>
            </a:r>
          </a:p>
        </p:txBody>
      </p:sp>
      <p:sp>
        <p:nvSpPr>
          <p:cNvPr id="3" name="Ondertitel 2">
            <a:extLst>
              <a:ext uri="{FF2B5EF4-FFF2-40B4-BE49-F238E27FC236}">
                <a16:creationId xmlns:a16="http://schemas.microsoft.com/office/drawing/2014/main" id="{EB5530EA-ED7D-A9A3-2B10-4ED533D178DD}"/>
              </a:ext>
            </a:extLst>
          </p:cNvPr>
          <p:cNvSpPr>
            <a:spLocks noGrp="1"/>
          </p:cNvSpPr>
          <p:nvPr>
            <p:ph type="subTitle" idx="1"/>
          </p:nvPr>
        </p:nvSpPr>
        <p:spPr/>
        <p:txBody>
          <a:bodyPr/>
          <a:lstStyle/>
          <a:p>
            <a:r>
              <a:rPr lang="nl-NL" dirty="0"/>
              <a:t>Workshop tijdens netwerkdag VBS op 24 maart 2023</a:t>
            </a:r>
          </a:p>
          <a:p>
            <a:r>
              <a:rPr lang="nl-NL" dirty="0"/>
              <a:t>Bij </a:t>
            </a:r>
            <a:r>
              <a:rPr lang="nl-NL" dirty="0" err="1"/>
              <a:t>InHolland</a:t>
            </a:r>
            <a:r>
              <a:rPr lang="nl-NL" dirty="0"/>
              <a:t> Delft</a:t>
            </a:r>
          </a:p>
        </p:txBody>
      </p:sp>
    </p:spTree>
    <p:extLst>
      <p:ext uri="{BB962C8B-B14F-4D97-AF65-F5344CB8AC3E}">
        <p14:creationId xmlns:p14="http://schemas.microsoft.com/office/powerpoint/2010/main" val="4380064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24563098-9228-CEFA-94C1-DD6F51A64979}"/>
              </a:ext>
            </a:extLst>
          </p:cNvPr>
          <p:cNvSpPr>
            <a:spLocks noGrp="1"/>
          </p:cNvSpPr>
          <p:nvPr>
            <p:ph type="title"/>
          </p:nvPr>
        </p:nvSpPr>
        <p:spPr>
          <a:xfrm>
            <a:off x="1371600" y="685799"/>
            <a:ext cx="9601200" cy="5360437"/>
          </a:xfrm>
        </p:spPr>
        <p:txBody>
          <a:bodyPr>
            <a:normAutofit/>
          </a:bodyPr>
          <a:lstStyle/>
          <a:p>
            <a:r>
              <a:rPr lang="nl-NL" sz="2800" dirty="0"/>
              <a:t>D	Werkvelden</a:t>
            </a:r>
            <a:br>
              <a:rPr lang="nl-NL" sz="2000" dirty="0"/>
            </a:br>
            <a:br>
              <a:rPr lang="nl-NL" sz="2000" dirty="0"/>
            </a:br>
            <a:br>
              <a:rPr lang="nl-NL" sz="2000" dirty="0"/>
            </a:br>
            <a:br>
              <a:rPr lang="nl-NL" sz="2000" dirty="0"/>
            </a:br>
            <a:br>
              <a:rPr lang="nl-NL" sz="2000" dirty="0"/>
            </a:br>
            <a:br>
              <a:rPr lang="nl-NL" sz="2000" dirty="0"/>
            </a:br>
            <a:br>
              <a:rPr lang="nl-NL" sz="2000" dirty="0"/>
            </a:br>
            <a:br>
              <a:rPr lang="nl-NL" sz="2000" dirty="0"/>
            </a:br>
            <a:br>
              <a:rPr lang="nl-NL" sz="2000" dirty="0"/>
            </a:br>
            <a:br>
              <a:rPr lang="nl-NL" sz="2000" dirty="0"/>
            </a:br>
            <a:br>
              <a:rPr lang="nl-NL" sz="2000" dirty="0"/>
            </a:br>
            <a:br>
              <a:rPr lang="nl-NL" sz="2000" dirty="0"/>
            </a:br>
            <a:br>
              <a:rPr lang="nl-NL" sz="2000" dirty="0"/>
            </a:br>
            <a:br>
              <a:rPr lang="nl-NL" sz="2000" dirty="0"/>
            </a:br>
            <a:endParaRPr lang="nl-NL" sz="2800" dirty="0"/>
          </a:p>
        </p:txBody>
      </p:sp>
      <p:graphicFrame>
        <p:nvGraphicFramePr>
          <p:cNvPr id="5" name="Tabel 4">
            <a:extLst>
              <a:ext uri="{FF2B5EF4-FFF2-40B4-BE49-F238E27FC236}">
                <a16:creationId xmlns:a16="http://schemas.microsoft.com/office/drawing/2014/main" id="{CAF7FB02-3E44-81EC-A548-7EC1136674FD}"/>
              </a:ext>
            </a:extLst>
          </p:cNvPr>
          <p:cNvGraphicFramePr>
            <a:graphicFrameLocks noGrp="1"/>
          </p:cNvGraphicFramePr>
          <p:nvPr>
            <p:extLst>
              <p:ext uri="{D42A27DB-BD31-4B8C-83A1-F6EECF244321}">
                <p14:modId xmlns:p14="http://schemas.microsoft.com/office/powerpoint/2010/main" val="2519699718"/>
              </p:ext>
            </p:extLst>
          </p:nvPr>
        </p:nvGraphicFramePr>
        <p:xfrm>
          <a:off x="1436914" y="1390261"/>
          <a:ext cx="9535885" cy="4492483"/>
        </p:xfrm>
        <a:graphic>
          <a:graphicData uri="http://schemas.openxmlformats.org/drawingml/2006/table">
            <a:tbl>
              <a:tblPr firstRow="1" firstCol="1" bandRow="1">
                <a:tableStyleId>{5C22544A-7EE6-4342-B048-85BDC9FD1C3A}</a:tableStyleId>
              </a:tblPr>
              <a:tblGrid>
                <a:gridCol w="1784689">
                  <a:extLst>
                    <a:ext uri="{9D8B030D-6E8A-4147-A177-3AD203B41FA5}">
                      <a16:colId xmlns:a16="http://schemas.microsoft.com/office/drawing/2014/main" val="896567868"/>
                    </a:ext>
                  </a:extLst>
                </a:gridCol>
                <a:gridCol w="7751196">
                  <a:extLst>
                    <a:ext uri="{9D8B030D-6E8A-4147-A177-3AD203B41FA5}">
                      <a16:colId xmlns:a16="http://schemas.microsoft.com/office/drawing/2014/main" val="1972974129"/>
                    </a:ext>
                  </a:extLst>
                </a:gridCol>
              </a:tblGrid>
              <a:tr h="305407">
                <a:tc>
                  <a:txBody>
                    <a:bodyPr/>
                    <a:lstStyle/>
                    <a:p>
                      <a:pPr>
                        <a:lnSpc>
                          <a:spcPct val="100000"/>
                        </a:lnSpc>
                      </a:pPr>
                      <a:r>
                        <a:rPr lang="nl-NL" sz="1800">
                          <a:effectLst/>
                        </a:rPr>
                        <a:t>D1</a:t>
                      </a:r>
                      <a:endParaRPr lang="nl-NL" sz="1800">
                        <a:effectLst/>
                        <a:latin typeface="Verdana" panose="020B060403050404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0000"/>
                        </a:lnSpc>
                      </a:pPr>
                      <a:r>
                        <a:rPr lang="nl-NL" sz="1800">
                          <a:effectLst/>
                        </a:rPr>
                        <a:t>Werkvelden binnen sectoren</a:t>
                      </a:r>
                      <a:endParaRPr lang="nl-NL" sz="1800">
                        <a:effectLst/>
                        <a:latin typeface="Verdana" panose="020B060403050404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5178102"/>
                  </a:ext>
                </a:extLst>
              </a:tr>
              <a:tr h="762518">
                <a:tc>
                  <a:txBody>
                    <a:bodyPr/>
                    <a:lstStyle/>
                    <a:p>
                      <a:pPr>
                        <a:lnSpc>
                          <a:spcPct val="100000"/>
                        </a:lnSpc>
                      </a:pPr>
                      <a:r>
                        <a:rPr lang="nl-NL" sz="1800">
                          <a:effectLst/>
                        </a:rPr>
                        <a:t>Doelzin</a:t>
                      </a:r>
                      <a:endParaRPr lang="nl-NL" sz="1800">
                        <a:effectLst/>
                        <a:latin typeface="Verdana" panose="020B060403050404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0000"/>
                        </a:lnSpc>
                      </a:pPr>
                      <a:r>
                        <a:rPr lang="nl-NL" sz="1800">
                          <a:effectLst/>
                        </a:rPr>
                        <a:t>De leerling oriënteert zich op verschillende werkvelden binnen een sector en voert in minstens één werkveld praktische en realistische opdrachten uit voor externe opdrachtgevers.</a:t>
                      </a:r>
                      <a:endParaRPr lang="nl-NL" sz="1800">
                        <a:effectLst/>
                        <a:latin typeface="Verdana" panose="020B060403050404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403597602"/>
                  </a:ext>
                </a:extLst>
              </a:tr>
              <a:tr h="3364116">
                <a:tc>
                  <a:txBody>
                    <a:bodyPr/>
                    <a:lstStyle/>
                    <a:p>
                      <a:pPr>
                        <a:lnSpc>
                          <a:spcPct val="100000"/>
                        </a:lnSpc>
                      </a:pPr>
                      <a:r>
                        <a:rPr lang="nl-NL" sz="1800" dirty="0">
                          <a:effectLst/>
                        </a:rPr>
                        <a:t>Uitwerking</a:t>
                      </a:r>
                      <a:endParaRPr lang="nl-NL" sz="1800" dirty="0">
                        <a:effectLst/>
                        <a:latin typeface="Verdana" panose="020B060403050404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0000"/>
                        </a:lnSpc>
                      </a:pPr>
                      <a:r>
                        <a:rPr lang="nl-NL" sz="1800" dirty="0">
                          <a:effectLst/>
                        </a:rPr>
                        <a:t>Het gaat hier om de volgende sectoren:</a:t>
                      </a:r>
                    </a:p>
                    <a:p>
                      <a:pPr marL="342900" lvl="0" indent="-342900">
                        <a:lnSpc>
                          <a:spcPct val="100000"/>
                        </a:lnSpc>
                        <a:buFont typeface="Verdana" panose="020B0604030504040204" pitchFamily="34" charset="0"/>
                        <a:buChar char="-"/>
                      </a:pPr>
                      <a:r>
                        <a:rPr lang="nl-NL" sz="1800" dirty="0">
                          <a:effectLst/>
                        </a:rPr>
                        <a:t>Economie</a:t>
                      </a:r>
                    </a:p>
                    <a:p>
                      <a:pPr marL="342900" lvl="0" indent="-342900">
                        <a:lnSpc>
                          <a:spcPct val="100000"/>
                        </a:lnSpc>
                        <a:buFont typeface="Verdana" panose="020B0604030504040204" pitchFamily="34" charset="0"/>
                        <a:buChar char="-"/>
                      </a:pPr>
                      <a:r>
                        <a:rPr lang="nl-NL" sz="1800" dirty="0">
                          <a:effectLst/>
                        </a:rPr>
                        <a:t>Gedrag en Maatschappij</a:t>
                      </a:r>
                    </a:p>
                    <a:p>
                      <a:pPr marL="342900" lvl="0" indent="-342900">
                        <a:lnSpc>
                          <a:spcPct val="100000"/>
                        </a:lnSpc>
                        <a:buFont typeface="Verdana" panose="020B0604030504040204" pitchFamily="34" charset="0"/>
                        <a:buChar char="-"/>
                      </a:pPr>
                      <a:r>
                        <a:rPr lang="nl-NL" sz="1800" dirty="0">
                          <a:effectLst/>
                        </a:rPr>
                        <a:t>Gezondheidszorg</a:t>
                      </a:r>
                    </a:p>
                    <a:p>
                      <a:pPr marL="342900" lvl="0" indent="-342900">
                        <a:lnSpc>
                          <a:spcPct val="100000"/>
                        </a:lnSpc>
                        <a:buFont typeface="Verdana" panose="020B0604030504040204" pitchFamily="34" charset="0"/>
                        <a:buChar char="-"/>
                      </a:pPr>
                      <a:r>
                        <a:rPr lang="nl-NL" sz="1800" dirty="0">
                          <a:effectLst/>
                        </a:rPr>
                        <a:t>Recht</a:t>
                      </a:r>
                    </a:p>
                    <a:p>
                      <a:pPr marL="342900" lvl="0" indent="-342900">
                        <a:lnSpc>
                          <a:spcPct val="100000"/>
                        </a:lnSpc>
                        <a:buFont typeface="Verdana" panose="020B0604030504040204" pitchFamily="34" charset="0"/>
                        <a:buChar char="-"/>
                      </a:pPr>
                      <a:r>
                        <a:rPr lang="nl-NL" sz="1800" dirty="0">
                          <a:effectLst/>
                        </a:rPr>
                        <a:t>Taal en cultuur</a:t>
                      </a:r>
                    </a:p>
                    <a:p>
                      <a:pPr marL="342900" lvl="0" indent="-342900">
                        <a:lnSpc>
                          <a:spcPct val="100000"/>
                        </a:lnSpc>
                        <a:buFont typeface="Verdana" panose="020B0604030504040204" pitchFamily="34" charset="0"/>
                        <a:buChar char="-"/>
                      </a:pPr>
                      <a:r>
                        <a:rPr lang="nl-NL" sz="1800" dirty="0">
                          <a:effectLst/>
                        </a:rPr>
                        <a:t>Onderwijs </a:t>
                      </a:r>
                    </a:p>
                    <a:p>
                      <a:pPr>
                        <a:lnSpc>
                          <a:spcPct val="100000"/>
                        </a:lnSpc>
                      </a:pPr>
                      <a:r>
                        <a:rPr lang="en-US" sz="1800" dirty="0">
                          <a:effectLst/>
                        </a:rPr>
                        <a:t> </a:t>
                      </a:r>
                      <a:endParaRPr lang="nl-NL" sz="1800" dirty="0">
                        <a:effectLst/>
                      </a:endParaRPr>
                    </a:p>
                    <a:p>
                      <a:pPr>
                        <a:lnSpc>
                          <a:spcPct val="100000"/>
                        </a:lnSpc>
                      </a:pPr>
                      <a:r>
                        <a:rPr lang="nl-NL" sz="1800" dirty="0">
                          <a:effectLst/>
                        </a:rPr>
                        <a:t>De leerling beheerst kennis, vaardigheden en houding die voorwaardelijk is om binnen het betreffende werkveld praktische en realistische opdrachten voor externe opdrachtgevers uit te kunnen voeren.</a:t>
                      </a:r>
                      <a:endParaRPr lang="nl-NL" sz="1800" dirty="0">
                        <a:effectLst/>
                        <a:latin typeface="Calibri" panose="020F0502020204030204" pitchFamily="34" charset="0"/>
                        <a:ea typeface="Yu Mincho" panose="020B0400000000000000" pitchFamily="18" charset="-128"/>
                        <a:cs typeface="Arial" panose="020B0604020202020204" pitchFamily="34" charset="0"/>
                      </a:endParaRPr>
                    </a:p>
                  </a:txBody>
                  <a:tcPr marL="68580" marR="68580" marT="0" marB="0"/>
                </a:tc>
                <a:extLst>
                  <a:ext uri="{0D108BD9-81ED-4DB2-BD59-A6C34878D82A}">
                    <a16:rowId xmlns:a16="http://schemas.microsoft.com/office/drawing/2014/main" val="183506499"/>
                  </a:ext>
                </a:extLst>
              </a:tr>
            </a:tbl>
          </a:graphicData>
        </a:graphic>
      </p:graphicFrame>
    </p:spTree>
    <p:extLst>
      <p:ext uri="{BB962C8B-B14F-4D97-AF65-F5344CB8AC3E}">
        <p14:creationId xmlns:p14="http://schemas.microsoft.com/office/powerpoint/2010/main" val="4187181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FB4A33-2678-02AF-E7E0-14C43551FDD9}"/>
              </a:ext>
            </a:extLst>
          </p:cNvPr>
          <p:cNvSpPr>
            <a:spLocks noGrp="1"/>
          </p:cNvSpPr>
          <p:nvPr>
            <p:ph type="title"/>
          </p:nvPr>
        </p:nvSpPr>
        <p:spPr>
          <a:xfrm>
            <a:off x="1371600" y="289249"/>
            <a:ext cx="9601200" cy="5710335"/>
          </a:xfrm>
        </p:spPr>
        <p:txBody>
          <a:bodyPr>
            <a:normAutofit/>
          </a:bodyPr>
          <a:lstStyle/>
          <a:p>
            <a:r>
              <a:rPr lang="nl-NL" sz="2800" dirty="0"/>
              <a:t>E	</a:t>
            </a:r>
            <a:r>
              <a:rPr lang="nl-NL" sz="2800" dirty="0" err="1"/>
              <a:t>Programmaspecifieke</a:t>
            </a:r>
            <a:r>
              <a:rPr lang="nl-NL" sz="2800" dirty="0"/>
              <a:t> kennis en vaardigheden</a:t>
            </a:r>
            <a:br>
              <a:rPr lang="nl-NL" sz="3600" dirty="0"/>
            </a:br>
            <a:r>
              <a:rPr lang="nl-NL" sz="2800" dirty="0"/>
              <a:t>-	</a:t>
            </a:r>
            <a:r>
              <a:rPr lang="nl-NL" sz="2000" dirty="0"/>
              <a:t>Diensten, producten of processen</a:t>
            </a:r>
            <a:br>
              <a:rPr lang="nl-NL" sz="2000" dirty="0"/>
            </a:br>
            <a:r>
              <a:rPr lang="nl-NL" sz="2000" dirty="0"/>
              <a:t>-	Onderzoek, analyse en advies</a:t>
            </a:r>
            <a:br>
              <a:rPr lang="nl-NL" sz="2000" dirty="0"/>
            </a:br>
            <a:r>
              <a:rPr lang="nl-NL" sz="2000" dirty="0"/>
              <a:t>-	Experts betrekken</a:t>
            </a:r>
            <a:br>
              <a:rPr lang="nl-NL" sz="2000" dirty="0"/>
            </a:br>
            <a:r>
              <a:rPr lang="nl-NL" sz="2000" dirty="0"/>
              <a:t>-	Omgaan met anderen</a:t>
            </a:r>
            <a:br>
              <a:rPr lang="nl-NL" sz="2000" dirty="0"/>
            </a:br>
            <a:r>
              <a:rPr lang="nl-NL" sz="2000" dirty="0"/>
              <a:t>-	Inwinnen van informatie bij overheid of lokale instanties</a:t>
            </a:r>
            <a:br>
              <a:rPr lang="nl-NL" sz="2000" dirty="0"/>
            </a:br>
            <a:br>
              <a:rPr lang="nl-NL" sz="2000" dirty="0"/>
            </a:br>
            <a:endParaRPr lang="nl-NL" sz="2000" dirty="0"/>
          </a:p>
        </p:txBody>
      </p:sp>
      <p:graphicFrame>
        <p:nvGraphicFramePr>
          <p:cNvPr id="3" name="Tabel 2">
            <a:extLst>
              <a:ext uri="{FF2B5EF4-FFF2-40B4-BE49-F238E27FC236}">
                <a16:creationId xmlns:a16="http://schemas.microsoft.com/office/drawing/2014/main" id="{21D6D466-4F1E-D93C-4781-FF9FA7E3B15E}"/>
              </a:ext>
            </a:extLst>
          </p:cNvPr>
          <p:cNvGraphicFramePr>
            <a:graphicFrameLocks noGrp="1"/>
          </p:cNvGraphicFramePr>
          <p:nvPr>
            <p:extLst>
              <p:ext uri="{D42A27DB-BD31-4B8C-83A1-F6EECF244321}">
                <p14:modId xmlns:p14="http://schemas.microsoft.com/office/powerpoint/2010/main" val="3083542351"/>
              </p:ext>
            </p:extLst>
          </p:nvPr>
        </p:nvGraphicFramePr>
        <p:xfrm>
          <a:off x="1073020" y="2248678"/>
          <a:ext cx="10646229" cy="4504438"/>
        </p:xfrm>
        <a:graphic>
          <a:graphicData uri="http://schemas.openxmlformats.org/drawingml/2006/table">
            <a:tbl>
              <a:tblPr firstRow="1" firstCol="1" bandRow="1">
                <a:tableStyleId>{5C22544A-7EE6-4342-B048-85BDC9FD1C3A}</a:tableStyleId>
              </a:tblPr>
              <a:tblGrid>
                <a:gridCol w="970384">
                  <a:extLst>
                    <a:ext uri="{9D8B030D-6E8A-4147-A177-3AD203B41FA5}">
                      <a16:colId xmlns:a16="http://schemas.microsoft.com/office/drawing/2014/main" val="3820681121"/>
                    </a:ext>
                  </a:extLst>
                </a:gridCol>
                <a:gridCol w="9675845">
                  <a:extLst>
                    <a:ext uri="{9D8B030D-6E8A-4147-A177-3AD203B41FA5}">
                      <a16:colId xmlns:a16="http://schemas.microsoft.com/office/drawing/2014/main" val="469498898"/>
                    </a:ext>
                  </a:extLst>
                </a:gridCol>
              </a:tblGrid>
              <a:tr h="191071">
                <a:tc>
                  <a:txBody>
                    <a:bodyPr/>
                    <a:lstStyle/>
                    <a:p>
                      <a:pPr>
                        <a:lnSpc>
                          <a:spcPts val="1500"/>
                        </a:lnSpc>
                      </a:pPr>
                      <a:r>
                        <a:rPr lang="nl-NL" sz="1800">
                          <a:effectLst/>
                        </a:rPr>
                        <a:t>E1</a:t>
                      </a:r>
                      <a:endParaRPr lang="nl-NL" sz="1800">
                        <a:effectLst/>
                        <a:latin typeface="Verdana" panose="020B0604030504040204" pitchFamily="34" charset="0"/>
                        <a:ea typeface="Calibri" panose="020F0502020204030204" pitchFamily="34" charset="0"/>
                        <a:cs typeface="Arial" panose="020B0604020202020204" pitchFamily="34" charset="0"/>
                      </a:endParaRPr>
                    </a:p>
                  </a:txBody>
                  <a:tcPr marL="46123" marR="46123" marT="0" marB="0"/>
                </a:tc>
                <a:tc>
                  <a:txBody>
                    <a:bodyPr/>
                    <a:lstStyle/>
                    <a:p>
                      <a:pPr>
                        <a:lnSpc>
                          <a:spcPts val="1500"/>
                        </a:lnSpc>
                      </a:pPr>
                      <a:r>
                        <a:rPr lang="nl-NL" sz="1800" dirty="0">
                          <a:effectLst/>
                        </a:rPr>
                        <a:t>Diensten, producten of processen</a:t>
                      </a:r>
                      <a:endParaRPr lang="nl-NL" sz="1800" dirty="0">
                        <a:effectLst/>
                        <a:latin typeface="Verdana" panose="020B0604030504040204" pitchFamily="34" charset="0"/>
                        <a:ea typeface="Calibri" panose="020F0502020204030204" pitchFamily="34" charset="0"/>
                        <a:cs typeface="Arial" panose="020B0604020202020204" pitchFamily="34" charset="0"/>
                      </a:endParaRPr>
                    </a:p>
                  </a:txBody>
                  <a:tcPr marL="46123" marR="46123" marT="0" marB="0"/>
                </a:tc>
                <a:extLst>
                  <a:ext uri="{0D108BD9-81ED-4DB2-BD59-A6C34878D82A}">
                    <a16:rowId xmlns:a16="http://schemas.microsoft.com/office/drawing/2014/main" val="4211566978"/>
                  </a:ext>
                </a:extLst>
              </a:tr>
              <a:tr h="337343">
                <a:tc>
                  <a:txBody>
                    <a:bodyPr/>
                    <a:lstStyle/>
                    <a:p>
                      <a:pPr>
                        <a:lnSpc>
                          <a:spcPts val="1500"/>
                        </a:lnSpc>
                      </a:pPr>
                      <a:r>
                        <a:rPr lang="nl-NL" sz="1800">
                          <a:effectLst/>
                        </a:rPr>
                        <a:t>Doelzin</a:t>
                      </a:r>
                      <a:endParaRPr lang="nl-NL" sz="1800">
                        <a:effectLst/>
                        <a:latin typeface="Verdana" panose="020B0604030504040204" pitchFamily="34" charset="0"/>
                        <a:ea typeface="Calibri" panose="020F0502020204030204" pitchFamily="34" charset="0"/>
                        <a:cs typeface="Arial" panose="020B0604020202020204" pitchFamily="34" charset="0"/>
                      </a:endParaRPr>
                    </a:p>
                  </a:txBody>
                  <a:tcPr marL="46123" marR="46123" marT="0" marB="0"/>
                </a:tc>
                <a:tc>
                  <a:txBody>
                    <a:bodyPr/>
                    <a:lstStyle/>
                    <a:p>
                      <a:pPr>
                        <a:lnSpc>
                          <a:spcPct val="100000"/>
                        </a:lnSpc>
                      </a:pPr>
                      <a:r>
                        <a:rPr lang="nl-NL" sz="1800" dirty="0">
                          <a:effectLst/>
                        </a:rPr>
                        <a:t>De leerling ontwikkelt of verbetert op basis van onderzoek een dienst, een product of een proces.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txBody>
                  <a:tcPr marL="46123" marR="46123" marT="0" marB="0"/>
                </a:tc>
                <a:extLst>
                  <a:ext uri="{0D108BD9-81ED-4DB2-BD59-A6C34878D82A}">
                    <a16:rowId xmlns:a16="http://schemas.microsoft.com/office/drawing/2014/main" val="2423330044"/>
                  </a:ext>
                </a:extLst>
              </a:tr>
              <a:tr h="901523">
                <a:tc>
                  <a:txBody>
                    <a:bodyPr/>
                    <a:lstStyle/>
                    <a:p>
                      <a:pPr>
                        <a:lnSpc>
                          <a:spcPct val="100000"/>
                        </a:lnSpc>
                      </a:pPr>
                      <a:r>
                        <a:rPr lang="nl-NL" sz="1800">
                          <a:effectLst/>
                        </a:rPr>
                        <a:t>Uitwerking</a:t>
                      </a:r>
                      <a:endParaRPr lang="nl-NL" sz="1800">
                        <a:effectLst/>
                        <a:latin typeface="Verdana" panose="020B0604030504040204" pitchFamily="34" charset="0"/>
                        <a:ea typeface="Calibri" panose="020F0502020204030204" pitchFamily="34" charset="0"/>
                        <a:cs typeface="Arial" panose="020B0604020202020204" pitchFamily="34" charset="0"/>
                      </a:endParaRPr>
                    </a:p>
                  </a:txBody>
                  <a:tcPr marL="46123" marR="46123" marT="0" marB="0"/>
                </a:tc>
                <a:tc>
                  <a:txBody>
                    <a:bodyPr/>
                    <a:lstStyle/>
                    <a:p>
                      <a:pPr>
                        <a:lnSpc>
                          <a:spcPct val="100000"/>
                        </a:lnSpc>
                      </a:pPr>
                      <a:r>
                        <a:rPr lang="nl-NL" sz="1800" dirty="0">
                          <a:effectLst/>
                        </a:rPr>
                        <a:t>Het gaat hierbij om:</a:t>
                      </a:r>
                    </a:p>
                    <a:p>
                      <a:pPr marL="342900" lvl="0" indent="-342900">
                        <a:lnSpc>
                          <a:spcPct val="100000"/>
                        </a:lnSpc>
                        <a:spcBef>
                          <a:spcPts val="285"/>
                        </a:spcBef>
                        <a:spcAft>
                          <a:spcPts val="0"/>
                        </a:spcAft>
                        <a:buFont typeface="Calibri" panose="020F0502020204030204" pitchFamily="34" charset="0"/>
                        <a:buChar char="-"/>
                      </a:pPr>
                      <a:r>
                        <a:rPr lang="nl-NL" sz="1800" dirty="0">
                          <a:effectLst/>
                        </a:rPr>
                        <a:t>het doorlopen van een ontwerpproces; beargumenteren van de gemaakte keuzes;</a:t>
                      </a:r>
                    </a:p>
                    <a:p>
                      <a:pPr marL="342900" lvl="0" indent="-342900">
                        <a:lnSpc>
                          <a:spcPct val="100000"/>
                        </a:lnSpc>
                        <a:spcBef>
                          <a:spcPts val="285"/>
                        </a:spcBef>
                        <a:spcAft>
                          <a:spcPts val="0"/>
                        </a:spcAft>
                        <a:buFont typeface="Calibri" panose="020F0502020204030204" pitchFamily="34" charset="0"/>
                        <a:buChar char="-"/>
                      </a:pPr>
                      <a:r>
                        <a:rPr lang="nl-NL" sz="1800" dirty="0">
                          <a:effectLst/>
                        </a:rPr>
                        <a:t>het presenteren van het resultaat.</a:t>
                      </a:r>
                      <a:endParaRPr lang="nl-NL" sz="1800" dirty="0">
                        <a:effectLst/>
                        <a:latin typeface="Verdana" panose="020B0604030504040204" pitchFamily="34" charset="0"/>
                        <a:ea typeface="Calibri" panose="020F0502020204030204" pitchFamily="34" charset="0"/>
                        <a:cs typeface="Times New Roman" panose="02020603050405020304" pitchFamily="18" charset="0"/>
                      </a:endParaRPr>
                    </a:p>
                  </a:txBody>
                  <a:tcPr marL="46123" marR="46123" marT="0" marB="0"/>
                </a:tc>
                <a:extLst>
                  <a:ext uri="{0D108BD9-81ED-4DB2-BD59-A6C34878D82A}">
                    <a16:rowId xmlns:a16="http://schemas.microsoft.com/office/drawing/2014/main" val="2636077043"/>
                  </a:ext>
                </a:extLst>
              </a:tr>
              <a:tr h="3071071">
                <a:tc>
                  <a:txBody>
                    <a:bodyPr/>
                    <a:lstStyle/>
                    <a:p>
                      <a:pPr>
                        <a:lnSpc>
                          <a:spcPct val="100000"/>
                        </a:lnSpc>
                      </a:pPr>
                      <a:r>
                        <a:rPr lang="nl-NL" sz="1800" dirty="0">
                          <a:effectLst/>
                        </a:rPr>
                        <a:t>Toelichting</a:t>
                      </a:r>
                      <a:endParaRPr lang="nl-NL" sz="1800" dirty="0">
                        <a:effectLst/>
                        <a:latin typeface="Verdana" panose="020B0604030504040204" pitchFamily="34" charset="0"/>
                        <a:ea typeface="Calibri" panose="020F0502020204030204" pitchFamily="34" charset="0"/>
                        <a:cs typeface="Arial" panose="020B0604020202020204" pitchFamily="34" charset="0"/>
                      </a:endParaRPr>
                    </a:p>
                  </a:txBody>
                  <a:tcPr marL="46123" marR="46123" marT="0" marB="0"/>
                </a:tc>
                <a:tc>
                  <a:txBody>
                    <a:bodyPr/>
                    <a:lstStyle/>
                    <a:p>
                      <a:pPr marR="106045">
                        <a:lnSpc>
                          <a:spcPct val="100000"/>
                        </a:lnSpc>
                      </a:pPr>
                      <a:r>
                        <a:rPr lang="nl-NL" sz="1800" dirty="0">
                          <a:effectLst/>
                        </a:rPr>
                        <a:t>Te denken valt aan:</a:t>
                      </a:r>
                    </a:p>
                    <a:p>
                      <a:pPr marL="342900" marR="106045" lvl="0" indent="-342900">
                        <a:lnSpc>
                          <a:spcPct val="100000"/>
                        </a:lnSpc>
                        <a:spcBef>
                          <a:spcPts val="285"/>
                        </a:spcBef>
                        <a:spcAft>
                          <a:spcPts val="0"/>
                        </a:spcAft>
                        <a:buFont typeface="Calibri" panose="020F0502020204030204" pitchFamily="34" charset="0"/>
                        <a:buChar char="-"/>
                      </a:pPr>
                      <a:r>
                        <a:rPr lang="nl-NL" sz="1800" dirty="0">
                          <a:effectLst/>
                        </a:rPr>
                        <a:t>verlenen van diensten zoals verlenen van zorg, begeleiden van (educatieve) activiteiten, het geven van </a:t>
                      </a:r>
                      <a:r>
                        <a:rPr lang="nl-NL" sz="1800" dirty="0" err="1">
                          <a:effectLst/>
                        </a:rPr>
                        <a:t>gezondheidsbevorderende</a:t>
                      </a:r>
                      <a:r>
                        <a:rPr lang="nl-NL" sz="1800" dirty="0">
                          <a:effectLst/>
                        </a:rPr>
                        <a:t> of financiële voorlichting, fiscale aangifte, kostenraming;</a:t>
                      </a:r>
                    </a:p>
                    <a:p>
                      <a:pPr marL="342900" marR="106045" lvl="0" indent="-342900">
                        <a:lnSpc>
                          <a:spcPct val="100000"/>
                        </a:lnSpc>
                        <a:spcBef>
                          <a:spcPts val="285"/>
                        </a:spcBef>
                        <a:spcAft>
                          <a:spcPts val="0"/>
                        </a:spcAft>
                        <a:buFont typeface="Calibri" panose="020F0502020204030204" pitchFamily="34" charset="0"/>
                        <a:buChar char="-"/>
                      </a:pPr>
                      <a:r>
                        <a:rPr lang="nl-NL" sz="1800" dirty="0">
                          <a:effectLst/>
                        </a:rPr>
                        <a:t>maken van producten zoals ontwikkeling van een educatief programma, het maken van podcasts en video’s over bijvoorbeeld maatschappelijke onderwerpen, het maken van een marketingplan of het runnen van een onderneming;</a:t>
                      </a:r>
                    </a:p>
                    <a:p>
                      <a:pPr marL="342900" marR="106045" lvl="0" indent="-342900">
                        <a:lnSpc>
                          <a:spcPct val="100000"/>
                        </a:lnSpc>
                        <a:spcBef>
                          <a:spcPts val="285"/>
                        </a:spcBef>
                        <a:spcAft>
                          <a:spcPts val="0"/>
                        </a:spcAft>
                        <a:buFont typeface="Calibri" panose="020F0502020204030204" pitchFamily="34" charset="0"/>
                        <a:buChar char="-"/>
                      </a:pPr>
                      <a:r>
                        <a:rPr lang="nl-NL" sz="1800" dirty="0">
                          <a:effectLst/>
                        </a:rPr>
                        <a:t>inrichten of verbeteren van een proces zoals administratieve, financiële en logistieke processen, het beheer of de verbetering daarvan, projectmanagement, het maken van een draaiboek of stappenplan.</a:t>
                      </a:r>
                    </a:p>
                    <a:p>
                      <a:pPr marL="342900" marR="106045" lvl="0" indent="-342900">
                        <a:lnSpc>
                          <a:spcPct val="100000"/>
                        </a:lnSpc>
                        <a:spcBef>
                          <a:spcPts val="285"/>
                        </a:spcBef>
                        <a:spcAft>
                          <a:spcPts val="0"/>
                        </a:spcAft>
                        <a:buFont typeface="Calibri" panose="020F0502020204030204" pitchFamily="34" charset="0"/>
                        <a:buChar char="-"/>
                      </a:pPr>
                      <a:r>
                        <a:rPr lang="nl-NL" sz="1800" dirty="0">
                          <a:effectLst/>
                        </a:rPr>
                        <a:t>stappen in het ontwerpproces</a:t>
                      </a:r>
                      <a:endParaRPr lang="nl-NL" sz="1800" dirty="0">
                        <a:effectLst/>
                        <a:latin typeface="Verdana" panose="020B0604030504040204" pitchFamily="34" charset="0"/>
                        <a:ea typeface="Calibri" panose="020F0502020204030204" pitchFamily="34" charset="0"/>
                        <a:cs typeface="Times New Roman" panose="02020603050405020304" pitchFamily="18" charset="0"/>
                      </a:endParaRPr>
                    </a:p>
                  </a:txBody>
                  <a:tcPr marL="46123" marR="46123" marT="0" marB="0"/>
                </a:tc>
                <a:extLst>
                  <a:ext uri="{0D108BD9-81ED-4DB2-BD59-A6C34878D82A}">
                    <a16:rowId xmlns:a16="http://schemas.microsoft.com/office/drawing/2014/main" val="1636955513"/>
                  </a:ext>
                </a:extLst>
              </a:tr>
            </a:tbl>
          </a:graphicData>
        </a:graphic>
      </p:graphicFrame>
    </p:spTree>
    <p:extLst>
      <p:ext uri="{BB962C8B-B14F-4D97-AF65-F5344CB8AC3E}">
        <p14:creationId xmlns:p14="http://schemas.microsoft.com/office/powerpoint/2010/main" val="3180160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EB4C2D-E948-7925-F5C2-BBE463464D1C}"/>
              </a:ext>
            </a:extLst>
          </p:cNvPr>
          <p:cNvSpPr>
            <a:spLocks noGrp="1"/>
          </p:cNvSpPr>
          <p:nvPr>
            <p:ph type="title"/>
          </p:nvPr>
        </p:nvSpPr>
        <p:spPr>
          <a:xfrm>
            <a:off x="1219200" y="419878"/>
            <a:ext cx="9601200" cy="6540757"/>
          </a:xfrm>
        </p:spPr>
        <p:txBody>
          <a:bodyPr>
            <a:normAutofit/>
          </a:bodyPr>
          <a:lstStyle/>
          <a:p>
            <a:r>
              <a:rPr lang="nl-NL" sz="2800" dirty="0"/>
              <a:t>F	</a:t>
            </a:r>
            <a:r>
              <a:rPr lang="nl-NL" sz="3100" dirty="0"/>
              <a:t>Vraagstukken</a:t>
            </a:r>
            <a:br>
              <a:rPr lang="nl-NL" dirty="0"/>
            </a:br>
            <a:br>
              <a:rPr lang="nl-NL" dirty="0"/>
            </a:br>
            <a:br>
              <a:rPr lang="nl-NL" dirty="0"/>
            </a:br>
            <a:br>
              <a:rPr lang="nl-NL" dirty="0"/>
            </a:br>
            <a:br>
              <a:rPr lang="nl-NL" dirty="0"/>
            </a:br>
            <a:br>
              <a:rPr lang="nl-NL" dirty="0"/>
            </a:br>
            <a:br>
              <a:rPr lang="nl-NL" dirty="0"/>
            </a:br>
            <a:r>
              <a:rPr lang="nl-NL" sz="2000" dirty="0"/>
              <a:t>Info is te vinden op: </a:t>
            </a:r>
            <a:br>
              <a:rPr lang="nl-NL" sz="2000" dirty="0"/>
            </a:br>
            <a:br>
              <a:rPr lang="nl-NL" sz="3100" dirty="0"/>
            </a:br>
            <a:r>
              <a:rPr lang="nl-NL" sz="2000" dirty="0"/>
              <a:t>https://www.slo.nl/thema/vakspecifieke-thema/havo-praktijkgericht/ontwikkelingen-havo/praktijkgerichte-programma-havo/</a:t>
            </a:r>
            <a:br>
              <a:rPr lang="nl-NL" sz="3100" dirty="0"/>
            </a:br>
            <a:endParaRPr lang="nl-NL" sz="3100" dirty="0"/>
          </a:p>
        </p:txBody>
      </p:sp>
      <p:graphicFrame>
        <p:nvGraphicFramePr>
          <p:cNvPr id="5" name="Tabel 4">
            <a:extLst>
              <a:ext uri="{FF2B5EF4-FFF2-40B4-BE49-F238E27FC236}">
                <a16:creationId xmlns:a16="http://schemas.microsoft.com/office/drawing/2014/main" id="{61562F9B-AFB4-6C59-5F42-CF6A8F9FA819}"/>
              </a:ext>
            </a:extLst>
          </p:cNvPr>
          <p:cNvGraphicFramePr>
            <a:graphicFrameLocks noGrp="1"/>
          </p:cNvGraphicFramePr>
          <p:nvPr>
            <p:extLst>
              <p:ext uri="{D42A27DB-BD31-4B8C-83A1-F6EECF244321}">
                <p14:modId xmlns:p14="http://schemas.microsoft.com/office/powerpoint/2010/main" val="3290431539"/>
              </p:ext>
            </p:extLst>
          </p:nvPr>
        </p:nvGraphicFramePr>
        <p:xfrm>
          <a:off x="1455576" y="1119674"/>
          <a:ext cx="9517224" cy="2817844"/>
        </p:xfrm>
        <a:graphic>
          <a:graphicData uri="http://schemas.openxmlformats.org/drawingml/2006/table">
            <a:tbl>
              <a:tblPr firstRow="1" firstCol="1" lastRow="1" lastCol="1" bandRow="1" bandCol="1">
                <a:tableStyleId>{5C22544A-7EE6-4342-B048-85BDC9FD1C3A}</a:tableStyleId>
              </a:tblPr>
              <a:tblGrid>
                <a:gridCol w="1458396">
                  <a:extLst>
                    <a:ext uri="{9D8B030D-6E8A-4147-A177-3AD203B41FA5}">
                      <a16:colId xmlns:a16="http://schemas.microsoft.com/office/drawing/2014/main" val="1906262824"/>
                    </a:ext>
                  </a:extLst>
                </a:gridCol>
                <a:gridCol w="8058828">
                  <a:extLst>
                    <a:ext uri="{9D8B030D-6E8A-4147-A177-3AD203B41FA5}">
                      <a16:colId xmlns:a16="http://schemas.microsoft.com/office/drawing/2014/main" val="1285828754"/>
                    </a:ext>
                  </a:extLst>
                </a:gridCol>
              </a:tblGrid>
              <a:tr h="329517">
                <a:tc>
                  <a:txBody>
                    <a:bodyPr/>
                    <a:lstStyle/>
                    <a:p>
                      <a:pPr marL="69850">
                        <a:lnSpc>
                          <a:spcPct val="100000"/>
                        </a:lnSpc>
                      </a:pPr>
                      <a:r>
                        <a:rPr lang="nl-NL" sz="1800">
                          <a:effectLst/>
                        </a:rPr>
                        <a:t>F1</a:t>
                      </a:r>
                      <a:endParaRPr lang="nl-NL" sz="1800">
                        <a:effectLst/>
                        <a:latin typeface="Verdana" panose="020B0604030504040204" pitchFamily="34" charset="0"/>
                        <a:ea typeface="Verdana" panose="020B0604030504040204" pitchFamily="34" charset="0"/>
                        <a:cs typeface="Verdana" panose="020B0604030504040204" pitchFamily="34" charset="0"/>
                      </a:endParaRPr>
                    </a:p>
                  </a:txBody>
                  <a:tcPr marL="0" marR="0" marT="0" marB="0"/>
                </a:tc>
                <a:tc>
                  <a:txBody>
                    <a:bodyPr/>
                    <a:lstStyle/>
                    <a:p>
                      <a:pPr marL="93980">
                        <a:lnSpc>
                          <a:spcPct val="100000"/>
                        </a:lnSpc>
                      </a:pPr>
                      <a:r>
                        <a:rPr lang="nl-NL" sz="1800" dirty="0">
                          <a:effectLst/>
                        </a:rPr>
                        <a:t>Vraagstukken</a:t>
                      </a:r>
                      <a:endParaRPr lang="nl-NL" sz="1800" dirty="0">
                        <a:effectLst/>
                        <a:latin typeface="Verdana" panose="020B060403050404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215350630"/>
                  </a:ext>
                </a:extLst>
              </a:tr>
              <a:tr h="695376">
                <a:tc>
                  <a:txBody>
                    <a:bodyPr/>
                    <a:lstStyle/>
                    <a:p>
                      <a:pPr marL="69850">
                        <a:lnSpc>
                          <a:spcPct val="100000"/>
                        </a:lnSpc>
                      </a:pPr>
                      <a:r>
                        <a:rPr lang="nl-NL" sz="1800" dirty="0" err="1">
                          <a:effectLst/>
                        </a:rPr>
                        <a:t>Doelzin</a:t>
                      </a:r>
                      <a:endParaRPr lang="nl-NL" sz="1800" dirty="0">
                        <a:effectLst/>
                        <a:latin typeface="Verdana" panose="020B0604030504040204" pitchFamily="34" charset="0"/>
                        <a:ea typeface="Verdana" panose="020B0604030504040204" pitchFamily="34" charset="0"/>
                        <a:cs typeface="Verdana" panose="020B0604030504040204" pitchFamily="34" charset="0"/>
                      </a:endParaRPr>
                    </a:p>
                  </a:txBody>
                  <a:tcPr marL="0" marR="0" marT="0" marB="0"/>
                </a:tc>
                <a:tc>
                  <a:txBody>
                    <a:bodyPr/>
                    <a:lstStyle/>
                    <a:p>
                      <a:pPr marL="93980">
                        <a:lnSpc>
                          <a:spcPct val="100000"/>
                        </a:lnSpc>
                        <a:spcBef>
                          <a:spcPts val="285"/>
                        </a:spcBef>
                        <a:spcAft>
                          <a:spcPts val="0"/>
                        </a:spcAft>
                      </a:pPr>
                      <a:r>
                        <a:rPr lang="nl-NL" sz="1800">
                          <a:effectLst/>
                        </a:rPr>
                        <a:t>De leerling onderzoekt mondiale thema’s tijdens het uitvoeren van praktische en realistische opdrachten</a:t>
                      </a:r>
                      <a:endParaRPr lang="nl-NL" sz="1800">
                        <a:effectLst/>
                        <a:latin typeface="Verdana" panose="020B060403050404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425837358"/>
                  </a:ext>
                </a:extLst>
              </a:tr>
              <a:tr h="1792951">
                <a:tc>
                  <a:txBody>
                    <a:bodyPr/>
                    <a:lstStyle/>
                    <a:p>
                      <a:pPr marL="69850">
                        <a:lnSpc>
                          <a:spcPct val="100000"/>
                        </a:lnSpc>
                      </a:pPr>
                      <a:r>
                        <a:rPr lang="nl-NL" sz="1800">
                          <a:effectLst/>
                        </a:rPr>
                        <a:t>Uitwerking</a:t>
                      </a:r>
                      <a:endParaRPr lang="nl-NL" sz="1800">
                        <a:effectLst/>
                        <a:latin typeface="Verdana" panose="020B0604030504040204" pitchFamily="34" charset="0"/>
                        <a:ea typeface="Verdana" panose="020B0604030504040204" pitchFamily="34" charset="0"/>
                        <a:cs typeface="Verdana" panose="020B0604030504040204" pitchFamily="34" charset="0"/>
                      </a:endParaRPr>
                    </a:p>
                  </a:txBody>
                  <a:tcPr marL="0" marR="0" marT="0" marB="0"/>
                </a:tc>
                <a:tc>
                  <a:txBody>
                    <a:bodyPr/>
                    <a:lstStyle/>
                    <a:p>
                      <a:pPr marL="67945">
                        <a:lnSpc>
                          <a:spcPct val="100000"/>
                        </a:lnSpc>
                      </a:pPr>
                      <a:r>
                        <a:rPr lang="nl-NL" sz="1800" dirty="0">
                          <a:effectLst/>
                        </a:rPr>
                        <a:t>Het gaat hierbij om twee van de volgende vier thema’s:</a:t>
                      </a:r>
                    </a:p>
                    <a:p>
                      <a:pPr marL="342900" lvl="0" indent="-342900">
                        <a:lnSpc>
                          <a:spcPct val="100000"/>
                        </a:lnSpc>
                        <a:buSzPts val="1000"/>
                        <a:buFont typeface="Verdana" panose="020B0604030504040204" pitchFamily="34" charset="0"/>
                        <a:buAutoNum type="arabicPeriod"/>
                      </a:pPr>
                      <a:r>
                        <a:rPr lang="nl-NL" sz="1800" dirty="0">
                          <a:effectLst/>
                        </a:rPr>
                        <a:t>globalisering</a:t>
                      </a:r>
                    </a:p>
                    <a:p>
                      <a:pPr marL="342900" lvl="0" indent="-342900">
                        <a:lnSpc>
                          <a:spcPct val="100000"/>
                        </a:lnSpc>
                        <a:buSzPts val="1000"/>
                        <a:buFont typeface="Verdana" panose="020B0604030504040204" pitchFamily="34" charset="0"/>
                        <a:buAutoNum type="arabicPeriod"/>
                      </a:pPr>
                      <a:r>
                        <a:rPr lang="nl-NL" sz="1800" dirty="0">
                          <a:effectLst/>
                        </a:rPr>
                        <a:t>duurzaamheid</a:t>
                      </a:r>
                    </a:p>
                    <a:p>
                      <a:pPr marL="342900" lvl="0" indent="-342900">
                        <a:lnSpc>
                          <a:spcPct val="100000"/>
                        </a:lnSpc>
                        <a:buSzPts val="1000"/>
                        <a:buFont typeface="Verdana" panose="020B0604030504040204" pitchFamily="34" charset="0"/>
                        <a:buAutoNum type="arabicPeriod"/>
                      </a:pPr>
                      <a:r>
                        <a:rPr lang="nl-NL" sz="1800" dirty="0">
                          <a:effectLst/>
                        </a:rPr>
                        <a:t>technologie</a:t>
                      </a:r>
                    </a:p>
                    <a:p>
                      <a:pPr marL="342900" lvl="0" indent="-342900">
                        <a:lnSpc>
                          <a:spcPct val="100000"/>
                        </a:lnSpc>
                        <a:buSzPts val="1000"/>
                        <a:buFont typeface="Verdana" panose="020B0604030504040204" pitchFamily="34" charset="0"/>
                        <a:buAutoNum type="arabicPeriod"/>
                      </a:pPr>
                      <a:r>
                        <a:rPr lang="nl-NL" sz="1800" dirty="0">
                          <a:effectLst/>
                        </a:rPr>
                        <a:t>gezondheid</a:t>
                      </a:r>
                      <a:endParaRPr lang="nl-NL" sz="1800" dirty="0">
                        <a:effectLst/>
                        <a:latin typeface="Verdana" panose="020B0604030504040204" pitchFamily="34" charset="0"/>
                        <a:ea typeface="Verdana" panose="020B0604030504040204" pitchFamily="34" charset="0"/>
                        <a:cs typeface="Verdana" panose="020B0604030504040204" pitchFamily="34" charset="0"/>
                      </a:endParaRPr>
                    </a:p>
                  </a:txBody>
                  <a:tcPr marL="0" marR="0" marT="0" marB="0"/>
                </a:tc>
                <a:extLst>
                  <a:ext uri="{0D108BD9-81ED-4DB2-BD59-A6C34878D82A}">
                    <a16:rowId xmlns:a16="http://schemas.microsoft.com/office/drawing/2014/main" val="4261415460"/>
                  </a:ext>
                </a:extLst>
              </a:tr>
            </a:tbl>
          </a:graphicData>
        </a:graphic>
      </p:graphicFrame>
    </p:spTree>
    <p:extLst>
      <p:ext uri="{BB962C8B-B14F-4D97-AF65-F5344CB8AC3E}">
        <p14:creationId xmlns:p14="http://schemas.microsoft.com/office/powerpoint/2010/main" val="1204609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3AFBFA-A662-2F3A-4914-4F6FCC0F96A0}"/>
              </a:ext>
            </a:extLst>
          </p:cNvPr>
          <p:cNvSpPr>
            <a:spLocks noGrp="1"/>
          </p:cNvSpPr>
          <p:nvPr>
            <p:ph type="title"/>
          </p:nvPr>
        </p:nvSpPr>
        <p:spPr>
          <a:xfrm>
            <a:off x="1371600" y="685800"/>
            <a:ext cx="9601200" cy="611155"/>
          </a:xfrm>
        </p:spPr>
        <p:txBody>
          <a:bodyPr>
            <a:normAutofit/>
          </a:bodyPr>
          <a:lstStyle/>
          <a:p>
            <a:r>
              <a:rPr lang="nl-NL" sz="2800" dirty="0"/>
              <a:t>Opmerkingen uit de praktijk</a:t>
            </a:r>
          </a:p>
        </p:txBody>
      </p:sp>
      <p:sp>
        <p:nvSpPr>
          <p:cNvPr id="3" name="Tijdelijke aanduiding voor inhoud 2">
            <a:extLst>
              <a:ext uri="{FF2B5EF4-FFF2-40B4-BE49-F238E27FC236}">
                <a16:creationId xmlns:a16="http://schemas.microsoft.com/office/drawing/2014/main" id="{00E38957-73C3-5A39-AF90-24FAAE81D63F}"/>
              </a:ext>
            </a:extLst>
          </p:cNvPr>
          <p:cNvSpPr>
            <a:spLocks noGrp="1"/>
          </p:cNvSpPr>
          <p:nvPr>
            <p:ph sz="quarter" idx="13"/>
          </p:nvPr>
        </p:nvSpPr>
        <p:spPr>
          <a:xfrm>
            <a:off x="913774" y="1390262"/>
            <a:ext cx="10363826" cy="4400938"/>
          </a:xfrm>
        </p:spPr>
        <p:txBody>
          <a:bodyPr>
            <a:normAutofit/>
          </a:bodyPr>
          <a:lstStyle/>
          <a:p>
            <a:r>
              <a:rPr lang="nl-NL" sz="1800" dirty="0">
                <a:solidFill>
                  <a:srgbClr val="000000"/>
                </a:solidFill>
                <a:effectLst/>
                <a:latin typeface="Calibri" panose="020F0502020204030204" pitchFamily="34" charset="0"/>
                <a:ea typeface="Times New Roman" panose="02020603050405020304" pitchFamily="18" charset="0"/>
              </a:rPr>
              <a:t>Verzamelen, uitwerken en maken van </a:t>
            </a:r>
            <a:r>
              <a:rPr lang="nl-NL" sz="1800" dirty="0" err="1">
                <a:solidFill>
                  <a:srgbClr val="000000"/>
                </a:solidFill>
                <a:effectLst/>
                <a:latin typeface="Calibri" panose="020F0502020204030204" pitchFamily="34" charset="0"/>
                <a:ea typeface="Times New Roman" panose="02020603050405020304" pitchFamily="18" charset="0"/>
              </a:rPr>
              <a:t>rubrics</a:t>
            </a:r>
            <a:r>
              <a:rPr lang="nl-NL" sz="1800" dirty="0">
                <a:solidFill>
                  <a:srgbClr val="000000"/>
                </a:solidFill>
                <a:effectLst/>
                <a:latin typeface="Calibri" panose="020F0502020204030204" pitchFamily="34" charset="0"/>
                <a:ea typeface="Times New Roman" panose="02020603050405020304" pitchFamily="18" charset="0"/>
              </a:rPr>
              <a:t> van en voor realistische externe opdrachten kost veel tijd.</a:t>
            </a:r>
          </a:p>
          <a:p>
            <a:r>
              <a:rPr lang="nl-NL" sz="1800" dirty="0">
                <a:solidFill>
                  <a:srgbClr val="000000"/>
                </a:solidFill>
                <a:effectLst/>
                <a:latin typeface="Calibri" panose="020F0502020204030204" pitchFamily="34" charset="0"/>
                <a:ea typeface="Times New Roman" panose="02020603050405020304" pitchFamily="18" charset="0"/>
              </a:rPr>
              <a:t>Het plan is om deze opdrachten in iets gewijzigde vorm vaker te gebruiken.</a:t>
            </a:r>
          </a:p>
          <a:p>
            <a:r>
              <a:rPr lang="nl-NL" sz="1800" dirty="0">
                <a:solidFill>
                  <a:srgbClr val="000000"/>
                </a:solidFill>
                <a:latin typeface="Calibri" panose="020F0502020204030204" pitchFamily="34" charset="0"/>
                <a:ea typeface="Times New Roman" panose="02020603050405020304" pitchFamily="18" charset="0"/>
              </a:rPr>
              <a:t>Voor de pilot komt subsidie maar ook daarna zal de werkdruk heel hoog zijn.</a:t>
            </a:r>
          </a:p>
          <a:p>
            <a:r>
              <a:rPr lang="nl-NL" sz="1800" dirty="0">
                <a:solidFill>
                  <a:srgbClr val="000000"/>
                </a:solidFill>
                <a:latin typeface="Calibri" panose="020F0502020204030204" pitchFamily="34" charset="0"/>
                <a:ea typeface="Times New Roman" panose="02020603050405020304" pitchFamily="18" charset="0"/>
              </a:rPr>
              <a:t>Er is (nog) geen tijdsweging bij de eindtermen dus ook een kleine opdracht kan al een eindterm dekken.</a:t>
            </a:r>
          </a:p>
          <a:p>
            <a:r>
              <a:rPr lang="nl-NL" sz="1800" dirty="0">
                <a:solidFill>
                  <a:srgbClr val="000000"/>
                </a:solidFill>
                <a:latin typeface="Calibri" panose="020F0502020204030204" pitchFamily="34" charset="0"/>
                <a:ea typeface="Times New Roman" panose="02020603050405020304" pitchFamily="18" charset="0"/>
              </a:rPr>
              <a:t>Meerdere personen nodig om zo’n vak te geven zodat verdelen van werk mogelijk is.</a:t>
            </a:r>
          </a:p>
          <a:p>
            <a:r>
              <a:rPr lang="nl-NL" sz="1800" dirty="0">
                <a:solidFill>
                  <a:srgbClr val="000000"/>
                </a:solidFill>
                <a:latin typeface="Calibri" panose="020F0502020204030204" pitchFamily="34" charset="0"/>
                <a:ea typeface="Times New Roman" panose="02020603050405020304" pitchFamily="18" charset="0"/>
              </a:rPr>
              <a:t>Investeren in contacten met de regio, o.a. bedrijven en instellingen</a:t>
            </a:r>
          </a:p>
          <a:p>
            <a:r>
              <a:rPr lang="nl-NL" sz="1800" dirty="0">
                <a:solidFill>
                  <a:srgbClr val="000000"/>
                </a:solidFill>
                <a:latin typeface="Calibri" panose="020F0502020204030204" pitchFamily="34" charset="0"/>
                <a:ea typeface="Times New Roman" panose="02020603050405020304" pitchFamily="18" charset="0"/>
              </a:rPr>
              <a:t>Elementen uit andere vakken mogen gebruikt worden in het praktijkgerichte vak</a:t>
            </a:r>
          </a:p>
          <a:p>
            <a:r>
              <a:rPr lang="nl-NL" sz="1800" dirty="0">
                <a:solidFill>
                  <a:srgbClr val="000000"/>
                </a:solidFill>
                <a:latin typeface="Calibri" panose="020F0502020204030204" pitchFamily="34" charset="0"/>
                <a:ea typeface="Times New Roman" panose="02020603050405020304" pitchFamily="18" charset="0"/>
              </a:rPr>
              <a:t>Wij zetten in op stage want een beeld van ‘de werkvloer’ is belangrijk</a:t>
            </a:r>
          </a:p>
          <a:p>
            <a:r>
              <a:rPr lang="nl-NL" sz="1800" dirty="0">
                <a:solidFill>
                  <a:srgbClr val="000000"/>
                </a:solidFill>
                <a:latin typeface="Calibri" panose="020F0502020204030204" pitchFamily="34" charset="0"/>
                <a:ea typeface="Times New Roman" panose="02020603050405020304" pitchFamily="18" charset="0"/>
              </a:rPr>
              <a:t>Zo mogelijk gebruik maken van praktijklokalen/-omgevingen uit vmbo om de werkelijkheid na te bootsen</a:t>
            </a:r>
          </a:p>
          <a:p>
            <a:pPr marL="0" indent="0">
              <a:buNone/>
            </a:pPr>
            <a:endParaRPr lang="nl-NL" dirty="0"/>
          </a:p>
        </p:txBody>
      </p:sp>
    </p:spTree>
    <p:extLst>
      <p:ext uri="{BB962C8B-B14F-4D97-AF65-F5344CB8AC3E}">
        <p14:creationId xmlns:p14="http://schemas.microsoft.com/office/powerpoint/2010/main" val="2180390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3AFBFA-A662-2F3A-4914-4F6FCC0F96A0}"/>
              </a:ext>
            </a:extLst>
          </p:cNvPr>
          <p:cNvSpPr>
            <a:spLocks noGrp="1"/>
          </p:cNvSpPr>
          <p:nvPr>
            <p:ph type="title"/>
          </p:nvPr>
        </p:nvSpPr>
        <p:spPr>
          <a:xfrm>
            <a:off x="1371600" y="685800"/>
            <a:ext cx="9601200" cy="611155"/>
          </a:xfrm>
        </p:spPr>
        <p:txBody>
          <a:bodyPr>
            <a:normAutofit/>
          </a:bodyPr>
          <a:lstStyle/>
          <a:p>
            <a:r>
              <a:rPr lang="nl-NL" sz="2800" dirty="0"/>
              <a:t>Opmerkingen uit de praktijk, vervolg</a:t>
            </a:r>
          </a:p>
        </p:txBody>
      </p:sp>
      <p:sp>
        <p:nvSpPr>
          <p:cNvPr id="3" name="Tijdelijke aanduiding voor inhoud 2">
            <a:extLst>
              <a:ext uri="{FF2B5EF4-FFF2-40B4-BE49-F238E27FC236}">
                <a16:creationId xmlns:a16="http://schemas.microsoft.com/office/drawing/2014/main" id="{00E38957-73C3-5A39-AF90-24FAAE81D63F}"/>
              </a:ext>
            </a:extLst>
          </p:cNvPr>
          <p:cNvSpPr>
            <a:spLocks noGrp="1"/>
          </p:cNvSpPr>
          <p:nvPr>
            <p:ph sz="quarter" idx="13"/>
          </p:nvPr>
        </p:nvSpPr>
        <p:spPr>
          <a:xfrm>
            <a:off x="913774" y="1390262"/>
            <a:ext cx="10363826" cy="5225142"/>
          </a:xfrm>
        </p:spPr>
        <p:txBody>
          <a:bodyPr>
            <a:normAutofit/>
          </a:bodyPr>
          <a:lstStyle/>
          <a:p>
            <a:r>
              <a:rPr lang="nl-NL" sz="1800" dirty="0">
                <a:solidFill>
                  <a:srgbClr val="222222"/>
                </a:solidFill>
                <a:latin typeface="Arial" panose="020B0604020202020204" pitchFamily="34" charset="0"/>
                <a:ea typeface="Times New Roman" panose="02020603050405020304" pitchFamily="18" charset="0"/>
              </a:rPr>
              <a:t>Kennis vanuit andere vakken of via workshops want nodig als basis voor bepaalde realistische opdrachten. Bijv. workshop sollicitatiebrief i.s.m. Nederlands of workshop </a:t>
            </a:r>
            <a:r>
              <a:rPr lang="nl-NL" sz="1800" dirty="0" err="1">
                <a:solidFill>
                  <a:srgbClr val="222222"/>
                </a:solidFill>
                <a:latin typeface="Arial" panose="020B0604020202020204" pitchFamily="34" charset="0"/>
                <a:ea typeface="Times New Roman" panose="02020603050405020304" pitchFamily="18" charset="0"/>
              </a:rPr>
              <a:t>onderzoeksvaardigheden</a:t>
            </a:r>
            <a:r>
              <a:rPr lang="nl-NL" sz="1800" dirty="0">
                <a:solidFill>
                  <a:srgbClr val="222222"/>
                </a:solidFill>
                <a:latin typeface="Arial" panose="020B0604020202020204" pitchFamily="34" charset="0"/>
                <a:ea typeface="Times New Roman" panose="02020603050405020304" pitchFamily="18" charset="0"/>
              </a:rPr>
              <a:t>.</a:t>
            </a:r>
          </a:p>
          <a:p>
            <a:r>
              <a:rPr lang="nl-NL" sz="1800" dirty="0">
                <a:solidFill>
                  <a:srgbClr val="222222"/>
                </a:solidFill>
                <a:latin typeface="Arial" panose="020B0604020202020204" pitchFamily="34" charset="0"/>
                <a:ea typeface="Times New Roman" panose="02020603050405020304" pitchFamily="18" charset="0"/>
              </a:rPr>
              <a:t>Bedrijven werken mee omdat ze jongeren kunnen enthousiasmeren voor de sector.</a:t>
            </a:r>
          </a:p>
          <a:p>
            <a:r>
              <a:rPr lang="nl-NL" sz="1800" dirty="0">
                <a:solidFill>
                  <a:srgbClr val="222222"/>
                </a:solidFill>
                <a:latin typeface="Arial" panose="020B0604020202020204" pitchFamily="34" charset="0"/>
                <a:ea typeface="Times New Roman" panose="02020603050405020304" pitchFamily="18" charset="0"/>
              </a:rPr>
              <a:t>Stage = externe opdracht. Maar opdracht moet wel aan eisen voldoen.</a:t>
            </a:r>
          </a:p>
          <a:p>
            <a:r>
              <a:rPr lang="nl-NL" sz="1800" dirty="0">
                <a:solidFill>
                  <a:srgbClr val="222222"/>
                </a:solidFill>
                <a:latin typeface="Arial" panose="020B0604020202020204" pitchFamily="34" charset="0"/>
                <a:ea typeface="Times New Roman" panose="02020603050405020304" pitchFamily="18" charset="0"/>
              </a:rPr>
              <a:t>Werven van opdrachtgevers: ga naar netwerkbijeenkomsten, ondernemersverenigingen, enz.</a:t>
            </a:r>
          </a:p>
          <a:p>
            <a:r>
              <a:rPr lang="nl-NL" sz="1800" dirty="0">
                <a:solidFill>
                  <a:srgbClr val="222222"/>
                </a:solidFill>
                <a:latin typeface="Arial" panose="020B0604020202020204" pitchFamily="34" charset="0"/>
                <a:ea typeface="Times New Roman" panose="02020603050405020304" pitchFamily="18" charset="0"/>
              </a:rPr>
              <a:t>Gebruik externe organisaties of hulpdiensten zoals Teamspot.</a:t>
            </a:r>
          </a:p>
          <a:p>
            <a:r>
              <a:rPr lang="nl-NL" sz="1800" dirty="0">
                <a:solidFill>
                  <a:srgbClr val="222222"/>
                </a:solidFill>
                <a:effectLst/>
                <a:latin typeface="Arial" panose="020B0604020202020204" pitchFamily="34" charset="0"/>
                <a:ea typeface="Times New Roman" panose="02020603050405020304" pitchFamily="18" charset="0"/>
              </a:rPr>
              <a:t>Van klein naar groot: hopelijk is er echt de ruimte om de diepte in te gaan en wordt het niet alleen ‘meer doen’.</a:t>
            </a:r>
          </a:p>
          <a:p>
            <a:r>
              <a:rPr lang="nl-NL"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In ieder geval biedt het praktijkvak een fantastische mogelijkheid om VBS activiteiten stevig vorm te geven. Wij hebben op school al de techniekvariant. We hebben al ervaring opgedaan met stage/</a:t>
            </a:r>
            <a:r>
              <a:rPr lang="nl-NL" sz="1800" dirty="0" err="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pws</a:t>
            </a:r>
            <a:r>
              <a:rPr lang="nl-NL"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bij </a:t>
            </a:r>
            <a:r>
              <a:rPr lang="nl-NL" sz="1800" dirty="0" err="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econ</a:t>
            </a:r>
            <a:r>
              <a:rPr lang="nl-NL"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a:t>
            </a:r>
            <a:r>
              <a:rPr lang="nl-NL" sz="1800" dirty="0" err="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beco</a:t>
            </a:r>
            <a:r>
              <a:rPr lang="nl-NL"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De economische variant gaan we vullen met ondernemerschap (</a:t>
            </a:r>
            <a:r>
              <a:rPr lang="nl-NL" sz="1800" dirty="0" err="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bedrijfsecon</a:t>
            </a:r>
            <a:r>
              <a:rPr lang="nl-NL"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/commerciële </a:t>
            </a:r>
            <a:r>
              <a:rPr lang="nl-NL" sz="1800" dirty="0" err="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econ</a:t>
            </a:r>
            <a:r>
              <a:rPr lang="nl-NL"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in havo 4 en met een stage in havo 5. Verder willen we ook </a:t>
            </a:r>
            <a:r>
              <a:rPr lang="nl-NL" sz="1800" dirty="0" err="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zsm</a:t>
            </a:r>
            <a:r>
              <a:rPr lang="nl-NL"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met een onderwijsvariant starten. In de toekomst ook sociaal/zorg.</a:t>
            </a:r>
          </a:p>
          <a:p>
            <a:r>
              <a:rPr lang="nl-NL" sz="18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Weet waarom je het doet!</a:t>
            </a:r>
            <a:endParaRPr lang="nl-NL"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nl-NL" dirty="0"/>
          </a:p>
        </p:txBody>
      </p:sp>
    </p:spTree>
    <p:extLst>
      <p:ext uri="{BB962C8B-B14F-4D97-AF65-F5344CB8AC3E}">
        <p14:creationId xmlns:p14="http://schemas.microsoft.com/office/powerpoint/2010/main" val="3274826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48C4AF72-66E4-B8BD-36D6-2E7F464412BD}"/>
              </a:ext>
            </a:extLst>
          </p:cNvPr>
          <p:cNvSpPr>
            <a:spLocks noGrp="1"/>
          </p:cNvSpPr>
          <p:nvPr>
            <p:ph type="title"/>
          </p:nvPr>
        </p:nvSpPr>
        <p:spPr>
          <a:xfrm>
            <a:off x="913775" y="618517"/>
            <a:ext cx="10364451" cy="1014340"/>
          </a:xfrm>
        </p:spPr>
        <p:txBody>
          <a:bodyPr>
            <a:normAutofit/>
          </a:bodyPr>
          <a:lstStyle/>
          <a:p>
            <a:r>
              <a:rPr lang="nl-NL" sz="2800" b="1" dirty="0"/>
              <a:t>Praktijkgerichte programma’s: </a:t>
            </a:r>
            <a:br>
              <a:rPr lang="nl-NL" sz="2800" b="1" dirty="0"/>
            </a:br>
            <a:r>
              <a:rPr lang="nl-NL" sz="2800" b="1" dirty="0" err="1"/>
              <a:t>pgp</a:t>
            </a:r>
            <a:r>
              <a:rPr lang="nl-NL" sz="2800" b="1" dirty="0"/>
              <a:t>-M en </a:t>
            </a:r>
            <a:r>
              <a:rPr lang="nl-NL" sz="2800" b="1" dirty="0" err="1"/>
              <a:t>pgp</a:t>
            </a:r>
            <a:r>
              <a:rPr lang="nl-NL" sz="2800" b="1" dirty="0"/>
              <a:t>-T, beide Klein en Groot</a:t>
            </a:r>
          </a:p>
        </p:txBody>
      </p:sp>
      <p:sp>
        <p:nvSpPr>
          <p:cNvPr id="5" name="Tijdelijke aanduiding voor tekst 4">
            <a:extLst>
              <a:ext uri="{FF2B5EF4-FFF2-40B4-BE49-F238E27FC236}">
                <a16:creationId xmlns:a16="http://schemas.microsoft.com/office/drawing/2014/main" id="{3F4B6B03-960C-581D-AD1A-B04DE654E560}"/>
              </a:ext>
            </a:extLst>
          </p:cNvPr>
          <p:cNvSpPr>
            <a:spLocks noGrp="1"/>
          </p:cNvSpPr>
          <p:nvPr>
            <p:ph type="body" idx="1"/>
          </p:nvPr>
        </p:nvSpPr>
        <p:spPr>
          <a:xfrm>
            <a:off x="1146328" y="1632857"/>
            <a:ext cx="4873474" cy="783771"/>
          </a:xfrm>
        </p:spPr>
        <p:txBody>
          <a:bodyPr/>
          <a:lstStyle/>
          <a:p>
            <a:r>
              <a:rPr lang="nl-NL" dirty="0" err="1"/>
              <a:t>Pgp</a:t>
            </a:r>
            <a:r>
              <a:rPr lang="nl-NL" dirty="0"/>
              <a:t>-M klein</a:t>
            </a:r>
          </a:p>
        </p:txBody>
      </p:sp>
      <p:sp>
        <p:nvSpPr>
          <p:cNvPr id="7" name="Tijdelijke aanduiding voor inhoud 6">
            <a:extLst>
              <a:ext uri="{FF2B5EF4-FFF2-40B4-BE49-F238E27FC236}">
                <a16:creationId xmlns:a16="http://schemas.microsoft.com/office/drawing/2014/main" id="{A137C7DD-CE76-09E4-01D4-1C3217B8F058}"/>
              </a:ext>
            </a:extLst>
          </p:cNvPr>
          <p:cNvSpPr>
            <a:spLocks noGrp="1"/>
          </p:cNvSpPr>
          <p:nvPr>
            <p:ph sz="quarter" idx="13"/>
          </p:nvPr>
        </p:nvSpPr>
        <p:spPr>
          <a:xfrm>
            <a:off x="913774" y="3004457"/>
            <a:ext cx="5106027" cy="2786742"/>
          </a:xfrm>
        </p:spPr>
        <p:txBody>
          <a:bodyPr/>
          <a:lstStyle/>
          <a:p>
            <a:r>
              <a:rPr lang="nl-NL" dirty="0"/>
              <a:t>Omvang: 120 </a:t>
            </a:r>
            <a:r>
              <a:rPr lang="nl-NL" dirty="0" err="1"/>
              <a:t>slu</a:t>
            </a:r>
            <a:endParaRPr lang="nl-NL" dirty="0"/>
          </a:p>
          <a:p>
            <a:r>
              <a:rPr lang="nl-NL" dirty="0"/>
              <a:t>Positie: extra klein keuzevak naast reguliere pakket</a:t>
            </a:r>
          </a:p>
          <a:p>
            <a:r>
              <a:rPr lang="nl-NL" dirty="0"/>
              <a:t>Cijfer: onderdeel van combinatiecijfer</a:t>
            </a:r>
          </a:p>
        </p:txBody>
      </p:sp>
      <p:sp>
        <p:nvSpPr>
          <p:cNvPr id="6" name="Tijdelijke aanduiding voor tekst 5">
            <a:extLst>
              <a:ext uri="{FF2B5EF4-FFF2-40B4-BE49-F238E27FC236}">
                <a16:creationId xmlns:a16="http://schemas.microsoft.com/office/drawing/2014/main" id="{66DE23CC-0D49-5957-89F0-DD3161FBA0DC}"/>
              </a:ext>
            </a:extLst>
          </p:cNvPr>
          <p:cNvSpPr>
            <a:spLocks noGrp="1"/>
          </p:cNvSpPr>
          <p:nvPr>
            <p:ph type="body" sz="quarter" idx="3"/>
          </p:nvPr>
        </p:nvSpPr>
        <p:spPr>
          <a:xfrm>
            <a:off x="6396423" y="1632858"/>
            <a:ext cx="4881804" cy="783770"/>
          </a:xfrm>
        </p:spPr>
        <p:txBody>
          <a:bodyPr/>
          <a:lstStyle/>
          <a:p>
            <a:r>
              <a:rPr lang="nl-NL" dirty="0" err="1"/>
              <a:t>Pgp</a:t>
            </a:r>
            <a:r>
              <a:rPr lang="nl-NL" dirty="0"/>
              <a:t>-M groot</a:t>
            </a:r>
          </a:p>
        </p:txBody>
      </p:sp>
      <p:sp>
        <p:nvSpPr>
          <p:cNvPr id="8" name="Tijdelijke aanduiding voor inhoud 7">
            <a:extLst>
              <a:ext uri="{FF2B5EF4-FFF2-40B4-BE49-F238E27FC236}">
                <a16:creationId xmlns:a16="http://schemas.microsoft.com/office/drawing/2014/main" id="{41C195EF-D404-7D6E-4427-52934DC8A09B}"/>
              </a:ext>
            </a:extLst>
          </p:cNvPr>
          <p:cNvSpPr>
            <a:spLocks noGrp="1"/>
          </p:cNvSpPr>
          <p:nvPr>
            <p:ph sz="quarter" idx="14"/>
          </p:nvPr>
        </p:nvSpPr>
        <p:spPr>
          <a:xfrm>
            <a:off x="6172200" y="3004455"/>
            <a:ext cx="5105401" cy="2786743"/>
          </a:xfrm>
        </p:spPr>
        <p:txBody>
          <a:bodyPr/>
          <a:lstStyle/>
          <a:p>
            <a:r>
              <a:rPr lang="nl-NL" dirty="0"/>
              <a:t>Omvang: 320 – 360 </a:t>
            </a:r>
            <a:r>
              <a:rPr lang="nl-NL" dirty="0" err="1"/>
              <a:t>slu</a:t>
            </a:r>
            <a:endParaRPr lang="nl-NL" dirty="0"/>
          </a:p>
          <a:p>
            <a:r>
              <a:rPr lang="nl-NL" dirty="0"/>
              <a:t>Positie: keuzevak binnen profiel CM of EM of in de vrije ruimte i.p.v. ander vak</a:t>
            </a:r>
          </a:p>
          <a:p>
            <a:r>
              <a:rPr lang="nl-NL" dirty="0"/>
              <a:t>Cijfer: apart cijfer net als de andere (keuze)vakken</a:t>
            </a:r>
          </a:p>
        </p:txBody>
      </p:sp>
    </p:spTree>
    <p:extLst>
      <p:ext uri="{BB962C8B-B14F-4D97-AF65-F5344CB8AC3E}">
        <p14:creationId xmlns:p14="http://schemas.microsoft.com/office/powerpoint/2010/main" val="1346647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A974F929-602B-5669-B577-9E1AF9658CF0}"/>
              </a:ext>
            </a:extLst>
          </p:cNvPr>
          <p:cNvSpPr>
            <a:spLocks noGrp="1"/>
          </p:cNvSpPr>
          <p:nvPr>
            <p:ph type="title"/>
          </p:nvPr>
        </p:nvSpPr>
        <p:spPr>
          <a:xfrm>
            <a:off x="913775" y="618518"/>
            <a:ext cx="10364451" cy="585132"/>
          </a:xfrm>
        </p:spPr>
        <p:txBody>
          <a:bodyPr>
            <a:normAutofit fontScale="90000"/>
          </a:bodyPr>
          <a:lstStyle/>
          <a:p>
            <a:r>
              <a:rPr lang="nl-NL" sz="2400" dirty="0"/>
              <a:t>Kenmerken praktijkgerichte vakken</a:t>
            </a:r>
            <a:br>
              <a:rPr lang="nl-NL" sz="2400" dirty="0"/>
            </a:br>
            <a:endParaRPr lang="nl-NL" sz="2400" dirty="0"/>
          </a:p>
        </p:txBody>
      </p:sp>
      <p:sp>
        <p:nvSpPr>
          <p:cNvPr id="8" name="Tijdelijke aanduiding voor inhoud 7">
            <a:extLst>
              <a:ext uri="{FF2B5EF4-FFF2-40B4-BE49-F238E27FC236}">
                <a16:creationId xmlns:a16="http://schemas.microsoft.com/office/drawing/2014/main" id="{A58866F4-EDA8-1443-2C8A-CB48C9D09D8E}"/>
              </a:ext>
            </a:extLst>
          </p:cNvPr>
          <p:cNvSpPr>
            <a:spLocks noGrp="1"/>
          </p:cNvSpPr>
          <p:nvPr>
            <p:ph sz="quarter" idx="13"/>
          </p:nvPr>
        </p:nvSpPr>
        <p:spPr>
          <a:xfrm>
            <a:off x="913774" y="1203650"/>
            <a:ext cx="10363826" cy="5035832"/>
          </a:xfrm>
        </p:spPr>
        <p:txBody>
          <a:bodyPr>
            <a:normAutofit fontScale="70000" lnSpcReduction="20000"/>
          </a:bodyPr>
          <a:lstStyle/>
          <a:p>
            <a:pPr>
              <a:lnSpc>
                <a:spcPct val="120000"/>
              </a:lnSpc>
            </a:pPr>
            <a:r>
              <a:rPr lang="nl-NL" sz="2600" dirty="0">
                <a:solidFill>
                  <a:srgbClr val="000000"/>
                </a:solidFill>
                <a:ea typeface="Calibri" panose="020F0502020204030204" pitchFamily="34" charset="0"/>
                <a:cs typeface="Times New Roman" panose="02020603050405020304" pitchFamily="18" charset="0"/>
              </a:rPr>
              <a:t>O</a:t>
            </a:r>
            <a:r>
              <a:rPr lang="nl-NL" sz="2600" dirty="0">
                <a:solidFill>
                  <a:srgbClr val="000000"/>
                </a:solidFill>
                <a:effectLst/>
                <a:ea typeface="Calibri" panose="020F0502020204030204" pitchFamily="34" charset="0"/>
                <a:cs typeface="Times New Roman" panose="02020603050405020304" pitchFamily="18" charset="0"/>
              </a:rPr>
              <a:t>pdrachten van opdrachtgevers uit bedrijven en instellingen</a:t>
            </a:r>
          </a:p>
          <a:p>
            <a:pPr>
              <a:lnSpc>
                <a:spcPct val="120000"/>
              </a:lnSpc>
            </a:pPr>
            <a:r>
              <a:rPr lang="nl-NL" sz="2600" dirty="0">
                <a:solidFill>
                  <a:srgbClr val="000000"/>
                </a:solidFill>
                <a:effectLst/>
                <a:ea typeface="Calibri" panose="020F0502020204030204" pitchFamily="34" charset="0"/>
                <a:cs typeface="Times New Roman" panose="02020603050405020304" pitchFamily="18" charset="0"/>
              </a:rPr>
              <a:t>Loopbaanoriëntatie is onderdeel </a:t>
            </a:r>
          </a:p>
          <a:p>
            <a:pPr>
              <a:lnSpc>
                <a:spcPct val="120000"/>
              </a:lnSpc>
            </a:pPr>
            <a:r>
              <a:rPr lang="nl-NL" sz="2600" dirty="0">
                <a:solidFill>
                  <a:srgbClr val="000000"/>
                </a:solidFill>
                <a:ea typeface="Calibri" panose="020F0502020204030204" pitchFamily="34" charset="0"/>
                <a:cs typeface="Times New Roman" panose="02020603050405020304" pitchFamily="18" charset="0"/>
              </a:rPr>
              <a:t>L</a:t>
            </a:r>
            <a:r>
              <a:rPr lang="nl-NL" sz="2600" dirty="0">
                <a:solidFill>
                  <a:srgbClr val="000000"/>
                </a:solidFill>
                <a:effectLst/>
                <a:ea typeface="Calibri" panose="020F0502020204030204" pitchFamily="34" charset="0"/>
                <a:cs typeface="Times New Roman" panose="02020603050405020304" pitchFamily="18" charset="0"/>
              </a:rPr>
              <a:t>eerlingen zijn praktisch bezig </a:t>
            </a:r>
          </a:p>
          <a:p>
            <a:pPr>
              <a:lnSpc>
                <a:spcPct val="120000"/>
              </a:lnSpc>
            </a:pPr>
            <a:r>
              <a:rPr lang="nl-NL" sz="2600" dirty="0">
                <a:solidFill>
                  <a:srgbClr val="000000"/>
                </a:solidFill>
                <a:ea typeface="Calibri" panose="020F0502020204030204" pitchFamily="34" charset="0"/>
                <a:cs typeface="Times New Roman" panose="02020603050405020304" pitchFamily="18" charset="0"/>
              </a:rPr>
              <a:t>Betere keuze en overstap </a:t>
            </a:r>
            <a:r>
              <a:rPr lang="nl-NL" sz="2600" dirty="0">
                <a:solidFill>
                  <a:srgbClr val="000000"/>
                </a:solidFill>
                <a:effectLst/>
                <a:ea typeface="Calibri" panose="020F0502020204030204" pitchFamily="34" charset="0"/>
                <a:cs typeface="Times New Roman" panose="02020603050405020304" pitchFamily="18" charset="0"/>
              </a:rPr>
              <a:t>naar het vervolgonderwijs</a:t>
            </a:r>
          </a:p>
          <a:p>
            <a:pPr>
              <a:lnSpc>
                <a:spcPct val="120000"/>
              </a:lnSpc>
            </a:pPr>
            <a:r>
              <a:rPr lang="nl-NL" sz="2600" dirty="0">
                <a:solidFill>
                  <a:srgbClr val="000000"/>
                </a:solidFill>
                <a:effectLst/>
                <a:ea typeface="Calibri" panose="020F0502020204030204" pitchFamily="34" charset="0"/>
                <a:cs typeface="Times New Roman" panose="02020603050405020304" pitchFamily="18" charset="0"/>
              </a:rPr>
              <a:t>Zelfstandige vaksectie, </a:t>
            </a:r>
            <a:r>
              <a:rPr lang="nl-NL" sz="2600" dirty="0" err="1">
                <a:solidFill>
                  <a:srgbClr val="000000"/>
                </a:solidFill>
                <a:effectLst/>
                <a:ea typeface="Calibri" panose="020F0502020204030204" pitchFamily="34" charset="0"/>
                <a:cs typeface="Times New Roman" panose="02020603050405020304" pitchFamily="18" charset="0"/>
              </a:rPr>
              <a:t>pta</a:t>
            </a:r>
            <a:r>
              <a:rPr lang="nl-NL" sz="2600" dirty="0">
                <a:solidFill>
                  <a:srgbClr val="000000"/>
                </a:solidFill>
                <a:effectLst/>
                <a:ea typeface="Calibri" panose="020F0502020204030204" pitchFamily="34" charset="0"/>
                <a:cs typeface="Times New Roman" panose="02020603050405020304" pitchFamily="18" charset="0"/>
              </a:rPr>
              <a:t>, schoolexamens, bijscholing docenten, </a:t>
            </a:r>
            <a:r>
              <a:rPr lang="nl-NL" sz="2600" dirty="0">
                <a:solidFill>
                  <a:srgbClr val="000000"/>
                </a:solidFill>
                <a:ea typeface="Calibri" panose="020F0502020204030204" pitchFamily="34" charset="0"/>
                <a:cs typeface="Times New Roman" panose="02020603050405020304" pitchFamily="18" charset="0"/>
              </a:rPr>
              <a:t>soms zelfs aanpassingen in inrichting en inventaris</a:t>
            </a:r>
          </a:p>
          <a:p>
            <a:pPr>
              <a:lnSpc>
                <a:spcPct val="120000"/>
              </a:lnSpc>
            </a:pPr>
            <a:r>
              <a:rPr lang="nl-NL" sz="2600" dirty="0">
                <a:solidFill>
                  <a:srgbClr val="000000"/>
                </a:solidFill>
                <a:effectLst/>
                <a:ea typeface="Calibri" panose="020F0502020204030204" pitchFamily="34" charset="0"/>
                <a:cs typeface="Times New Roman" panose="02020603050405020304" pitchFamily="18" charset="0"/>
              </a:rPr>
              <a:t>Afstemming met andere scholen in de regio, vervolgonderwijs en arbeidsmarkt</a:t>
            </a:r>
          </a:p>
          <a:p>
            <a:pPr>
              <a:lnSpc>
                <a:spcPct val="120000"/>
              </a:lnSpc>
            </a:pPr>
            <a:r>
              <a:rPr lang="nl-NL" sz="2600" dirty="0">
                <a:solidFill>
                  <a:srgbClr val="000000"/>
                </a:solidFill>
                <a:ea typeface="Calibri" panose="020F0502020204030204" pitchFamily="34" charset="0"/>
                <a:cs typeface="Times New Roman" panose="02020603050405020304" pitchFamily="18" charset="0"/>
              </a:rPr>
              <a:t>Brede programma’s waarbij kennis en vaardigheden worden geleerd in de context van werkvelden.</a:t>
            </a:r>
          </a:p>
          <a:p>
            <a:pPr>
              <a:lnSpc>
                <a:spcPct val="120000"/>
              </a:lnSpc>
            </a:pPr>
            <a:r>
              <a:rPr lang="nl-NL" sz="2600" dirty="0">
                <a:solidFill>
                  <a:srgbClr val="000000"/>
                </a:solidFill>
                <a:effectLst/>
                <a:ea typeface="Calibri" panose="020F0502020204030204" pitchFamily="34" charset="0"/>
                <a:cs typeface="Times New Roman" panose="02020603050405020304" pitchFamily="18" charset="0"/>
              </a:rPr>
              <a:t>Werkvelden zijn gebaseerd op vervolgrichtingen</a:t>
            </a:r>
          </a:p>
          <a:p>
            <a:pPr>
              <a:lnSpc>
                <a:spcPct val="120000"/>
              </a:lnSpc>
            </a:pPr>
            <a:r>
              <a:rPr lang="nl-NL" sz="2600" dirty="0">
                <a:solidFill>
                  <a:srgbClr val="000000"/>
                </a:solidFill>
                <a:effectLst/>
                <a:ea typeface="Calibri" panose="020F0502020204030204" pitchFamily="34" charset="0"/>
                <a:cs typeface="Times New Roman" panose="02020603050405020304" pitchFamily="18" charset="0"/>
              </a:rPr>
              <a:t>Het uitgangspunt van de trajecten voor vmbo en havo is vergelijkbaar. De kennis en vaardigheden in het vmbo zorgen voor aansluiting op mbo en havo. Havo richt zich met de kennis en vaardigheden vooral op de aansluiting naar het hbo.</a:t>
            </a:r>
          </a:p>
          <a:p>
            <a:endParaRPr lang="nl-NL" sz="2200" dirty="0">
              <a:effectLst/>
              <a:ea typeface="Calibri" panose="020F0502020204030204" pitchFamily="34" charset="0"/>
              <a:cs typeface="Times New Roman" panose="02020603050405020304" pitchFamily="18" charset="0"/>
            </a:endParaRPr>
          </a:p>
          <a:p>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nl-NL" sz="1800" dirty="0">
              <a:solidFill>
                <a:srgbClr val="000000"/>
              </a:solidFill>
              <a:effectLst/>
              <a:latin typeface="Montserrat" panose="00000500000000000000" pitchFamily="2" charset="0"/>
              <a:ea typeface="Calibri" panose="020F0502020204030204" pitchFamily="34" charset="0"/>
              <a:cs typeface="Times New Roman" panose="02020603050405020304" pitchFamily="18" charset="0"/>
            </a:endParaRPr>
          </a:p>
          <a:p>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nl-NL" dirty="0"/>
          </a:p>
        </p:txBody>
      </p:sp>
    </p:spTree>
    <p:extLst>
      <p:ext uri="{BB962C8B-B14F-4D97-AF65-F5344CB8AC3E}">
        <p14:creationId xmlns:p14="http://schemas.microsoft.com/office/powerpoint/2010/main" val="3906605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93C0F3-8287-949A-8F1A-FD4061F6F86A}"/>
              </a:ext>
            </a:extLst>
          </p:cNvPr>
          <p:cNvSpPr>
            <a:spLocks noGrp="1"/>
          </p:cNvSpPr>
          <p:nvPr>
            <p:ph type="title"/>
          </p:nvPr>
        </p:nvSpPr>
        <p:spPr>
          <a:xfrm>
            <a:off x="1371600" y="685800"/>
            <a:ext cx="9601200" cy="639147"/>
          </a:xfrm>
        </p:spPr>
        <p:txBody>
          <a:bodyPr>
            <a:normAutofit/>
          </a:bodyPr>
          <a:lstStyle/>
          <a:p>
            <a:r>
              <a:rPr lang="nl-NL" sz="2800" dirty="0"/>
              <a:t>Het programma </a:t>
            </a:r>
            <a:r>
              <a:rPr lang="nl-NL" sz="2800" dirty="0" err="1"/>
              <a:t>pgp</a:t>
            </a:r>
            <a:r>
              <a:rPr lang="nl-NL" sz="2800" dirty="0"/>
              <a:t>-M</a:t>
            </a:r>
          </a:p>
        </p:txBody>
      </p:sp>
      <p:sp>
        <p:nvSpPr>
          <p:cNvPr id="3" name="Tijdelijke aanduiding voor inhoud 2">
            <a:extLst>
              <a:ext uri="{FF2B5EF4-FFF2-40B4-BE49-F238E27FC236}">
                <a16:creationId xmlns:a16="http://schemas.microsoft.com/office/drawing/2014/main" id="{6EA561E1-A285-33B0-13CE-51DD3D42A133}"/>
              </a:ext>
            </a:extLst>
          </p:cNvPr>
          <p:cNvSpPr>
            <a:spLocks noGrp="1"/>
          </p:cNvSpPr>
          <p:nvPr>
            <p:ph sz="quarter" idx="13"/>
          </p:nvPr>
        </p:nvSpPr>
        <p:spPr>
          <a:xfrm>
            <a:off x="913774" y="1324948"/>
            <a:ext cx="10363826" cy="4466252"/>
          </a:xfrm>
        </p:spPr>
        <p:txBody>
          <a:bodyPr>
            <a:normAutofit/>
          </a:bodyPr>
          <a:lstStyle/>
          <a:p>
            <a:r>
              <a:rPr lang="nl-NL" dirty="0">
                <a:solidFill>
                  <a:srgbClr val="000000"/>
                </a:solidFill>
                <a:effectLst/>
                <a:ea typeface="Calibri" panose="020F0502020204030204" pitchFamily="34" charset="0"/>
                <a:cs typeface="Times New Roman" panose="02020603050405020304" pitchFamily="18" charset="0"/>
              </a:rPr>
              <a:t>Focus op het werken met en voor mensen in de brede zin van het woord</a:t>
            </a:r>
          </a:p>
          <a:p>
            <a:r>
              <a:rPr lang="nl-NL" dirty="0">
                <a:solidFill>
                  <a:srgbClr val="000000"/>
                </a:solidFill>
                <a:effectLst/>
                <a:ea typeface="Calibri" panose="020F0502020204030204" pitchFamily="34" charset="0"/>
                <a:cs typeface="Times New Roman" panose="02020603050405020304" pitchFamily="18" charset="0"/>
              </a:rPr>
              <a:t>Werken voor mensen zal vooral tot uiting komen in de brede economische sector, de juridische sector, in taal en cultuur of de sector die zich richt op gedrag en maatschappij. </a:t>
            </a:r>
          </a:p>
          <a:p>
            <a:r>
              <a:rPr lang="nl-NL" dirty="0">
                <a:effectLst/>
                <a:latin typeface="Franklin Gothic Book" panose="020B0503020102020204" pitchFamily="34" charset="0"/>
                <a:ea typeface="Calibri" panose="020F0502020204030204" pitchFamily="34" charset="0"/>
                <a:cs typeface="Arial" panose="020B0604020202020204" pitchFamily="34" charset="0"/>
              </a:rPr>
              <a:t>Centraal staat dat leerlingen op basis van een (ontwerp)onderzoek een dienst verlenen, een product maken of een proces inrichten. </a:t>
            </a:r>
          </a:p>
          <a:p>
            <a:r>
              <a:rPr lang="nl-NL" sz="2000" dirty="0">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In de realistische opdrachten afkomstig uit een bepaald werkveld, zijn altijd praktijkgerichte en vakspecifieke vaardigheden en kenniselementen aan de orde, werken leerlingen in opdracht van een externe opdrachtgever en spelen maatschappelijke vraagstukken een rol. Tegelijkertijd spelen ook LOB-doelen mee. </a:t>
            </a:r>
            <a:br>
              <a:rPr lang="nl-NL" sz="2000" dirty="0">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br>
            <a:r>
              <a:rPr lang="nl-NL" sz="2000" dirty="0">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Met andere woorden: in elke opdracht komen elementen uit de domeinen A tot en met F van het examenprogramma bij elkaar.</a:t>
            </a:r>
            <a:endParaRPr lang="nl-NL" dirty="0">
              <a:effectLst/>
              <a:ea typeface="Calibri" panose="020F0502020204030204" pitchFamily="34" charset="0"/>
              <a:cs typeface="Times New Roman" panose="02020603050405020304" pitchFamily="18" charset="0"/>
            </a:endParaRPr>
          </a:p>
          <a:p>
            <a:endParaRPr lang="nl-NL" dirty="0"/>
          </a:p>
        </p:txBody>
      </p:sp>
    </p:spTree>
    <p:extLst>
      <p:ext uri="{BB962C8B-B14F-4D97-AF65-F5344CB8AC3E}">
        <p14:creationId xmlns:p14="http://schemas.microsoft.com/office/powerpoint/2010/main" val="2118450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10027F-BB3C-AB95-FA0F-916055E1A71C}"/>
              </a:ext>
            </a:extLst>
          </p:cNvPr>
          <p:cNvSpPr>
            <a:spLocks noGrp="1"/>
          </p:cNvSpPr>
          <p:nvPr>
            <p:ph type="title"/>
          </p:nvPr>
        </p:nvSpPr>
        <p:spPr>
          <a:xfrm>
            <a:off x="1371600" y="685800"/>
            <a:ext cx="9601200" cy="564502"/>
          </a:xfrm>
        </p:spPr>
        <p:txBody>
          <a:bodyPr>
            <a:normAutofit/>
          </a:bodyPr>
          <a:lstStyle/>
          <a:p>
            <a:r>
              <a:rPr lang="nl-NL" sz="2800" dirty="0"/>
              <a:t>De docent</a:t>
            </a:r>
          </a:p>
        </p:txBody>
      </p:sp>
      <p:sp>
        <p:nvSpPr>
          <p:cNvPr id="3" name="Tijdelijke aanduiding voor inhoud 2">
            <a:extLst>
              <a:ext uri="{FF2B5EF4-FFF2-40B4-BE49-F238E27FC236}">
                <a16:creationId xmlns:a16="http://schemas.microsoft.com/office/drawing/2014/main" id="{4EC7E79F-6D8C-7C1D-BBD9-23A8C976407B}"/>
              </a:ext>
            </a:extLst>
          </p:cNvPr>
          <p:cNvSpPr>
            <a:spLocks noGrp="1"/>
          </p:cNvSpPr>
          <p:nvPr>
            <p:ph sz="quarter" idx="13"/>
          </p:nvPr>
        </p:nvSpPr>
        <p:spPr>
          <a:xfrm>
            <a:off x="913774" y="1324948"/>
            <a:ext cx="10363826" cy="4466252"/>
          </a:xfrm>
        </p:spPr>
        <p:txBody>
          <a:bodyPr/>
          <a:lstStyle/>
          <a:p>
            <a:r>
              <a:rPr lang="nl-NL" dirty="0">
                <a:solidFill>
                  <a:srgbClr val="000000"/>
                </a:solidFill>
                <a:effectLst/>
                <a:ea typeface="Calibri" panose="020F0502020204030204" pitchFamily="34" charset="0"/>
                <a:cs typeface="Times New Roman" panose="02020603050405020304" pitchFamily="18" charset="0"/>
              </a:rPr>
              <a:t>Kan leerlingen begeleiden in het proces naar toenemende zelfstandigheid en competentiebeheersing. </a:t>
            </a:r>
          </a:p>
          <a:p>
            <a:r>
              <a:rPr lang="nl-NL" dirty="0">
                <a:solidFill>
                  <a:srgbClr val="000000"/>
                </a:solidFill>
                <a:effectLst/>
                <a:ea typeface="Calibri" panose="020F0502020204030204" pitchFamily="34" charset="0"/>
                <a:cs typeface="Times New Roman" panose="02020603050405020304" pitchFamily="18" charset="0"/>
              </a:rPr>
              <a:t>Ontwikkelt samen met collega's, regionale bedrijven en instellingen en het vervolgonderwijs levensechte opdrachten. </a:t>
            </a:r>
          </a:p>
          <a:p>
            <a:r>
              <a:rPr lang="nl-NL" dirty="0">
                <a:solidFill>
                  <a:srgbClr val="000000"/>
                </a:solidFill>
                <a:ea typeface="Calibri" panose="020F0502020204030204" pitchFamily="34" charset="0"/>
                <a:cs typeface="Times New Roman" panose="02020603050405020304" pitchFamily="18" charset="0"/>
              </a:rPr>
              <a:t>K</a:t>
            </a:r>
            <a:r>
              <a:rPr lang="nl-NL" dirty="0">
                <a:solidFill>
                  <a:srgbClr val="000000"/>
                </a:solidFill>
                <a:effectLst/>
                <a:ea typeface="Calibri" panose="020F0502020204030204" pitchFamily="34" charset="0"/>
                <a:cs typeface="Times New Roman" panose="02020603050405020304" pitchFamily="18" charset="0"/>
              </a:rPr>
              <a:t>an leerlingen aan verschillende opdrachten laten werken en differentiëren naar niveau en leerstijl van de leerling. </a:t>
            </a:r>
          </a:p>
          <a:p>
            <a:r>
              <a:rPr lang="nl-NL" dirty="0">
                <a:solidFill>
                  <a:srgbClr val="000000"/>
                </a:solidFill>
                <a:effectLst/>
                <a:ea typeface="Calibri" panose="020F0502020204030204" pitchFamily="34" charset="0"/>
                <a:cs typeface="Times New Roman" panose="02020603050405020304" pitchFamily="18" charset="0"/>
              </a:rPr>
              <a:t>Is niet alleen tijd kwijt aan het zich eigen maken van het nieuwe vak maar moet ook werken aan een verandering in de manier van lesgeven. </a:t>
            </a:r>
          </a:p>
          <a:p>
            <a:r>
              <a:rPr lang="nl-NL" dirty="0">
                <a:solidFill>
                  <a:srgbClr val="000000"/>
                </a:solidFill>
                <a:effectLst/>
                <a:ea typeface="Calibri" panose="020F0502020204030204" pitchFamily="34" charset="0"/>
                <a:cs typeface="Times New Roman" panose="02020603050405020304" pitchFamily="18" charset="0"/>
              </a:rPr>
              <a:t>Is meer creatief en ondernemend en heeft affiniteit met projectmatig werken.</a:t>
            </a:r>
            <a:endParaRPr lang="nl-NL" dirty="0">
              <a:effectLst/>
              <a:ea typeface="Calibri" panose="020F0502020204030204" pitchFamily="34" charset="0"/>
              <a:cs typeface="Times New Roman" panose="02020603050405020304" pitchFamily="18" charset="0"/>
            </a:endParaRPr>
          </a:p>
          <a:p>
            <a:endParaRPr lang="nl-NL" dirty="0"/>
          </a:p>
        </p:txBody>
      </p:sp>
    </p:spTree>
    <p:extLst>
      <p:ext uri="{BB962C8B-B14F-4D97-AF65-F5344CB8AC3E}">
        <p14:creationId xmlns:p14="http://schemas.microsoft.com/office/powerpoint/2010/main" val="707526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0DE89E-37EA-239B-CE74-0A3CF8167B93}"/>
              </a:ext>
            </a:extLst>
          </p:cNvPr>
          <p:cNvSpPr>
            <a:spLocks noGrp="1"/>
          </p:cNvSpPr>
          <p:nvPr>
            <p:ph type="title"/>
          </p:nvPr>
        </p:nvSpPr>
        <p:spPr>
          <a:xfrm>
            <a:off x="1371600" y="685800"/>
            <a:ext cx="9601200" cy="947057"/>
          </a:xfrm>
        </p:spPr>
        <p:txBody>
          <a:bodyPr>
            <a:normAutofit/>
          </a:bodyPr>
          <a:lstStyle/>
          <a:p>
            <a:r>
              <a:rPr lang="nl-NL" sz="2800" dirty="0"/>
              <a:t>Examenprogramma </a:t>
            </a:r>
            <a:br>
              <a:rPr lang="nl-NL" sz="2800" dirty="0"/>
            </a:br>
            <a:r>
              <a:rPr lang="nl-NL" sz="2000" dirty="0"/>
              <a:t>let op: er is alleen nog een conceptprogramma voor </a:t>
            </a:r>
            <a:r>
              <a:rPr lang="nl-NL" sz="2000" dirty="0" err="1"/>
              <a:t>pgp</a:t>
            </a:r>
            <a:r>
              <a:rPr lang="nl-NL" sz="2000" dirty="0"/>
              <a:t>-M klein</a:t>
            </a:r>
            <a:endParaRPr lang="nl-NL" sz="2800" dirty="0"/>
          </a:p>
        </p:txBody>
      </p:sp>
      <p:sp>
        <p:nvSpPr>
          <p:cNvPr id="3" name="Tijdelijke aanduiding voor inhoud 2">
            <a:extLst>
              <a:ext uri="{FF2B5EF4-FFF2-40B4-BE49-F238E27FC236}">
                <a16:creationId xmlns:a16="http://schemas.microsoft.com/office/drawing/2014/main" id="{34DC94D9-2650-1785-98C7-ECCDD7A1E480}"/>
              </a:ext>
            </a:extLst>
          </p:cNvPr>
          <p:cNvSpPr>
            <a:spLocks noGrp="1"/>
          </p:cNvSpPr>
          <p:nvPr>
            <p:ph sz="quarter" idx="13"/>
          </p:nvPr>
        </p:nvSpPr>
        <p:spPr>
          <a:xfrm>
            <a:off x="913774" y="1791478"/>
            <a:ext cx="10363826" cy="3999721"/>
          </a:xfrm>
        </p:spPr>
        <p:txBody>
          <a:bodyPr/>
          <a:lstStyle/>
          <a:p>
            <a:pPr marL="0" indent="0">
              <a:lnSpc>
                <a:spcPct val="100000"/>
              </a:lnSpc>
              <a:buNone/>
            </a:pPr>
            <a:endParaRPr lang="nl-NL" dirty="0">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endParaRPr>
          </a:p>
          <a:p>
            <a:pPr marL="0" indent="0">
              <a:lnSpc>
                <a:spcPct val="100000"/>
              </a:lnSpc>
              <a:buNone/>
            </a:pPr>
            <a:r>
              <a:rPr lang="nl-NL" dirty="0">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Het examenprogramma bestaat uit zes domeinen, waarvan de eerste drie voor alle praktijkgerichte programma’s gelijk zijn. Het zijn:</a:t>
            </a:r>
            <a:endParaRPr lang="nl-NL" dirty="0">
              <a:effectLst/>
              <a:latin typeface="Franklin Gothic Book" panose="020B0503020102020204" pitchFamily="34" charset="0"/>
              <a:ea typeface="Calibri" panose="020F0502020204030204" pitchFamily="34" charset="0"/>
              <a:cs typeface="Arial" panose="020B0604020202020204" pitchFamily="34" charset="0"/>
            </a:endParaRPr>
          </a:p>
          <a:p>
            <a:pPr marL="342900" lvl="0" indent="-342900">
              <a:lnSpc>
                <a:spcPct val="100000"/>
              </a:lnSpc>
              <a:buFont typeface="+mj-lt"/>
              <a:buAutoNum type="alphaUcPeriod"/>
            </a:pPr>
            <a:r>
              <a:rPr lang="nl-NL" dirty="0">
                <a:effectLst/>
                <a:latin typeface="Franklin Gothic Book" panose="020B0503020102020204" pitchFamily="34" charset="0"/>
                <a:ea typeface="Calibri" panose="020F0502020204030204" pitchFamily="34" charset="0"/>
                <a:cs typeface="Arial" panose="020B0604020202020204" pitchFamily="34" charset="0"/>
              </a:rPr>
              <a:t>Praktijkgerichte vaardigheden</a:t>
            </a:r>
          </a:p>
          <a:p>
            <a:pPr marL="342900" lvl="0" indent="-342900">
              <a:lnSpc>
                <a:spcPct val="100000"/>
              </a:lnSpc>
              <a:buFont typeface="+mj-lt"/>
              <a:buAutoNum type="alphaUcPeriod"/>
            </a:pPr>
            <a:r>
              <a:rPr lang="nl-NL" dirty="0">
                <a:effectLst/>
                <a:latin typeface="Franklin Gothic Book" panose="020B0503020102020204" pitchFamily="34" charset="0"/>
                <a:ea typeface="Calibri" panose="020F0502020204030204" pitchFamily="34" charset="0"/>
                <a:cs typeface="Arial" panose="020B0604020202020204" pitchFamily="34" charset="0"/>
              </a:rPr>
              <a:t>Werken in opdracht van een externe opdrachtgever</a:t>
            </a:r>
          </a:p>
          <a:p>
            <a:pPr marL="342900" lvl="0" indent="-342900">
              <a:lnSpc>
                <a:spcPct val="100000"/>
              </a:lnSpc>
              <a:buFont typeface="+mj-lt"/>
              <a:buAutoNum type="alphaUcPeriod"/>
            </a:pPr>
            <a:r>
              <a:rPr lang="nl-NL" dirty="0">
                <a:effectLst/>
                <a:latin typeface="Franklin Gothic Book" panose="020B0503020102020204" pitchFamily="34" charset="0"/>
                <a:ea typeface="Calibri" panose="020F0502020204030204" pitchFamily="34" charset="0"/>
                <a:cs typeface="Arial" panose="020B0604020202020204" pitchFamily="34" charset="0"/>
              </a:rPr>
              <a:t>Loopbaanontwikkeling</a:t>
            </a:r>
          </a:p>
          <a:p>
            <a:pPr marL="342900" lvl="0" indent="-342900">
              <a:lnSpc>
                <a:spcPct val="100000"/>
              </a:lnSpc>
              <a:buFont typeface="+mj-lt"/>
              <a:buAutoNum type="alphaUcPeriod"/>
            </a:pPr>
            <a:r>
              <a:rPr lang="nl-NL" dirty="0">
                <a:effectLst/>
                <a:latin typeface="Franklin Gothic Book" panose="020B0503020102020204" pitchFamily="34" charset="0"/>
                <a:ea typeface="Calibri" panose="020F0502020204030204" pitchFamily="34" charset="0"/>
                <a:cs typeface="Arial" panose="020B0604020202020204" pitchFamily="34" charset="0"/>
              </a:rPr>
              <a:t>Werkvelden</a:t>
            </a:r>
          </a:p>
          <a:p>
            <a:pPr marL="342900" lvl="0" indent="-342900">
              <a:lnSpc>
                <a:spcPct val="100000"/>
              </a:lnSpc>
              <a:buFont typeface="+mj-lt"/>
              <a:buAutoNum type="alphaUcPeriod"/>
            </a:pPr>
            <a:r>
              <a:rPr lang="nl-NL" dirty="0" err="1">
                <a:effectLst/>
                <a:latin typeface="Franklin Gothic Book" panose="020B0503020102020204" pitchFamily="34" charset="0"/>
                <a:ea typeface="Calibri" panose="020F0502020204030204" pitchFamily="34" charset="0"/>
                <a:cs typeface="Arial" panose="020B0604020202020204" pitchFamily="34" charset="0"/>
              </a:rPr>
              <a:t>Programmaspecifieke</a:t>
            </a:r>
            <a:r>
              <a:rPr lang="nl-NL" dirty="0">
                <a:effectLst/>
                <a:latin typeface="Franklin Gothic Book" panose="020B0503020102020204" pitchFamily="34" charset="0"/>
                <a:ea typeface="Calibri" panose="020F0502020204030204" pitchFamily="34" charset="0"/>
                <a:cs typeface="Arial" panose="020B0604020202020204" pitchFamily="34" charset="0"/>
              </a:rPr>
              <a:t> kennis en vaardigheden</a:t>
            </a:r>
          </a:p>
          <a:p>
            <a:pPr marL="342900" lvl="0" indent="-342900">
              <a:lnSpc>
                <a:spcPct val="100000"/>
              </a:lnSpc>
              <a:buFont typeface="+mj-lt"/>
              <a:buAutoNum type="alphaUcPeriod"/>
            </a:pPr>
            <a:r>
              <a:rPr lang="nl-NL" dirty="0">
                <a:effectLst/>
                <a:latin typeface="Franklin Gothic Book" panose="020B0503020102020204" pitchFamily="34" charset="0"/>
                <a:ea typeface="Calibri" panose="020F0502020204030204" pitchFamily="34" charset="0"/>
                <a:cs typeface="Arial" panose="020B0604020202020204" pitchFamily="34" charset="0"/>
              </a:rPr>
              <a:t>Vraagstukken</a:t>
            </a:r>
          </a:p>
          <a:p>
            <a:endParaRPr lang="nl-NL" dirty="0"/>
          </a:p>
        </p:txBody>
      </p:sp>
    </p:spTree>
    <p:extLst>
      <p:ext uri="{BB962C8B-B14F-4D97-AF65-F5344CB8AC3E}">
        <p14:creationId xmlns:p14="http://schemas.microsoft.com/office/powerpoint/2010/main" val="1987359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CAA7BF20-CF0F-BE73-4627-3877F0D0E459}"/>
              </a:ext>
            </a:extLst>
          </p:cNvPr>
          <p:cNvSpPr>
            <a:spLocks noGrp="1"/>
          </p:cNvSpPr>
          <p:nvPr>
            <p:ph type="title"/>
          </p:nvPr>
        </p:nvSpPr>
        <p:spPr>
          <a:xfrm>
            <a:off x="1371600" y="990600"/>
            <a:ext cx="9601200" cy="5279571"/>
          </a:xfrm>
        </p:spPr>
        <p:txBody>
          <a:bodyPr>
            <a:noAutofit/>
          </a:bodyPr>
          <a:lstStyle/>
          <a:p>
            <a:r>
              <a:rPr lang="nl-NL" sz="2000" dirty="0">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Alle eindtermen hebben dezelfde vorm. Ze bestaan uit drie onderdelen:</a:t>
            </a:r>
            <a:br>
              <a:rPr lang="nl-NL" sz="2000" dirty="0">
                <a:effectLst/>
                <a:latin typeface="Franklin Gothic Book" panose="020B0503020102020204" pitchFamily="34" charset="0"/>
                <a:ea typeface="Calibri" panose="020F0502020204030204" pitchFamily="34" charset="0"/>
                <a:cs typeface="Arial" panose="020B0604020202020204" pitchFamily="34" charset="0"/>
              </a:rPr>
            </a:br>
            <a:r>
              <a:rPr lang="nl-NL" sz="2000" dirty="0">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 </a:t>
            </a:r>
            <a:br>
              <a:rPr lang="nl-NL" sz="2000" dirty="0">
                <a:effectLst/>
                <a:latin typeface="Franklin Gothic Book" panose="020B0503020102020204" pitchFamily="34" charset="0"/>
                <a:ea typeface="Calibri" panose="020F0502020204030204" pitchFamily="34" charset="0"/>
                <a:cs typeface="Arial" panose="020B0604020202020204" pitchFamily="34" charset="0"/>
              </a:rPr>
            </a:br>
            <a:r>
              <a:rPr lang="nl-NL" sz="2000" dirty="0" err="1">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Doelzin</a:t>
            </a:r>
            <a:r>
              <a:rPr lang="nl-NL" sz="2000" dirty="0">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 	beschrijft de essentie van de vaardigheid of het kenniselement.</a:t>
            </a:r>
            <a:br>
              <a:rPr lang="nl-NL" sz="2000" dirty="0">
                <a:effectLst/>
                <a:latin typeface="Franklin Gothic Book" panose="020B0503020102020204" pitchFamily="34" charset="0"/>
                <a:ea typeface="Calibri" panose="020F0502020204030204" pitchFamily="34" charset="0"/>
                <a:cs typeface="Arial" panose="020B0604020202020204" pitchFamily="34" charset="0"/>
              </a:rPr>
            </a:br>
            <a:r>
              <a:rPr lang="nl-NL" sz="2000" dirty="0">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Uitwerking: 	is een verduidelijking van waar het in de </a:t>
            </a:r>
            <a:r>
              <a:rPr lang="nl-NL" sz="2000" dirty="0" err="1">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doelzin</a:t>
            </a:r>
            <a:r>
              <a:rPr lang="nl-NL" sz="2000" dirty="0">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 om gaat. </a:t>
            </a:r>
            <a:br>
              <a:rPr lang="nl-NL" sz="2000" dirty="0">
                <a:effectLst/>
                <a:latin typeface="Franklin Gothic Book" panose="020B0503020102020204" pitchFamily="34" charset="0"/>
                <a:ea typeface="Calibri" panose="020F0502020204030204" pitchFamily="34" charset="0"/>
                <a:cs typeface="Arial" panose="020B0604020202020204" pitchFamily="34" charset="0"/>
              </a:rPr>
            </a:br>
            <a:r>
              <a:rPr lang="nl-NL" sz="2000" dirty="0">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Toelichting: 	geven voorbeelden of concretiseringen van de </a:t>
            </a:r>
            <a:r>
              <a:rPr lang="nl-NL" sz="2000" dirty="0" err="1">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doelzin</a:t>
            </a:r>
            <a:r>
              <a:rPr lang="nl-NL" sz="2000" dirty="0">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a:t>
            </a:r>
            <a:br>
              <a:rPr lang="nl-NL" sz="2000" dirty="0">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br>
            <a:br>
              <a:rPr lang="nl-NL" sz="2000" dirty="0">
                <a:solidFill>
                  <a:srgbClr val="000000"/>
                </a:solidFill>
                <a:effectLst/>
                <a:latin typeface="+mn-lt"/>
                <a:ea typeface="Verdana" panose="020B0604030504040204" pitchFamily="34" charset="0"/>
                <a:cs typeface="Verdana" panose="020B0604030504040204" pitchFamily="34" charset="0"/>
              </a:rPr>
            </a:br>
            <a:r>
              <a:rPr lang="nl-NL" sz="2000" dirty="0">
                <a:solidFill>
                  <a:srgbClr val="000000"/>
                </a:solidFill>
                <a:effectLst/>
                <a:latin typeface="+mn-lt"/>
                <a:ea typeface="Verdana" panose="020B0604030504040204" pitchFamily="34" charset="0"/>
                <a:cs typeface="Verdana" panose="020B0604030504040204" pitchFamily="34" charset="0"/>
              </a:rPr>
              <a:t>In een opdracht hoeven niet álle eindtermen behandeld te worden, zolang ervoor gezorgd wordt dat wel alle eindtermen in het onderwijsprogramma aan de orde komen. </a:t>
            </a:r>
            <a:br>
              <a:rPr lang="nl-NL" sz="2000" dirty="0">
                <a:solidFill>
                  <a:srgbClr val="000000"/>
                </a:solidFill>
                <a:effectLst/>
                <a:latin typeface="+mn-lt"/>
                <a:ea typeface="Verdana" panose="020B0604030504040204" pitchFamily="34" charset="0"/>
                <a:cs typeface="Verdana" panose="020B0604030504040204" pitchFamily="34" charset="0"/>
              </a:rPr>
            </a:br>
            <a:br>
              <a:rPr lang="nl-NL" sz="2000" dirty="0">
                <a:solidFill>
                  <a:srgbClr val="000000"/>
                </a:solidFill>
                <a:effectLst/>
                <a:latin typeface="+mn-lt"/>
                <a:ea typeface="Verdana" panose="020B0604030504040204" pitchFamily="34" charset="0"/>
                <a:cs typeface="Verdana" panose="020B0604030504040204" pitchFamily="34" charset="0"/>
              </a:rPr>
            </a:br>
            <a:r>
              <a:rPr lang="nl-NL" sz="2000" dirty="0">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Als binnen het examenprogramma het woord opdracht gebruikt wordt, gaat het om realistische en levensechte opdrachten.  </a:t>
            </a:r>
            <a:br>
              <a:rPr lang="nl-NL" sz="2000" dirty="0">
                <a:solidFill>
                  <a:srgbClr val="000000"/>
                </a:solidFill>
                <a:effectLst/>
                <a:latin typeface="+mn-lt"/>
                <a:ea typeface="Verdana" panose="020B0604030504040204" pitchFamily="34" charset="0"/>
                <a:cs typeface="Verdana" panose="020B0604030504040204" pitchFamily="34" charset="0"/>
              </a:rPr>
            </a:br>
            <a:br>
              <a:rPr lang="nl-NL" sz="2000" dirty="0">
                <a:solidFill>
                  <a:srgbClr val="000000"/>
                </a:solidFill>
                <a:effectLst/>
                <a:latin typeface="+mn-lt"/>
                <a:ea typeface="Verdana" panose="020B0604030504040204" pitchFamily="34" charset="0"/>
                <a:cs typeface="Verdana" panose="020B0604030504040204" pitchFamily="34" charset="0"/>
              </a:rPr>
            </a:br>
            <a:r>
              <a:rPr lang="nl-NL" sz="2000" dirty="0">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De eindtermen zijn niet in detail uitgewerkt. Er is veel ruimte voor scholen om de leerdoelen vorm te geven. Door ervaringen tijdens de </a:t>
            </a:r>
            <a:r>
              <a:rPr lang="nl-NL" sz="2000" dirty="0" err="1">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doorontwikkelfase</a:t>
            </a:r>
            <a:r>
              <a:rPr lang="nl-NL" sz="2000" dirty="0">
                <a:solidFill>
                  <a:srgbClr val="000000"/>
                </a:solidFill>
                <a:effectLst/>
                <a:latin typeface="Franklin Gothic Book" panose="020B0503020102020204" pitchFamily="34" charset="0"/>
                <a:ea typeface="Verdana" panose="020B0604030504040204" pitchFamily="34" charset="0"/>
                <a:cs typeface="Verdana" panose="020B0604030504040204" pitchFamily="34" charset="0"/>
              </a:rPr>
              <a:t> zal steeds duidelijker worden waaraan zoal gedacht kan worden. Dit zal een plaats krijgen in de digitale handreiking.</a:t>
            </a:r>
            <a:br>
              <a:rPr lang="nl-NL" sz="2000" dirty="0">
                <a:effectLst/>
                <a:latin typeface="Verdana" panose="020B0604030504040204" pitchFamily="34" charset="0"/>
                <a:ea typeface="Calibri" panose="020F0502020204030204" pitchFamily="34" charset="0"/>
                <a:cs typeface="Arial" panose="020B0604020202020204" pitchFamily="34" charset="0"/>
              </a:rPr>
            </a:br>
            <a:endParaRPr lang="nl-NL" sz="2000" dirty="0"/>
          </a:p>
        </p:txBody>
      </p:sp>
      <p:sp>
        <p:nvSpPr>
          <p:cNvPr id="3" name="Tijdelijke aanduiding voor inhoud 2">
            <a:extLst>
              <a:ext uri="{FF2B5EF4-FFF2-40B4-BE49-F238E27FC236}">
                <a16:creationId xmlns:a16="http://schemas.microsoft.com/office/drawing/2014/main" id="{FD5A91C2-5568-09C3-82F0-C08124B63D1C}"/>
              </a:ext>
            </a:extLst>
          </p:cNvPr>
          <p:cNvSpPr>
            <a:spLocks noGrp="1"/>
          </p:cNvSpPr>
          <p:nvPr>
            <p:ph idx="1"/>
          </p:nvPr>
        </p:nvSpPr>
        <p:spPr>
          <a:xfrm flipV="1">
            <a:off x="1371600" y="5867399"/>
            <a:ext cx="9601200" cy="45719"/>
          </a:xfrm>
        </p:spPr>
        <p:txBody>
          <a:bodyPr>
            <a:normAutofit fontScale="25000" lnSpcReduction="20000"/>
          </a:bodyPr>
          <a:lstStyle/>
          <a:p>
            <a:pPr marL="0" indent="0">
              <a:lnSpc>
                <a:spcPts val="1500"/>
              </a:lnSpc>
              <a:buNone/>
            </a:pPr>
            <a:endParaRPr lang="nl-NL" sz="1800"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nl-NL" dirty="0"/>
          </a:p>
        </p:txBody>
      </p:sp>
      <p:sp>
        <p:nvSpPr>
          <p:cNvPr id="9" name="Tekstvak 8">
            <a:extLst>
              <a:ext uri="{FF2B5EF4-FFF2-40B4-BE49-F238E27FC236}">
                <a16:creationId xmlns:a16="http://schemas.microsoft.com/office/drawing/2014/main" id="{F426E0E4-1677-1E2F-1F5C-C0F6C43A89A4}"/>
              </a:ext>
            </a:extLst>
          </p:cNvPr>
          <p:cNvSpPr txBox="1"/>
          <p:nvPr/>
        </p:nvSpPr>
        <p:spPr>
          <a:xfrm>
            <a:off x="3048778" y="1997839"/>
            <a:ext cx="6097554" cy="646331"/>
          </a:xfrm>
          <a:prstGeom prst="rect">
            <a:avLst/>
          </a:prstGeom>
          <a:noFill/>
        </p:spPr>
        <p:txBody>
          <a:bodyPr wrap="square">
            <a:spAutoFit/>
          </a:bodyPr>
          <a:lstStyle/>
          <a:p>
            <a:br>
              <a:rPr lang="nl-NL" sz="1800" dirty="0">
                <a:effectLst/>
                <a:latin typeface="Franklin Gothic Book" panose="020B0503020102020204" pitchFamily="34" charset="0"/>
                <a:ea typeface="Calibri" panose="020F0502020204030204" pitchFamily="34" charset="0"/>
                <a:cs typeface="Arial" panose="020B0604020202020204" pitchFamily="34" charset="0"/>
              </a:rPr>
            </a:br>
            <a:endParaRPr lang="nl-NL" dirty="0"/>
          </a:p>
        </p:txBody>
      </p:sp>
    </p:spTree>
    <p:extLst>
      <p:ext uri="{BB962C8B-B14F-4D97-AF65-F5344CB8AC3E}">
        <p14:creationId xmlns:p14="http://schemas.microsoft.com/office/powerpoint/2010/main" val="1243209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151BDA-ACC8-FEDF-E5E9-0F6EA343DBA6}"/>
              </a:ext>
            </a:extLst>
          </p:cNvPr>
          <p:cNvSpPr>
            <a:spLocks noGrp="1"/>
          </p:cNvSpPr>
          <p:nvPr>
            <p:ph type="title"/>
          </p:nvPr>
        </p:nvSpPr>
        <p:spPr>
          <a:xfrm>
            <a:off x="1371600" y="685800"/>
            <a:ext cx="9601200" cy="5500396"/>
          </a:xfrm>
        </p:spPr>
        <p:txBody>
          <a:bodyPr>
            <a:normAutofit/>
          </a:bodyPr>
          <a:lstStyle/>
          <a:p>
            <a:r>
              <a:rPr lang="nl-NL" sz="28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t>A	Praktijkgerichte vaardigheden</a:t>
            </a:r>
            <a:br>
              <a:rPr lang="nl-NL" sz="28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br>
            <a:br>
              <a:rPr lang="nl-NL" sz="1800" b="1" dirty="0">
                <a:solidFill>
                  <a:srgbClr val="000FA0"/>
                </a:solidFill>
                <a:effectLst/>
                <a:latin typeface="Verdana" panose="020B0604030504040204" pitchFamily="34" charset="0"/>
                <a:ea typeface="Yu Gothic Light" panose="020B0300000000000000" pitchFamily="34" charset="-128"/>
                <a:cs typeface="Times New Roman" panose="02020603050405020304" pitchFamily="18" charset="0"/>
              </a:rPr>
            </a:br>
            <a:r>
              <a:rPr lang="nl-NL" sz="1800" b="1" dirty="0">
                <a:solidFill>
                  <a:srgbClr val="000FA0"/>
                </a:solidFill>
                <a:effectLst/>
                <a:latin typeface="Verdana" panose="020B0604030504040204" pitchFamily="34" charset="0"/>
                <a:ea typeface="Yu Gothic Light" panose="020B0300000000000000" pitchFamily="34" charset="-128"/>
                <a:cs typeface="Times New Roman" panose="02020603050405020304" pitchFamily="18" charset="0"/>
              </a:rPr>
              <a:t>-	</a:t>
            </a:r>
            <a:r>
              <a:rPr lang="nl-NL" sz="20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t>Communiceren</a:t>
            </a:r>
            <a:br>
              <a:rPr lang="nl-NL" sz="20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br>
            <a:r>
              <a:rPr lang="nl-NL" sz="20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t>-	Rekenvaardigheden</a:t>
            </a:r>
            <a:br>
              <a:rPr lang="nl-NL" sz="20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br>
            <a:r>
              <a:rPr lang="nl-NL" sz="20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t>-	Samenwerken</a:t>
            </a:r>
            <a:br>
              <a:rPr lang="nl-NL" sz="20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br>
            <a:r>
              <a:rPr lang="nl-NL" sz="20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t>-	Verantwoord omgaan met digitale technologie</a:t>
            </a:r>
            <a:br>
              <a:rPr lang="nl-NL" sz="20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br>
            <a:r>
              <a:rPr lang="nl-NL" sz="20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t>-	Informatievaardigheden</a:t>
            </a:r>
            <a:br>
              <a:rPr lang="nl-NL" sz="20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br>
            <a:r>
              <a:rPr lang="nl-NL" sz="20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t>-	Analytisch en kritisch denken</a:t>
            </a:r>
            <a:br>
              <a:rPr lang="nl-NL" sz="20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br>
            <a:r>
              <a:rPr lang="nl-NL" sz="20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t>-	Creatief denken en handelen</a:t>
            </a:r>
            <a:br>
              <a:rPr lang="nl-NL" sz="20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br>
            <a:r>
              <a:rPr lang="nl-NL" sz="2000" b="1" dirty="0">
                <a:solidFill>
                  <a:srgbClr val="000FA0"/>
                </a:solidFill>
                <a:effectLst/>
                <a:latin typeface="Franklin Gothic Book" panose="020B0503020102020204" pitchFamily="34" charset="0"/>
                <a:ea typeface="Yu Gothic Light" panose="020B0300000000000000" pitchFamily="34" charset="-128"/>
                <a:cs typeface="Times New Roman" panose="02020603050405020304" pitchFamily="18" charset="0"/>
              </a:rPr>
              <a:t>-	Verantwoordelijkheid nemen</a:t>
            </a:r>
            <a:endParaRPr lang="nl-NL" sz="2000" dirty="0">
              <a:latin typeface="Franklin Gothic Book" panose="020B0503020102020204" pitchFamily="34" charset="0"/>
            </a:endParaRPr>
          </a:p>
        </p:txBody>
      </p:sp>
      <p:graphicFrame>
        <p:nvGraphicFramePr>
          <p:cNvPr id="4" name="Tijdelijke aanduiding voor inhoud 3">
            <a:extLst>
              <a:ext uri="{FF2B5EF4-FFF2-40B4-BE49-F238E27FC236}">
                <a16:creationId xmlns:a16="http://schemas.microsoft.com/office/drawing/2014/main" id="{2EE04C61-117A-4951-7261-0B6DC084E57F}"/>
              </a:ext>
            </a:extLst>
          </p:cNvPr>
          <p:cNvGraphicFramePr>
            <a:graphicFrameLocks noGrp="1"/>
          </p:cNvGraphicFramePr>
          <p:nvPr>
            <p:ph idx="1"/>
            <p:extLst>
              <p:ext uri="{D42A27DB-BD31-4B8C-83A1-F6EECF244321}">
                <p14:modId xmlns:p14="http://schemas.microsoft.com/office/powerpoint/2010/main" val="2549892960"/>
              </p:ext>
            </p:extLst>
          </p:nvPr>
        </p:nvGraphicFramePr>
        <p:xfrm>
          <a:off x="1436914" y="3816219"/>
          <a:ext cx="9535886" cy="2509935"/>
        </p:xfrm>
        <a:graphic>
          <a:graphicData uri="http://schemas.openxmlformats.org/drawingml/2006/table">
            <a:tbl>
              <a:tblPr firstRow="1" firstCol="1" bandRow="1">
                <a:tableStyleId>{5C22544A-7EE6-4342-B048-85BDC9FD1C3A}</a:tableStyleId>
              </a:tblPr>
              <a:tblGrid>
                <a:gridCol w="1184988">
                  <a:extLst>
                    <a:ext uri="{9D8B030D-6E8A-4147-A177-3AD203B41FA5}">
                      <a16:colId xmlns:a16="http://schemas.microsoft.com/office/drawing/2014/main" val="799983214"/>
                    </a:ext>
                  </a:extLst>
                </a:gridCol>
                <a:gridCol w="8350898">
                  <a:extLst>
                    <a:ext uri="{9D8B030D-6E8A-4147-A177-3AD203B41FA5}">
                      <a16:colId xmlns:a16="http://schemas.microsoft.com/office/drawing/2014/main" val="2132308958"/>
                    </a:ext>
                  </a:extLst>
                </a:gridCol>
              </a:tblGrid>
              <a:tr h="293509">
                <a:tc>
                  <a:txBody>
                    <a:bodyPr/>
                    <a:lstStyle/>
                    <a:p>
                      <a:pPr>
                        <a:lnSpc>
                          <a:spcPts val="1500"/>
                        </a:lnSpc>
                        <a:spcBef>
                          <a:spcPts val="200"/>
                        </a:spcBef>
                      </a:pPr>
                      <a:r>
                        <a:rPr lang="nl-NL" sz="1600">
                          <a:effectLst/>
                        </a:rPr>
                        <a:t>A1</a:t>
                      </a:r>
                      <a:endParaRPr lang="nl-NL" sz="1600">
                        <a:effectLst/>
                        <a:latin typeface="Verdana" panose="020B060403050404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ts val="1500"/>
                        </a:lnSpc>
                        <a:spcBef>
                          <a:spcPts val="200"/>
                        </a:spcBef>
                      </a:pPr>
                      <a:r>
                        <a:rPr lang="nl-NL" sz="1600" dirty="0">
                          <a:effectLst/>
                        </a:rPr>
                        <a:t>Communiceren </a:t>
                      </a:r>
                      <a:endParaRPr lang="nl-NL" sz="1600" dirty="0">
                        <a:effectLst/>
                        <a:latin typeface="Verdana" panose="020B060403050404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978752040"/>
                  </a:ext>
                </a:extLst>
              </a:tr>
              <a:tr h="619393">
                <a:tc>
                  <a:txBody>
                    <a:bodyPr/>
                    <a:lstStyle/>
                    <a:p>
                      <a:pPr>
                        <a:lnSpc>
                          <a:spcPts val="1500"/>
                        </a:lnSpc>
                        <a:spcBef>
                          <a:spcPts val="200"/>
                        </a:spcBef>
                      </a:pPr>
                      <a:r>
                        <a:rPr lang="nl-NL" sz="1600">
                          <a:effectLst/>
                        </a:rPr>
                        <a:t>Doelzin</a:t>
                      </a:r>
                      <a:endParaRPr lang="nl-NL" sz="1600">
                        <a:effectLst/>
                        <a:latin typeface="Verdana" panose="020B060403050404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0000"/>
                        </a:lnSpc>
                        <a:tabLst>
                          <a:tab pos="530860" algn="l"/>
                          <a:tab pos="531495" algn="l"/>
                        </a:tabLst>
                      </a:pPr>
                      <a:r>
                        <a:rPr lang="nl-NL" sz="1800">
                          <a:effectLst/>
                        </a:rPr>
                        <a:t>De leerling communiceert doelgericht en begrijpelijk om informatie uit te wisselen en gedachten, gevoelens en ervaringen uit te drukken.</a:t>
                      </a:r>
                      <a:endParaRPr lang="nl-NL" sz="1800">
                        <a:effectLst/>
                        <a:latin typeface="Verdana" panose="020B060403050404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998768293"/>
                  </a:ext>
                </a:extLst>
              </a:tr>
              <a:tr h="1597033">
                <a:tc>
                  <a:txBody>
                    <a:bodyPr/>
                    <a:lstStyle/>
                    <a:p>
                      <a:pPr>
                        <a:lnSpc>
                          <a:spcPts val="1500"/>
                        </a:lnSpc>
                        <a:spcBef>
                          <a:spcPts val="200"/>
                        </a:spcBef>
                      </a:pPr>
                      <a:r>
                        <a:rPr lang="nl-NL" sz="1600">
                          <a:effectLst/>
                        </a:rPr>
                        <a:t>Uitwerking</a:t>
                      </a:r>
                      <a:endParaRPr lang="nl-NL" sz="1600">
                        <a:effectLst/>
                        <a:latin typeface="Verdana" panose="020B060403050404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0000"/>
                        </a:lnSpc>
                      </a:pPr>
                      <a:r>
                        <a:rPr lang="nl-NL" sz="1800" dirty="0">
                          <a:effectLst/>
                        </a:rPr>
                        <a:t>Het gaat hierbij om:</a:t>
                      </a:r>
                    </a:p>
                    <a:p>
                      <a:pPr marL="342900" lvl="0" indent="-342900">
                        <a:lnSpc>
                          <a:spcPct val="100000"/>
                        </a:lnSpc>
                        <a:buFont typeface="Calibri" panose="020F0502020204030204" pitchFamily="34" charset="0"/>
                        <a:buChar char="-"/>
                      </a:pPr>
                      <a:r>
                        <a:rPr lang="nl-NL" sz="1800" dirty="0">
                          <a:effectLst/>
                        </a:rPr>
                        <a:t>de Nederlandse taal mondeling en schriftelijk functioneel gebruiken;</a:t>
                      </a:r>
                    </a:p>
                    <a:p>
                      <a:pPr marL="342900" lvl="0" indent="-342900">
                        <a:lnSpc>
                          <a:spcPct val="100000"/>
                        </a:lnSpc>
                        <a:buFont typeface="Calibri" panose="020F0502020204030204" pitchFamily="34" charset="0"/>
                        <a:buChar char="-"/>
                      </a:pPr>
                      <a:r>
                        <a:rPr lang="nl-NL" sz="1800" dirty="0">
                          <a:effectLst/>
                        </a:rPr>
                        <a:t>beeldtaal interpreteren;</a:t>
                      </a:r>
                    </a:p>
                    <a:p>
                      <a:pPr marL="342900" lvl="0" indent="-342900">
                        <a:lnSpc>
                          <a:spcPct val="100000"/>
                        </a:lnSpc>
                        <a:buFont typeface="Calibri" panose="020F0502020204030204" pitchFamily="34" charset="0"/>
                        <a:buChar char="-"/>
                      </a:pPr>
                      <a:r>
                        <a:rPr lang="nl-NL" sz="1800" dirty="0">
                          <a:effectLst/>
                        </a:rPr>
                        <a:t>non-verbale communicatie interpreteren en daarmee omgaan;</a:t>
                      </a:r>
                    </a:p>
                    <a:p>
                      <a:pPr marL="342900" lvl="0" indent="-342900">
                        <a:lnSpc>
                          <a:spcPct val="100000"/>
                        </a:lnSpc>
                        <a:buFont typeface="Calibri" panose="020F0502020204030204" pitchFamily="34" charset="0"/>
                        <a:buChar char="-"/>
                      </a:pPr>
                      <a:r>
                        <a:rPr lang="nl-NL" sz="1800" dirty="0">
                          <a:effectLst/>
                        </a:rPr>
                        <a:t>presenteren van zichzelf en het eigen werk.</a:t>
                      </a:r>
                      <a:endParaRPr lang="nl-NL" sz="18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85907619"/>
                  </a:ext>
                </a:extLst>
              </a:tr>
            </a:tbl>
          </a:graphicData>
        </a:graphic>
      </p:graphicFrame>
    </p:spTree>
    <p:extLst>
      <p:ext uri="{BB962C8B-B14F-4D97-AF65-F5344CB8AC3E}">
        <p14:creationId xmlns:p14="http://schemas.microsoft.com/office/powerpoint/2010/main" val="1123379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75CE6D-A4C4-874D-60E7-902710AFE405}"/>
              </a:ext>
            </a:extLst>
          </p:cNvPr>
          <p:cNvSpPr>
            <a:spLocks noGrp="1"/>
          </p:cNvSpPr>
          <p:nvPr>
            <p:ph type="title"/>
          </p:nvPr>
        </p:nvSpPr>
        <p:spPr>
          <a:xfrm>
            <a:off x="1371600" y="685800"/>
            <a:ext cx="9601200" cy="60649"/>
          </a:xfrm>
        </p:spPr>
        <p:txBody>
          <a:bodyPr>
            <a:normAutofit fontScale="90000"/>
          </a:bodyPr>
          <a:lstStyle/>
          <a:p>
            <a:endParaRPr lang="nl-NL" dirty="0"/>
          </a:p>
        </p:txBody>
      </p:sp>
      <p:sp>
        <p:nvSpPr>
          <p:cNvPr id="3" name="Tijdelijke aanduiding voor inhoud 2">
            <a:extLst>
              <a:ext uri="{FF2B5EF4-FFF2-40B4-BE49-F238E27FC236}">
                <a16:creationId xmlns:a16="http://schemas.microsoft.com/office/drawing/2014/main" id="{CDA722B3-FDFB-C412-FFB7-F782E1412B3A}"/>
              </a:ext>
            </a:extLst>
          </p:cNvPr>
          <p:cNvSpPr>
            <a:spLocks noGrp="1"/>
          </p:cNvSpPr>
          <p:nvPr>
            <p:ph idx="1"/>
          </p:nvPr>
        </p:nvSpPr>
        <p:spPr>
          <a:xfrm>
            <a:off x="1371600" y="914399"/>
            <a:ext cx="9601200" cy="5477069"/>
          </a:xfrm>
        </p:spPr>
        <p:txBody>
          <a:bodyPr>
            <a:normAutofit/>
          </a:bodyPr>
          <a:lstStyle/>
          <a:p>
            <a:pPr marL="0" indent="0">
              <a:buNone/>
            </a:pPr>
            <a:r>
              <a:rPr lang="nl-NL" sz="2800" dirty="0"/>
              <a:t>B	Werken aan praktische en realistische opdrachten</a:t>
            </a:r>
          </a:p>
          <a:p>
            <a:pPr>
              <a:buFontTx/>
              <a:buChar char="-"/>
            </a:pPr>
            <a:r>
              <a:rPr lang="nl-NL" dirty="0"/>
              <a:t>Praktische en realistische opdrachten</a:t>
            </a:r>
          </a:p>
          <a:p>
            <a:pPr>
              <a:buFontTx/>
              <a:buChar char="-"/>
            </a:pPr>
            <a:r>
              <a:rPr lang="nl-NL" dirty="0"/>
              <a:t>Interactie met externe opdrachtgevers</a:t>
            </a:r>
          </a:p>
          <a:p>
            <a:pPr>
              <a:buFontTx/>
              <a:buChar char="-"/>
            </a:pPr>
            <a:r>
              <a:rPr lang="nl-NL" dirty="0"/>
              <a:t>De context van externe opdrachtgevers</a:t>
            </a:r>
          </a:p>
          <a:p>
            <a:pPr>
              <a:buFontTx/>
              <a:buChar char="-"/>
            </a:pPr>
            <a:endParaRPr lang="nl-NL" dirty="0"/>
          </a:p>
          <a:p>
            <a:pPr>
              <a:buFontTx/>
              <a:buChar char="-"/>
            </a:pPr>
            <a:endParaRPr lang="nl-NL" dirty="0"/>
          </a:p>
          <a:p>
            <a:pPr>
              <a:buFontTx/>
              <a:buChar char="-"/>
            </a:pPr>
            <a:endParaRPr lang="nl-NL" dirty="0"/>
          </a:p>
          <a:p>
            <a:pPr>
              <a:buFontTx/>
              <a:buChar char="-"/>
            </a:pPr>
            <a:endParaRPr lang="nl-NL" dirty="0"/>
          </a:p>
          <a:p>
            <a:pPr>
              <a:buFontTx/>
              <a:buChar char="-"/>
            </a:pPr>
            <a:endParaRPr lang="nl-NL" dirty="0"/>
          </a:p>
          <a:p>
            <a:pPr>
              <a:buFontTx/>
              <a:buChar char="-"/>
            </a:pPr>
            <a:endParaRPr lang="nl-NL" dirty="0"/>
          </a:p>
          <a:p>
            <a:pPr>
              <a:buFontTx/>
              <a:buChar char="-"/>
            </a:pPr>
            <a:endParaRPr lang="nl-NL" dirty="0"/>
          </a:p>
          <a:p>
            <a:pPr marL="0" indent="0">
              <a:buNone/>
            </a:pPr>
            <a:r>
              <a:rPr lang="nl-NL" sz="2800" dirty="0"/>
              <a:t>C	Loopbaanontwikkeling</a:t>
            </a:r>
          </a:p>
          <a:p>
            <a:pPr>
              <a:buFontTx/>
              <a:buChar char="-"/>
            </a:pPr>
            <a:endParaRPr lang="nl-NL" dirty="0"/>
          </a:p>
          <a:p>
            <a:pPr marL="0" indent="0">
              <a:buNone/>
            </a:pPr>
            <a:endParaRPr lang="nl-NL" dirty="0"/>
          </a:p>
          <a:p>
            <a:pPr>
              <a:buFontTx/>
              <a:buChar char="-"/>
            </a:pPr>
            <a:endParaRPr lang="nl-NL" dirty="0"/>
          </a:p>
          <a:p>
            <a:pPr>
              <a:buFontTx/>
              <a:buChar char="-"/>
            </a:pPr>
            <a:endParaRPr lang="nl-NL" dirty="0"/>
          </a:p>
        </p:txBody>
      </p:sp>
      <p:graphicFrame>
        <p:nvGraphicFramePr>
          <p:cNvPr id="4" name="Tabel 3">
            <a:extLst>
              <a:ext uri="{FF2B5EF4-FFF2-40B4-BE49-F238E27FC236}">
                <a16:creationId xmlns:a16="http://schemas.microsoft.com/office/drawing/2014/main" id="{E17C5BFB-735F-29B5-A396-A00ACBC84559}"/>
              </a:ext>
            </a:extLst>
          </p:cNvPr>
          <p:cNvGraphicFramePr>
            <a:graphicFrameLocks noGrp="1"/>
          </p:cNvGraphicFramePr>
          <p:nvPr>
            <p:extLst>
              <p:ext uri="{D42A27DB-BD31-4B8C-83A1-F6EECF244321}">
                <p14:modId xmlns:p14="http://schemas.microsoft.com/office/powerpoint/2010/main" val="814375491"/>
              </p:ext>
            </p:extLst>
          </p:nvPr>
        </p:nvGraphicFramePr>
        <p:xfrm>
          <a:off x="1614196" y="2677887"/>
          <a:ext cx="9358604" cy="2985795"/>
        </p:xfrm>
        <a:graphic>
          <a:graphicData uri="http://schemas.openxmlformats.org/drawingml/2006/table">
            <a:tbl>
              <a:tblPr>
                <a:tableStyleId>{5C22544A-7EE6-4342-B048-85BDC9FD1C3A}</a:tableStyleId>
              </a:tblPr>
              <a:tblGrid>
                <a:gridCol w="1259633">
                  <a:extLst>
                    <a:ext uri="{9D8B030D-6E8A-4147-A177-3AD203B41FA5}">
                      <a16:colId xmlns:a16="http://schemas.microsoft.com/office/drawing/2014/main" val="1175446887"/>
                    </a:ext>
                  </a:extLst>
                </a:gridCol>
                <a:gridCol w="8098971">
                  <a:extLst>
                    <a:ext uri="{9D8B030D-6E8A-4147-A177-3AD203B41FA5}">
                      <a16:colId xmlns:a16="http://schemas.microsoft.com/office/drawing/2014/main" val="1898895048"/>
                    </a:ext>
                  </a:extLst>
                </a:gridCol>
              </a:tblGrid>
              <a:tr h="303655">
                <a:tc>
                  <a:txBody>
                    <a:bodyPr/>
                    <a:lstStyle/>
                    <a:p>
                      <a:pPr marL="67945" eaLnBrk="0" hangingPunct="0">
                        <a:lnSpc>
                          <a:spcPct val="100000"/>
                        </a:lnSpc>
                        <a:spcBef>
                          <a:spcPts val="485"/>
                        </a:spcBef>
                        <a:spcAft>
                          <a:spcPts val="0"/>
                        </a:spcAft>
                      </a:pPr>
                      <a:r>
                        <a:rPr lang="nl-NL" sz="1800">
                          <a:effectLst/>
                        </a:rPr>
                        <a:t>B1</a:t>
                      </a:r>
                      <a:endParaRPr lang="nl-NL" sz="1800">
                        <a:effectLst/>
                        <a:latin typeface="Verdana" panose="020B0604030504040204" pitchFamily="34" charset="0"/>
                        <a:ea typeface="Calibri" panose="020F0502020204030204" pitchFamily="34" charset="0"/>
                        <a:cs typeface="Arial" panose="020B0604020202020204" pitchFamily="34" charset="0"/>
                      </a:endParaRPr>
                    </a:p>
                  </a:txBody>
                  <a:tcPr marL="0" marR="0" marT="0" marB="0"/>
                </a:tc>
                <a:tc>
                  <a:txBody>
                    <a:bodyPr/>
                    <a:lstStyle/>
                    <a:p>
                      <a:pPr marL="67945" eaLnBrk="0" hangingPunct="0">
                        <a:lnSpc>
                          <a:spcPct val="100000"/>
                        </a:lnSpc>
                        <a:spcBef>
                          <a:spcPts val="485"/>
                        </a:spcBef>
                        <a:spcAft>
                          <a:spcPts val="0"/>
                        </a:spcAft>
                      </a:pPr>
                      <a:r>
                        <a:rPr lang="nl-NL" sz="1800">
                          <a:effectLst/>
                        </a:rPr>
                        <a:t>Praktische en realistische opdrachten</a:t>
                      </a:r>
                      <a:endParaRPr lang="nl-NL" sz="1800">
                        <a:effectLst/>
                        <a:latin typeface="Verdana" panose="020B060403050404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550387076"/>
                  </a:ext>
                </a:extLst>
              </a:tr>
              <a:tr h="565310">
                <a:tc>
                  <a:txBody>
                    <a:bodyPr/>
                    <a:lstStyle/>
                    <a:p>
                      <a:pPr marL="67945" eaLnBrk="0" hangingPunct="0">
                        <a:lnSpc>
                          <a:spcPct val="100000"/>
                        </a:lnSpc>
                        <a:spcBef>
                          <a:spcPts val="480"/>
                        </a:spcBef>
                        <a:spcAft>
                          <a:spcPts val="0"/>
                        </a:spcAft>
                      </a:pPr>
                      <a:r>
                        <a:rPr lang="nl-NL" sz="1800" dirty="0" err="1">
                          <a:effectLst/>
                        </a:rPr>
                        <a:t>Doelzin</a:t>
                      </a:r>
                      <a:endParaRPr lang="nl-NL" sz="1800" dirty="0">
                        <a:effectLst/>
                        <a:latin typeface="Verdana" panose="020B0604030504040204" pitchFamily="34" charset="0"/>
                        <a:ea typeface="Calibri" panose="020F0502020204030204" pitchFamily="34" charset="0"/>
                        <a:cs typeface="Arial" panose="020B0604020202020204" pitchFamily="34" charset="0"/>
                      </a:endParaRPr>
                    </a:p>
                  </a:txBody>
                  <a:tcPr marL="0" marR="0" marT="0" marB="0"/>
                </a:tc>
                <a:tc>
                  <a:txBody>
                    <a:bodyPr/>
                    <a:lstStyle/>
                    <a:p>
                      <a:pPr marL="67945" marR="291465" eaLnBrk="0" hangingPunct="0">
                        <a:lnSpc>
                          <a:spcPct val="100000"/>
                        </a:lnSpc>
                        <a:spcAft>
                          <a:spcPts val="0"/>
                        </a:spcAft>
                      </a:pPr>
                      <a:r>
                        <a:rPr lang="nl-NL" sz="1800">
                          <a:effectLst/>
                        </a:rPr>
                        <a:t>De leerling werkt doelgericht aan praktische en realistische opdrachten van externe opdrachtgevers. </a:t>
                      </a:r>
                      <a:endParaRPr lang="nl-NL" sz="1800">
                        <a:effectLst/>
                        <a:latin typeface="Verdana" panose="020B060403050404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274509242"/>
                  </a:ext>
                </a:extLst>
              </a:tr>
              <a:tr h="2116830">
                <a:tc>
                  <a:txBody>
                    <a:bodyPr/>
                    <a:lstStyle/>
                    <a:p>
                      <a:pPr marL="67945" eaLnBrk="0" hangingPunct="0">
                        <a:lnSpc>
                          <a:spcPct val="100000"/>
                        </a:lnSpc>
                        <a:spcBef>
                          <a:spcPts val="485"/>
                        </a:spcBef>
                        <a:spcAft>
                          <a:spcPts val="0"/>
                        </a:spcAft>
                      </a:pPr>
                      <a:r>
                        <a:rPr lang="nl-NL" sz="1800">
                          <a:effectLst/>
                        </a:rPr>
                        <a:t>Uitwerking</a:t>
                      </a:r>
                      <a:endParaRPr lang="nl-NL" sz="1800">
                        <a:effectLst/>
                        <a:latin typeface="Verdana" panose="020B060403050404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0000"/>
                        </a:lnSpc>
                      </a:pPr>
                      <a:r>
                        <a:rPr lang="nl-NL" sz="1800" dirty="0">
                          <a:effectLst/>
                        </a:rPr>
                        <a:t>Het gaat hierbij om:</a:t>
                      </a:r>
                    </a:p>
                    <a:p>
                      <a:pPr marL="342900" lvl="0" indent="-342900">
                        <a:lnSpc>
                          <a:spcPct val="100000"/>
                        </a:lnSpc>
                        <a:buFont typeface="Calibri" panose="020F0502020204030204" pitchFamily="34" charset="0"/>
                        <a:buChar char="-"/>
                      </a:pPr>
                      <a:r>
                        <a:rPr lang="nl-NL" sz="1800" dirty="0">
                          <a:effectLst/>
                        </a:rPr>
                        <a:t>oriënteren op een opdracht;</a:t>
                      </a:r>
                    </a:p>
                    <a:p>
                      <a:pPr marL="342900" marR="158750" lvl="0" indent="-342900">
                        <a:lnSpc>
                          <a:spcPct val="100000"/>
                        </a:lnSpc>
                        <a:buFont typeface="Calibri" panose="020F0502020204030204" pitchFamily="34" charset="0"/>
                        <a:buChar char="-"/>
                      </a:pPr>
                      <a:r>
                        <a:rPr lang="nl-NL" sz="1800" dirty="0">
                          <a:effectLst/>
                        </a:rPr>
                        <a:t>kiezen van een wijze van aanpak om een opdracht uit te voeren;</a:t>
                      </a:r>
                    </a:p>
                    <a:p>
                      <a:pPr marL="342900" lvl="0" indent="-342900">
                        <a:lnSpc>
                          <a:spcPct val="100000"/>
                        </a:lnSpc>
                        <a:buFont typeface="Calibri" panose="020F0502020204030204" pitchFamily="34" charset="0"/>
                        <a:buChar char="-"/>
                      </a:pPr>
                      <a:r>
                        <a:rPr lang="nl-NL" sz="1800" dirty="0">
                          <a:effectLst/>
                        </a:rPr>
                        <a:t>maken van een plan van aanpak inclusief een planning;</a:t>
                      </a:r>
                    </a:p>
                    <a:p>
                      <a:pPr marL="342900" marR="69215" lvl="0" indent="-342900">
                        <a:lnSpc>
                          <a:spcPct val="100000"/>
                        </a:lnSpc>
                        <a:buFont typeface="Calibri" panose="020F0502020204030204" pitchFamily="34" charset="0"/>
                        <a:buChar char="-"/>
                      </a:pPr>
                      <a:r>
                        <a:rPr lang="nl-NL" sz="1800" dirty="0">
                          <a:effectLst/>
                        </a:rPr>
                        <a:t>voorbereiden, uitvoeren, afronden en zo nodig bijstellen van de opdracht met behulp van voorwaardelijke en </a:t>
                      </a:r>
                      <a:r>
                        <a:rPr lang="nl-NL" sz="1800" dirty="0" err="1">
                          <a:effectLst/>
                        </a:rPr>
                        <a:t>programmaspecifieke</a:t>
                      </a:r>
                      <a:r>
                        <a:rPr lang="nl-NL" sz="1800" dirty="0">
                          <a:effectLst/>
                        </a:rPr>
                        <a:t> kennis en vaardigheden;</a:t>
                      </a:r>
                    </a:p>
                    <a:p>
                      <a:pPr marL="342900" lvl="0" indent="-342900">
                        <a:lnSpc>
                          <a:spcPct val="100000"/>
                        </a:lnSpc>
                        <a:buFont typeface="Calibri" panose="020F0502020204030204" pitchFamily="34" charset="0"/>
                        <a:buChar char="-"/>
                      </a:pPr>
                      <a:r>
                        <a:rPr lang="nl-NL" sz="1800" dirty="0">
                          <a:effectLst/>
                        </a:rPr>
                        <a:t>eigen handelen evalueren.</a:t>
                      </a:r>
                      <a:endParaRPr lang="nl-NL" sz="1800" dirty="0">
                        <a:effectLst/>
                        <a:latin typeface="Verdana" panose="020B060403050404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95600749"/>
                  </a:ext>
                </a:extLst>
              </a:tr>
            </a:tbl>
          </a:graphicData>
        </a:graphic>
      </p:graphicFrame>
    </p:spTree>
    <p:extLst>
      <p:ext uri="{BB962C8B-B14F-4D97-AF65-F5344CB8AC3E}">
        <p14:creationId xmlns:p14="http://schemas.microsoft.com/office/powerpoint/2010/main" val="353390707"/>
      </p:ext>
    </p:extLst>
  </p:cSld>
  <p:clrMapOvr>
    <a:masterClrMapping/>
  </p:clrMapOvr>
</p:sld>
</file>

<file path=ppt/theme/theme1.xml><?xml version="1.0" encoding="utf-8"?>
<a:theme xmlns:a="http://schemas.openxmlformats.org/drawingml/2006/main" name="Bijgesneden">
  <a:themeElements>
    <a:clrScheme name="Bijgesneden">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Bijgesneden">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ijgesneden">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TM10001105[[fn=Bijgesneden]]</Template>
  <TotalTime>3191</TotalTime>
  <Words>1541</Words>
  <Application>Microsoft Office PowerPoint</Application>
  <PresentationFormat>Breedbeeld</PresentationFormat>
  <Paragraphs>143</Paragraphs>
  <Slides>14</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14</vt:i4>
      </vt:variant>
    </vt:vector>
  </HeadingPairs>
  <TitlesOfParts>
    <vt:vector size="20" baseType="lpstr">
      <vt:lpstr>Arial</vt:lpstr>
      <vt:lpstr>Calibri</vt:lpstr>
      <vt:lpstr>Franklin Gothic Book</vt:lpstr>
      <vt:lpstr>Montserrat</vt:lpstr>
      <vt:lpstr>Verdana</vt:lpstr>
      <vt:lpstr>Bijgesneden</vt:lpstr>
      <vt:lpstr>Praktijkgerichte vak havo</vt:lpstr>
      <vt:lpstr>Praktijkgerichte programma’s:  pgp-M en pgp-T, beide Klein en Groot</vt:lpstr>
      <vt:lpstr>Kenmerken praktijkgerichte vakken </vt:lpstr>
      <vt:lpstr>Het programma pgp-M</vt:lpstr>
      <vt:lpstr>De docent</vt:lpstr>
      <vt:lpstr>Examenprogramma  let op: er is alleen nog een conceptprogramma voor pgp-M klein</vt:lpstr>
      <vt:lpstr>Alle eindtermen hebben dezelfde vorm. Ze bestaan uit drie onderdelen:   Doelzin:  beschrijft de essentie van de vaardigheid of het kenniselement. Uitwerking:  is een verduidelijking van waar het in de doelzin om gaat.  Toelichting:  geven voorbeelden of concretiseringen van de doelzin.  In een opdracht hoeven niet álle eindtermen behandeld te worden, zolang ervoor gezorgd wordt dat wel alle eindtermen in het onderwijsprogramma aan de orde komen.   Als binnen het examenprogramma het woord opdracht gebruikt wordt, gaat het om realistische en levensechte opdrachten.    De eindtermen zijn niet in detail uitgewerkt. Er is veel ruimte voor scholen om de leerdoelen vorm te geven. Door ervaringen tijdens de doorontwikkelfase zal steeds duidelijker worden waaraan zoal gedacht kan worden. Dit zal een plaats krijgen in de digitale handreiking. </vt:lpstr>
      <vt:lpstr>A Praktijkgerichte vaardigheden  - Communiceren - Rekenvaardigheden - Samenwerken - Verantwoord omgaan met digitale technologie - Informatievaardigheden - Analytisch en kritisch denken - Creatief denken en handelen - Verantwoordelijkheid nemen</vt:lpstr>
      <vt:lpstr>PowerPoint-presentatie</vt:lpstr>
      <vt:lpstr>D Werkvelden              </vt:lpstr>
      <vt:lpstr>E Programmaspecifieke kennis en vaardigheden - Diensten, producten of processen - Onderzoek, analyse en advies - Experts betrekken - Omgaan met anderen - Inwinnen van informatie bij overheid of lokale instanties  </vt:lpstr>
      <vt:lpstr>F Vraagstukken       Info is te vinden op:   https://www.slo.nl/thema/vakspecifieke-thema/havo-praktijkgericht/ontwikkelingen-havo/praktijkgerichte-programma-havo/ </vt:lpstr>
      <vt:lpstr>Opmerkingen uit de praktijk</vt:lpstr>
      <vt:lpstr>Opmerkingen uit de praktijk, vervolg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Praktijkgerichte vak havo</dc:title>
  <dc:creator>Jeannet Hommel</dc:creator>
  <cp:lastModifiedBy>Jeannet Hommel</cp:lastModifiedBy>
  <cp:revision>15</cp:revision>
  <dcterms:created xsi:type="dcterms:W3CDTF">2023-03-14T12:16:39Z</dcterms:created>
  <dcterms:modified xsi:type="dcterms:W3CDTF">2023-03-23T19:40:59Z</dcterms:modified>
</cp:coreProperties>
</file>