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1358" r:id="rId2"/>
    <p:sldId id="1234" r:id="rId3"/>
    <p:sldId id="1261" r:id="rId4"/>
    <p:sldId id="1285" r:id="rId5"/>
    <p:sldId id="1297" r:id="rId6"/>
    <p:sldId id="1307" r:id="rId7"/>
    <p:sldId id="1304" r:id="rId8"/>
    <p:sldId id="1314" r:id="rId9"/>
    <p:sldId id="1308" r:id="rId10"/>
    <p:sldId id="1321" r:id="rId11"/>
    <p:sldId id="1313" r:id="rId12"/>
    <p:sldId id="1309" r:id="rId13"/>
    <p:sldId id="1311" r:id="rId14"/>
    <p:sldId id="1137" r:id="rId15"/>
    <p:sldId id="1317" r:id="rId16"/>
    <p:sldId id="1318" r:id="rId17"/>
    <p:sldId id="1322" r:id="rId18"/>
    <p:sldId id="1323" r:id="rId19"/>
    <p:sldId id="1315" r:id="rId20"/>
    <p:sldId id="1324" r:id="rId21"/>
    <p:sldId id="1316" r:id="rId22"/>
    <p:sldId id="1319" r:id="rId23"/>
    <p:sldId id="1320" r:id="rId24"/>
    <p:sldId id="1325" r:id="rId25"/>
    <p:sldId id="1326" r:id="rId26"/>
    <p:sldId id="1301" r:id="rId27"/>
    <p:sldId id="1328" r:id="rId28"/>
    <p:sldId id="1154" r:id="rId29"/>
    <p:sldId id="1329" r:id="rId30"/>
    <p:sldId id="1136" r:id="rId31"/>
    <p:sldId id="1330" r:id="rId32"/>
    <p:sldId id="1331" r:id="rId33"/>
    <p:sldId id="1327" r:id="rId34"/>
    <p:sldId id="1332" r:id="rId35"/>
    <p:sldId id="431" r:id="rId36"/>
    <p:sldId id="1253" r:id="rId37"/>
    <p:sldId id="1243" r:id="rId38"/>
    <p:sldId id="1256" r:id="rId39"/>
    <p:sldId id="1255" r:id="rId40"/>
    <p:sldId id="1241" r:id="rId41"/>
    <p:sldId id="1267" r:id="rId42"/>
    <p:sldId id="1271" r:id="rId43"/>
    <p:sldId id="1281" r:id="rId44"/>
    <p:sldId id="1280" r:id="rId45"/>
    <p:sldId id="1215" r:id="rId46"/>
    <p:sldId id="1239" r:id="rId47"/>
    <p:sldId id="635" r:id="rId48"/>
    <p:sldId id="1272" r:id="rId49"/>
    <p:sldId id="1246" r:id="rId50"/>
    <p:sldId id="609" r:id="rId51"/>
    <p:sldId id="1333" r:id="rId52"/>
    <p:sldId id="1334" r:id="rId53"/>
    <p:sldId id="1335" r:id="rId54"/>
    <p:sldId id="1274" r:id="rId55"/>
    <p:sldId id="412" r:id="rId56"/>
    <p:sldId id="1279" r:id="rId57"/>
    <p:sldId id="1268" r:id="rId58"/>
    <p:sldId id="1198" r:id="rId59"/>
    <p:sldId id="1284" r:id="rId60"/>
    <p:sldId id="1199" r:id="rId61"/>
    <p:sldId id="1269" r:id="rId62"/>
    <p:sldId id="1207" r:id="rId63"/>
    <p:sldId id="1206" r:id="rId64"/>
    <p:sldId id="1205" r:id="rId65"/>
    <p:sldId id="1245" r:id="rId66"/>
    <p:sldId id="1244" r:id="rId67"/>
    <p:sldId id="1232" r:id="rId68"/>
    <p:sldId id="1233" r:id="rId69"/>
    <p:sldId id="1336" r:id="rId70"/>
    <p:sldId id="1337" r:id="rId71"/>
    <p:sldId id="1251" r:id="rId72"/>
    <p:sldId id="1338" r:id="rId73"/>
    <p:sldId id="1282" r:id="rId74"/>
    <p:sldId id="1273" r:id="rId75"/>
    <p:sldId id="1339" r:id="rId76"/>
    <p:sldId id="1340" r:id="rId77"/>
    <p:sldId id="1283" r:id="rId78"/>
    <p:sldId id="1341" r:id="rId79"/>
    <p:sldId id="1343" r:id="rId80"/>
    <p:sldId id="1344" r:id="rId81"/>
    <p:sldId id="1342" r:id="rId82"/>
    <p:sldId id="411" r:id="rId83"/>
    <p:sldId id="611" r:id="rId84"/>
    <p:sldId id="612" r:id="rId85"/>
    <p:sldId id="1347" r:id="rId86"/>
    <p:sldId id="1345" r:id="rId87"/>
    <p:sldId id="656" r:id="rId88"/>
    <p:sldId id="623" r:id="rId89"/>
    <p:sldId id="624" r:id="rId90"/>
    <p:sldId id="441" r:id="rId91"/>
    <p:sldId id="443" r:id="rId92"/>
    <p:sldId id="1348" r:id="rId93"/>
    <p:sldId id="1350" r:id="rId94"/>
    <p:sldId id="1175" r:id="rId95"/>
    <p:sldId id="620" r:id="rId96"/>
    <p:sldId id="1349" r:id="rId97"/>
    <p:sldId id="541" r:id="rId98"/>
    <p:sldId id="1351" r:id="rId99"/>
    <p:sldId id="1352" r:id="rId100"/>
    <p:sldId id="1355" r:id="rId101"/>
    <p:sldId id="546" r:id="rId102"/>
    <p:sldId id="410" r:id="rId103"/>
    <p:sldId id="447" r:id="rId104"/>
    <p:sldId id="542" r:id="rId105"/>
    <p:sldId id="1353" r:id="rId106"/>
    <p:sldId id="318" r:id="rId107"/>
    <p:sldId id="445" r:id="rId108"/>
    <p:sldId id="417" r:id="rId109"/>
    <p:sldId id="1357" r:id="rId110"/>
    <p:sldId id="451" r:id="rId111"/>
    <p:sldId id="452" r:id="rId112"/>
    <p:sldId id="556" r:id="rId113"/>
    <p:sldId id="1356" r:id="rId114"/>
    <p:sldId id="581" r:id="rId115"/>
  </p:sldIdLst>
  <p:sldSz cx="9144000" cy="5143500" type="screen16x9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angelaan, Ton" initials="LT" lastIdx="1" clrIdx="0">
    <p:extLst>
      <p:ext uri="{19B8F6BF-5375-455C-9EA6-DF929625EA0E}">
        <p15:presenceInfo xmlns:p15="http://schemas.microsoft.com/office/powerpoint/2012/main" userId="S::LCM902232@liemerscollege.nl::fe637767-3bee-43de-9003-ddf48aec04d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7AE60"/>
    <a:srgbClr val="F07D00"/>
    <a:srgbClr val="34495E"/>
    <a:srgbClr val="E67E22"/>
    <a:srgbClr val="F1C40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77" autoAdjust="0"/>
    <p:restoredTop sz="94713" autoAdjust="0"/>
  </p:normalViewPr>
  <p:slideViewPr>
    <p:cSldViewPr>
      <p:cViewPr varScale="1">
        <p:scale>
          <a:sx n="103" d="100"/>
          <a:sy n="103" d="100"/>
        </p:scale>
        <p:origin x="922" y="8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presProps" Target="presProps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viewProps" Target="viewProp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commentAuthors" Target="commentAuthor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SuccesGewoonten-Beeldmerk-Ai ppt blauw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997254" cy="5143500"/>
          </a:xfrm>
          <a:prstGeom prst="rect">
            <a:avLst/>
          </a:prstGeom>
        </p:spPr>
      </p:pic>
      <p:pic>
        <p:nvPicPr>
          <p:cNvPr id="8" name="Afbeelding 7" descr="SuccesGewoonten-Beeldmerk-Ai ppt oranje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8407735" y="0"/>
            <a:ext cx="736267" cy="5143500"/>
          </a:xfrm>
          <a:prstGeom prst="rect">
            <a:avLst/>
          </a:prstGeom>
        </p:spPr>
      </p:pic>
      <p:pic>
        <p:nvPicPr>
          <p:cNvPr id="9" name="Afbeelding 8" descr="SuccesGewoonten-Logo-Wit-Ai ton.pn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179513" y="123479"/>
            <a:ext cx="876311" cy="204892"/>
          </a:xfrm>
          <a:prstGeom prst="rect">
            <a:avLst/>
          </a:prstGeom>
        </p:spPr>
      </p:pic>
      <p:pic>
        <p:nvPicPr>
          <p:cNvPr id="10" name="Afbeelding 9" descr="SuccesGewoonten-Logo-Png.png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7812362" y="4659982"/>
            <a:ext cx="1142653" cy="26823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FD526-F3AF-4608-BF2B-8E376E01D790}" type="datetimeFigureOut">
              <a:rPr lang="nl-NL" smtClean="0"/>
              <a:pPr/>
              <a:t>11-4-2023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779D-B2D9-4FA8-9E5D-B0A6235ED4BC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FD526-F3AF-4608-BF2B-8E376E01D790}" type="datetimeFigureOut">
              <a:rPr lang="nl-NL" smtClean="0"/>
              <a:pPr/>
              <a:t>11-4-2023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779D-B2D9-4FA8-9E5D-B0A6235ED4BC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FD526-F3AF-4608-BF2B-8E376E01D790}" type="datetimeFigureOut">
              <a:rPr lang="nl-NL" smtClean="0"/>
              <a:pPr/>
              <a:t>11-4-2023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779D-B2D9-4FA8-9E5D-B0A6235ED4BC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FD526-F3AF-4608-BF2B-8E376E01D790}" type="datetimeFigureOut">
              <a:rPr lang="nl-NL" smtClean="0"/>
              <a:pPr/>
              <a:t>11-4-2023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779D-B2D9-4FA8-9E5D-B0A6235ED4BC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FD526-F3AF-4608-BF2B-8E376E01D790}" type="datetimeFigureOut">
              <a:rPr lang="nl-NL" smtClean="0"/>
              <a:pPr/>
              <a:t>11-4-2023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779D-B2D9-4FA8-9E5D-B0A6235ED4BC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FD526-F3AF-4608-BF2B-8E376E01D790}" type="datetimeFigureOut">
              <a:rPr lang="nl-NL" smtClean="0"/>
              <a:pPr/>
              <a:t>11-4-2023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779D-B2D9-4FA8-9E5D-B0A6235ED4BC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FD526-F3AF-4608-BF2B-8E376E01D790}" type="datetimeFigureOut">
              <a:rPr lang="nl-NL" smtClean="0"/>
              <a:pPr/>
              <a:t>11-4-2023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779D-B2D9-4FA8-9E5D-B0A6235ED4BC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FD526-F3AF-4608-BF2B-8E376E01D790}" type="datetimeFigureOut">
              <a:rPr lang="nl-NL" smtClean="0"/>
              <a:pPr/>
              <a:t>11-4-2023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779D-B2D9-4FA8-9E5D-B0A6235ED4BC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FD526-F3AF-4608-BF2B-8E376E01D790}" type="datetimeFigureOut">
              <a:rPr lang="nl-NL" smtClean="0"/>
              <a:pPr/>
              <a:t>11-4-2023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779D-B2D9-4FA8-9E5D-B0A6235ED4BC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FD526-F3AF-4608-BF2B-8E376E01D790}" type="datetimeFigureOut">
              <a:rPr lang="nl-NL" smtClean="0"/>
              <a:pPr/>
              <a:t>11-4-2023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779D-B2D9-4FA8-9E5D-B0A6235ED4BC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3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FD526-F3AF-4608-BF2B-8E376E01D790}" type="datetimeFigureOut">
              <a:rPr lang="nl-NL" smtClean="0"/>
              <a:pPr/>
              <a:t>11-4-2023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779D-B2D9-4FA8-9E5D-B0A6235ED4BC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0FD526-F3AF-4608-BF2B-8E376E01D790}" type="datetimeFigureOut">
              <a:rPr lang="nl-NL" smtClean="0"/>
              <a:pPr/>
              <a:t>11-4-2023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779D-B2D9-4FA8-9E5D-B0A6235ED4BC}" type="slidenum">
              <a:rPr lang="nl-NL" smtClean="0"/>
              <a:pPr/>
              <a:t>‹nr.›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7.png"/><Relationship Id="rId7" Type="http://schemas.openxmlformats.org/officeDocument/2006/relationships/image" Target="../media/image24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28.jpeg"/><Relationship Id="rId9" Type="http://schemas.openxmlformats.org/officeDocument/2006/relationships/image" Target="../media/image30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7.gif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7" Type="http://schemas.openxmlformats.org/officeDocument/2006/relationships/image" Target="../media/image73.pn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2.jpg"/><Relationship Id="rId5" Type="http://schemas.openxmlformats.org/officeDocument/2006/relationships/image" Target="../media/image71.jpg"/><Relationship Id="rId4" Type="http://schemas.openxmlformats.org/officeDocument/2006/relationships/image" Target="../media/image70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C0DE4A61-9162-4A89-0D58-5DC101E165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2663" y="267494"/>
            <a:ext cx="3001505" cy="4643838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697A35B4-24AA-CE51-22F3-2F3ECB5B83ED}"/>
              </a:ext>
            </a:extLst>
          </p:cNvPr>
          <p:cNvSpPr txBox="1"/>
          <p:nvPr/>
        </p:nvSpPr>
        <p:spPr>
          <a:xfrm>
            <a:off x="539552" y="1419622"/>
            <a:ext cx="247110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Boek ‘het Bezield Ondernemen’ over ondernemen (in school) vanuit passie en enthousiasme is na de zomer verkrijgbaar. </a:t>
            </a:r>
          </a:p>
          <a:p>
            <a:endParaRPr lang="nl-NL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3BB3D9D3-F215-75F1-BED7-318A52080575}"/>
              </a:ext>
            </a:extLst>
          </p:cNvPr>
          <p:cNvSpPr txBox="1"/>
          <p:nvPr/>
        </p:nvSpPr>
        <p:spPr>
          <a:xfrm>
            <a:off x="6300192" y="3127781"/>
            <a:ext cx="27718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dirty="0"/>
              <a:t>Voor meer informatie: ton@succesgewoonten.nl</a:t>
            </a:r>
          </a:p>
          <a:p>
            <a:r>
              <a:rPr lang="nl-NL" dirty="0"/>
              <a:t>of www.succesgewoonten.nl</a:t>
            </a:r>
          </a:p>
        </p:txBody>
      </p:sp>
    </p:spTree>
    <p:extLst>
      <p:ext uri="{BB962C8B-B14F-4D97-AF65-F5344CB8AC3E}">
        <p14:creationId xmlns:p14="http://schemas.microsoft.com/office/powerpoint/2010/main" val="2669273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elijkbenige driehoek 1">
            <a:extLst>
              <a:ext uri="{FF2B5EF4-FFF2-40B4-BE49-F238E27FC236}">
                <a16:creationId xmlns:a16="http://schemas.microsoft.com/office/drawing/2014/main" id="{4F4A2072-5EA2-E784-C542-A53FF4D79013}"/>
              </a:ext>
            </a:extLst>
          </p:cNvPr>
          <p:cNvSpPr/>
          <p:nvPr/>
        </p:nvSpPr>
        <p:spPr>
          <a:xfrm>
            <a:off x="1835696" y="483518"/>
            <a:ext cx="5976664" cy="3816424"/>
          </a:xfrm>
          <a:prstGeom prst="triangl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CC6940EA-4D92-67B9-7559-0F5B84E96DF1}"/>
              </a:ext>
            </a:extLst>
          </p:cNvPr>
          <p:cNvSpPr txBox="1"/>
          <p:nvPr/>
        </p:nvSpPr>
        <p:spPr>
          <a:xfrm>
            <a:off x="3707904" y="1002089"/>
            <a:ext cx="223224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>
                <a:solidFill>
                  <a:schemeClr val="bg1"/>
                </a:solidFill>
              </a:rPr>
              <a:t>Missie</a:t>
            </a:r>
          </a:p>
          <a:p>
            <a:pPr algn="ctr"/>
            <a:endParaRPr lang="nl-NL" dirty="0">
              <a:solidFill>
                <a:schemeClr val="bg1"/>
              </a:solidFill>
            </a:endParaRPr>
          </a:p>
          <a:p>
            <a:pPr algn="ctr"/>
            <a:r>
              <a:rPr lang="nl-NL" dirty="0">
                <a:solidFill>
                  <a:schemeClr val="bg1"/>
                </a:solidFill>
              </a:rPr>
              <a:t>Identiteit</a:t>
            </a:r>
          </a:p>
          <a:p>
            <a:pPr algn="ctr"/>
            <a:endParaRPr lang="nl-NL" dirty="0">
              <a:solidFill>
                <a:schemeClr val="bg1"/>
              </a:solidFill>
            </a:endParaRPr>
          </a:p>
          <a:p>
            <a:pPr algn="ctr"/>
            <a:r>
              <a:rPr lang="nl-NL" dirty="0">
                <a:solidFill>
                  <a:schemeClr val="bg1"/>
                </a:solidFill>
              </a:rPr>
              <a:t>Waarden/waarheden</a:t>
            </a:r>
          </a:p>
          <a:p>
            <a:pPr algn="ctr"/>
            <a:endParaRPr lang="nl-NL" dirty="0">
              <a:solidFill>
                <a:schemeClr val="bg1"/>
              </a:solidFill>
            </a:endParaRPr>
          </a:p>
          <a:p>
            <a:pPr algn="ctr"/>
            <a:r>
              <a:rPr lang="nl-NL" dirty="0">
                <a:solidFill>
                  <a:schemeClr val="bg1"/>
                </a:solidFill>
              </a:rPr>
              <a:t>Capaciteiten</a:t>
            </a:r>
          </a:p>
          <a:p>
            <a:pPr algn="ctr"/>
            <a:endParaRPr lang="nl-NL" dirty="0">
              <a:solidFill>
                <a:schemeClr val="bg1"/>
              </a:solidFill>
            </a:endParaRPr>
          </a:p>
          <a:p>
            <a:pPr algn="ctr"/>
            <a:r>
              <a:rPr lang="nl-NL" dirty="0">
                <a:solidFill>
                  <a:schemeClr val="bg1"/>
                </a:solidFill>
              </a:rPr>
              <a:t>Gedrag</a:t>
            </a:r>
          </a:p>
          <a:p>
            <a:pPr algn="ctr"/>
            <a:endParaRPr lang="nl-NL" dirty="0">
              <a:solidFill>
                <a:schemeClr val="bg1"/>
              </a:solidFill>
            </a:endParaRPr>
          </a:p>
          <a:p>
            <a:pPr algn="ctr"/>
            <a:r>
              <a:rPr lang="nl-NL" dirty="0">
                <a:solidFill>
                  <a:schemeClr val="bg1"/>
                </a:solidFill>
              </a:rPr>
              <a:t>Omgeving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52858C32-0F1F-3F4A-0CB3-B24039AFAF0A}"/>
              </a:ext>
            </a:extLst>
          </p:cNvPr>
          <p:cNvSpPr txBox="1"/>
          <p:nvPr/>
        </p:nvSpPr>
        <p:spPr>
          <a:xfrm>
            <a:off x="395536" y="1002088"/>
            <a:ext cx="410445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			Waartoe?</a:t>
            </a:r>
          </a:p>
          <a:p>
            <a:endParaRPr lang="nl-NL" dirty="0"/>
          </a:p>
          <a:p>
            <a:r>
              <a:rPr lang="nl-NL" dirty="0"/>
              <a:t>		             Wie?</a:t>
            </a:r>
          </a:p>
          <a:p>
            <a:endParaRPr lang="nl-NL" dirty="0"/>
          </a:p>
          <a:p>
            <a:r>
              <a:rPr lang="nl-NL" dirty="0"/>
              <a:t>		Waarom?</a:t>
            </a:r>
          </a:p>
          <a:p>
            <a:endParaRPr lang="nl-NL" dirty="0"/>
          </a:p>
          <a:p>
            <a:r>
              <a:rPr lang="nl-NL" dirty="0"/>
              <a:t>	              Hoe?</a:t>
            </a:r>
          </a:p>
          <a:p>
            <a:endParaRPr lang="nl-NL" dirty="0"/>
          </a:p>
          <a:p>
            <a:r>
              <a:rPr lang="nl-NL" dirty="0"/>
              <a:t>	        Wat?</a:t>
            </a:r>
          </a:p>
          <a:p>
            <a:endParaRPr lang="nl-NL" dirty="0"/>
          </a:p>
          <a:p>
            <a:r>
              <a:rPr lang="nl-NL" dirty="0"/>
              <a:t> Waar/met wie?</a:t>
            </a:r>
          </a:p>
        </p:txBody>
      </p:sp>
      <p:sp>
        <p:nvSpPr>
          <p:cNvPr id="5" name="Vrije vorm: vorm 4">
            <a:extLst>
              <a:ext uri="{FF2B5EF4-FFF2-40B4-BE49-F238E27FC236}">
                <a16:creationId xmlns:a16="http://schemas.microsoft.com/office/drawing/2014/main" id="{2252CF50-BE4B-C866-0318-3272A46E22D0}"/>
              </a:ext>
            </a:extLst>
          </p:cNvPr>
          <p:cNvSpPr/>
          <p:nvPr/>
        </p:nvSpPr>
        <p:spPr>
          <a:xfrm>
            <a:off x="1628544" y="1962289"/>
            <a:ext cx="1702008" cy="1681962"/>
          </a:xfrm>
          <a:custGeom>
            <a:avLst/>
            <a:gdLst>
              <a:gd name="connsiteX0" fmla="*/ 1321564 w 1702008"/>
              <a:gd name="connsiteY0" fmla="*/ 93442 h 1681962"/>
              <a:gd name="connsiteX1" fmla="*/ 1288192 w 1702008"/>
              <a:gd name="connsiteY1" fmla="*/ 60070 h 1681962"/>
              <a:gd name="connsiteX2" fmla="*/ 1161377 w 1702008"/>
              <a:gd name="connsiteY2" fmla="*/ 13349 h 1681962"/>
              <a:gd name="connsiteX3" fmla="*/ 1094633 w 1702008"/>
              <a:gd name="connsiteY3" fmla="*/ 0 h 1681962"/>
              <a:gd name="connsiteX4" fmla="*/ 847678 w 1702008"/>
              <a:gd name="connsiteY4" fmla="*/ 6675 h 1681962"/>
              <a:gd name="connsiteX5" fmla="*/ 734212 w 1702008"/>
              <a:gd name="connsiteY5" fmla="*/ 40047 h 1681962"/>
              <a:gd name="connsiteX6" fmla="*/ 674142 w 1702008"/>
              <a:gd name="connsiteY6" fmla="*/ 53396 h 1681962"/>
              <a:gd name="connsiteX7" fmla="*/ 580700 w 1702008"/>
              <a:gd name="connsiteY7" fmla="*/ 106791 h 1681962"/>
              <a:gd name="connsiteX8" fmla="*/ 453885 w 1702008"/>
              <a:gd name="connsiteY8" fmla="*/ 193559 h 1681962"/>
              <a:gd name="connsiteX9" fmla="*/ 420513 w 1702008"/>
              <a:gd name="connsiteY9" fmla="*/ 226931 h 1681962"/>
              <a:gd name="connsiteX10" fmla="*/ 400490 w 1702008"/>
              <a:gd name="connsiteY10" fmla="*/ 260304 h 1681962"/>
              <a:gd name="connsiteX11" fmla="*/ 380466 w 1702008"/>
              <a:gd name="connsiteY11" fmla="*/ 287002 h 1681962"/>
              <a:gd name="connsiteX12" fmla="*/ 360443 w 1702008"/>
              <a:gd name="connsiteY12" fmla="*/ 320374 h 1681962"/>
              <a:gd name="connsiteX13" fmla="*/ 307047 w 1702008"/>
              <a:gd name="connsiteY13" fmla="*/ 393793 h 1681962"/>
              <a:gd name="connsiteX14" fmla="*/ 246977 w 1702008"/>
              <a:gd name="connsiteY14" fmla="*/ 460537 h 1681962"/>
              <a:gd name="connsiteX15" fmla="*/ 213605 w 1702008"/>
              <a:gd name="connsiteY15" fmla="*/ 527282 h 1681962"/>
              <a:gd name="connsiteX16" fmla="*/ 173558 w 1702008"/>
              <a:gd name="connsiteY16" fmla="*/ 587352 h 1681962"/>
              <a:gd name="connsiteX17" fmla="*/ 146860 w 1702008"/>
              <a:gd name="connsiteY17" fmla="*/ 647422 h 1681962"/>
              <a:gd name="connsiteX18" fmla="*/ 86790 w 1702008"/>
              <a:gd name="connsiteY18" fmla="*/ 774237 h 1681962"/>
              <a:gd name="connsiteX19" fmla="*/ 33395 w 1702008"/>
              <a:gd name="connsiteY19" fmla="*/ 921075 h 1681962"/>
              <a:gd name="connsiteX20" fmla="*/ 6697 w 1702008"/>
              <a:gd name="connsiteY20" fmla="*/ 1081261 h 1681962"/>
              <a:gd name="connsiteX21" fmla="*/ 22 w 1702008"/>
              <a:gd name="connsiteY21" fmla="*/ 1141331 h 1681962"/>
              <a:gd name="connsiteX22" fmla="*/ 13371 w 1702008"/>
              <a:gd name="connsiteY22" fmla="*/ 1421658 h 1681962"/>
              <a:gd name="connsiteX23" fmla="*/ 46744 w 1702008"/>
              <a:gd name="connsiteY23" fmla="*/ 1501752 h 1681962"/>
              <a:gd name="connsiteX24" fmla="*/ 60092 w 1702008"/>
              <a:gd name="connsiteY24" fmla="*/ 1528450 h 1681962"/>
              <a:gd name="connsiteX25" fmla="*/ 100139 w 1702008"/>
              <a:gd name="connsiteY25" fmla="*/ 1561822 h 1681962"/>
              <a:gd name="connsiteX26" fmla="*/ 226954 w 1702008"/>
              <a:gd name="connsiteY26" fmla="*/ 1641915 h 1681962"/>
              <a:gd name="connsiteX27" fmla="*/ 360443 w 1702008"/>
              <a:gd name="connsiteY27" fmla="*/ 1681962 h 1681962"/>
              <a:gd name="connsiteX28" fmla="*/ 587374 w 1702008"/>
              <a:gd name="connsiteY28" fmla="*/ 1668613 h 1681962"/>
              <a:gd name="connsiteX29" fmla="*/ 614072 w 1702008"/>
              <a:gd name="connsiteY29" fmla="*/ 1648590 h 1681962"/>
              <a:gd name="connsiteX30" fmla="*/ 700840 w 1702008"/>
              <a:gd name="connsiteY30" fmla="*/ 1608543 h 1681962"/>
              <a:gd name="connsiteX31" fmla="*/ 800957 w 1702008"/>
              <a:gd name="connsiteY31" fmla="*/ 1541799 h 1681962"/>
              <a:gd name="connsiteX32" fmla="*/ 887725 w 1702008"/>
              <a:gd name="connsiteY32" fmla="*/ 1468380 h 1681962"/>
              <a:gd name="connsiteX33" fmla="*/ 921097 w 1702008"/>
              <a:gd name="connsiteY33" fmla="*/ 1441682 h 1681962"/>
              <a:gd name="connsiteX34" fmla="*/ 954469 w 1702008"/>
              <a:gd name="connsiteY34" fmla="*/ 1408310 h 1681962"/>
              <a:gd name="connsiteX35" fmla="*/ 1014539 w 1702008"/>
              <a:gd name="connsiteY35" fmla="*/ 1354914 h 1681962"/>
              <a:gd name="connsiteX36" fmla="*/ 1041237 w 1702008"/>
              <a:gd name="connsiteY36" fmla="*/ 1321542 h 1681962"/>
              <a:gd name="connsiteX37" fmla="*/ 1074609 w 1702008"/>
              <a:gd name="connsiteY37" fmla="*/ 1294844 h 1681962"/>
              <a:gd name="connsiteX38" fmla="*/ 1094633 w 1702008"/>
              <a:gd name="connsiteY38" fmla="*/ 1268146 h 1681962"/>
              <a:gd name="connsiteX39" fmla="*/ 1114656 w 1702008"/>
              <a:gd name="connsiteY39" fmla="*/ 1248123 h 1681962"/>
              <a:gd name="connsiteX40" fmla="*/ 1161377 w 1702008"/>
              <a:gd name="connsiteY40" fmla="*/ 1194727 h 1681962"/>
              <a:gd name="connsiteX41" fmla="*/ 1274843 w 1702008"/>
              <a:gd name="connsiteY41" fmla="*/ 1087936 h 1681962"/>
              <a:gd name="connsiteX42" fmla="*/ 1308215 w 1702008"/>
              <a:gd name="connsiteY42" fmla="*/ 1041215 h 1681962"/>
              <a:gd name="connsiteX43" fmla="*/ 1341587 w 1702008"/>
              <a:gd name="connsiteY43" fmla="*/ 1001168 h 1681962"/>
              <a:gd name="connsiteX44" fmla="*/ 1408332 w 1702008"/>
              <a:gd name="connsiteY44" fmla="*/ 901051 h 1681962"/>
              <a:gd name="connsiteX45" fmla="*/ 1441704 w 1702008"/>
              <a:gd name="connsiteY45" fmla="*/ 854330 h 1681962"/>
              <a:gd name="connsiteX46" fmla="*/ 1468402 w 1702008"/>
              <a:gd name="connsiteY46" fmla="*/ 807609 h 1681962"/>
              <a:gd name="connsiteX47" fmla="*/ 1635263 w 1702008"/>
              <a:gd name="connsiteY47" fmla="*/ 560654 h 1681962"/>
              <a:gd name="connsiteX48" fmla="*/ 1675310 w 1702008"/>
              <a:gd name="connsiteY48" fmla="*/ 460537 h 1681962"/>
              <a:gd name="connsiteX49" fmla="*/ 1688659 w 1702008"/>
              <a:gd name="connsiteY49" fmla="*/ 427165 h 1681962"/>
              <a:gd name="connsiteX50" fmla="*/ 1702008 w 1702008"/>
              <a:gd name="connsiteY50" fmla="*/ 373769 h 1681962"/>
              <a:gd name="connsiteX51" fmla="*/ 1695333 w 1702008"/>
              <a:gd name="connsiteY51" fmla="*/ 333723 h 1681962"/>
              <a:gd name="connsiteX52" fmla="*/ 1635263 w 1702008"/>
              <a:gd name="connsiteY52" fmla="*/ 280327 h 1681962"/>
              <a:gd name="connsiteX53" fmla="*/ 1615240 w 1702008"/>
              <a:gd name="connsiteY53" fmla="*/ 260304 h 1681962"/>
              <a:gd name="connsiteX54" fmla="*/ 1561844 w 1702008"/>
              <a:gd name="connsiteY54" fmla="*/ 220257 h 1681962"/>
              <a:gd name="connsiteX55" fmla="*/ 1528472 w 1702008"/>
              <a:gd name="connsiteY55" fmla="*/ 193559 h 1681962"/>
              <a:gd name="connsiteX56" fmla="*/ 1501774 w 1702008"/>
              <a:gd name="connsiteY56" fmla="*/ 180210 h 1681962"/>
              <a:gd name="connsiteX57" fmla="*/ 1468402 w 1702008"/>
              <a:gd name="connsiteY57" fmla="*/ 146838 h 1681962"/>
              <a:gd name="connsiteX58" fmla="*/ 1394983 w 1702008"/>
              <a:gd name="connsiteY58" fmla="*/ 120140 h 1681962"/>
              <a:gd name="connsiteX59" fmla="*/ 1381634 w 1702008"/>
              <a:gd name="connsiteY59" fmla="*/ 100117 h 1681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702008" h="1681962">
                <a:moveTo>
                  <a:pt x="1321564" y="93442"/>
                </a:moveTo>
                <a:cubicBezTo>
                  <a:pt x="1310440" y="82318"/>
                  <a:pt x="1301532" y="68408"/>
                  <a:pt x="1288192" y="60070"/>
                </a:cubicBezTo>
                <a:cubicBezTo>
                  <a:pt x="1244241" y="32601"/>
                  <a:pt x="1209343" y="24008"/>
                  <a:pt x="1161377" y="13349"/>
                </a:cubicBezTo>
                <a:cubicBezTo>
                  <a:pt x="1139229" y="8427"/>
                  <a:pt x="1094633" y="0"/>
                  <a:pt x="1094633" y="0"/>
                </a:cubicBezTo>
                <a:cubicBezTo>
                  <a:pt x="1012315" y="2225"/>
                  <a:pt x="929859" y="1429"/>
                  <a:pt x="847678" y="6675"/>
                </a:cubicBezTo>
                <a:cubicBezTo>
                  <a:pt x="767721" y="11779"/>
                  <a:pt x="799246" y="19723"/>
                  <a:pt x="734212" y="40047"/>
                </a:cubicBezTo>
                <a:cubicBezTo>
                  <a:pt x="714634" y="46165"/>
                  <a:pt x="694165" y="48946"/>
                  <a:pt x="674142" y="53396"/>
                </a:cubicBezTo>
                <a:cubicBezTo>
                  <a:pt x="559606" y="110663"/>
                  <a:pt x="675029" y="50193"/>
                  <a:pt x="580700" y="106791"/>
                </a:cubicBezTo>
                <a:cubicBezTo>
                  <a:pt x="498574" y="156067"/>
                  <a:pt x="534971" y="123285"/>
                  <a:pt x="453885" y="193559"/>
                </a:cubicBezTo>
                <a:cubicBezTo>
                  <a:pt x="441997" y="203862"/>
                  <a:pt x="430340" y="214647"/>
                  <a:pt x="420513" y="226931"/>
                </a:cubicBezTo>
                <a:cubicBezTo>
                  <a:pt x="412409" y="237061"/>
                  <a:pt x="407686" y="249510"/>
                  <a:pt x="400490" y="260304"/>
                </a:cubicBezTo>
                <a:cubicBezTo>
                  <a:pt x="394319" y="269560"/>
                  <a:pt x="386637" y="277746"/>
                  <a:pt x="380466" y="287002"/>
                </a:cubicBezTo>
                <a:cubicBezTo>
                  <a:pt x="373270" y="297796"/>
                  <a:pt x="367792" y="309684"/>
                  <a:pt x="360443" y="320374"/>
                </a:cubicBezTo>
                <a:cubicBezTo>
                  <a:pt x="343299" y="345310"/>
                  <a:pt x="327291" y="371300"/>
                  <a:pt x="307047" y="393793"/>
                </a:cubicBezTo>
                <a:cubicBezTo>
                  <a:pt x="287024" y="416041"/>
                  <a:pt x="264142" y="436016"/>
                  <a:pt x="246977" y="460537"/>
                </a:cubicBezTo>
                <a:cubicBezTo>
                  <a:pt x="232713" y="480915"/>
                  <a:pt x="226068" y="505755"/>
                  <a:pt x="213605" y="527282"/>
                </a:cubicBezTo>
                <a:cubicBezTo>
                  <a:pt x="201548" y="548109"/>
                  <a:pt x="185245" y="566315"/>
                  <a:pt x="173558" y="587352"/>
                </a:cubicBezTo>
                <a:cubicBezTo>
                  <a:pt x="162917" y="606506"/>
                  <a:pt x="156240" y="627619"/>
                  <a:pt x="146860" y="647422"/>
                </a:cubicBezTo>
                <a:cubicBezTo>
                  <a:pt x="123018" y="697754"/>
                  <a:pt x="106562" y="723159"/>
                  <a:pt x="86790" y="774237"/>
                </a:cubicBezTo>
                <a:cubicBezTo>
                  <a:pt x="67989" y="822807"/>
                  <a:pt x="33395" y="921075"/>
                  <a:pt x="33395" y="921075"/>
                </a:cubicBezTo>
                <a:cubicBezTo>
                  <a:pt x="17770" y="1046070"/>
                  <a:pt x="28747" y="993063"/>
                  <a:pt x="6697" y="1081261"/>
                </a:cubicBezTo>
                <a:cubicBezTo>
                  <a:pt x="4472" y="1101284"/>
                  <a:pt x="-373" y="1121188"/>
                  <a:pt x="22" y="1141331"/>
                </a:cubicBezTo>
                <a:cubicBezTo>
                  <a:pt x="1856" y="1234861"/>
                  <a:pt x="1345" y="1328886"/>
                  <a:pt x="13371" y="1421658"/>
                </a:cubicBezTo>
                <a:cubicBezTo>
                  <a:pt x="17089" y="1450341"/>
                  <a:pt x="33810" y="1475882"/>
                  <a:pt x="46744" y="1501752"/>
                </a:cubicBezTo>
                <a:cubicBezTo>
                  <a:pt x="51193" y="1510651"/>
                  <a:pt x="53482" y="1521014"/>
                  <a:pt x="60092" y="1528450"/>
                </a:cubicBezTo>
                <a:cubicBezTo>
                  <a:pt x="71636" y="1541437"/>
                  <a:pt x="86238" y="1551396"/>
                  <a:pt x="100139" y="1561822"/>
                </a:cubicBezTo>
                <a:cubicBezTo>
                  <a:pt x="140735" y="1592269"/>
                  <a:pt x="181027" y="1620160"/>
                  <a:pt x="226954" y="1641915"/>
                </a:cubicBezTo>
                <a:cubicBezTo>
                  <a:pt x="291124" y="1672312"/>
                  <a:pt x="292585" y="1668390"/>
                  <a:pt x="360443" y="1681962"/>
                </a:cubicBezTo>
                <a:cubicBezTo>
                  <a:pt x="436087" y="1677512"/>
                  <a:pt x="512247" y="1678498"/>
                  <a:pt x="587374" y="1668613"/>
                </a:cubicBezTo>
                <a:cubicBezTo>
                  <a:pt x="598403" y="1667162"/>
                  <a:pt x="604463" y="1654195"/>
                  <a:pt x="614072" y="1648590"/>
                </a:cubicBezTo>
                <a:cubicBezTo>
                  <a:pt x="649042" y="1628191"/>
                  <a:pt x="666537" y="1622264"/>
                  <a:pt x="700840" y="1608543"/>
                </a:cubicBezTo>
                <a:cubicBezTo>
                  <a:pt x="873587" y="1460472"/>
                  <a:pt x="621609" y="1669904"/>
                  <a:pt x="800957" y="1541799"/>
                </a:cubicBezTo>
                <a:cubicBezTo>
                  <a:pt x="831787" y="1519778"/>
                  <a:pt x="858619" y="1492635"/>
                  <a:pt x="887725" y="1468380"/>
                </a:cubicBezTo>
                <a:cubicBezTo>
                  <a:pt x="898669" y="1459260"/>
                  <a:pt x="911024" y="1451755"/>
                  <a:pt x="921097" y="1441682"/>
                </a:cubicBezTo>
                <a:cubicBezTo>
                  <a:pt x="932221" y="1430558"/>
                  <a:pt x="942711" y="1418762"/>
                  <a:pt x="954469" y="1408310"/>
                </a:cubicBezTo>
                <a:cubicBezTo>
                  <a:pt x="1003724" y="1364528"/>
                  <a:pt x="959200" y="1416402"/>
                  <a:pt x="1014539" y="1354914"/>
                </a:cubicBezTo>
                <a:cubicBezTo>
                  <a:pt x="1024069" y="1344325"/>
                  <a:pt x="1031164" y="1331615"/>
                  <a:pt x="1041237" y="1321542"/>
                </a:cubicBezTo>
                <a:cubicBezTo>
                  <a:pt x="1051310" y="1311469"/>
                  <a:pt x="1064536" y="1304917"/>
                  <a:pt x="1074609" y="1294844"/>
                </a:cubicBezTo>
                <a:cubicBezTo>
                  <a:pt x="1082475" y="1286978"/>
                  <a:pt x="1087393" y="1276592"/>
                  <a:pt x="1094633" y="1268146"/>
                </a:cubicBezTo>
                <a:cubicBezTo>
                  <a:pt x="1100776" y="1260979"/>
                  <a:pt x="1108307" y="1255107"/>
                  <a:pt x="1114656" y="1248123"/>
                </a:cubicBezTo>
                <a:cubicBezTo>
                  <a:pt x="1130565" y="1230623"/>
                  <a:pt x="1144654" y="1211450"/>
                  <a:pt x="1161377" y="1194727"/>
                </a:cubicBezTo>
                <a:cubicBezTo>
                  <a:pt x="1220231" y="1135873"/>
                  <a:pt x="1221321" y="1149691"/>
                  <a:pt x="1274843" y="1087936"/>
                </a:cubicBezTo>
                <a:cubicBezTo>
                  <a:pt x="1287377" y="1073473"/>
                  <a:pt x="1296546" y="1056385"/>
                  <a:pt x="1308215" y="1041215"/>
                </a:cubicBezTo>
                <a:cubicBezTo>
                  <a:pt x="1318810" y="1027442"/>
                  <a:pt x="1331487" y="1015308"/>
                  <a:pt x="1341587" y="1001168"/>
                </a:cubicBezTo>
                <a:cubicBezTo>
                  <a:pt x="1364900" y="968530"/>
                  <a:pt x="1385737" y="934190"/>
                  <a:pt x="1408332" y="901051"/>
                </a:cubicBezTo>
                <a:cubicBezTo>
                  <a:pt x="1419113" y="885238"/>
                  <a:pt x="1432209" y="870947"/>
                  <a:pt x="1441704" y="854330"/>
                </a:cubicBezTo>
                <a:cubicBezTo>
                  <a:pt x="1450603" y="838756"/>
                  <a:pt x="1458159" y="822334"/>
                  <a:pt x="1468402" y="807609"/>
                </a:cubicBezTo>
                <a:cubicBezTo>
                  <a:pt x="1541391" y="702687"/>
                  <a:pt x="1574561" y="682057"/>
                  <a:pt x="1635263" y="560654"/>
                </a:cubicBezTo>
                <a:cubicBezTo>
                  <a:pt x="1680764" y="469653"/>
                  <a:pt x="1647086" y="545208"/>
                  <a:pt x="1675310" y="460537"/>
                </a:cubicBezTo>
                <a:cubicBezTo>
                  <a:pt x="1679099" y="449171"/>
                  <a:pt x="1685136" y="438616"/>
                  <a:pt x="1688659" y="427165"/>
                </a:cubicBezTo>
                <a:cubicBezTo>
                  <a:pt x="1694054" y="409630"/>
                  <a:pt x="1702008" y="373769"/>
                  <a:pt x="1702008" y="373769"/>
                </a:cubicBezTo>
                <a:cubicBezTo>
                  <a:pt x="1699783" y="360420"/>
                  <a:pt x="1701813" y="345603"/>
                  <a:pt x="1695333" y="333723"/>
                </a:cubicBezTo>
                <a:cubicBezTo>
                  <a:pt x="1683198" y="311476"/>
                  <a:pt x="1653968" y="296359"/>
                  <a:pt x="1635263" y="280327"/>
                </a:cubicBezTo>
                <a:cubicBezTo>
                  <a:pt x="1628096" y="274184"/>
                  <a:pt x="1622343" y="266520"/>
                  <a:pt x="1615240" y="260304"/>
                </a:cubicBezTo>
                <a:cubicBezTo>
                  <a:pt x="1561638" y="213401"/>
                  <a:pt x="1601586" y="250063"/>
                  <a:pt x="1561844" y="220257"/>
                </a:cubicBezTo>
                <a:cubicBezTo>
                  <a:pt x="1550447" y="211710"/>
                  <a:pt x="1540325" y="201461"/>
                  <a:pt x="1528472" y="193559"/>
                </a:cubicBezTo>
                <a:cubicBezTo>
                  <a:pt x="1520193" y="188040"/>
                  <a:pt x="1509628" y="186319"/>
                  <a:pt x="1501774" y="180210"/>
                </a:cubicBezTo>
                <a:cubicBezTo>
                  <a:pt x="1489356" y="170552"/>
                  <a:pt x="1480820" y="156496"/>
                  <a:pt x="1468402" y="146838"/>
                </a:cubicBezTo>
                <a:cubicBezTo>
                  <a:pt x="1436712" y="122190"/>
                  <a:pt x="1435815" y="142824"/>
                  <a:pt x="1394983" y="120140"/>
                </a:cubicBezTo>
                <a:cubicBezTo>
                  <a:pt x="1387971" y="116244"/>
                  <a:pt x="1386084" y="106791"/>
                  <a:pt x="1381634" y="100117"/>
                </a:cubicBezTo>
              </a:path>
            </a:pathLst>
          </a:cu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71297244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Imagination Creates Reality (ebook), Neville Goddard | 9788835863885 |  Boeken | bol.com">
            <a:extLst>
              <a:ext uri="{FF2B5EF4-FFF2-40B4-BE49-F238E27FC236}">
                <a16:creationId xmlns:a16="http://schemas.microsoft.com/office/drawing/2014/main" id="{5268827C-28EC-87F8-5DDB-29D6336F90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99" y="260874"/>
            <a:ext cx="3600401" cy="4621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947962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863588" y="2063918"/>
            <a:ext cx="74168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6000" b="1" dirty="0"/>
              <a:t>Wie wil ik zijn?</a:t>
            </a:r>
          </a:p>
        </p:txBody>
      </p:sp>
    </p:spTree>
    <p:extLst>
      <p:ext uri="{BB962C8B-B14F-4D97-AF65-F5344CB8AC3E}">
        <p14:creationId xmlns:p14="http://schemas.microsoft.com/office/powerpoint/2010/main" val="1691418820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3AA58993-D420-45D1-AA92-D21F2F5AB1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411510"/>
            <a:ext cx="4111502" cy="4320480"/>
          </a:xfrm>
          <a:prstGeom prst="rect">
            <a:avLst/>
          </a:prstGeom>
        </p:spPr>
      </p:pic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9FD9D038-C37F-4BD6-8E35-D39DED58A9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9800" y="313360"/>
            <a:ext cx="4718424" cy="4490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124690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4548A5BF-A23D-40C7-8167-A0D3648304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7784" y="248175"/>
            <a:ext cx="3872267" cy="4627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406381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DD41D7E8-09DC-3952-46AA-F80E56B9B4E3}"/>
              </a:ext>
            </a:extLst>
          </p:cNvPr>
          <p:cNvSpPr txBox="1"/>
          <p:nvPr/>
        </p:nvSpPr>
        <p:spPr>
          <a:xfrm>
            <a:off x="1043608" y="1059582"/>
            <a:ext cx="705678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/>
              <a:t>Conclusie 3 Wat?:</a:t>
            </a:r>
          </a:p>
          <a:p>
            <a:endParaRPr lang="nl-NL" sz="3200" dirty="0"/>
          </a:p>
          <a:p>
            <a:r>
              <a:rPr lang="nl-NL" sz="3200" dirty="0"/>
              <a:t>In het ondernemingsproces werken we aan de opbouw van een persoonlijke visie en persoonlijke toekomst. Het inspireert en motiveert. </a:t>
            </a:r>
          </a:p>
        </p:txBody>
      </p:sp>
    </p:spTree>
    <p:extLst>
      <p:ext uri="{BB962C8B-B14F-4D97-AF65-F5344CB8AC3E}">
        <p14:creationId xmlns:p14="http://schemas.microsoft.com/office/powerpoint/2010/main" val="1007144336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2123728" y="3939902"/>
            <a:ext cx="5256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dirty="0"/>
              <a:t>Ondernemersdag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30A0DC5F-EAEF-4FDF-84DE-ACCA913AF3F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652" y="267494"/>
            <a:ext cx="6264696" cy="3523892"/>
          </a:xfrm>
          <a:prstGeom prst="rect">
            <a:avLst/>
          </a:prstGeom>
        </p:spPr>
      </p:pic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E7FEBCE8-81B9-49EE-9271-59030C4CE9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713072"/>
            <a:ext cx="6264696" cy="3515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262002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cover3d_5ece4a725fd5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49576" y="0"/>
            <a:ext cx="4644848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C0DE4A61-9162-4A89-0D58-5DC101E165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2663" y="267494"/>
            <a:ext cx="3001505" cy="4643838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697A35B4-24AA-CE51-22F3-2F3ECB5B83ED}"/>
              </a:ext>
            </a:extLst>
          </p:cNvPr>
          <p:cNvSpPr txBox="1"/>
          <p:nvPr/>
        </p:nvSpPr>
        <p:spPr>
          <a:xfrm>
            <a:off x="539552" y="1419622"/>
            <a:ext cx="247110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Boek ‘het Bezield Ondernemen’ over ondernemen (in school) vanuit passie en enthousiasme is na de zomer verkrijgbaar. </a:t>
            </a:r>
          </a:p>
          <a:p>
            <a:endParaRPr lang="nl-NL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3BB3D9D3-F215-75F1-BED7-318A52080575}"/>
              </a:ext>
            </a:extLst>
          </p:cNvPr>
          <p:cNvSpPr txBox="1"/>
          <p:nvPr/>
        </p:nvSpPr>
        <p:spPr>
          <a:xfrm>
            <a:off x="6300192" y="3127781"/>
            <a:ext cx="27718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dirty="0"/>
              <a:t>Voor meer informatie: ton@succesgewoonten.nl</a:t>
            </a:r>
          </a:p>
          <a:p>
            <a:r>
              <a:rPr lang="nl-NL" dirty="0"/>
              <a:t>of www.succesgewoonten.nl</a:t>
            </a:r>
          </a:p>
        </p:txBody>
      </p:sp>
    </p:spTree>
    <p:extLst>
      <p:ext uri="{BB962C8B-B14F-4D97-AF65-F5344CB8AC3E}">
        <p14:creationId xmlns:p14="http://schemas.microsoft.com/office/powerpoint/2010/main" val="28860844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elijkbenige driehoek 1">
            <a:extLst>
              <a:ext uri="{FF2B5EF4-FFF2-40B4-BE49-F238E27FC236}">
                <a16:creationId xmlns:a16="http://schemas.microsoft.com/office/drawing/2014/main" id="{4F4A2072-5EA2-E784-C542-A53FF4D79013}"/>
              </a:ext>
            </a:extLst>
          </p:cNvPr>
          <p:cNvSpPr/>
          <p:nvPr/>
        </p:nvSpPr>
        <p:spPr>
          <a:xfrm>
            <a:off x="1835696" y="483518"/>
            <a:ext cx="5976664" cy="3816424"/>
          </a:xfrm>
          <a:prstGeom prst="triangl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CC6940EA-4D92-67B9-7559-0F5B84E96DF1}"/>
              </a:ext>
            </a:extLst>
          </p:cNvPr>
          <p:cNvSpPr txBox="1"/>
          <p:nvPr/>
        </p:nvSpPr>
        <p:spPr>
          <a:xfrm>
            <a:off x="3707904" y="1002089"/>
            <a:ext cx="223224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>
                <a:solidFill>
                  <a:schemeClr val="bg1"/>
                </a:solidFill>
              </a:rPr>
              <a:t>Missie</a:t>
            </a:r>
          </a:p>
          <a:p>
            <a:pPr algn="ctr"/>
            <a:endParaRPr lang="nl-NL" dirty="0">
              <a:solidFill>
                <a:schemeClr val="bg1"/>
              </a:solidFill>
            </a:endParaRPr>
          </a:p>
          <a:p>
            <a:pPr algn="ctr"/>
            <a:r>
              <a:rPr lang="nl-NL" dirty="0">
                <a:solidFill>
                  <a:schemeClr val="bg1"/>
                </a:solidFill>
              </a:rPr>
              <a:t>Identiteit</a:t>
            </a:r>
          </a:p>
          <a:p>
            <a:pPr algn="ctr"/>
            <a:endParaRPr lang="nl-NL" dirty="0">
              <a:solidFill>
                <a:schemeClr val="bg1"/>
              </a:solidFill>
            </a:endParaRPr>
          </a:p>
          <a:p>
            <a:pPr algn="ctr"/>
            <a:r>
              <a:rPr lang="nl-NL" dirty="0">
                <a:solidFill>
                  <a:schemeClr val="bg1"/>
                </a:solidFill>
              </a:rPr>
              <a:t>Waarden/waarheden</a:t>
            </a:r>
          </a:p>
          <a:p>
            <a:pPr algn="ctr"/>
            <a:endParaRPr lang="nl-NL" dirty="0">
              <a:solidFill>
                <a:schemeClr val="bg1"/>
              </a:solidFill>
            </a:endParaRPr>
          </a:p>
          <a:p>
            <a:pPr algn="ctr"/>
            <a:r>
              <a:rPr lang="nl-NL" dirty="0">
                <a:solidFill>
                  <a:schemeClr val="bg1"/>
                </a:solidFill>
              </a:rPr>
              <a:t>Capaciteiten</a:t>
            </a:r>
          </a:p>
          <a:p>
            <a:pPr algn="ctr"/>
            <a:endParaRPr lang="nl-NL" dirty="0">
              <a:solidFill>
                <a:schemeClr val="bg1"/>
              </a:solidFill>
            </a:endParaRPr>
          </a:p>
          <a:p>
            <a:pPr algn="ctr"/>
            <a:r>
              <a:rPr lang="nl-NL" dirty="0">
                <a:solidFill>
                  <a:schemeClr val="bg1"/>
                </a:solidFill>
              </a:rPr>
              <a:t>Gedrag</a:t>
            </a:r>
          </a:p>
          <a:p>
            <a:pPr algn="ctr"/>
            <a:endParaRPr lang="nl-NL" dirty="0">
              <a:solidFill>
                <a:schemeClr val="bg1"/>
              </a:solidFill>
            </a:endParaRPr>
          </a:p>
          <a:p>
            <a:pPr algn="ctr"/>
            <a:r>
              <a:rPr lang="nl-NL" dirty="0">
                <a:solidFill>
                  <a:schemeClr val="bg1"/>
                </a:solidFill>
              </a:rPr>
              <a:t>Omgeving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52858C32-0F1F-3F4A-0CB3-B24039AFAF0A}"/>
              </a:ext>
            </a:extLst>
          </p:cNvPr>
          <p:cNvSpPr txBox="1"/>
          <p:nvPr/>
        </p:nvSpPr>
        <p:spPr>
          <a:xfrm>
            <a:off x="395536" y="1002088"/>
            <a:ext cx="410445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			Waartoe?</a:t>
            </a:r>
          </a:p>
          <a:p>
            <a:endParaRPr lang="nl-NL" dirty="0"/>
          </a:p>
          <a:p>
            <a:r>
              <a:rPr lang="nl-NL" dirty="0"/>
              <a:t>		             Wie?</a:t>
            </a:r>
          </a:p>
          <a:p>
            <a:endParaRPr lang="nl-NL" dirty="0"/>
          </a:p>
          <a:p>
            <a:r>
              <a:rPr lang="nl-NL" dirty="0"/>
              <a:t>		Waarom?</a:t>
            </a:r>
          </a:p>
          <a:p>
            <a:endParaRPr lang="nl-NL" dirty="0"/>
          </a:p>
          <a:p>
            <a:r>
              <a:rPr lang="nl-NL" dirty="0"/>
              <a:t>	              Hoe?</a:t>
            </a:r>
          </a:p>
          <a:p>
            <a:endParaRPr lang="nl-NL" dirty="0"/>
          </a:p>
          <a:p>
            <a:r>
              <a:rPr lang="nl-NL" dirty="0"/>
              <a:t>	        Wat?</a:t>
            </a:r>
          </a:p>
          <a:p>
            <a:endParaRPr lang="nl-NL" dirty="0"/>
          </a:p>
          <a:p>
            <a:r>
              <a:rPr lang="nl-NL" dirty="0"/>
              <a:t> Waar/met wie?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AC29E508-5973-BB15-7995-98ECB6282AA6}"/>
              </a:ext>
            </a:extLst>
          </p:cNvPr>
          <p:cNvSpPr txBox="1"/>
          <p:nvPr/>
        </p:nvSpPr>
        <p:spPr>
          <a:xfrm>
            <a:off x="4644008" y="1002088"/>
            <a:ext cx="439248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	Bijdragen</a:t>
            </a:r>
          </a:p>
          <a:p>
            <a:endParaRPr lang="nl-NL" dirty="0"/>
          </a:p>
          <a:p>
            <a:r>
              <a:rPr lang="nl-NL" dirty="0"/>
              <a:t>	       Verantwoordelijkheid</a:t>
            </a:r>
          </a:p>
          <a:p>
            <a:endParaRPr lang="nl-NL" dirty="0"/>
          </a:p>
          <a:p>
            <a:r>
              <a:rPr lang="nl-NL" dirty="0"/>
              <a:t>		Motivatie </a:t>
            </a:r>
          </a:p>
          <a:p>
            <a:endParaRPr lang="nl-NL" dirty="0"/>
          </a:p>
          <a:p>
            <a:r>
              <a:rPr lang="nl-NL" dirty="0"/>
              <a:t>	                          Doelen</a:t>
            </a:r>
          </a:p>
          <a:p>
            <a:endParaRPr lang="nl-NL" dirty="0"/>
          </a:p>
          <a:p>
            <a:r>
              <a:rPr lang="nl-NL" dirty="0"/>
              <a:t>	        		Activiteiten</a:t>
            </a:r>
          </a:p>
          <a:p>
            <a:endParaRPr lang="nl-NL" dirty="0"/>
          </a:p>
          <a:p>
            <a:r>
              <a:rPr lang="nl-NL" dirty="0"/>
              <a:t>			       Resultaten</a:t>
            </a:r>
          </a:p>
        </p:txBody>
      </p:sp>
    </p:spTree>
    <p:extLst>
      <p:ext uri="{BB962C8B-B14F-4D97-AF65-F5344CB8AC3E}">
        <p14:creationId xmlns:p14="http://schemas.microsoft.com/office/powerpoint/2010/main" val="2704694192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69A32AC9-5E88-443D-BF85-56227C5A0B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724417"/>
            <a:ext cx="7416824" cy="3730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293929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38F539D0-44D6-4360-B671-39214B4DD2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781265"/>
            <a:ext cx="7560840" cy="3547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792857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827584" y="2156251"/>
            <a:ext cx="74888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800" dirty="0"/>
              <a:t>Wat je aandacht geeft groeit!</a:t>
            </a:r>
          </a:p>
        </p:txBody>
      </p:sp>
    </p:spTree>
    <p:extLst>
      <p:ext uri="{BB962C8B-B14F-4D97-AF65-F5344CB8AC3E}">
        <p14:creationId xmlns:p14="http://schemas.microsoft.com/office/powerpoint/2010/main" val="3070449046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755576" y="2156251"/>
            <a:ext cx="74888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800" dirty="0"/>
              <a:t>Bedankt voor jouw aandacht</a:t>
            </a:r>
          </a:p>
        </p:txBody>
      </p:sp>
    </p:spTree>
    <p:extLst>
      <p:ext uri="{BB962C8B-B14F-4D97-AF65-F5344CB8AC3E}">
        <p14:creationId xmlns:p14="http://schemas.microsoft.com/office/powerpoint/2010/main" val="18299392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78461104-1204-4E20-A929-87BB65947ED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5689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elijkbenige driehoek 1">
            <a:extLst>
              <a:ext uri="{FF2B5EF4-FFF2-40B4-BE49-F238E27FC236}">
                <a16:creationId xmlns:a16="http://schemas.microsoft.com/office/drawing/2014/main" id="{4F4A2072-5EA2-E784-C542-A53FF4D79013}"/>
              </a:ext>
            </a:extLst>
          </p:cNvPr>
          <p:cNvSpPr/>
          <p:nvPr/>
        </p:nvSpPr>
        <p:spPr>
          <a:xfrm>
            <a:off x="1835696" y="483518"/>
            <a:ext cx="5976664" cy="3816424"/>
          </a:xfrm>
          <a:prstGeom prst="triangl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CC6940EA-4D92-67B9-7559-0F5B84E96DF1}"/>
              </a:ext>
            </a:extLst>
          </p:cNvPr>
          <p:cNvSpPr txBox="1"/>
          <p:nvPr/>
        </p:nvSpPr>
        <p:spPr>
          <a:xfrm>
            <a:off x="3707904" y="1002089"/>
            <a:ext cx="223224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>
                <a:solidFill>
                  <a:schemeClr val="bg1"/>
                </a:solidFill>
              </a:rPr>
              <a:t>Missie</a:t>
            </a:r>
          </a:p>
          <a:p>
            <a:pPr algn="ctr"/>
            <a:endParaRPr lang="nl-NL" dirty="0">
              <a:solidFill>
                <a:schemeClr val="bg1"/>
              </a:solidFill>
            </a:endParaRPr>
          </a:p>
          <a:p>
            <a:pPr algn="ctr"/>
            <a:r>
              <a:rPr lang="nl-NL" dirty="0">
                <a:solidFill>
                  <a:schemeClr val="bg1"/>
                </a:solidFill>
              </a:rPr>
              <a:t>Identiteit</a:t>
            </a:r>
          </a:p>
          <a:p>
            <a:pPr algn="ctr"/>
            <a:endParaRPr lang="nl-NL" dirty="0">
              <a:solidFill>
                <a:schemeClr val="bg1"/>
              </a:solidFill>
            </a:endParaRPr>
          </a:p>
          <a:p>
            <a:pPr algn="ctr"/>
            <a:r>
              <a:rPr lang="nl-NL" dirty="0">
                <a:solidFill>
                  <a:schemeClr val="bg1"/>
                </a:solidFill>
              </a:rPr>
              <a:t>Waarden/waarheden</a:t>
            </a:r>
          </a:p>
          <a:p>
            <a:pPr algn="ctr"/>
            <a:endParaRPr lang="nl-NL" dirty="0">
              <a:solidFill>
                <a:schemeClr val="bg1"/>
              </a:solidFill>
            </a:endParaRPr>
          </a:p>
          <a:p>
            <a:pPr algn="ctr"/>
            <a:r>
              <a:rPr lang="nl-NL" dirty="0">
                <a:solidFill>
                  <a:schemeClr val="bg1"/>
                </a:solidFill>
              </a:rPr>
              <a:t>Capaciteiten</a:t>
            </a:r>
          </a:p>
          <a:p>
            <a:pPr algn="ctr"/>
            <a:endParaRPr lang="nl-NL" dirty="0">
              <a:solidFill>
                <a:schemeClr val="bg1"/>
              </a:solidFill>
            </a:endParaRPr>
          </a:p>
          <a:p>
            <a:pPr algn="ctr"/>
            <a:r>
              <a:rPr lang="nl-NL" dirty="0">
                <a:solidFill>
                  <a:schemeClr val="bg1"/>
                </a:solidFill>
              </a:rPr>
              <a:t>Gedrag</a:t>
            </a:r>
          </a:p>
          <a:p>
            <a:pPr algn="ctr"/>
            <a:endParaRPr lang="nl-NL" dirty="0">
              <a:solidFill>
                <a:schemeClr val="bg1"/>
              </a:solidFill>
            </a:endParaRPr>
          </a:p>
          <a:p>
            <a:pPr algn="ctr"/>
            <a:r>
              <a:rPr lang="nl-NL" dirty="0">
                <a:solidFill>
                  <a:schemeClr val="bg1"/>
                </a:solidFill>
              </a:rPr>
              <a:t>Omgeving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52858C32-0F1F-3F4A-0CB3-B24039AFAF0A}"/>
              </a:ext>
            </a:extLst>
          </p:cNvPr>
          <p:cNvSpPr txBox="1"/>
          <p:nvPr/>
        </p:nvSpPr>
        <p:spPr>
          <a:xfrm>
            <a:off x="395536" y="1002088"/>
            <a:ext cx="410445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			Waartoe?</a:t>
            </a:r>
          </a:p>
          <a:p>
            <a:endParaRPr lang="nl-NL" dirty="0"/>
          </a:p>
          <a:p>
            <a:r>
              <a:rPr lang="nl-NL" dirty="0"/>
              <a:t>		             Wie?</a:t>
            </a:r>
          </a:p>
          <a:p>
            <a:endParaRPr lang="nl-NL" dirty="0"/>
          </a:p>
          <a:p>
            <a:r>
              <a:rPr lang="nl-NL" dirty="0"/>
              <a:t>		Waarom?</a:t>
            </a:r>
          </a:p>
          <a:p>
            <a:endParaRPr lang="nl-NL" dirty="0"/>
          </a:p>
          <a:p>
            <a:r>
              <a:rPr lang="nl-NL" dirty="0"/>
              <a:t>	              Hoe?</a:t>
            </a:r>
          </a:p>
          <a:p>
            <a:endParaRPr lang="nl-NL" dirty="0"/>
          </a:p>
          <a:p>
            <a:r>
              <a:rPr lang="nl-NL" dirty="0"/>
              <a:t>	        Wat?</a:t>
            </a:r>
          </a:p>
          <a:p>
            <a:endParaRPr lang="nl-NL" dirty="0"/>
          </a:p>
          <a:p>
            <a:r>
              <a:rPr lang="nl-NL" dirty="0"/>
              <a:t> Waar/met wie?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AC29E508-5973-BB15-7995-98ECB6282AA6}"/>
              </a:ext>
            </a:extLst>
          </p:cNvPr>
          <p:cNvSpPr txBox="1"/>
          <p:nvPr/>
        </p:nvSpPr>
        <p:spPr>
          <a:xfrm>
            <a:off x="4644008" y="1002088"/>
            <a:ext cx="439248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	Bijdragen</a:t>
            </a:r>
          </a:p>
          <a:p>
            <a:endParaRPr lang="nl-NL" dirty="0"/>
          </a:p>
          <a:p>
            <a:r>
              <a:rPr lang="nl-NL" dirty="0"/>
              <a:t>	       Verantwoordelijkheid</a:t>
            </a:r>
          </a:p>
          <a:p>
            <a:endParaRPr lang="nl-NL" dirty="0"/>
          </a:p>
          <a:p>
            <a:r>
              <a:rPr lang="nl-NL" dirty="0"/>
              <a:t>		Motivatie </a:t>
            </a:r>
          </a:p>
          <a:p>
            <a:endParaRPr lang="nl-NL" dirty="0"/>
          </a:p>
          <a:p>
            <a:r>
              <a:rPr lang="nl-NL" dirty="0"/>
              <a:t>	                          Doelen</a:t>
            </a:r>
          </a:p>
          <a:p>
            <a:endParaRPr lang="nl-NL" dirty="0"/>
          </a:p>
          <a:p>
            <a:r>
              <a:rPr lang="nl-NL" dirty="0"/>
              <a:t>	        		Activiteiten</a:t>
            </a:r>
          </a:p>
          <a:p>
            <a:endParaRPr lang="nl-NL" dirty="0"/>
          </a:p>
          <a:p>
            <a:r>
              <a:rPr lang="nl-NL" dirty="0"/>
              <a:t>			       Resultaten</a:t>
            </a:r>
          </a:p>
        </p:txBody>
      </p:sp>
      <p:sp>
        <p:nvSpPr>
          <p:cNvPr id="6" name="Vrije vorm: vorm 5">
            <a:extLst>
              <a:ext uri="{FF2B5EF4-FFF2-40B4-BE49-F238E27FC236}">
                <a16:creationId xmlns:a16="http://schemas.microsoft.com/office/drawing/2014/main" id="{4E86D07F-FC76-353A-C018-CDEACDCCB960}"/>
              </a:ext>
            </a:extLst>
          </p:cNvPr>
          <p:cNvSpPr/>
          <p:nvPr/>
        </p:nvSpPr>
        <p:spPr>
          <a:xfrm>
            <a:off x="1835696" y="1962289"/>
            <a:ext cx="1800200" cy="681469"/>
          </a:xfrm>
          <a:custGeom>
            <a:avLst/>
            <a:gdLst>
              <a:gd name="connsiteX0" fmla="*/ 1321564 w 1702008"/>
              <a:gd name="connsiteY0" fmla="*/ 93442 h 1681962"/>
              <a:gd name="connsiteX1" fmla="*/ 1288192 w 1702008"/>
              <a:gd name="connsiteY1" fmla="*/ 60070 h 1681962"/>
              <a:gd name="connsiteX2" fmla="*/ 1161377 w 1702008"/>
              <a:gd name="connsiteY2" fmla="*/ 13349 h 1681962"/>
              <a:gd name="connsiteX3" fmla="*/ 1094633 w 1702008"/>
              <a:gd name="connsiteY3" fmla="*/ 0 h 1681962"/>
              <a:gd name="connsiteX4" fmla="*/ 847678 w 1702008"/>
              <a:gd name="connsiteY4" fmla="*/ 6675 h 1681962"/>
              <a:gd name="connsiteX5" fmla="*/ 734212 w 1702008"/>
              <a:gd name="connsiteY5" fmla="*/ 40047 h 1681962"/>
              <a:gd name="connsiteX6" fmla="*/ 674142 w 1702008"/>
              <a:gd name="connsiteY6" fmla="*/ 53396 h 1681962"/>
              <a:gd name="connsiteX7" fmla="*/ 580700 w 1702008"/>
              <a:gd name="connsiteY7" fmla="*/ 106791 h 1681962"/>
              <a:gd name="connsiteX8" fmla="*/ 453885 w 1702008"/>
              <a:gd name="connsiteY8" fmla="*/ 193559 h 1681962"/>
              <a:gd name="connsiteX9" fmla="*/ 420513 w 1702008"/>
              <a:gd name="connsiteY9" fmla="*/ 226931 h 1681962"/>
              <a:gd name="connsiteX10" fmla="*/ 400490 w 1702008"/>
              <a:gd name="connsiteY10" fmla="*/ 260304 h 1681962"/>
              <a:gd name="connsiteX11" fmla="*/ 380466 w 1702008"/>
              <a:gd name="connsiteY11" fmla="*/ 287002 h 1681962"/>
              <a:gd name="connsiteX12" fmla="*/ 360443 w 1702008"/>
              <a:gd name="connsiteY12" fmla="*/ 320374 h 1681962"/>
              <a:gd name="connsiteX13" fmla="*/ 307047 w 1702008"/>
              <a:gd name="connsiteY13" fmla="*/ 393793 h 1681962"/>
              <a:gd name="connsiteX14" fmla="*/ 246977 w 1702008"/>
              <a:gd name="connsiteY14" fmla="*/ 460537 h 1681962"/>
              <a:gd name="connsiteX15" fmla="*/ 213605 w 1702008"/>
              <a:gd name="connsiteY15" fmla="*/ 527282 h 1681962"/>
              <a:gd name="connsiteX16" fmla="*/ 173558 w 1702008"/>
              <a:gd name="connsiteY16" fmla="*/ 587352 h 1681962"/>
              <a:gd name="connsiteX17" fmla="*/ 146860 w 1702008"/>
              <a:gd name="connsiteY17" fmla="*/ 647422 h 1681962"/>
              <a:gd name="connsiteX18" fmla="*/ 86790 w 1702008"/>
              <a:gd name="connsiteY18" fmla="*/ 774237 h 1681962"/>
              <a:gd name="connsiteX19" fmla="*/ 33395 w 1702008"/>
              <a:gd name="connsiteY19" fmla="*/ 921075 h 1681962"/>
              <a:gd name="connsiteX20" fmla="*/ 6697 w 1702008"/>
              <a:gd name="connsiteY20" fmla="*/ 1081261 h 1681962"/>
              <a:gd name="connsiteX21" fmla="*/ 22 w 1702008"/>
              <a:gd name="connsiteY21" fmla="*/ 1141331 h 1681962"/>
              <a:gd name="connsiteX22" fmla="*/ 13371 w 1702008"/>
              <a:gd name="connsiteY22" fmla="*/ 1421658 h 1681962"/>
              <a:gd name="connsiteX23" fmla="*/ 46744 w 1702008"/>
              <a:gd name="connsiteY23" fmla="*/ 1501752 h 1681962"/>
              <a:gd name="connsiteX24" fmla="*/ 60092 w 1702008"/>
              <a:gd name="connsiteY24" fmla="*/ 1528450 h 1681962"/>
              <a:gd name="connsiteX25" fmla="*/ 100139 w 1702008"/>
              <a:gd name="connsiteY25" fmla="*/ 1561822 h 1681962"/>
              <a:gd name="connsiteX26" fmla="*/ 226954 w 1702008"/>
              <a:gd name="connsiteY26" fmla="*/ 1641915 h 1681962"/>
              <a:gd name="connsiteX27" fmla="*/ 360443 w 1702008"/>
              <a:gd name="connsiteY27" fmla="*/ 1681962 h 1681962"/>
              <a:gd name="connsiteX28" fmla="*/ 587374 w 1702008"/>
              <a:gd name="connsiteY28" fmla="*/ 1668613 h 1681962"/>
              <a:gd name="connsiteX29" fmla="*/ 614072 w 1702008"/>
              <a:gd name="connsiteY29" fmla="*/ 1648590 h 1681962"/>
              <a:gd name="connsiteX30" fmla="*/ 700840 w 1702008"/>
              <a:gd name="connsiteY30" fmla="*/ 1608543 h 1681962"/>
              <a:gd name="connsiteX31" fmla="*/ 800957 w 1702008"/>
              <a:gd name="connsiteY31" fmla="*/ 1541799 h 1681962"/>
              <a:gd name="connsiteX32" fmla="*/ 887725 w 1702008"/>
              <a:gd name="connsiteY32" fmla="*/ 1468380 h 1681962"/>
              <a:gd name="connsiteX33" fmla="*/ 921097 w 1702008"/>
              <a:gd name="connsiteY33" fmla="*/ 1441682 h 1681962"/>
              <a:gd name="connsiteX34" fmla="*/ 954469 w 1702008"/>
              <a:gd name="connsiteY34" fmla="*/ 1408310 h 1681962"/>
              <a:gd name="connsiteX35" fmla="*/ 1014539 w 1702008"/>
              <a:gd name="connsiteY35" fmla="*/ 1354914 h 1681962"/>
              <a:gd name="connsiteX36" fmla="*/ 1041237 w 1702008"/>
              <a:gd name="connsiteY36" fmla="*/ 1321542 h 1681962"/>
              <a:gd name="connsiteX37" fmla="*/ 1074609 w 1702008"/>
              <a:gd name="connsiteY37" fmla="*/ 1294844 h 1681962"/>
              <a:gd name="connsiteX38" fmla="*/ 1094633 w 1702008"/>
              <a:gd name="connsiteY38" fmla="*/ 1268146 h 1681962"/>
              <a:gd name="connsiteX39" fmla="*/ 1114656 w 1702008"/>
              <a:gd name="connsiteY39" fmla="*/ 1248123 h 1681962"/>
              <a:gd name="connsiteX40" fmla="*/ 1161377 w 1702008"/>
              <a:gd name="connsiteY40" fmla="*/ 1194727 h 1681962"/>
              <a:gd name="connsiteX41" fmla="*/ 1274843 w 1702008"/>
              <a:gd name="connsiteY41" fmla="*/ 1087936 h 1681962"/>
              <a:gd name="connsiteX42" fmla="*/ 1308215 w 1702008"/>
              <a:gd name="connsiteY42" fmla="*/ 1041215 h 1681962"/>
              <a:gd name="connsiteX43" fmla="*/ 1341587 w 1702008"/>
              <a:gd name="connsiteY43" fmla="*/ 1001168 h 1681962"/>
              <a:gd name="connsiteX44" fmla="*/ 1408332 w 1702008"/>
              <a:gd name="connsiteY44" fmla="*/ 901051 h 1681962"/>
              <a:gd name="connsiteX45" fmla="*/ 1441704 w 1702008"/>
              <a:gd name="connsiteY45" fmla="*/ 854330 h 1681962"/>
              <a:gd name="connsiteX46" fmla="*/ 1468402 w 1702008"/>
              <a:gd name="connsiteY46" fmla="*/ 807609 h 1681962"/>
              <a:gd name="connsiteX47" fmla="*/ 1635263 w 1702008"/>
              <a:gd name="connsiteY47" fmla="*/ 560654 h 1681962"/>
              <a:gd name="connsiteX48" fmla="*/ 1675310 w 1702008"/>
              <a:gd name="connsiteY48" fmla="*/ 460537 h 1681962"/>
              <a:gd name="connsiteX49" fmla="*/ 1688659 w 1702008"/>
              <a:gd name="connsiteY49" fmla="*/ 427165 h 1681962"/>
              <a:gd name="connsiteX50" fmla="*/ 1702008 w 1702008"/>
              <a:gd name="connsiteY50" fmla="*/ 373769 h 1681962"/>
              <a:gd name="connsiteX51" fmla="*/ 1695333 w 1702008"/>
              <a:gd name="connsiteY51" fmla="*/ 333723 h 1681962"/>
              <a:gd name="connsiteX52" fmla="*/ 1635263 w 1702008"/>
              <a:gd name="connsiteY52" fmla="*/ 280327 h 1681962"/>
              <a:gd name="connsiteX53" fmla="*/ 1615240 w 1702008"/>
              <a:gd name="connsiteY53" fmla="*/ 260304 h 1681962"/>
              <a:gd name="connsiteX54" fmla="*/ 1561844 w 1702008"/>
              <a:gd name="connsiteY54" fmla="*/ 220257 h 1681962"/>
              <a:gd name="connsiteX55" fmla="*/ 1528472 w 1702008"/>
              <a:gd name="connsiteY55" fmla="*/ 193559 h 1681962"/>
              <a:gd name="connsiteX56" fmla="*/ 1501774 w 1702008"/>
              <a:gd name="connsiteY56" fmla="*/ 180210 h 1681962"/>
              <a:gd name="connsiteX57" fmla="*/ 1468402 w 1702008"/>
              <a:gd name="connsiteY57" fmla="*/ 146838 h 1681962"/>
              <a:gd name="connsiteX58" fmla="*/ 1394983 w 1702008"/>
              <a:gd name="connsiteY58" fmla="*/ 120140 h 1681962"/>
              <a:gd name="connsiteX59" fmla="*/ 1381634 w 1702008"/>
              <a:gd name="connsiteY59" fmla="*/ 100117 h 1681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702008" h="1681962">
                <a:moveTo>
                  <a:pt x="1321564" y="93442"/>
                </a:moveTo>
                <a:cubicBezTo>
                  <a:pt x="1310440" y="82318"/>
                  <a:pt x="1301532" y="68408"/>
                  <a:pt x="1288192" y="60070"/>
                </a:cubicBezTo>
                <a:cubicBezTo>
                  <a:pt x="1244241" y="32601"/>
                  <a:pt x="1209343" y="24008"/>
                  <a:pt x="1161377" y="13349"/>
                </a:cubicBezTo>
                <a:cubicBezTo>
                  <a:pt x="1139229" y="8427"/>
                  <a:pt x="1094633" y="0"/>
                  <a:pt x="1094633" y="0"/>
                </a:cubicBezTo>
                <a:cubicBezTo>
                  <a:pt x="1012315" y="2225"/>
                  <a:pt x="929859" y="1429"/>
                  <a:pt x="847678" y="6675"/>
                </a:cubicBezTo>
                <a:cubicBezTo>
                  <a:pt x="767721" y="11779"/>
                  <a:pt x="799246" y="19723"/>
                  <a:pt x="734212" y="40047"/>
                </a:cubicBezTo>
                <a:cubicBezTo>
                  <a:pt x="714634" y="46165"/>
                  <a:pt x="694165" y="48946"/>
                  <a:pt x="674142" y="53396"/>
                </a:cubicBezTo>
                <a:cubicBezTo>
                  <a:pt x="559606" y="110663"/>
                  <a:pt x="675029" y="50193"/>
                  <a:pt x="580700" y="106791"/>
                </a:cubicBezTo>
                <a:cubicBezTo>
                  <a:pt x="498574" y="156067"/>
                  <a:pt x="534971" y="123285"/>
                  <a:pt x="453885" y="193559"/>
                </a:cubicBezTo>
                <a:cubicBezTo>
                  <a:pt x="441997" y="203862"/>
                  <a:pt x="430340" y="214647"/>
                  <a:pt x="420513" y="226931"/>
                </a:cubicBezTo>
                <a:cubicBezTo>
                  <a:pt x="412409" y="237061"/>
                  <a:pt x="407686" y="249510"/>
                  <a:pt x="400490" y="260304"/>
                </a:cubicBezTo>
                <a:cubicBezTo>
                  <a:pt x="394319" y="269560"/>
                  <a:pt x="386637" y="277746"/>
                  <a:pt x="380466" y="287002"/>
                </a:cubicBezTo>
                <a:cubicBezTo>
                  <a:pt x="373270" y="297796"/>
                  <a:pt x="367792" y="309684"/>
                  <a:pt x="360443" y="320374"/>
                </a:cubicBezTo>
                <a:cubicBezTo>
                  <a:pt x="343299" y="345310"/>
                  <a:pt x="327291" y="371300"/>
                  <a:pt x="307047" y="393793"/>
                </a:cubicBezTo>
                <a:cubicBezTo>
                  <a:pt x="287024" y="416041"/>
                  <a:pt x="264142" y="436016"/>
                  <a:pt x="246977" y="460537"/>
                </a:cubicBezTo>
                <a:cubicBezTo>
                  <a:pt x="232713" y="480915"/>
                  <a:pt x="226068" y="505755"/>
                  <a:pt x="213605" y="527282"/>
                </a:cubicBezTo>
                <a:cubicBezTo>
                  <a:pt x="201548" y="548109"/>
                  <a:pt x="185245" y="566315"/>
                  <a:pt x="173558" y="587352"/>
                </a:cubicBezTo>
                <a:cubicBezTo>
                  <a:pt x="162917" y="606506"/>
                  <a:pt x="156240" y="627619"/>
                  <a:pt x="146860" y="647422"/>
                </a:cubicBezTo>
                <a:cubicBezTo>
                  <a:pt x="123018" y="697754"/>
                  <a:pt x="106562" y="723159"/>
                  <a:pt x="86790" y="774237"/>
                </a:cubicBezTo>
                <a:cubicBezTo>
                  <a:pt x="67989" y="822807"/>
                  <a:pt x="33395" y="921075"/>
                  <a:pt x="33395" y="921075"/>
                </a:cubicBezTo>
                <a:cubicBezTo>
                  <a:pt x="17770" y="1046070"/>
                  <a:pt x="28747" y="993063"/>
                  <a:pt x="6697" y="1081261"/>
                </a:cubicBezTo>
                <a:cubicBezTo>
                  <a:pt x="4472" y="1101284"/>
                  <a:pt x="-373" y="1121188"/>
                  <a:pt x="22" y="1141331"/>
                </a:cubicBezTo>
                <a:cubicBezTo>
                  <a:pt x="1856" y="1234861"/>
                  <a:pt x="1345" y="1328886"/>
                  <a:pt x="13371" y="1421658"/>
                </a:cubicBezTo>
                <a:cubicBezTo>
                  <a:pt x="17089" y="1450341"/>
                  <a:pt x="33810" y="1475882"/>
                  <a:pt x="46744" y="1501752"/>
                </a:cubicBezTo>
                <a:cubicBezTo>
                  <a:pt x="51193" y="1510651"/>
                  <a:pt x="53482" y="1521014"/>
                  <a:pt x="60092" y="1528450"/>
                </a:cubicBezTo>
                <a:cubicBezTo>
                  <a:pt x="71636" y="1541437"/>
                  <a:pt x="86238" y="1551396"/>
                  <a:pt x="100139" y="1561822"/>
                </a:cubicBezTo>
                <a:cubicBezTo>
                  <a:pt x="140735" y="1592269"/>
                  <a:pt x="181027" y="1620160"/>
                  <a:pt x="226954" y="1641915"/>
                </a:cubicBezTo>
                <a:cubicBezTo>
                  <a:pt x="291124" y="1672312"/>
                  <a:pt x="292585" y="1668390"/>
                  <a:pt x="360443" y="1681962"/>
                </a:cubicBezTo>
                <a:cubicBezTo>
                  <a:pt x="436087" y="1677512"/>
                  <a:pt x="512247" y="1678498"/>
                  <a:pt x="587374" y="1668613"/>
                </a:cubicBezTo>
                <a:cubicBezTo>
                  <a:pt x="598403" y="1667162"/>
                  <a:pt x="604463" y="1654195"/>
                  <a:pt x="614072" y="1648590"/>
                </a:cubicBezTo>
                <a:cubicBezTo>
                  <a:pt x="649042" y="1628191"/>
                  <a:pt x="666537" y="1622264"/>
                  <a:pt x="700840" y="1608543"/>
                </a:cubicBezTo>
                <a:cubicBezTo>
                  <a:pt x="873587" y="1460472"/>
                  <a:pt x="621609" y="1669904"/>
                  <a:pt x="800957" y="1541799"/>
                </a:cubicBezTo>
                <a:cubicBezTo>
                  <a:pt x="831787" y="1519778"/>
                  <a:pt x="858619" y="1492635"/>
                  <a:pt x="887725" y="1468380"/>
                </a:cubicBezTo>
                <a:cubicBezTo>
                  <a:pt x="898669" y="1459260"/>
                  <a:pt x="911024" y="1451755"/>
                  <a:pt x="921097" y="1441682"/>
                </a:cubicBezTo>
                <a:cubicBezTo>
                  <a:pt x="932221" y="1430558"/>
                  <a:pt x="942711" y="1418762"/>
                  <a:pt x="954469" y="1408310"/>
                </a:cubicBezTo>
                <a:cubicBezTo>
                  <a:pt x="1003724" y="1364528"/>
                  <a:pt x="959200" y="1416402"/>
                  <a:pt x="1014539" y="1354914"/>
                </a:cubicBezTo>
                <a:cubicBezTo>
                  <a:pt x="1024069" y="1344325"/>
                  <a:pt x="1031164" y="1331615"/>
                  <a:pt x="1041237" y="1321542"/>
                </a:cubicBezTo>
                <a:cubicBezTo>
                  <a:pt x="1051310" y="1311469"/>
                  <a:pt x="1064536" y="1304917"/>
                  <a:pt x="1074609" y="1294844"/>
                </a:cubicBezTo>
                <a:cubicBezTo>
                  <a:pt x="1082475" y="1286978"/>
                  <a:pt x="1087393" y="1276592"/>
                  <a:pt x="1094633" y="1268146"/>
                </a:cubicBezTo>
                <a:cubicBezTo>
                  <a:pt x="1100776" y="1260979"/>
                  <a:pt x="1108307" y="1255107"/>
                  <a:pt x="1114656" y="1248123"/>
                </a:cubicBezTo>
                <a:cubicBezTo>
                  <a:pt x="1130565" y="1230623"/>
                  <a:pt x="1144654" y="1211450"/>
                  <a:pt x="1161377" y="1194727"/>
                </a:cubicBezTo>
                <a:cubicBezTo>
                  <a:pt x="1220231" y="1135873"/>
                  <a:pt x="1221321" y="1149691"/>
                  <a:pt x="1274843" y="1087936"/>
                </a:cubicBezTo>
                <a:cubicBezTo>
                  <a:pt x="1287377" y="1073473"/>
                  <a:pt x="1296546" y="1056385"/>
                  <a:pt x="1308215" y="1041215"/>
                </a:cubicBezTo>
                <a:cubicBezTo>
                  <a:pt x="1318810" y="1027442"/>
                  <a:pt x="1331487" y="1015308"/>
                  <a:pt x="1341587" y="1001168"/>
                </a:cubicBezTo>
                <a:cubicBezTo>
                  <a:pt x="1364900" y="968530"/>
                  <a:pt x="1385737" y="934190"/>
                  <a:pt x="1408332" y="901051"/>
                </a:cubicBezTo>
                <a:cubicBezTo>
                  <a:pt x="1419113" y="885238"/>
                  <a:pt x="1432209" y="870947"/>
                  <a:pt x="1441704" y="854330"/>
                </a:cubicBezTo>
                <a:cubicBezTo>
                  <a:pt x="1450603" y="838756"/>
                  <a:pt x="1458159" y="822334"/>
                  <a:pt x="1468402" y="807609"/>
                </a:cubicBezTo>
                <a:cubicBezTo>
                  <a:pt x="1541391" y="702687"/>
                  <a:pt x="1574561" y="682057"/>
                  <a:pt x="1635263" y="560654"/>
                </a:cubicBezTo>
                <a:cubicBezTo>
                  <a:pt x="1680764" y="469653"/>
                  <a:pt x="1647086" y="545208"/>
                  <a:pt x="1675310" y="460537"/>
                </a:cubicBezTo>
                <a:cubicBezTo>
                  <a:pt x="1679099" y="449171"/>
                  <a:pt x="1685136" y="438616"/>
                  <a:pt x="1688659" y="427165"/>
                </a:cubicBezTo>
                <a:cubicBezTo>
                  <a:pt x="1694054" y="409630"/>
                  <a:pt x="1702008" y="373769"/>
                  <a:pt x="1702008" y="373769"/>
                </a:cubicBezTo>
                <a:cubicBezTo>
                  <a:pt x="1699783" y="360420"/>
                  <a:pt x="1701813" y="345603"/>
                  <a:pt x="1695333" y="333723"/>
                </a:cubicBezTo>
                <a:cubicBezTo>
                  <a:pt x="1683198" y="311476"/>
                  <a:pt x="1653968" y="296359"/>
                  <a:pt x="1635263" y="280327"/>
                </a:cubicBezTo>
                <a:cubicBezTo>
                  <a:pt x="1628096" y="274184"/>
                  <a:pt x="1622343" y="266520"/>
                  <a:pt x="1615240" y="260304"/>
                </a:cubicBezTo>
                <a:cubicBezTo>
                  <a:pt x="1561638" y="213401"/>
                  <a:pt x="1601586" y="250063"/>
                  <a:pt x="1561844" y="220257"/>
                </a:cubicBezTo>
                <a:cubicBezTo>
                  <a:pt x="1550447" y="211710"/>
                  <a:pt x="1540325" y="201461"/>
                  <a:pt x="1528472" y="193559"/>
                </a:cubicBezTo>
                <a:cubicBezTo>
                  <a:pt x="1520193" y="188040"/>
                  <a:pt x="1509628" y="186319"/>
                  <a:pt x="1501774" y="180210"/>
                </a:cubicBezTo>
                <a:cubicBezTo>
                  <a:pt x="1489356" y="170552"/>
                  <a:pt x="1480820" y="156496"/>
                  <a:pt x="1468402" y="146838"/>
                </a:cubicBezTo>
                <a:cubicBezTo>
                  <a:pt x="1436712" y="122190"/>
                  <a:pt x="1435815" y="142824"/>
                  <a:pt x="1394983" y="120140"/>
                </a:cubicBezTo>
                <a:cubicBezTo>
                  <a:pt x="1387971" y="116244"/>
                  <a:pt x="1386084" y="106791"/>
                  <a:pt x="1381634" y="100117"/>
                </a:cubicBezTo>
              </a:path>
            </a:pathLst>
          </a:cu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342014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55D9C46A-4546-BF5D-9F25-E5F4002743EE}"/>
              </a:ext>
            </a:extLst>
          </p:cNvPr>
          <p:cNvSpPr txBox="1"/>
          <p:nvPr/>
        </p:nvSpPr>
        <p:spPr>
          <a:xfrm>
            <a:off x="1655676" y="832812"/>
            <a:ext cx="5832648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400" dirty="0"/>
              <a:t>Waarom?</a:t>
            </a:r>
          </a:p>
          <a:p>
            <a:pPr algn="ctr"/>
            <a:endParaRPr lang="nl-NL" sz="4400" dirty="0"/>
          </a:p>
          <a:p>
            <a:pPr algn="ctr"/>
            <a:r>
              <a:rPr lang="nl-NL" sz="4400" dirty="0">
                <a:solidFill>
                  <a:schemeClr val="bg1">
                    <a:lumMod val="65000"/>
                  </a:schemeClr>
                </a:solidFill>
              </a:rPr>
              <a:t>Hoe?</a:t>
            </a:r>
          </a:p>
          <a:p>
            <a:pPr algn="ctr"/>
            <a:endParaRPr lang="nl-NL" sz="4400" dirty="0">
              <a:solidFill>
                <a:schemeClr val="bg1">
                  <a:lumMod val="65000"/>
                </a:schemeClr>
              </a:solidFill>
            </a:endParaRPr>
          </a:p>
          <a:p>
            <a:pPr algn="ctr"/>
            <a:r>
              <a:rPr lang="nl-NL" sz="4400" dirty="0">
                <a:solidFill>
                  <a:schemeClr val="bg1">
                    <a:lumMod val="65000"/>
                  </a:schemeClr>
                </a:solidFill>
              </a:rPr>
              <a:t>Wat?</a:t>
            </a:r>
          </a:p>
        </p:txBody>
      </p:sp>
    </p:spTree>
    <p:extLst>
      <p:ext uri="{BB962C8B-B14F-4D97-AF65-F5344CB8AC3E}">
        <p14:creationId xmlns:p14="http://schemas.microsoft.com/office/powerpoint/2010/main" val="42645745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hoek 11">
            <a:extLst>
              <a:ext uri="{FF2B5EF4-FFF2-40B4-BE49-F238E27FC236}">
                <a16:creationId xmlns:a16="http://schemas.microsoft.com/office/drawing/2014/main" id="{1B0B2E32-D042-13F3-B8DE-6AC89AC5FFEE}"/>
              </a:ext>
            </a:extLst>
          </p:cNvPr>
          <p:cNvSpPr/>
          <p:nvPr/>
        </p:nvSpPr>
        <p:spPr>
          <a:xfrm rot="836724">
            <a:off x="3019155" y="490616"/>
            <a:ext cx="2957882" cy="415890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372F8182-C1F1-07D1-1E4F-7BEBE4E5E4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36724">
            <a:off x="3027037" y="483628"/>
            <a:ext cx="2893219" cy="4104456"/>
          </a:xfrm>
          <a:prstGeom prst="rect">
            <a:avLst/>
          </a:prstGeom>
        </p:spPr>
      </p:pic>
      <p:cxnSp>
        <p:nvCxnSpPr>
          <p:cNvPr id="17" name="Rechte verbindingslijn 16">
            <a:extLst>
              <a:ext uri="{FF2B5EF4-FFF2-40B4-BE49-F238E27FC236}">
                <a16:creationId xmlns:a16="http://schemas.microsoft.com/office/drawing/2014/main" id="{EA8EC78E-C161-FFD5-404E-F8A0DADF840B}"/>
              </a:ext>
            </a:extLst>
          </p:cNvPr>
          <p:cNvCxnSpPr/>
          <p:nvPr/>
        </p:nvCxnSpPr>
        <p:spPr>
          <a:xfrm>
            <a:off x="3563888" y="195485"/>
            <a:ext cx="2870701" cy="72008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Rechte verbindingslijn 17">
            <a:extLst>
              <a:ext uri="{FF2B5EF4-FFF2-40B4-BE49-F238E27FC236}">
                <a16:creationId xmlns:a16="http://schemas.microsoft.com/office/drawing/2014/main" id="{60AF9F11-040A-4201-DFDA-A08954237239}"/>
              </a:ext>
            </a:extLst>
          </p:cNvPr>
          <p:cNvCxnSpPr>
            <a:cxnSpLocks/>
          </p:cNvCxnSpPr>
          <p:nvPr/>
        </p:nvCxnSpPr>
        <p:spPr>
          <a:xfrm flipH="1">
            <a:off x="2561603" y="195485"/>
            <a:ext cx="1002285" cy="403244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kstvak 22">
            <a:extLst>
              <a:ext uri="{FF2B5EF4-FFF2-40B4-BE49-F238E27FC236}">
                <a16:creationId xmlns:a16="http://schemas.microsoft.com/office/drawing/2014/main" id="{1F9CE69B-5691-E6A5-B814-03FD2FB72991}"/>
              </a:ext>
            </a:extLst>
          </p:cNvPr>
          <p:cNvSpPr txBox="1"/>
          <p:nvPr/>
        </p:nvSpPr>
        <p:spPr>
          <a:xfrm>
            <a:off x="1046521" y="1275606"/>
            <a:ext cx="20162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/>
              <a:t>Experts</a:t>
            </a:r>
          </a:p>
        </p:txBody>
      </p:sp>
      <p:sp>
        <p:nvSpPr>
          <p:cNvPr id="24" name="Tekstvak 23">
            <a:extLst>
              <a:ext uri="{FF2B5EF4-FFF2-40B4-BE49-F238E27FC236}">
                <a16:creationId xmlns:a16="http://schemas.microsoft.com/office/drawing/2014/main" id="{4159BA66-C05E-CC7B-1391-46624FA31388}"/>
              </a:ext>
            </a:extLst>
          </p:cNvPr>
          <p:cNvSpPr txBox="1"/>
          <p:nvPr/>
        </p:nvSpPr>
        <p:spPr>
          <a:xfrm>
            <a:off x="5724128" y="3867894"/>
            <a:ext cx="3240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/>
              <a:t>Tegenvoorbeelden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3B9C48E5-860F-B3A4-104C-77B438A2548A}"/>
              </a:ext>
            </a:extLst>
          </p:cNvPr>
          <p:cNvSpPr txBox="1"/>
          <p:nvPr/>
        </p:nvSpPr>
        <p:spPr>
          <a:xfrm>
            <a:off x="1943708" y="123346"/>
            <a:ext cx="63727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Waarom 3.		    Ondernemers en verbinding</a:t>
            </a:r>
          </a:p>
        </p:txBody>
      </p:sp>
    </p:spTree>
    <p:extLst>
      <p:ext uri="{BB962C8B-B14F-4D97-AF65-F5344CB8AC3E}">
        <p14:creationId xmlns:p14="http://schemas.microsoft.com/office/powerpoint/2010/main" val="42361738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hoek 11">
            <a:extLst>
              <a:ext uri="{FF2B5EF4-FFF2-40B4-BE49-F238E27FC236}">
                <a16:creationId xmlns:a16="http://schemas.microsoft.com/office/drawing/2014/main" id="{1B0B2E32-D042-13F3-B8DE-6AC89AC5FFEE}"/>
              </a:ext>
            </a:extLst>
          </p:cNvPr>
          <p:cNvSpPr/>
          <p:nvPr/>
        </p:nvSpPr>
        <p:spPr>
          <a:xfrm rot="836724">
            <a:off x="3019155" y="490616"/>
            <a:ext cx="2957882" cy="415890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372F8182-C1F1-07D1-1E4F-7BEBE4E5E4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36724">
            <a:off x="3027037" y="483628"/>
            <a:ext cx="2893219" cy="4104456"/>
          </a:xfrm>
          <a:prstGeom prst="rect">
            <a:avLst/>
          </a:prstGeom>
        </p:spPr>
      </p:pic>
      <p:cxnSp>
        <p:nvCxnSpPr>
          <p:cNvPr id="17" name="Rechte verbindingslijn 16">
            <a:extLst>
              <a:ext uri="{FF2B5EF4-FFF2-40B4-BE49-F238E27FC236}">
                <a16:creationId xmlns:a16="http://schemas.microsoft.com/office/drawing/2014/main" id="{EA8EC78E-C161-FFD5-404E-F8A0DADF840B}"/>
              </a:ext>
            </a:extLst>
          </p:cNvPr>
          <p:cNvCxnSpPr/>
          <p:nvPr/>
        </p:nvCxnSpPr>
        <p:spPr>
          <a:xfrm>
            <a:off x="3563888" y="195485"/>
            <a:ext cx="2870701" cy="72008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Rechte verbindingslijn 17">
            <a:extLst>
              <a:ext uri="{FF2B5EF4-FFF2-40B4-BE49-F238E27FC236}">
                <a16:creationId xmlns:a16="http://schemas.microsoft.com/office/drawing/2014/main" id="{60AF9F11-040A-4201-DFDA-A08954237239}"/>
              </a:ext>
            </a:extLst>
          </p:cNvPr>
          <p:cNvCxnSpPr>
            <a:cxnSpLocks/>
          </p:cNvCxnSpPr>
          <p:nvPr/>
        </p:nvCxnSpPr>
        <p:spPr>
          <a:xfrm flipH="1">
            <a:off x="2561603" y="195485"/>
            <a:ext cx="1002285" cy="403244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kstvak 22">
            <a:extLst>
              <a:ext uri="{FF2B5EF4-FFF2-40B4-BE49-F238E27FC236}">
                <a16:creationId xmlns:a16="http://schemas.microsoft.com/office/drawing/2014/main" id="{1F9CE69B-5691-E6A5-B814-03FD2FB72991}"/>
              </a:ext>
            </a:extLst>
          </p:cNvPr>
          <p:cNvSpPr txBox="1"/>
          <p:nvPr/>
        </p:nvSpPr>
        <p:spPr>
          <a:xfrm>
            <a:off x="251520" y="1275606"/>
            <a:ext cx="28083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800" b="1" dirty="0"/>
              <a:t>GROTE IK</a:t>
            </a:r>
          </a:p>
        </p:txBody>
      </p:sp>
      <p:sp>
        <p:nvSpPr>
          <p:cNvPr id="24" name="Tekstvak 23">
            <a:extLst>
              <a:ext uri="{FF2B5EF4-FFF2-40B4-BE49-F238E27FC236}">
                <a16:creationId xmlns:a16="http://schemas.microsoft.com/office/drawing/2014/main" id="{4159BA66-C05E-CC7B-1391-46624FA31388}"/>
              </a:ext>
            </a:extLst>
          </p:cNvPr>
          <p:cNvSpPr txBox="1"/>
          <p:nvPr/>
        </p:nvSpPr>
        <p:spPr>
          <a:xfrm>
            <a:off x="5724128" y="3867894"/>
            <a:ext cx="3240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200" dirty="0"/>
              <a:t>kleine ik</a:t>
            </a:r>
          </a:p>
        </p:txBody>
      </p:sp>
    </p:spTree>
    <p:extLst>
      <p:ext uri="{BB962C8B-B14F-4D97-AF65-F5344CB8AC3E}">
        <p14:creationId xmlns:p14="http://schemas.microsoft.com/office/powerpoint/2010/main" val="12881963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95F7031C-AFD9-34EC-DC0E-D2918D7A6E7A}"/>
              </a:ext>
            </a:extLst>
          </p:cNvPr>
          <p:cNvSpPr txBox="1"/>
          <p:nvPr/>
        </p:nvSpPr>
        <p:spPr>
          <a:xfrm>
            <a:off x="1619672" y="232648"/>
            <a:ext cx="6192688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/>
              <a:t>Succesvolle mensen:</a:t>
            </a:r>
          </a:p>
          <a:p>
            <a:endParaRPr lang="nl-NL" sz="2400" dirty="0"/>
          </a:p>
          <a:p>
            <a:pPr marL="457200" indent="-457200">
              <a:buFontTx/>
              <a:buChar char="-"/>
            </a:pPr>
            <a:r>
              <a:rPr lang="nl-NL" sz="2400" dirty="0"/>
              <a:t>Zijn (meer dan) Zichzelf</a:t>
            </a:r>
          </a:p>
          <a:p>
            <a:pPr marL="457200" indent="-457200">
              <a:buFontTx/>
              <a:buChar char="-"/>
            </a:pPr>
            <a:r>
              <a:rPr lang="nl-NL" sz="2400" dirty="0"/>
              <a:t>Verbonden</a:t>
            </a:r>
          </a:p>
          <a:p>
            <a:pPr marL="457200" indent="-457200">
              <a:buFontTx/>
              <a:buChar char="-"/>
            </a:pPr>
            <a:r>
              <a:rPr lang="nl-NL" sz="2400" dirty="0"/>
              <a:t>Duurzaam</a:t>
            </a:r>
          </a:p>
          <a:p>
            <a:pPr marL="457200" indent="-457200">
              <a:buFontTx/>
              <a:buChar char="-"/>
            </a:pPr>
            <a:r>
              <a:rPr lang="nl-NL" sz="2400" dirty="0"/>
              <a:t>Dragen bij</a:t>
            </a:r>
          </a:p>
          <a:p>
            <a:pPr marL="457200" indent="-457200">
              <a:buFontTx/>
              <a:buChar char="-"/>
            </a:pPr>
            <a:r>
              <a:rPr lang="nl-NL" sz="2400" dirty="0"/>
              <a:t>Zijn liefdevol</a:t>
            </a:r>
          </a:p>
          <a:p>
            <a:pPr marL="457200" indent="-457200">
              <a:buFontTx/>
              <a:buChar char="-"/>
            </a:pPr>
            <a:r>
              <a:rPr lang="nl-NL" sz="2400" dirty="0"/>
              <a:t>Authentiek</a:t>
            </a:r>
          </a:p>
          <a:p>
            <a:pPr marL="457200" indent="-457200">
              <a:buFontTx/>
              <a:buChar char="-"/>
            </a:pPr>
            <a:r>
              <a:rPr lang="nl-NL" sz="2400" dirty="0"/>
              <a:t>Enthousiast</a:t>
            </a:r>
          </a:p>
          <a:p>
            <a:pPr marL="457200" indent="-457200">
              <a:buFontTx/>
              <a:buChar char="-"/>
            </a:pPr>
            <a:r>
              <a:rPr lang="nl-NL" sz="2400" dirty="0"/>
              <a:t>Integer</a:t>
            </a:r>
          </a:p>
          <a:p>
            <a:pPr marL="457200" indent="-457200">
              <a:buFontTx/>
              <a:buChar char="-"/>
            </a:pPr>
            <a:r>
              <a:rPr lang="nl-NL" sz="2400" dirty="0"/>
              <a:t>Hebben vertrouwen</a:t>
            </a:r>
          </a:p>
          <a:p>
            <a:pPr marL="457200" indent="-457200">
              <a:buFontTx/>
              <a:buChar char="-"/>
            </a:pPr>
            <a:r>
              <a:rPr lang="nl-NL" sz="2400" dirty="0"/>
              <a:t>Positief Zelfbeeld</a:t>
            </a:r>
          </a:p>
        </p:txBody>
      </p:sp>
      <p:pic>
        <p:nvPicPr>
          <p:cNvPr id="3" name="Afbeelding 2" descr="Marco Aarnink.PNG">
            <a:extLst>
              <a:ext uri="{FF2B5EF4-FFF2-40B4-BE49-F238E27FC236}">
                <a16:creationId xmlns:a16="http://schemas.microsoft.com/office/drawing/2014/main" id="{AAF0613B-1FBD-73F3-50CC-114E0CF1D36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652120" y="728396"/>
            <a:ext cx="1944216" cy="1703380"/>
          </a:xfrm>
          <a:prstGeom prst="rect">
            <a:avLst/>
          </a:prstGeom>
        </p:spPr>
      </p:pic>
      <p:pic>
        <p:nvPicPr>
          <p:cNvPr id="4" name="Afbeelding 3" descr="Michael van Hoorne.jpg">
            <a:extLst>
              <a:ext uri="{FF2B5EF4-FFF2-40B4-BE49-F238E27FC236}">
                <a16:creationId xmlns:a16="http://schemas.microsoft.com/office/drawing/2014/main" id="{A59A7848-48DC-A969-9713-B0763E8617A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76256" y="2903276"/>
            <a:ext cx="1530846" cy="1530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9072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Earl Nightingale quote: Success is the progressive realization of a worthy  goal or...">
            <a:extLst>
              <a:ext uri="{FF2B5EF4-FFF2-40B4-BE49-F238E27FC236}">
                <a16:creationId xmlns:a16="http://schemas.microsoft.com/office/drawing/2014/main" id="{79FE6B9A-C0BD-2750-466B-631E3C0C4F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611" y="928273"/>
            <a:ext cx="6984777" cy="3286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83645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95F7031C-AFD9-34EC-DC0E-D2918D7A6E7A}"/>
              </a:ext>
            </a:extLst>
          </p:cNvPr>
          <p:cNvSpPr txBox="1"/>
          <p:nvPr/>
        </p:nvSpPr>
        <p:spPr>
          <a:xfrm>
            <a:off x="1619672" y="232648"/>
            <a:ext cx="6192688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/>
              <a:t>Succesvolle mensen:</a:t>
            </a:r>
          </a:p>
          <a:p>
            <a:endParaRPr lang="nl-NL" sz="2400" dirty="0"/>
          </a:p>
          <a:p>
            <a:pPr marL="457200" indent="-457200">
              <a:buFontTx/>
              <a:buChar char="-"/>
            </a:pPr>
            <a:r>
              <a:rPr lang="nl-NL" sz="2400" dirty="0"/>
              <a:t>Zijn (meer dan) Zichzelf</a:t>
            </a:r>
          </a:p>
          <a:p>
            <a:pPr marL="457200" indent="-457200">
              <a:buFontTx/>
              <a:buChar char="-"/>
            </a:pPr>
            <a:r>
              <a:rPr lang="nl-NL" sz="2400" dirty="0"/>
              <a:t>Verbonden</a:t>
            </a:r>
          </a:p>
          <a:p>
            <a:pPr marL="457200" indent="-457200">
              <a:buFontTx/>
              <a:buChar char="-"/>
            </a:pPr>
            <a:r>
              <a:rPr lang="nl-NL" sz="2400" dirty="0"/>
              <a:t>Duurzaam</a:t>
            </a:r>
          </a:p>
          <a:p>
            <a:pPr marL="457200" indent="-457200">
              <a:buFontTx/>
              <a:buChar char="-"/>
            </a:pPr>
            <a:r>
              <a:rPr lang="nl-NL" sz="2400" dirty="0"/>
              <a:t>Dragen bij</a:t>
            </a:r>
          </a:p>
          <a:p>
            <a:pPr marL="457200" indent="-457200">
              <a:buFontTx/>
              <a:buChar char="-"/>
            </a:pPr>
            <a:r>
              <a:rPr lang="nl-NL" sz="2400" dirty="0"/>
              <a:t>Zijn liefdevol</a:t>
            </a:r>
          </a:p>
          <a:p>
            <a:pPr marL="457200" indent="-457200">
              <a:buFontTx/>
              <a:buChar char="-"/>
            </a:pPr>
            <a:r>
              <a:rPr lang="nl-NL" sz="2400" dirty="0"/>
              <a:t>Authentiek</a:t>
            </a:r>
          </a:p>
          <a:p>
            <a:pPr marL="457200" indent="-457200">
              <a:buFontTx/>
              <a:buChar char="-"/>
            </a:pPr>
            <a:r>
              <a:rPr lang="nl-NL" sz="2400" dirty="0"/>
              <a:t>Enthousiast</a:t>
            </a:r>
          </a:p>
          <a:p>
            <a:pPr marL="457200" indent="-457200">
              <a:buFontTx/>
              <a:buChar char="-"/>
            </a:pPr>
            <a:r>
              <a:rPr lang="nl-NL" sz="2400" dirty="0"/>
              <a:t>Integer</a:t>
            </a:r>
          </a:p>
          <a:p>
            <a:pPr marL="457200" indent="-457200">
              <a:buFontTx/>
              <a:buChar char="-"/>
            </a:pPr>
            <a:r>
              <a:rPr lang="nl-NL" sz="2400" dirty="0"/>
              <a:t>Hebben vertrouwen</a:t>
            </a:r>
          </a:p>
          <a:p>
            <a:pPr marL="457200" indent="-457200">
              <a:buFontTx/>
              <a:buChar char="-"/>
            </a:pPr>
            <a:r>
              <a:rPr lang="nl-NL" sz="2400" dirty="0"/>
              <a:t>Positief Zelfbeeld</a:t>
            </a:r>
          </a:p>
        </p:txBody>
      </p:sp>
      <p:pic>
        <p:nvPicPr>
          <p:cNvPr id="3" name="Afbeelding 2" descr="Marco Aarnink.PNG">
            <a:extLst>
              <a:ext uri="{FF2B5EF4-FFF2-40B4-BE49-F238E27FC236}">
                <a16:creationId xmlns:a16="http://schemas.microsoft.com/office/drawing/2014/main" id="{AAF0613B-1FBD-73F3-50CC-114E0CF1D36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652120" y="728396"/>
            <a:ext cx="1944216" cy="1703380"/>
          </a:xfrm>
          <a:prstGeom prst="rect">
            <a:avLst/>
          </a:prstGeom>
        </p:spPr>
      </p:pic>
      <p:pic>
        <p:nvPicPr>
          <p:cNvPr id="4" name="Afbeelding 3" descr="Michael van Hoorne.jpg">
            <a:extLst>
              <a:ext uri="{FF2B5EF4-FFF2-40B4-BE49-F238E27FC236}">
                <a16:creationId xmlns:a16="http://schemas.microsoft.com/office/drawing/2014/main" id="{A59A7848-48DC-A969-9713-B0763E8617A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76256" y="2903276"/>
            <a:ext cx="1530846" cy="1530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3153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Luie HBO-studenten bestaan niet, lui onderwijs wel - NIMA">
            <a:extLst>
              <a:ext uri="{FF2B5EF4-FFF2-40B4-BE49-F238E27FC236}">
                <a16:creationId xmlns:a16="http://schemas.microsoft.com/office/drawing/2014/main" id="{D58610BE-14A5-96DE-1EE9-A30EDDCB9D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987574"/>
            <a:ext cx="7200800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79807284-F0AF-A109-3D8C-CE0503ECD3B4}"/>
              </a:ext>
            </a:extLst>
          </p:cNvPr>
          <p:cNvSpPr txBox="1"/>
          <p:nvPr/>
        </p:nvSpPr>
        <p:spPr>
          <a:xfrm>
            <a:off x="2843808" y="123478"/>
            <a:ext cx="5544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Waarom 4.	motivatie is een dingetje in school</a:t>
            </a:r>
          </a:p>
        </p:txBody>
      </p:sp>
    </p:spTree>
    <p:extLst>
      <p:ext uri="{BB962C8B-B14F-4D97-AF65-F5344CB8AC3E}">
        <p14:creationId xmlns:p14="http://schemas.microsoft.com/office/powerpoint/2010/main" val="25037483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78461104-1204-4E20-A929-87BB65947ED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4514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Delft | Studiegerelateerdebijbaan.nl">
            <a:extLst>
              <a:ext uri="{FF2B5EF4-FFF2-40B4-BE49-F238E27FC236}">
                <a16:creationId xmlns:a16="http://schemas.microsoft.com/office/drawing/2014/main" id="{F079F53A-05EF-2222-A63F-C4F29C9780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507520"/>
            <a:ext cx="6192688" cy="4128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30213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Vier op de tien scholen kampen nog steeds met lerarentekort' | Binnenland |  NU.nl">
            <a:extLst>
              <a:ext uri="{FF2B5EF4-FFF2-40B4-BE49-F238E27FC236}">
                <a16:creationId xmlns:a16="http://schemas.microsoft.com/office/drawing/2014/main" id="{FF65F4C8-9B5F-B0CA-9712-76B28AB083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612" y="607281"/>
            <a:ext cx="6984776" cy="3928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6EAE8F90-213E-79A9-1B03-6D072B44C853}"/>
              </a:ext>
            </a:extLst>
          </p:cNvPr>
          <p:cNvSpPr txBox="1"/>
          <p:nvPr/>
        </p:nvSpPr>
        <p:spPr>
          <a:xfrm>
            <a:off x="2843808" y="123478"/>
            <a:ext cx="54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Waarom 5.	motivatie, ook bij leerkrachten</a:t>
            </a:r>
          </a:p>
        </p:txBody>
      </p:sp>
    </p:spTree>
    <p:extLst>
      <p:ext uri="{BB962C8B-B14F-4D97-AF65-F5344CB8AC3E}">
        <p14:creationId xmlns:p14="http://schemas.microsoft.com/office/powerpoint/2010/main" val="25816309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5D0B6236-15E0-E16E-5C73-13C4CBBC02E6}"/>
              </a:ext>
            </a:extLst>
          </p:cNvPr>
          <p:cNvSpPr txBox="1"/>
          <p:nvPr/>
        </p:nvSpPr>
        <p:spPr>
          <a:xfrm>
            <a:off x="1295636" y="986700"/>
            <a:ext cx="745282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dirty="0"/>
              <a:t>Vrijheid en Vertrouwen</a:t>
            </a:r>
          </a:p>
          <a:p>
            <a:pPr algn="ctr"/>
            <a:endParaRPr lang="nl-NL" sz="4000" dirty="0"/>
          </a:p>
          <a:p>
            <a:pPr algn="ctr"/>
            <a:r>
              <a:rPr lang="nl-NL" sz="4000" dirty="0"/>
              <a:t>i.p.v.</a:t>
            </a:r>
          </a:p>
          <a:p>
            <a:pPr algn="ctr"/>
            <a:endParaRPr lang="nl-NL" sz="4000" dirty="0"/>
          </a:p>
          <a:p>
            <a:pPr algn="r"/>
            <a:r>
              <a:rPr lang="nl-NL" sz="4000" dirty="0"/>
              <a:t>Controle en Wantrouwen</a:t>
            </a:r>
          </a:p>
        </p:txBody>
      </p:sp>
      <p:pic>
        <p:nvPicPr>
          <p:cNvPr id="5122" name="Picture 2" descr="Is Micromanaging A Form Of Bullying? Here Are 3 Things You Should Know">
            <a:extLst>
              <a:ext uri="{FF2B5EF4-FFF2-40B4-BE49-F238E27FC236}">
                <a16:creationId xmlns:a16="http://schemas.microsoft.com/office/drawing/2014/main" id="{6AF4F6EE-7D26-BD5A-D72F-DC34A14229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1707654"/>
            <a:ext cx="1872595" cy="1753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7E77B72B-EE93-AAE5-E4AC-CD220D8C71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8" y="1707654"/>
            <a:ext cx="2593280" cy="1641696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A7EF653F-4CC6-2AEB-281C-B5C65BFE7173}"/>
              </a:ext>
            </a:extLst>
          </p:cNvPr>
          <p:cNvSpPr txBox="1"/>
          <p:nvPr/>
        </p:nvSpPr>
        <p:spPr>
          <a:xfrm>
            <a:off x="2843808" y="123478"/>
            <a:ext cx="56886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Waarom 6.	Omdat je zelf wil nadenken en kiezen</a:t>
            </a:r>
          </a:p>
          <a:p>
            <a:r>
              <a:rPr lang="nl-NL" dirty="0"/>
              <a:t>		Het probleem van conformisme</a:t>
            </a:r>
          </a:p>
        </p:txBody>
      </p:sp>
    </p:spTree>
    <p:extLst>
      <p:ext uri="{BB962C8B-B14F-4D97-AF65-F5344CB8AC3E}">
        <p14:creationId xmlns:p14="http://schemas.microsoft.com/office/powerpoint/2010/main" val="12356679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E6ED459B-07BA-9C7E-570A-9EDE09F10986}"/>
              </a:ext>
            </a:extLst>
          </p:cNvPr>
          <p:cNvSpPr txBox="1"/>
          <p:nvPr/>
        </p:nvSpPr>
        <p:spPr>
          <a:xfrm>
            <a:off x="1079612" y="986700"/>
            <a:ext cx="698477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dirty="0"/>
              <a:t>Verbonden</a:t>
            </a:r>
          </a:p>
          <a:p>
            <a:endParaRPr lang="nl-NL" sz="4000" dirty="0"/>
          </a:p>
          <a:p>
            <a:pPr algn="ctr"/>
            <a:r>
              <a:rPr lang="nl-NL" sz="4000" dirty="0"/>
              <a:t>versus</a:t>
            </a:r>
          </a:p>
          <a:p>
            <a:endParaRPr lang="nl-NL" sz="4000" dirty="0"/>
          </a:p>
          <a:p>
            <a:pPr algn="r"/>
            <a:r>
              <a:rPr lang="nl-NL" sz="4000" dirty="0"/>
              <a:t>	Afgescheiden</a:t>
            </a:r>
          </a:p>
        </p:txBody>
      </p:sp>
      <p:pic>
        <p:nvPicPr>
          <p:cNvPr id="6146" name="Picture 2" descr="Living Values Education: Verbondenheid">
            <a:extLst>
              <a:ext uri="{FF2B5EF4-FFF2-40B4-BE49-F238E27FC236}">
                <a16:creationId xmlns:a16="http://schemas.microsoft.com/office/drawing/2014/main" id="{3548950B-1D56-87AB-D75C-9461E8A2E3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411510"/>
            <a:ext cx="4104456" cy="1379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oe doorsta je een relatiebreuk? - Verken je geest">
            <a:extLst>
              <a:ext uri="{FF2B5EF4-FFF2-40B4-BE49-F238E27FC236}">
                <a16:creationId xmlns:a16="http://schemas.microsoft.com/office/drawing/2014/main" id="{F17B36B4-9852-328B-6A8D-C5443917DB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1" y="3034440"/>
            <a:ext cx="2811551" cy="1841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44078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55D9C46A-4546-BF5D-9F25-E5F4002743EE}"/>
              </a:ext>
            </a:extLst>
          </p:cNvPr>
          <p:cNvSpPr txBox="1"/>
          <p:nvPr/>
        </p:nvSpPr>
        <p:spPr>
          <a:xfrm>
            <a:off x="1655676" y="832812"/>
            <a:ext cx="5832648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400" dirty="0"/>
              <a:t>Waarom?</a:t>
            </a:r>
          </a:p>
          <a:p>
            <a:pPr algn="ctr"/>
            <a:endParaRPr lang="nl-NL" sz="4400" dirty="0"/>
          </a:p>
          <a:p>
            <a:pPr algn="ctr"/>
            <a:r>
              <a:rPr lang="nl-NL" sz="4400" dirty="0">
                <a:solidFill>
                  <a:schemeClr val="bg1">
                    <a:lumMod val="65000"/>
                  </a:schemeClr>
                </a:solidFill>
              </a:rPr>
              <a:t>Hoe?</a:t>
            </a:r>
          </a:p>
          <a:p>
            <a:pPr algn="ctr"/>
            <a:endParaRPr lang="nl-NL" sz="4400" dirty="0"/>
          </a:p>
          <a:p>
            <a:pPr algn="ctr"/>
            <a:r>
              <a:rPr lang="nl-NL" sz="4400" dirty="0">
                <a:solidFill>
                  <a:schemeClr val="bg1">
                    <a:lumMod val="65000"/>
                  </a:schemeClr>
                </a:solidFill>
              </a:rPr>
              <a:t>Wat?</a:t>
            </a:r>
          </a:p>
        </p:txBody>
      </p:sp>
    </p:spTree>
    <p:extLst>
      <p:ext uri="{BB962C8B-B14F-4D97-AF65-F5344CB8AC3E}">
        <p14:creationId xmlns:p14="http://schemas.microsoft.com/office/powerpoint/2010/main" val="4439472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55D9C46A-4546-BF5D-9F25-E5F4002743EE}"/>
              </a:ext>
            </a:extLst>
          </p:cNvPr>
          <p:cNvSpPr txBox="1"/>
          <p:nvPr/>
        </p:nvSpPr>
        <p:spPr>
          <a:xfrm>
            <a:off x="1655676" y="1786920"/>
            <a:ext cx="58326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9600" b="1" dirty="0"/>
              <a:t>Daarom!</a:t>
            </a:r>
          </a:p>
        </p:txBody>
      </p:sp>
    </p:spTree>
    <p:extLst>
      <p:ext uri="{BB962C8B-B14F-4D97-AF65-F5344CB8AC3E}">
        <p14:creationId xmlns:p14="http://schemas.microsoft.com/office/powerpoint/2010/main" val="38681898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55D9C46A-4546-BF5D-9F25-E5F4002743EE}"/>
              </a:ext>
            </a:extLst>
          </p:cNvPr>
          <p:cNvSpPr txBox="1"/>
          <p:nvPr/>
        </p:nvSpPr>
        <p:spPr>
          <a:xfrm>
            <a:off x="1655676" y="832812"/>
            <a:ext cx="5832648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400" dirty="0">
                <a:solidFill>
                  <a:schemeClr val="bg1">
                    <a:lumMod val="65000"/>
                  </a:schemeClr>
                </a:solidFill>
              </a:rPr>
              <a:t>Waarom?</a:t>
            </a:r>
          </a:p>
          <a:p>
            <a:pPr algn="ctr"/>
            <a:endParaRPr lang="nl-NL" sz="4400" dirty="0"/>
          </a:p>
          <a:p>
            <a:pPr algn="ctr"/>
            <a:r>
              <a:rPr lang="nl-NL" sz="4400" dirty="0"/>
              <a:t>Hoe?</a:t>
            </a:r>
          </a:p>
          <a:p>
            <a:pPr algn="ctr"/>
            <a:endParaRPr lang="nl-NL" sz="4400" dirty="0"/>
          </a:p>
          <a:p>
            <a:pPr algn="ctr"/>
            <a:r>
              <a:rPr lang="nl-NL" sz="4400" dirty="0">
                <a:solidFill>
                  <a:schemeClr val="bg1">
                    <a:lumMod val="65000"/>
                  </a:schemeClr>
                </a:solidFill>
              </a:rPr>
              <a:t>Wat?</a:t>
            </a:r>
          </a:p>
        </p:txBody>
      </p:sp>
    </p:spTree>
    <p:extLst>
      <p:ext uri="{BB962C8B-B14F-4D97-AF65-F5344CB8AC3E}">
        <p14:creationId xmlns:p14="http://schemas.microsoft.com/office/powerpoint/2010/main" val="37254501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55D9C46A-4546-BF5D-9F25-E5F4002743EE}"/>
              </a:ext>
            </a:extLst>
          </p:cNvPr>
          <p:cNvSpPr txBox="1"/>
          <p:nvPr/>
        </p:nvSpPr>
        <p:spPr>
          <a:xfrm>
            <a:off x="1655676" y="2187029"/>
            <a:ext cx="58326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400" dirty="0"/>
              <a:t>Hoe dan? 1</a:t>
            </a:r>
          </a:p>
        </p:txBody>
      </p:sp>
    </p:spTree>
    <p:extLst>
      <p:ext uri="{BB962C8B-B14F-4D97-AF65-F5344CB8AC3E}">
        <p14:creationId xmlns:p14="http://schemas.microsoft.com/office/powerpoint/2010/main" val="6548158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1043608" y="1090575"/>
            <a:ext cx="7056784" cy="29623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400" dirty="0"/>
              <a:t>Ondernemen</a:t>
            </a:r>
          </a:p>
          <a:p>
            <a:pPr algn="ctr"/>
            <a:endParaRPr lang="nl-NL" sz="4400" dirty="0"/>
          </a:p>
          <a:p>
            <a:pPr algn="ctr"/>
            <a:r>
              <a:rPr lang="nl-NL" sz="4400" dirty="0"/>
              <a:t>Wanneer ben je </a:t>
            </a:r>
          </a:p>
          <a:p>
            <a:pPr algn="ctr"/>
            <a:r>
              <a:rPr lang="nl-NL" sz="4400" dirty="0"/>
              <a:t>succesvolle een ondernemer?</a:t>
            </a:r>
          </a:p>
          <a:p>
            <a:pPr algn="ctr"/>
            <a:endParaRPr lang="nl-NL" sz="1050" dirty="0"/>
          </a:p>
        </p:txBody>
      </p:sp>
    </p:spTree>
    <p:extLst>
      <p:ext uri="{BB962C8B-B14F-4D97-AF65-F5344CB8AC3E}">
        <p14:creationId xmlns:p14="http://schemas.microsoft.com/office/powerpoint/2010/main" val="274671821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Success Is The Progressive Realization Of A Worthy Ideal - YouTube">
            <a:extLst>
              <a:ext uri="{FF2B5EF4-FFF2-40B4-BE49-F238E27FC236}">
                <a16:creationId xmlns:a16="http://schemas.microsoft.com/office/drawing/2014/main" id="{1240D389-EE5E-B786-B716-F2F6AE7E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684" y="438513"/>
            <a:ext cx="5688632" cy="4266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99227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55D9C46A-4546-BF5D-9F25-E5F4002743EE}"/>
              </a:ext>
            </a:extLst>
          </p:cNvPr>
          <p:cNvSpPr txBox="1"/>
          <p:nvPr/>
        </p:nvSpPr>
        <p:spPr>
          <a:xfrm>
            <a:off x="1655676" y="123478"/>
            <a:ext cx="58326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400" dirty="0"/>
              <a:t>Bedrijfseconomie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215585AA-6C6F-86E7-A7A0-B477A880EE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1046808"/>
            <a:ext cx="6346415" cy="3979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88430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8EED81F7-F83F-6C6B-465C-609D212622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3416" y="298525"/>
            <a:ext cx="6348908" cy="4437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1060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Michael van Hoorne.jpg">
            <a:extLst>
              <a:ext uri="{FF2B5EF4-FFF2-40B4-BE49-F238E27FC236}">
                <a16:creationId xmlns:a16="http://schemas.microsoft.com/office/drawing/2014/main" id="{2E0C1DEB-5A9B-71F9-AA31-978F72BD4EA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71600" y="843558"/>
            <a:ext cx="1728192" cy="1728192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B51A2C26-6EB0-4C69-09A2-B982BA120411}"/>
              </a:ext>
            </a:extLst>
          </p:cNvPr>
          <p:cNvSpPr txBox="1"/>
          <p:nvPr/>
        </p:nvSpPr>
        <p:spPr>
          <a:xfrm>
            <a:off x="3347864" y="755868"/>
            <a:ext cx="53285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/>
              <a:t>Michael van </a:t>
            </a:r>
            <a:r>
              <a:rPr lang="nl-NL" sz="2000" dirty="0" err="1"/>
              <a:t>Hoorne</a:t>
            </a:r>
            <a:r>
              <a:rPr lang="nl-NL" sz="2000" dirty="0"/>
              <a:t>	(Ondernemer, CEO)</a:t>
            </a:r>
          </a:p>
          <a:p>
            <a:r>
              <a:rPr lang="nl-NL" sz="2000" dirty="0"/>
              <a:t>Van </a:t>
            </a:r>
            <a:r>
              <a:rPr lang="nl-NL" sz="2000" dirty="0" err="1"/>
              <a:t>Hoorne</a:t>
            </a:r>
            <a:r>
              <a:rPr lang="nl-NL" sz="2000" dirty="0"/>
              <a:t> Entertainment BV</a:t>
            </a:r>
          </a:p>
          <a:p>
            <a:r>
              <a:rPr lang="nl-NL" sz="2000" dirty="0"/>
              <a:t>Avonturenboerderij Molenwaard</a:t>
            </a:r>
          </a:p>
          <a:p>
            <a:r>
              <a:rPr lang="nl-NL" sz="2000" dirty="0"/>
              <a:t>Vakantiepark Molenwaard</a:t>
            </a:r>
          </a:p>
        </p:txBody>
      </p:sp>
      <p:pic>
        <p:nvPicPr>
          <p:cNvPr id="10242" name="Picture 2" descr="Van Hoorne presenteert met Belle en het Beest zijn dertiende  sprookjesvoorstelling met zijn welbekende Van Hoorne-sausje.. i ♥ theater.nl">
            <a:extLst>
              <a:ext uri="{FF2B5EF4-FFF2-40B4-BE49-F238E27FC236}">
                <a16:creationId xmlns:a16="http://schemas.microsoft.com/office/drawing/2014/main" id="{C3F0D21F-65A7-F22F-999A-DEFDDCAF19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3681" y="2123260"/>
            <a:ext cx="3861048" cy="2895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Vrije vorm: vorm 2">
            <a:extLst>
              <a:ext uri="{FF2B5EF4-FFF2-40B4-BE49-F238E27FC236}">
                <a16:creationId xmlns:a16="http://schemas.microsoft.com/office/drawing/2014/main" id="{0A5AA5AC-6ED8-02F5-492B-97A30A19CFAE}"/>
              </a:ext>
            </a:extLst>
          </p:cNvPr>
          <p:cNvSpPr/>
          <p:nvPr/>
        </p:nvSpPr>
        <p:spPr>
          <a:xfrm>
            <a:off x="5652948" y="2743200"/>
            <a:ext cx="394044" cy="720841"/>
          </a:xfrm>
          <a:custGeom>
            <a:avLst/>
            <a:gdLst>
              <a:gd name="connsiteX0" fmla="*/ 387432 w 394044"/>
              <a:gd name="connsiteY0" fmla="*/ 66745 h 720841"/>
              <a:gd name="connsiteX1" fmla="*/ 280640 w 394044"/>
              <a:gd name="connsiteY1" fmla="*/ 13349 h 720841"/>
              <a:gd name="connsiteX2" fmla="*/ 227245 w 394044"/>
              <a:gd name="connsiteY2" fmla="*/ 0 h 720841"/>
              <a:gd name="connsiteX3" fmla="*/ 53709 w 394044"/>
              <a:gd name="connsiteY3" fmla="*/ 20023 h 720841"/>
              <a:gd name="connsiteX4" fmla="*/ 33686 w 394044"/>
              <a:gd name="connsiteY4" fmla="*/ 60070 h 720841"/>
              <a:gd name="connsiteX5" fmla="*/ 20337 w 394044"/>
              <a:gd name="connsiteY5" fmla="*/ 93442 h 720841"/>
              <a:gd name="connsiteX6" fmla="*/ 6988 w 394044"/>
              <a:gd name="connsiteY6" fmla="*/ 153512 h 720841"/>
              <a:gd name="connsiteX7" fmla="*/ 313 w 394044"/>
              <a:gd name="connsiteY7" fmla="*/ 253629 h 720841"/>
              <a:gd name="connsiteX8" fmla="*/ 20337 w 394044"/>
              <a:gd name="connsiteY8" fmla="*/ 580677 h 720841"/>
              <a:gd name="connsiteX9" fmla="*/ 47034 w 394044"/>
              <a:gd name="connsiteY9" fmla="*/ 654096 h 720841"/>
              <a:gd name="connsiteX10" fmla="*/ 93756 w 394044"/>
              <a:gd name="connsiteY10" fmla="*/ 707492 h 720841"/>
              <a:gd name="connsiteX11" fmla="*/ 160500 w 394044"/>
              <a:gd name="connsiteY11" fmla="*/ 720841 h 720841"/>
              <a:gd name="connsiteX12" fmla="*/ 320687 w 394044"/>
              <a:gd name="connsiteY12" fmla="*/ 667445 h 720841"/>
              <a:gd name="connsiteX13" fmla="*/ 340710 w 394044"/>
              <a:gd name="connsiteY13" fmla="*/ 647422 h 720841"/>
              <a:gd name="connsiteX14" fmla="*/ 347385 w 394044"/>
              <a:gd name="connsiteY14" fmla="*/ 620724 h 720841"/>
              <a:gd name="connsiteX15" fmla="*/ 374083 w 394044"/>
              <a:gd name="connsiteY15" fmla="*/ 520607 h 720841"/>
              <a:gd name="connsiteX16" fmla="*/ 380757 w 394044"/>
              <a:gd name="connsiteY16" fmla="*/ 487235 h 720841"/>
              <a:gd name="connsiteX17" fmla="*/ 387432 w 394044"/>
              <a:gd name="connsiteY17" fmla="*/ 420491 h 720841"/>
              <a:gd name="connsiteX18" fmla="*/ 387432 w 394044"/>
              <a:gd name="connsiteY18" fmla="*/ 66745 h 720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94044" h="720841">
                <a:moveTo>
                  <a:pt x="387432" y="66745"/>
                </a:moveTo>
                <a:cubicBezTo>
                  <a:pt x="369633" y="-1112"/>
                  <a:pt x="325078" y="29033"/>
                  <a:pt x="280640" y="13349"/>
                </a:cubicBezTo>
                <a:cubicBezTo>
                  <a:pt x="263340" y="7243"/>
                  <a:pt x="245043" y="4450"/>
                  <a:pt x="227245" y="0"/>
                </a:cubicBezTo>
                <a:cubicBezTo>
                  <a:pt x="169400" y="6674"/>
                  <a:pt x="109322" y="2764"/>
                  <a:pt x="53709" y="20023"/>
                </a:cubicBezTo>
                <a:cubicBezTo>
                  <a:pt x="39455" y="24447"/>
                  <a:pt x="39862" y="46483"/>
                  <a:pt x="33686" y="60070"/>
                </a:cubicBezTo>
                <a:cubicBezTo>
                  <a:pt x="28728" y="70977"/>
                  <a:pt x="24126" y="82076"/>
                  <a:pt x="20337" y="93442"/>
                </a:cubicBezTo>
                <a:cubicBezTo>
                  <a:pt x="15622" y="107587"/>
                  <a:pt x="9634" y="140279"/>
                  <a:pt x="6988" y="153512"/>
                </a:cubicBezTo>
                <a:cubicBezTo>
                  <a:pt x="4763" y="186884"/>
                  <a:pt x="313" y="220183"/>
                  <a:pt x="313" y="253629"/>
                </a:cubicBezTo>
                <a:cubicBezTo>
                  <a:pt x="313" y="322017"/>
                  <a:pt x="-4116" y="486940"/>
                  <a:pt x="20337" y="580677"/>
                </a:cubicBezTo>
                <a:cubicBezTo>
                  <a:pt x="26910" y="605874"/>
                  <a:pt x="33987" y="631560"/>
                  <a:pt x="47034" y="654096"/>
                </a:cubicBezTo>
                <a:cubicBezTo>
                  <a:pt x="58884" y="674564"/>
                  <a:pt x="73371" y="695501"/>
                  <a:pt x="93756" y="707492"/>
                </a:cubicBezTo>
                <a:cubicBezTo>
                  <a:pt x="113312" y="718996"/>
                  <a:pt x="138252" y="716391"/>
                  <a:pt x="160500" y="720841"/>
                </a:cubicBezTo>
                <a:cubicBezTo>
                  <a:pt x="243208" y="701380"/>
                  <a:pt x="262490" y="708183"/>
                  <a:pt x="320687" y="667445"/>
                </a:cubicBezTo>
                <a:cubicBezTo>
                  <a:pt x="328420" y="662032"/>
                  <a:pt x="334036" y="654096"/>
                  <a:pt x="340710" y="647422"/>
                </a:cubicBezTo>
                <a:cubicBezTo>
                  <a:pt x="342935" y="638523"/>
                  <a:pt x="344971" y="629574"/>
                  <a:pt x="347385" y="620724"/>
                </a:cubicBezTo>
                <a:cubicBezTo>
                  <a:pt x="356631" y="586821"/>
                  <a:pt x="367162" y="555215"/>
                  <a:pt x="374083" y="520607"/>
                </a:cubicBezTo>
                <a:cubicBezTo>
                  <a:pt x="376308" y="509483"/>
                  <a:pt x="379258" y="498480"/>
                  <a:pt x="380757" y="487235"/>
                </a:cubicBezTo>
                <a:cubicBezTo>
                  <a:pt x="383712" y="465072"/>
                  <a:pt x="385207" y="442739"/>
                  <a:pt x="387432" y="420491"/>
                </a:cubicBezTo>
                <a:cubicBezTo>
                  <a:pt x="380710" y="104567"/>
                  <a:pt x="405231" y="134602"/>
                  <a:pt x="387432" y="66745"/>
                </a:cubicBez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8309835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B51A2C26-6EB0-4C69-09A2-B982BA120411}"/>
              </a:ext>
            </a:extLst>
          </p:cNvPr>
          <p:cNvSpPr txBox="1"/>
          <p:nvPr/>
        </p:nvSpPr>
        <p:spPr>
          <a:xfrm>
            <a:off x="3347864" y="755868"/>
            <a:ext cx="49685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/>
              <a:t>Kees de Jong	(ondernemer, CEO)</a:t>
            </a:r>
          </a:p>
          <a:p>
            <a:r>
              <a:rPr lang="nl-NL" sz="2000" dirty="0" err="1"/>
              <a:t>NLGroeit</a:t>
            </a:r>
            <a:endParaRPr lang="nl-NL" sz="2000" dirty="0"/>
          </a:p>
          <a:p>
            <a:r>
              <a:rPr lang="nl-NL" sz="2000" dirty="0"/>
              <a:t>Rock ‘n </a:t>
            </a:r>
            <a:r>
              <a:rPr lang="nl-NL" sz="2000" dirty="0" err="1"/>
              <a:t>Roll</a:t>
            </a:r>
            <a:r>
              <a:rPr lang="nl-NL" sz="2000" dirty="0"/>
              <a:t> Junkies</a:t>
            </a:r>
          </a:p>
        </p:txBody>
      </p:sp>
      <p:pic>
        <p:nvPicPr>
          <p:cNvPr id="3" name="Afbeelding 2" descr="Kees de Jong.jpeg">
            <a:extLst>
              <a:ext uri="{FF2B5EF4-FFF2-40B4-BE49-F238E27FC236}">
                <a16:creationId xmlns:a16="http://schemas.microsoft.com/office/drawing/2014/main" id="{FCA44B5A-6351-0D21-63C6-DCEBB5E2184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15616" y="771550"/>
            <a:ext cx="1800200" cy="1800200"/>
          </a:xfrm>
          <a:prstGeom prst="rect">
            <a:avLst/>
          </a:prstGeom>
        </p:spPr>
      </p:pic>
      <p:pic>
        <p:nvPicPr>
          <p:cNvPr id="11266" name="Picture 2" descr="Herman Brood terug in Winsum - Winsum">
            <a:extLst>
              <a:ext uri="{FF2B5EF4-FFF2-40B4-BE49-F238E27FC236}">
                <a16:creationId xmlns:a16="http://schemas.microsoft.com/office/drawing/2014/main" id="{98ADF4B2-801F-2CE8-3D2E-284B0E58CD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6270" y="2256568"/>
            <a:ext cx="4365410" cy="2475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Vrije vorm: vorm 4">
            <a:extLst>
              <a:ext uri="{FF2B5EF4-FFF2-40B4-BE49-F238E27FC236}">
                <a16:creationId xmlns:a16="http://schemas.microsoft.com/office/drawing/2014/main" id="{B1787DB8-A7DF-8B6C-E38E-0A15AE137BEA}"/>
              </a:ext>
            </a:extLst>
          </p:cNvPr>
          <p:cNvSpPr/>
          <p:nvPr/>
        </p:nvSpPr>
        <p:spPr>
          <a:xfrm>
            <a:off x="4572000" y="2859782"/>
            <a:ext cx="394044" cy="720841"/>
          </a:xfrm>
          <a:custGeom>
            <a:avLst/>
            <a:gdLst>
              <a:gd name="connsiteX0" fmla="*/ 387432 w 394044"/>
              <a:gd name="connsiteY0" fmla="*/ 66745 h 720841"/>
              <a:gd name="connsiteX1" fmla="*/ 280640 w 394044"/>
              <a:gd name="connsiteY1" fmla="*/ 13349 h 720841"/>
              <a:gd name="connsiteX2" fmla="*/ 227245 w 394044"/>
              <a:gd name="connsiteY2" fmla="*/ 0 h 720841"/>
              <a:gd name="connsiteX3" fmla="*/ 53709 w 394044"/>
              <a:gd name="connsiteY3" fmla="*/ 20023 h 720841"/>
              <a:gd name="connsiteX4" fmla="*/ 33686 w 394044"/>
              <a:gd name="connsiteY4" fmla="*/ 60070 h 720841"/>
              <a:gd name="connsiteX5" fmla="*/ 20337 w 394044"/>
              <a:gd name="connsiteY5" fmla="*/ 93442 h 720841"/>
              <a:gd name="connsiteX6" fmla="*/ 6988 w 394044"/>
              <a:gd name="connsiteY6" fmla="*/ 153512 h 720841"/>
              <a:gd name="connsiteX7" fmla="*/ 313 w 394044"/>
              <a:gd name="connsiteY7" fmla="*/ 253629 h 720841"/>
              <a:gd name="connsiteX8" fmla="*/ 20337 w 394044"/>
              <a:gd name="connsiteY8" fmla="*/ 580677 h 720841"/>
              <a:gd name="connsiteX9" fmla="*/ 47034 w 394044"/>
              <a:gd name="connsiteY9" fmla="*/ 654096 h 720841"/>
              <a:gd name="connsiteX10" fmla="*/ 93756 w 394044"/>
              <a:gd name="connsiteY10" fmla="*/ 707492 h 720841"/>
              <a:gd name="connsiteX11" fmla="*/ 160500 w 394044"/>
              <a:gd name="connsiteY11" fmla="*/ 720841 h 720841"/>
              <a:gd name="connsiteX12" fmla="*/ 320687 w 394044"/>
              <a:gd name="connsiteY12" fmla="*/ 667445 h 720841"/>
              <a:gd name="connsiteX13" fmla="*/ 340710 w 394044"/>
              <a:gd name="connsiteY13" fmla="*/ 647422 h 720841"/>
              <a:gd name="connsiteX14" fmla="*/ 347385 w 394044"/>
              <a:gd name="connsiteY14" fmla="*/ 620724 h 720841"/>
              <a:gd name="connsiteX15" fmla="*/ 374083 w 394044"/>
              <a:gd name="connsiteY15" fmla="*/ 520607 h 720841"/>
              <a:gd name="connsiteX16" fmla="*/ 380757 w 394044"/>
              <a:gd name="connsiteY16" fmla="*/ 487235 h 720841"/>
              <a:gd name="connsiteX17" fmla="*/ 387432 w 394044"/>
              <a:gd name="connsiteY17" fmla="*/ 420491 h 720841"/>
              <a:gd name="connsiteX18" fmla="*/ 387432 w 394044"/>
              <a:gd name="connsiteY18" fmla="*/ 66745 h 720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94044" h="720841">
                <a:moveTo>
                  <a:pt x="387432" y="66745"/>
                </a:moveTo>
                <a:cubicBezTo>
                  <a:pt x="369633" y="-1112"/>
                  <a:pt x="325078" y="29033"/>
                  <a:pt x="280640" y="13349"/>
                </a:cubicBezTo>
                <a:cubicBezTo>
                  <a:pt x="263340" y="7243"/>
                  <a:pt x="245043" y="4450"/>
                  <a:pt x="227245" y="0"/>
                </a:cubicBezTo>
                <a:cubicBezTo>
                  <a:pt x="169400" y="6674"/>
                  <a:pt x="109322" y="2764"/>
                  <a:pt x="53709" y="20023"/>
                </a:cubicBezTo>
                <a:cubicBezTo>
                  <a:pt x="39455" y="24447"/>
                  <a:pt x="39862" y="46483"/>
                  <a:pt x="33686" y="60070"/>
                </a:cubicBezTo>
                <a:cubicBezTo>
                  <a:pt x="28728" y="70977"/>
                  <a:pt x="24126" y="82076"/>
                  <a:pt x="20337" y="93442"/>
                </a:cubicBezTo>
                <a:cubicBezTo>
                  <a:pt x="15622" y="107587"/>
                  <a:pt x="9634" y="140279"/>
                  <a:pt x="6988" y="153512"/>
                </a:cubicBezTo>
                <a:cubicBezTo>
                  <a:pt x="4763" y="186884"/>
                  <a:pt x="313" y="220183"/>
                  <a:pt x="313" y="253629"/>
                </a:cubicBezTo>
                <a:cubicBezTo>
                  <a:pt x="313" y="322017"/>
                  <a:pt x="-4116" y="486940"/>
                  <a:pt x="20337" y="580677"/>
                </a:cubicBezTo>
                <a:cubicBezTo>
                  <a:pt x="26910" y="605874"/>
                  <a:pt x="33987" y="631560"/>
                  <a:pt x="47034" y="654096"/>
                </a:cubicBezTo>
                <a:cubicBezTo>
                  <a:pt x="58884" y="674564"/>
                  <a:pt x="73371" y="695501"/>
                  <a:pt x="93756" y="707492"/>
                </a:cubicBezTo>
                <a:cubicBezTo>
                  <a:pt x="113312" y="718996"/>
                  <a:pt x="138252" y="716391"/>
                  <a:pt x="160500" y="720841"/>
                </a:cubicBezTo>
                <a:cubicBezTo>
                  <a:pt x="243208" y="701380"/>
                  <a:pt x="262490" y="708183"/>
                  <a:pt x="320687" y="667445"/>
                </a:cubicBezTo>
                <a:cubicBezTo>
                  <a:pt x="328420" y="662032"/>
                  <a:pt x="334036" y="654096"/>
                  <a:pt x="340710" y="647422"/>
                </a:cubicBezTo>
                <a:cubicBezTo>
                  <a:pt x="342935" y="638523"/>
                  <a:pt x="344971" y="629574"/>
                  <a:pt x="347385" y="620724"/>
                </a:cubicBezTo>
                <a:cubicBezTo>
                  <a:pt x="356631" y="586821"/>
                  <a:pt x="367162" y="555215"/>
                  <a:pt x="374083" y="520607"/>
                </a:cubicBezTo>
                <a:cubicBezTo>
                  <a:pt x="376308" y="509483"/>
                  <a:pt x="379258" y="498480"/>
                  <a:pt x="380757" y="487235"/>
                </a:cubicBezTo>
                <a:cubicBezTo>
                  <a:pt x="383712" y="465072"/>
                  <a:pt x="385207" y="442739"/>
                  <a:pt x="387432" y="420491"/>
                </a:cubicBezTo>
                <a:cubicBezTo>
                  <a:pt x="380710" y="104567"/>
                  <a:pt x="405231" y="134602"/>
                  <a:pt x="387432" y="66745"/>
                </a:cubicBez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0976218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DD41D7E8-09DC-3952-46AA-F80E56B9B4E3}"/>
              </a:ext>
            </a:extLst>
          </p:cNvPr>
          <p:cNvSpPr txBox="1"/>
          <p:nvPr/>
        </p:nvSpPr>
        <p:spPr>
          <a:xfrm>
            <a:off x="1043608" y="1059582"/>
            <a:ext cx="705678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/>
              <a:t>Conclusie 1 Hoe Dan?:</a:t>
            </a:r>
          </a:p>
          <a:p>
            <a:endParaRPr lang="nl-NL" sz="3200" dirty="0"/>
          </a:p>
          <a:p>
            <a:r>
              <a:rPr lang="nl-NL" sz="3200" dirty="0"/>
              <a:t>Ga iets doen wat je ontzettend leuk vindt om te doen en waar je een ander blij mee maakt. Dit gaat over passie, talenten, vaardigheden, belangstelling en ………… flow.</a:t>
            </a:r>
          </a:p>
        </p:txBody>
      </p:sp>
    </p:spTree>
    <p:extLst>
      <p:ext uri="{BB962C8B-B14F-4D97-AF65-F5344CB8AC3E}">
        <p14:creationId xmlns:p14="http://schemas.microsoft.com/office/powerpoint/2010/main" val="384663371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55D9C46A-4546-BF5D-9F25-E5F4002743EE}"/>
              </a:ext>
            </a:extLst>
          </p:cNvPr>
          <p:cNvSpPr txBox="1"/>
          <p:nvPr/>
        </p:nvSpPr>
        <p:spPr>
          <a:xfrm>
            <a:off x="1655676" y="2187029"/>
            <a:ext cx="58326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400" dirty="0"/>
              <a:t>Hoe dan? 2</a:t>
            </a:r>
          </a:p>
        </p:txBody>
      </p:sp>
    </p:spTree>
    <p:extLst>
      <p:ext uri="{BB962C8B-B14F-4D97-AF65-F5344CB8AC3E}">
        <p14:creationId xmlns:p14="http://schemas.microsoft.com/office/powerpoint/2010/main" val="90533265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1547664" y="0"/>
            <a:ext cx="6984776" cy="53707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b="1" dirty="0"/>
              <a:t>	</a:t>
            </a:r>
            <a:r>
              <a:rPr lang="nl-NL" sz="1600" b="1" dirty="0"/>
              <a:t>Uitspraken van de Nederlandse Topondernemers</a:t>
            </a:r>
            <a:endParaRPr lang="nl-NL" sz="1000" b="1" dirty="0"/>
          </a:p>
          <a:p>
            <a:pPr>
              <a:buFontTx/>
              <a:buChar char="-"/>
            </a:pPr>
            <a:r>
              <a:rPr lang="nl-NL" sz="1500" dirty="0"/>
              <a:t> ‘Het gaat niet om wie heeft de meeste omzet of hoogste winst maar wie heeft de gelukkigste medewerkers en de gelukkigste klanten?’</a:t>
            </a:r>
          </a:p>
          <a:p>
            <a:pPr>
              <a:buFontTx/>
              <a:buChar char="-"/>
            </a:pPr>
            <a:r>
              <a:rPr lang="nl-NL" sz="1500" dirty="0"/>
              <a:t>  ‘</a:t>
            </a:r>
            <a:r>
              <a:rPr lang="nl-NL" sz="1500" dirty="0" err="1"/>
              <a:t>CEO’s</a:t>
            </a:r>
            <a:r>
              <a:rPr lang="nl-NL" sz="1500" dirty="0"/>
              <a:t> zouden een jaar lang met het thema liefde bezig moeten zijn .….’</a:t>
            </a:r>
          </a:p>
          <a:p>
            <a:pPr>
              <a:buFontTx/>
              <a:buChar char="-"/>
            </a:pPr>
            <a:r>
              <a:rPr lang="nl-NL" sz="1500" dirty="0"/>
              <a:t> ‘Leer antwoord te geven op de vraag: ‘wie ben ik?’</a:t>
            </a:r>
          </a:p>
          <a:p>
            <a:endParaRPr lang="nl-NL" sz="800" dirty="0"/>
          </a:p>
          <a:p>
            <a:pPr>
              <a:buFontTx/>
              <a:buChar char="-"/>
            </a:pPr>
            <a:r>
              <a:rPr lang="nl-NL" sz="1500" dirty="0"/>
              <a:t> ‘Richt je op de mogelijkheden. Kom los van de huidige situatie’.</a:t>
            </a:r>
          </a:p>
          <a:p>
            <a:endParaRPr lang="nl-NL" sz="800" dirty="0"/>
          </a:p>
          <a:p>
            <a:pPr>
              <a:buFontTx/>
              <a:buChar char="-"/>
            </a:pPr>
            <a:r>
              <a:rPr lang="nl-NL" sz="1500" dirty="0"/>
              <a:t> ‘Het gaat niet om het geld maar om de bijdrage die je levert, om de unieke oplossingen die je biedt voor problemen.’</a:t>
            </a:r>
          </a:p>
          <a:p>
            <a:endParaRPr lang="nl-NL" sz="800" dirty="0"/>
          </a:p>
          <a:p>
            <a:pPr>
              <a:buFontTx/>
              <a:buChar char="-"/>
            </a:pPr>
            <a:r>
              <a:rPr lang="nl-NL" sz="1500" dirty="0"/>
              <a:t> ‘Wat je geeft dat krijg je terug. </a:t>
            </a:r>
          </a:p>
          <a:p>
            <a:pPr>
              <a:buFontTx/>
              <a:buChar char="-"/>
            </a:pPr>
            <a:r>
              <a:rPr lang="nl-NL" sz="1500" dirty="0"/>
              <a:t> ‘De </a:t>
            </a:r>
            <a:r>
              <a:rPr lang="nl-NL" sz="1500" dirty="0" err="1"/>
              <a:t>mindset</a:t>
            </a:r>
            <a:r>
              <a:rPr lang="nl-NL" sz="1500" dirty="0"/>
              <a:t> is allesbepalend.’</a:t>
            </a:r>
          </a:p>
          <a:p>
            <a:endParaRPr lang="nl-NL" sz="800" dirty="0"/>
          </a:p>
          <a:p>
            <a:pPr>
              <a:buFontTx/>
              <a:buChar char="-"/>
            </a:pPr>
            <a:r>
              <a:rPr lang="nl-NL" sz="1500" dirty="0"/>
              <a:t> ‘Niet: ik ben gelukkig als ik rijk ben. Maar: ik ben gelukkig bezig zodat ik rijk wordt.’ </a:t>
            </a:r>
          </a:p>
          <a:p>
            <a:pPr>
              <a:buFontTx/>
              <a:buChar char="-"/>
            </a:pPr>
            <a:endParaRPr lang="nl-NL" sz="800" dirty="0"/>
          </a:p>
          <a:p>
            <a:pPr>
              <a:buFontTx/>
              <a:buChar char="-"/>
            </a:pPr>
            <a:r>
              <a:rPr lang="nl-NL" sz="1500" dirty="0"/>
              <a:t> ‘Karakter is belangrijker dan vaardigheden. Vaardigheden leren wij ze wel.’</a:t>
            </a:r>
          </a:p>
          <a:p>
            <a:pPr>
              <a:buFontTx/>
              <a:buChar char="-"/>
            </a:pPr>
            <a:r>
              <a:rPr lang="nl-NL" sz="1500" dirty="0"/>
              <a:t> ‘Talent creëert zijn eigen werk. Het gaat om ‘</a:t>
            </a:r>
            <a:r>
              <a:rPr lang="nl-NL" sz="1500" dirty="0" err="1"/>
              <a:t>eagerness</a:t>
            </a:r>
            <a:r>
              <a:rPr lang="nl-NL" sz="1500" dirty="0"/>
              <a:t>’.’ </a:t>
            </a:r>
          </a:p>
          <a:p>
            <a:pPr>
              <a:buFontTx/>
              <a:buChar char="-"/>
            </a:pPr>
            <a:r>
              <a:rPr lang="nl-NL" sz="1500" dirty="0"/>
              <a:t> ‘Ondernemen is eigenlijk niet meer dan passie en discipline.’</a:t>
            </a:r>
          </a:p>
          <a:p>
            <a:endParaRPr lang="nl-NL" sz="800" dirty="0"/>
          </a:p>
          <a:p>
            <a:pPr>
              <a:buFontTx/>
              <a:buChar char="-"/>
            </a:pPr>
            <a:r>
              <a:rPr lang="nl-NL" sz="1500" dirty="0"/>
              <a:t> ‘Je moet het zelf beleven. Pas als je de theorie toepast snap je het echt.’</a:t>
            </a:r>
          </a:p>
          <a:p>
            <a:pPr>
              <a:buFontTx/>
              <a:buChar char="-"/>
            </a:pPr>
            <a:r>
              <a:rPr lang="nl-NL" sz="1500" dirty="0"/>
              <a:t> ‘Verbeelding is belangrijker dan kennis. </a:t>
            </a:r>
            <a:r>
              <a:rPr lang="en-US" sz="1500" dirty="0"/>
              <a:t>If you can dream it you can do it.</a:t>
            </a:r>
            <a:r>
              <a:rPr lang="nl-NL" sz="1500" dirty="0"/>
              <a:t>’</a:t>
            </a:r>
          </a:p>
          <a:p>
            <a:r>
              <a:rPr lang="nl-NL" sz="800" dirty="0"/>
              <a:t> </a:t>
            </a:r>
          </a:p>
          <a:p>
            <a:pPr>
              <a:buFontTx/>
              <a:buChar char="-"/>
            </a:pPr>
            <a:r>
              <a:rPr lang="nl-NL" sz="1500" dirty="0"/>
              <a:t> ‘Inspiratie is een van de allerbelangrijkste dingen die je kunnen ‘aanzetten’. </a:t>
            </a:r>
          </a:p>
          <a:p>
            <a:r>
              <a:rPr lang="nl-NL" sz="1500" dirty="0"/>
              <a:t>Het idee dat het kan.’ </a:t>
            </a:r>
          </a:p>
          <a:p>
            <a:endParaRPr lang="nl-NL" sz="1000" dirty="0"/>
          </a:p>
        </p:txBody>
      </p:sp>
      <p:pic>
        <p:nvPicPr>
          <p:cNvPr id="3" name="Afbeelding 2" descr="René Frijters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9592" y="1582316"/>
            <a:ext cx="377772" cy="504056"/>
          </a:xfrm>
          <a:prstGeom prst="rect">
            <a:avLst/>
          </a:prstGeom>
        </p:spPr>
      </p:pic>
      <p:pic>
        <p:nvPicPr>
          <p:cNvPr id="4" name="Afbeelding 3" descr="Wil Mulders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92772" y="2158380"/>
            <a:ext cx="438868" cy="504055"/>
          </a:xfrm>
          <a:prstGeom prst="rect">
            <a:avLst/>
          </a:prstGeom>
        </p:spPr>
      </p:pic>
      <p:pic>
        <p:nvPicPr>
          <p:cNvPr id="5" name="Afbeelding 4" descr="Dave Schram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35256" y="2715766"/>
            <a:ext cx="349579" cy="522734"/>
          </a:xfrm>
          <a:prstGeom prst="rect">
            <a:avLst/>
          </a:prstGeom>
        </p:spPr>
      </p:pic>
      <p:pic>
        <p:nvPicPr>
          <p:cNvPr id="6" name="Afbeelding 5" descr="Marco Aarnink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55576" y="3310508"/>
            <a:ext cx="575323" cy="504056"/>
          </a:xfrm>
          <a:prstGeom prst="rect">
            <a:avLst/>
          </a:prstGeom>
        </p:spPr>
      </p:pic>
      <p:pic>
        <p:nvPicPr>
          <p:cNvPr id="7" name="Afbeelding 6" descr="Michael van Hoorne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27584" y="4587974"/>
            <a:ext cx="464840" cy="464840"/>
          </a:xfrm>
          <a:prstGeom prst="rect">
            <a:avLst/>
          </a:prstGeom>
        </p:spPr>
      </p:pic>
      <p:pic>
        <p:nvPicPr>
          <p:cNvPr id="8" name="Afbeelding 7" descr="Kees de Jong.jpe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55576" y="3939902"/>
            <a:ext cx="523776" cy="523776"/>
          </a:xfrm>
          <a:prstGeom prst="rect">
            <a:avLst/>
          </a:prstGeom>
        </p:spPr>
      </p:pic>
      <p:pic>
        <p:nvPicPr>
          <p:cNvPr id="9" name="Afbeelding 8" descr="Bas van der Veldt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971600" y="504056"/>
            <a:ext cx="483518" cy="483518"/>
          </a:xfrm>
          <a:prstGeom prst="rect">
            <a:avLst/>
          </a:prstGeom>
        </p:spPr>
      </p:pic>
      <p:pic>
        <p:nvPicPr>
          <p:cNvPr id="10" name="Afbeelding 9" descr="Heleen Dura van Oord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899592" y="1059582"/>
            <a:ext cx="450717" cy="44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43596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6BF6F59A-C726-4D34-9685-5462BD7AEAF4}"/>
              </a:ext>
            </a:extLst>
          </p:cNvPr>
          <p:cNvSpPr txBox="1"/>
          <p:nvPr/>
        </p:nvSpPr>
        <p:spPr>
          <a:xfrm>
            <a:off x="755576" y="1714784"/>
            <a:ext cx="7632848" cy="1713932"/>
          </a:xfrm>
          <a:prstGeom prst="rect">
            <a:avLst/>
          </a:prstGeom>
          <a:noFill/>
        </p:spPr>
        <p:txBody>
          <a:bodyPr wrap="square" lIns="51435" tIns="25718" rIns="51435" bIns="25718" rtlCol="0">
            <a:spAutoFit/>
          </a:bodyPr>
          <a:lstStyle/>
          <a:p>
            <a:pPr algn="ctr"/>
            <a:r>
              <a:rPr lang="nl-NL" sz="5400" dirty="0"/>
              <a:t>Succesvolle Ondernemers </a:t>
            </a:r>
          </a:p>
          <a:p>
            <a:pPr algn="ctr"/>
            <a:r>
              <a:rPr lang="nl-NL" sz="5400" dirty="0"/>
              <a:t>Denken Anders</a:t>
            </a:r>
          </a:p>
        </p:txBody>
      </p:sp>
    </p:spTree>
    <p:extLst>
      <p:ext uri="{BB962C8B-B14F-4D97-AF65-F5344CB8AC3E}">
        <p14:creationId xmlns:p14="http://schemas.microsoft.com/office/powerpoint/2010/main" val="135340270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Think different - Wikipedia">
            <a:extLst>
              <a:ext uri="{FF2B5EF4-FFF2-40B4-BE49-F238E27FC236}">
                <a16:creationId xmlns:a16="http://schemas.microsoft.com/office/drawing/2014/main" id="{C5F763C6-A9AC-32B8-181F-EC944C5FB4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618448"/>
            <a:ext cx="6192688" cy="3906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212473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ike Just Do It Logo PNG Vector (EPS) Free Download">
            <a:extLst>
              <a:ext uri="{FF2B5EF4-FFF2-40B4-BE49-F238E27FC236}">
                <a16:creationId xmlns:a16="http://schemas.microsoft.com/office/drawing/2014/main" id="{DA66DC29-03AE-5928-3B31-94F2D3F420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5493" y="1095586"/>
            <a:ext cx="4613013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233086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2D86CD58-A0CD-B6A3-85F8-855ED217C3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5" y="641002"/>
            <a:ext cx="6912769" cy="3861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2565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Wtf (what The F**k) T Shirt By CharGrilled">
            <a:extLst>
              <a:ext uri="{FF2B5EF4-FFF2-40B4-BE49-F238E27FC236}">
                <a16:creationId xmlns:a16="http://schemas.microsoft.com/office/drawing/2014/main" id="{52C67910-52DE-5496-3E72-7F269A9518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3788" y="663538"/>
            <a:ext cx="3816424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97684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FE9ED73B-0F0F-8F9A-EAC4-2D09D98EDF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4925" y="1009650"/>
            <a:ext cx="6534150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75871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CE633D4B-47EC-A771-A941-B037D8891479}"/>
              </a:ext>
            </a:extLst>
          </p:cNvPr>
          <p:cNvSpPr txBox="1"/>
          <p:nvPr/>
        </p:nvSpPr>
        <p:spPr>
          <a:xfrm>
            <a:off x="4427984" y="1347614"/>
            <a:ext cx="446449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/>
              <a:t>i.p.v. Conformeren</a:t>
            </a:r>
          </a:p>
          <a:p>
            <a:r>
              <a:rPr lang="nl-NL" sz="2400" dirty="0"/>
              <a:t>i.p.v. Realisme</a:t>
            </a:r>
          </a:p>
          <a:p>
            <a:r>
              <a:rPr lang="nl-NL" sz="2400" dirty="0"/>
              <a:t>i.p.v. Laat gebeuren</a:t>
            </a:r>
          </a:p>
          <a:p>
            <a:r>
              <a:rPr lang="nl-NL" sz="2400" dirty="0"/>
              <a:t>i.p.v. Externe locus of control</a:t>
            </a:r>
          </a:p>
          <a:p>
            <a:r>
              <a:rPr lang="nl-NL" sz="2400" dirty="0"/>
              <a:t>i.p.v. Verantwoordelijkheid elders</a:t>
            </a:r>
          </a:p>
          <a:p>
            <a:r>
              <a:rPr lang="nl-NL" sz="2400" dirty="0"/>
              <a:t>i.p.v. Focus op problemen</a:t>
            </a:r>
          </a:p>
          <a:p>
            <a:r>
              <a:rPr lang="nl-NL" sz="2400" dirty="0"/>
              <a:t>i.p.v. Excuses</a:t>
            </a:r>
          </a:p>
          <a:p>
            <a:r>
              <a:rPr lang="nl-NL" sz="2400" dirty="0"/>
              <a:t>i.p.v. Kleine ik</a:t>
            </a:r>
          </a:p>
          <a:p>
            <a:pPr marL="457200" indent="-457200">
              <a:buAutoNum type="arabicPeriod"/>
            </a:pPr>
            <a:endParaRPr lang="nl-NL" sz="2400" dirty="0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C677F5AB-1143-39A5-EE6B-799DDD65938D}"/>
              </a:ext>
            </a:extLst>
          </p:cNvPr>
          <p:cNvSpPr txBox="1"/>
          <p:nvPr/>
        </p:nvSpPr>
        <p:spPr>
          <a:xfrm>
            <a:off x="2123728" y="483518"/>
            <a:ext cx="531033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2400" dirty="0"/>
              <a:t>Patronen van succesvolle ondernemers:</a:t>
            </a:r>
            <a:endParaRPr lang="nl-NL" sz="1800" dirty="0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D14499CD-5C49-B6E0-3DE7-19ED4BD6E396}"/>
              </a:ext>
            </a:extLst>
          </p:cNvPr>
          <p:cNvSpPr txBox="1"/>
          <p:nvPr/>
        </p:nvSpPr>
        <p:spPr>
          <a:xfrm>
            <a:off x="901162" y="1347614"/>
            <a:ext cx="367240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/>
              <a:t>1. Creëren</a:t>
            </a:r>
          </a:p>
          <a:p>
            <a:r>
              <a:rPr lang="nl-NL" sz="2400" dirty="0"/>
              <a:t>2. Voorstellingsvermogen</a:t>
            </a:r>
          </a:p>
          <a:p>
            <a:r>
              <a:rPr lang="nl-NL" sz="2400" dirty="0"/>
              <a:t>3. Visie/doelen</a:t>
            </a:r>
          </a:p>
          <a:p>
            <a:r>
              <a:rPr lang="nl-NL" sz="2400" dirty="0"/>
              <a:t>4. Interne locus of control</a:t>
            </a:r>
          </a:p>
          <a:p>
            <a:r>
              <a:rPr lang="nl-NL" sz="2400" dirty="0"/>
              <a:t>5. 100% verantwoordelijk</a:t>
            </a:r>
          </a:p>
          <a:p>
            <a:r>
              <a:rPr lang="nl-NL" sz="2400" dirty="0"/>
              <a:t>6. Focus op oplossingen</a:t>
            </a:r>
          </a:p>
          <a:p>
            <a:r>
              <a:rPr lang="nl-NL" sz="2400" dirty="0"/>
              <a:t>7. Mogelijkheden</a:t>
            </a:r>
          </a:p>
          <a:p>
            <a:r>
              <a:rPr lang="nl-NL" sz="2400" dirty="0"/>
              <a:t>8. GROTE IK</a:t>
            </a:r>
          </a:p>
          <a:p>
            <a:endParaRPr lang="nl-NL" sz="2400" dirty="0"/>
          </a:p>
        </p:txBody>
      </p:sp>
      <p:sp>
        <p:nvSpPr>
          <p:cNvPr id="3" name="Pijl: omlaag 2">
            <a:extLst>
              <a:ext uri="{FF2B5EF4-FFF2-40B4-BE49-F238E27FC236}">
                <a16:creationId xmlns:a16="http://schemas.microsoft.com/office/drawing/2014/main" id="{CF409FD3-3E07-ADC7-386A-6BDC612DCD49}"/>
              </a:ext>
            </a:extLst>
          </p:cNvPr>
          <p:cNvSpPr/>
          <p:nvPr/>
        </p:nvSpPr>
        <p:spPr>
          <a:xfrm rot="3124610">
            <a:off x="3420645" y="724605"/>
            <a:ext cx="504056" cy="97849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7007857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Michael van Hoorne.jpg">
            <a:extLst>
              <a:ext uri="{FF2B5EF4-FFF2-40B4-BE49-F238E27FC236}">
                <a16:creationId xmlns:a16="http://schemas.microsoft.com/office/drawing/2014/main" id="{2E0C1DEB-5A9B-71F9-AA31-978F72BD4EA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71600" y="843558"/>
            <a:ext cx="1728192" cy="1728192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076A45C5-7B99-110A-4F21-0E697B12FDBB}"/>
              </a:ext>
            </a:extLst>
          </p:cNvPr>
          <p:cNvSpPr txBox="1"/>
          <p:nvPr/>
        </p:nvSpPr>
        <p:spPr>
          <a:xfrm>
            <a:off x="827584" y="3219822"/>
            <a:ext cx="78488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/>
              <a:t>‘Als je ‘s morgens opstaat heb je de keuze:</a:t>
            </a:r>
          </a:p>
          <a:p>
            <a:r>
              <a:rPr lang="nl-NL" sz="3200" dirty="0"/>
              <a:t>Of je maakt iets van je dag of je doet het niet’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B51A2C26-6EB0-4C69-09A2-B982BA120411}"/>
              </a:ext>
            </a:extLst>
          </p:cNvPr>
          <p:cNvSpPr txBox="1"/>
          <p:nvPr/>
        </p:nvSpPr>
        <p:spPr>
          <a:xfrm>
            <a:off x="3347864" y="755868"/>
            <a:ext cx="68407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/>
              <a:t>Michael van </a:t>
            </a:r>
            <a:r>
              <a:rPr lang="nl-NL" sz="2000" dirty="0" err="1"/>
              <a:t>Hoorne</a:t>
            </a:r>
            <a:endParaRPr lang="nl-NL" sz="2000" dirty="0"/>
          </a:p>
          <a:p>
            <a:r>
              <a:rPr lang="nl-NL" sz="2000" dirty="0"/>
              <a:t>Van </a:t>
            </a:r>
            <a:r>
              <a:rPr lang="nl-NL" sz="2000" dirty="0" err="1"/>
              <a:t>Hoorne</a:t>
            </a:r>
            <a:r>
              <a:rPr lang="nl-NL" sz="2000" dirty="0"/>
              <a:t> Entertainment BV</a:t>
            </a:r>
          </a:p>
          <a:p>
            <a:r>
              <a:rPr lang="nl-NL" sz="2000" dirty="0"/>
              <a:t>Avonturenboerderij Molenwaard</a:t>
            </a:r>
          </a:p>
          <a:p>
            <a:r>
              <a:rPr lang="nl-NL" sz="2000" dirty="0"/>
              <a:t>Vakantiepark Molenwaard</a:t>
            </a:r>
          </a:p>
        </p:txBody>
      </p:sp>
    </p:spTree>
    <p:extLst>
      <p:ext uri="{BB962C8B-B14F-4D97-AF65-F5344CB8AC3E}">
        <p14:creationId xmlns:p14="http://schemas.microsoft.com/office/powerpoint/2010/main" val="167531974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076A45C5-7B99-110A-4F21-0E697B12FDBB}"/>
              </a:ext>
            </a:extLst>
          </p:cNvPr>
          <p:cNvSpPr txBox="1"/>
          <p:nvPr/>
        </p:nvSpPr>
        <p:spPr>
          <a:xfrm>
            <a:off x="827584" y="3219822"/>
            <a:ext cx="78488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200" dirty="0"/>
              <a:t>‘Niet: ik ben gelukkig als ik rijk ben. Maar: </a:t>
            </a:r>
            <a:br>
              <a:rPr lang="nl-NL" sz="3200" dirty="0"/>
            </a:br>
            <a:r>
              <a:rPr lang="nl-NL" sz="3200" dirty="0"/>
              <a:t>ik ben gelukkig bezig zodat ik rijk wordt.’ 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B51A2C26-6EB0-4C69-09A2-B982BA120411}"/>
              </a:ext>
            </a:extLst>
          </p:cNvPr>
          <p:cNvSpPr txBox="1"/>
          <p:nvPr/>
        </p:nvSpPr>
        <p:spPr>
          <a:xfrm>
            <a:off x="3347864" y="755868"/>
            <a:ext cx="68407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/>
              <a:t>Dave Schram</a:t>
            </a:r>
          </a:p>
          <a:p>
            <a:r>
              <a:rPr lang="nl-NL" sz="2000" dirty="0"/>
              <a:t>Nederlands filmproducent en filmregisseur. </a:t>
            </a:r>
          </a:p>
          <a:p>
            <a:r>
              <a:rPr lang="nl-NL" sz="2000" dirty="0" err="1"/>
              <a:t>Shooting</a:t>
            </a:r>
            <a:r>
              <a:rPr lang="nl-NL" sz="2000" dirty="0"/>
              <a:t> Star </a:t>
            </a:r>
            <a:r>
              <a:rPr lang="nl-NL" sz="2000" dirty="0" err="1"/>
              <a:t>Filmcompany</a:t>
            </a:r>
            <a:r>
              <a:rPr lang="nl-NL" sz="2000" dirty="0"/>
              <a:t> en </a:t>
            </a:r>
          </a:p>
          <a:p>
            <a:r>
              <a:rPr lang="nl-NL" sz="2000" dirty="0" err="1"/>
              <a:t>Shooting</a:t>
            </a:r>
            <a:r>
              <a:rPr lang="nl-NL" sz="2000" dirty="0"/>
              <a:t> Star </a:t>
            </a:r>
            <a:r>
              <a:rPr lang="nl-NL" sz="2000" dirty="0" err="1"/>
              <a:t>Filmdistribution</a:t>
            </a:r>
            <a:endParaRPr lang="nl-NL" sz="2000" dirty="0"/>
          </a:p>
        </p:txBody>
      </p:sp>
      <p:pic>
        <p:nvPicPr>
          <p:cNvPr id="2" name="Afbeelding 1" descr="Dave Schram.jpg">
            <a:extLst>
              <a:ext uri="{FF2B5EF4-FFF2-40B4-BE49-F238E27FC236}">
                <a16:creationId xmlns:a16="http://schemas.microsoft.com/office/drawing/2014/main" id="{31866802-C3B1-C847-1787-7C825989C1F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59632" y="694778"/>
            <a:ext cx="1440160" cy="2153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09946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076A45C5-7B99-110A-4F21-0E697B12FDBB}"/>
              </a:ext>
            </a:extLst>
          </p:cNvPr>
          <p:cNvSpPr txBox="1"/>
          <p:nvPr/>
        </p:nvSpPr>
        <p:spPr>
          <a:xfrm>
            <a:off x="827584" y="3219822"/>
            <a:ext cx="78488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200" dirty="0"/>
              <a:t>‘Richt je op de mogelijkheden. </a:t>
            </a:r>
            <a:br>
              <a:rPr lang="nl-NL" sz="3200" dirty="0"/>
            </a:br>
            <a:r>
              <a:rPr lang="nl-NL" sz="3200" dirty="0"/>
              <a:t>Kom los van de huidige situatie’.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B51A2C26-6EB0-4C69-09A2-B982BA120411}"/>
              </a:ext>
            </a:extLst>
          </p:cNvPr>
          <p:cNvSpPr txBox="1"/>
          <p:nvPr/>
        </p:nvSpPr>
        <p:spPr>
          <a:xfrm>
            <a:off x="3347864" y="755868"/>
            <a:ext cx="68407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/>
              <a:t>Heleen Dura van Oord</a:t>
            </a:r>
          </a:p>
          <a:p>
            <a:r>
              <a:rPr lang="nl-NL" sz="2000" dirty="0"/>
              <a:t>DQ&amp;A Media Group</a:t>
            </a:r>
          </a:p>
          <a:p>
            <a:r>
              <a:rPr lang="nl-NL" sz="2000" dirty="0"/>
              <a:t>Zakenvrouw van het jaar 2013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D395A7CF-BD5F-7590-0505-E2B8EF2787E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745155"/>
            <a:ext cx="1828773" cy="1804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21343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Jim Rohn Quote: “Focus on the solution, not on the problem.”">
            <a:extLst>
              <a:ext uri="{FF2B5EF4-FFF2-40B4-BE49-F238E27FC236}">
                <a16:creationId xmlns:a16="http://schemas.microsoft.com/office/drawing/2014/main" id="{FE72B303-CABA-5686-35F9-0C1C76B742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235" y="585132"/>
            <a:ext cx="7019489" cy="394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300563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We cannot solve our problems with the same thinking we used when we created  them&quot; -Albert Einstein [400x281] : r/QuotesPorn">
            <a:extLst>
              <a:ext uri="{FF2B5EF4-FFF2-40B4-BE49-F238E27FC236}">
                <a16:creationId xmlns:a16="http://schemas.microsoft.com/office/drawing/2014/main" id="{DA647362-0D95-F6E6-3BE3-7AD68DE2AD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676" y="523032"/>
            <a:ext cx="5832648" cy="4097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580117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96A8A166-29A4-A001-53E3-EA2162BBD30A}"/>
              </a:ext>
            </a:extLst>
          </p:cNvPr>
          <p:cNvSpPr txBox="1"/>
          <p:nvPr/>
        </p:nvSpPr>
        <p:spPr>
          <a:xfrm>
            <a:off x="1295636" y="1740753"/>
            <a:ext cx="6552728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/>
              <a:t>Wanneer je Radio 538 wilt ontvangen </a:t>
            </a:r>
            <a:r>
              <a:rPr lang="nl-NL" sz="2000" dirty="0"/>
              <a:t>(</a:t>
            </a:r>
            <a:r>
              <a:rPr lang="nl-NL" sz="2000" b="0" i="0" dirty="0">
                <a:solidFill>
                  <a:srgbClr val="202124"/>
                </a:solidFill>
                <a:effectLst/>
              </a:rPr>
              <a:t>frequentie </a:t>
            </a:r>
            <a:r>
              <a:rPr lang="nl-NL" sz="2000" b="1" i="0" dirty="0">
                <a:solidFill>
                  <a:srgbClr val="202124"/>
                </a:solidFill>
                <a:effectLst/>
              </a:rPr>
              <a:t>102 FM</a:t>
            </a:r>
            <a:r>
              <a:rPr lang="nl-NL" sz="2000" i="0" dirty="0">
                <a:solidFill>
                  <a:srgbClr val="202124"/>
                </a:solidFill>
                <a:effectLst/>
              </a:rPr>
              <a:t>), </a:t>
            </a:r>
            <a:r>
              <a:rPr lang="nl-NL" sz="2800" dirty="0"/>
              <a:t>dan heeft het weinig zin om af te stemmen op </a:t>
            </a:r>
            <a:r>
              <a:rPr lang="nl-NL" sz="2800" dirty="0" err="1"/>
              <a:t>Sky</a:t>
            </a:r>
            <a:r>
              <a:rPr lang="nl-NL" sz="2800" dirty="0"/>
              <a:t> Radio </a:t>
            </a:r>
            <a:r>
              <a:rPr lang="nl-NL" sz="2000" dirty="0"/>
              <a:t>(</a:t>
            </a:r>
            <a:r>
              <a:rPr lang="nl-NL" sz="2000" b="0" i="0" dirty="0">
                <a:solidFill>
                  <a:srgbClr val="202124"/>
                </a:solidFill>
                <a:effectLst/>
              </a:rPr>
              <a:t>frequentie </a:t>
            </a:r>
            <a:r>
              <a:rPr lang="nl-NL" sz="2000" b="1" i="0" dirty="0">
                <a:solidFill>
                  <a:srgbClr val="202124"/>
                </a:solidFill>
                <a:effectLst/>
              </a:rPr>
              <a:t>101,5 FM</a:t>
            </a:r>
            <a:r>
              <a:rPr lang="nl-NL" sz="2000" i="0" dirty="0">
                <a:solidFill>
                  <a:srgbClr val="202124"/>
                </a:solidFill>
                <a:effectLst/>
              </a:rPr>
              <a:t>)</a:t>
            </a:r>
            <a:endParaRPr lang="nl-NL" sz="2000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6120258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82DCBFB8-FCDA-BEF5-749D-F3AC70911316}"/>
              </a:ext>
            </a:extLst>
          </p:cNvPr>
          <p:cNvSpPr txBox="1"/>
          <p:nvPr/>
        </p:nvSpPr>
        <p:spPr>
          <a:xfrm>
            <a:off x="1547664" y="699542"/>
            <a:ext cx="662473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/>
              <a:t>Het één ……….. of het ander</a:t>
            </a:r>
          </a:p>
          <a:p>
            <a:endParaRPr lang="nl-NL" sz="3200" dirty="0"/>
          </a:p>
          <a:p>
            <a:r>
              <a:rPr lang="nl-NL" sz="3200" dirty="0"/>
              <a:t>Op welke golflengte stem je af?</a:t>
            </a:r>
          </a:p>
          <a:p>
            <a:endParaRPr lang="nl-NL" sz="3200" dirty="0"/>
          </a:p>
          <a:p>
            <a:r>
              <a:rPr lang="nl-NL" sz="3200" dirty="0"/>
              <a:t>Waar ligt je focus?</a:t>
            </a:r>
          </a:p>
          <a:p>
            <a:endParaRPr lang="nl-NL" sz="3200" dirty="0"/>
          </a:p>
          <a:p>
            <a:r>
              <a:rPr lang="nl-NL" sz="3200" dirty="0"/>
              <a:t>Wat je aandacht geeft groeit!</a:t>
            </a:r>
          </a:p>
        </p:txBody>
      </p:sp>
    </p:spTree>
    <p:extLst>
      <p:ext uri="{BB962C8B-B14F-4D97-AF65-F5344CB8AC3E}">
        <p14:creationId xmlns:p14="http://schemas.microsoft.com/office/powerpoint/2010/main" val="79121642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259007D8-6F95-BD63-27C8-8BEBE5058E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4507" y="365815"/>
            <a:ext cx="4514985" cy="4411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9149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55D9C46A-4546-BF5D-9F25-E5F4002743EE}"/>
              </a:ext>
            </a:extLst>
          </p:cNvPr>
          <p:cNvSpPr txBox="1"/>
          <p:nvPr/>
        </p:nvSpPr>
        <p:spPr>
          <a:xfrm>
            <a:off x="1655676" y="483518"/>
            <a:ext cx="58326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400" dirty="0"/>
              <a:t>Bedrijfseconomie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8273EAD2-76B3-08E3-5EC6-5339F684862A}"/>
              </a:ext>
            </a:extLst>
          </p:cNvPr>
          <p:cNvSpPr txBox="1"/>
          <p:nvPr/>
        </p:nvSpPr>
        <p:spPr>
          <a:xfrm>
            <a:off x="1547664" y="1851670"/>
            <a:ext cx="619268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400" dirty="0"/>
              <a:t>= </a:t>
            </a:r>
          </a:p>
          <a:p>
            <a:pPr algn="ctr"/>
            <a:endParaRPr lang="nl-NL" sz="4400" dirty="0"/>
          </a:p>
          <a:p>
            <a:pPr algn="ctr"/>
            <a:r>
              <a:rPr lang="nl-NL" sz="4400" dirty="0"/>
              <a:t>Ondernemen</a:t>
            </a:r>
          </a:p>
        </p:txBody>
      </p:sp>
    </p:spTree>
    <p:extLst>
      <p:ext uri="{BB962C8B-B14F-4D97-AF65-F5344CB8AC3E}">
        <p14:creationId xmlns:p14="http://schemas.microsoft.com/office/powerpoint/2010/main" val="87566732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>
            <a:extLst>
              <a:ext uri="{FF2B5EF4-FFF2-40B4-BE49-F238E27FC236}">
                <a16:creationId xmlns:a16="http://schemas.microsoft.com/office/drawing/2014/main" id="{5F55B84F-1DE6-F6D0-0CF8-093BBCDAD1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07320"/>
            <a:ext cx="7776864" cy="2397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967555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DD41D7E8-09DC-3952-46AA-F80E56B9B4E3}"/>
              </a:ext>
            </a:extLst>
          </p:cNvPr>
          <p:cNvSpPr txBox="1"/>
          <p:nvPr/>
        </p:nvSpPr>
        <p:spPr>
          <a:xfrm>
            <a:off x="1043608" y="1059582"/>
            <a:ext cx="705678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/>
              <a:t>Conclusie 2 Hoe Dan?:</a:t>
            </a:r>
          </a:p>
          <a:p>
            <a:endParaRPr lang="nl-NL" sz="3200" dirty="0"/>
          </a:p>
          <a:p>
            <a:r>
              <a:rPr lang="nl-NL" sz="3200" dirty="0"/>
              <a:t>Stem af op de golflengte die je wilt. Wil je succes richt daar je aandacht op. Wil je meer omzet richt daar je aandacht op.</a:t>
            </a:r>
          </a:p>
        </p:txBody>
      </p:sp>
    </p:spTree>
    <p:extLst>
      <p:ext uri="{BB962C8B-B14F-4D97-AF65-F5344CB8AC3E}">
        <p14:creationId xmlns:p14="http://schemas.microsoft.com/office/powerpoint/2010/main" val="31877893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F0141BF4-BA73-E031-782D-A0C57DB14F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7774" y="1059582"/>
            <a:ext cx="4068452" cy="3891563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7767B380-0B94-B729-54D4-17D4F0CBBEB0}"/>
              </a:ext>
            </a:extLst>
          </p:cNvPr>
          <p:cNvSpPr txBox="1"/>
          <p:nvPr/>
        </p:nvSpPr>
        <p:spPr>
          <a:xfrm>
            <a:off x="2051720" y="267494"/>
            <a:ext cx="5040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Denk eens even niet aan een roze olifant. Waar denk je als eerste aan. Wat je aandacht geeft groeit!</a:t>
            </a:r>
          </a:p>
        </p:txBody>
      </p:sp>
    </p:spTree>
    <p:extLst>
      <p:ext uri="{BB962C8B-B14F-4D97-AF65-F5344CB8AC3E}">
        <p14:creationId xmlns:p14="http://schemas.microsoft.com/office/powerpoint/2010/main" val="413878163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55D9C46A-4546-BF5D-9F25-E5F4002743EE}"/>
              </a:ext>
            </a:extLst>
          </p:cNvPr>
          <p:cNvSpPr txBox="1"/>
          <p:nvPr/>
        </p:nvSpPr>
        <p:spPr>
          <a:xfrm>
            <a:off x="1655676" y="2187029"/>
            <a:ext cx="58326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400" dirty="0"/>
              <a:t>Hoe dan? 3</a:t>
            </a:r>
          </a:p>
        </p:txBody>
      </p:sp>
    </p:spTree>
    <p:extLst>
      <p:ext uri="{BB962C8B-B14F-4D97-AF65-F5344CB8AC3E}">
        <p14:creationId xmlns:p14="http://schemas.microsoft.com/office/powerpoint/2010/main" val="380021470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82DCBFB8-FCDA-BEF5-749D-F3AC70911316}"/>
              </a:ext>
            </a:extLst>
          </p:cNvPr>
          <p:cNvSpPr txBox="1"/>
          <p:nvPr/>
        </p:nvSpPr>
        <p:spPr>
          <a:xfrm>
            <a:off x="1259632" y="1048256"/>
            <a:ext cx="662473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/>
              <a:t>Waarom is de één pessimist en de ander optimist?</a:t>
            </a:r>
          </a:p>
          <a:p>
            <a:endParaRPr lang="nl-NL" sz="3200" dirty="0"/>
          </a:p>
          <a:p>
            <a:r>
              <a:rPr lang="nl-NL" sz="3200" dirty="0"/>
              <a:t>Is je glas half leeg of half vol? </a:t>
            </a:r>
          </a:p>
          <a:p>
            <a:endParaRPr lang="nl-NL" sz="3200" dirty="0"/>
          </a:p>
          <a:p>
            <a:r>
              <a:rPr lang="nl-NL" sz="3200" dirty="0"/>
              <a:t>Waar wordt je focus door bepaald?</a:t>
            </a:r>
          </a:p>
        </p:txBody>
      </p:sp>
    </p:spTree>
    <p:extLst>
      <p:ext uri="{BB962C8B-B14F-4D97-AF65-F5344CB8AC3E}">
        <p14:creationId xmlns:p14="http://schemas.microsoft.com/office/powerpoint/2010/main" val="44792674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1403648" y="1347614"/>
            <a:ext cx="669674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600" b="1" dirty="0"/>
              <a:t>FINISHED FILES ARE THE RE-</a:t>
            </a:r>
            <a:br>
              <a:rPr lang="nl-NL" sz="3600" b="1" dirty="0"/>
            </a:br>
            <a:r>
              <a:rPr lang="nl-NL" sz="3600" b="1" dirty="0"/>
              <a:t>SULT OF YEARS OF SCIENTIF-</a:t>
            </a:r>
            <a:br>
              <a:rPr lang="nl-NL" sz="3600" b="1" dirty="0"/>
            </a:br>
            <a:r>
              <a:rPr lang="nl-NL" sz="3600" b="1" dirty="0"/>
              <a:t>IC STUDY COMBINED WITH THE</a:t>
            </a:r>
            <a:br>
              <a:rPr lang="nl-NL" sz="3600" b="1" dirty="0"/>
            </a:br>
            <a:r>
              <a:rPr lang="nl-NL" sz="3600" b="1" dirty="0"/>
              <a:t>EXPERIENCE OF YEARS</a:t>
            </a:r>
            <a:endParaRPr lang="nl-NL" sz="3600" dirty="0"/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858CD0F5-3A1D-E2C4-80EA-584CBC327568}"/>
              </a:ext>
            </a:extLst>
          </p:cNvPr>
          <p:cNvSpPr txBox="1"/>
          <p:nvPr/>
        </p:nvSpPr>
        <p:spPr>
          <a:xfrm>
            <a:off x="2339752" y="267494"/>
            <a:ext cx="3960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Tel het aantal </a:t>
            </a:r>
            <a:r>
              <a:rPr lang="nl-NL" dirty="0" err="1"/>
              <a:t>F’en</a:t>
            </a:r>
            <a:r>
              <a:rPr lang="nl-NL" dirty="0"/>
              <a:t> in de tekst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7F0073DE-FB0F-DACE-D481-A004B1666526}"/>
              </a:ext>
            </a:extLst>
          </p:cNvPr>
          <p:cNvSpPr txBox="1"/>
          <p:nvPr/>
        </p:nvSpPr>
        <p:spPr>
          <a:xfrm>
            <a:off x="1403648" y="4029660"/>
            <a:ext cx="64087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Jouw manier van denken bepaalt wat je ziet. Het meeste van wat je kan ervaren bemerk je niet. Wat je wel ziet wordt bepaald door jouw aangeleerde denkwijze. </a:t>
            </a:r>
          </a:p>
        </p:txBody>
      </p:sp>
    </p:spTree>
    <p:extLst>
      <p:ext uri="{BB962C8B-B14F-4D97-AF65-F5344CB8AC3E}">
        <p14:creationId xmlns:p14="http://schemas.microsoft.com/office/powerpoint/2010/main" val="141584625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6BF6F59A-C726-4D34-9685-5462BD7AEAF4}"/>
              </a:ext>
            </a:extLst>
          </p:cNvPr>
          <p:cNvSpPr txBox="1"/>
          <p:nvPr/>
        </p:nvSpPr>
        <p:spPr>
          <a:xfrm>
            <a:off x="755576" y="1191564"/>
            <a:ext cx="7632848" cy="2760372"/>
          </a:xfrm>
          <a:prstGeom prst="rect">
            <a:avLst/>
          </a:prstGeom>
          <a:noFill/>
        </p:spPr>
        <p:txBody>
          <a:bodyPr wrap="square" lIns="51435" tIns="25718" rIns="51435" bIns="25718" rtlCol="0">
            <a:spAutoFit/>
          </a:bodyPr>
          <a:lstStyle/>
          <a:p>
            <a:pPr algn="ctr"/>
            <a:r>
              <a:rPr lang="nl-NL" sz="4400" dirty="0"/>
              <a:t>Jouw manier van denken </a:t>
            </a:r>
          </a:p>
          <a:p>
            <a:pPr algn="ctr"/>
            <a:r>
              <a:rPr lang="nl-NL" sz="4400" dirty="0"/>
              <a:t>bepaalt wat je ziet, </a:t>
            </a:r>
          </a:p>
          <a:p>
            <a:pPr algn="ctr"/>
            <a:r>
              <a:rPr lang="nl-NL" sz="4400" dirty="0"/>
              <a:t>bepaalt hoe je reageert, </a:t>
            </a:r>
          </a:p>
          <a:p>
            <a:pPr algn="ctr"/>
            <a:r>
              <a:rPr lang="nl-NL" sz="4400" dirty="0"/>
              <a:t>bepaalt je resultaten.</a:t>
            </a:r>
          </a:p>
        </p:txBody>
      </p:sp>
    </p:spTree>
    <p:extLst>
      <p:ext uri="{BB962C8B-B14F-4D97-AF65-F5344CB8AC3E}">
        <p14:creationId xmlns:p14="http://schemas.microsoft.com/office/powerpoint/2010/main" val="68597981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6BF6F59A-C726-4D34-9685-5462BD7AEAF4}"/>
              </a:ext>
            </a:extLst>
          </p:cNvPr>
          <p:cNvSpPr txBox="1"/>
          <p:nvPr/>
        </p:nvSpPr>
        <p:spPr>
          <a:xfrm>
            <a:off x="755576" y="1714784"/>
            <a:ext cx="7632848" cy="1713932"/>
          </a:xfrm>
          <a:prstGeom prst="rect">
            <a:avLst/>
          </a:prstGeom>
          <a:noFill/>
        </p:spPr>
        <p:txBody>
          <a:bodyPr wrap="square" lIns="51435" tIns="25718" rIns="51435" bIns="25718" rtlCol="0">
            <a:spAutoFit/>
          </a:bodyPr>
          <a:lstStyle/>
          <a:p>
            <a:pPr algn="ctr"/>
            <a:r>
              <a:rPr lang="nl-NL" sz="5400" dirty="0"/>
              <a:t>Succesvolle Ondernemers </a:t>
            </a:r>
          </a:p>
          <a:p>
            <a:pPr algn="ctr"/>
            <a:r>
              <a:rPr lang="nl-NL" sz="5400" dirty="0"/>
              <a:t>Denken Anders</a:t>
            </a:r>
          </a:p>
        </p:txBody>
      </p:sp>
    </p:spTree>
    <p:extLst>
      <p:ext uri="{BB962C8B-B14F-4D97-AF65-F5344CB8AC3E}">
        <p14:creationId xmlns:p14="http://schemas.microsoft.com/office/powerpoint/2010/main" val="412002848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5436097" y="2715766"/>
            <a:ext cx="2232248" cy="864096"/>
          </a:xfrm>
          <a:prstGeom prst="rect">
            <a:avLst/>
          </a:prstGeom>
          <a:solidFill>
            <a:srgbClr val="34495E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Rechthoek 4"/>
          <p:cNvSpPr/>
          <p:nvPr/>
        </p:nvSpPr>
        <p:spPr>
          <a:xfrm>
            <a:off x="1403649" y="915566"/>
            <a:ext cx="2232248" cy="864096"/>
          </a:xfrm>
          <a:prstGeom prst="rect">
            <a:avLst/>
          </a:prstGeom>
          <a:solidFill>
            <a:srgbClr val="E67E2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hthoek 5"/>
          <p:cNvSpPr/>
          <p:nvPr/>
        </p:nvSpPr>
        <p:spPr>
          <a:xfrm>
            <a:off x="1403649" y="2787774"/>
            <a:ext cx="2232248" cy="864096"/>
          </a:xfrm>
          <a:prstGeom prst="rect">
            <a:avLst/>
          </a:prstGeom>
          <a:solidFill>
            <a:srgbClr val="34495E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Rechthoek 7"/>
          <p:cNvSpPr/>
          <p:nvPr/>
        </p:nvSpPr>
        <p:spPr>
          <a:xfrm>
            <a:off x="5364088" y="915566"/>
            <a:ext cx="2232248" cy="864096"/>
          </a:xfrm>
          <a:prstGeom prst="rect">
            <a:avLst/>
          </a:prstGeom>
          <a:solidFill>
            <a:srgbClr val="34495E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Tekstvak 8"/>
          <p:cNvSpPr txBox="1"/>
          <p:nvPr/>
        </p:nvSpPr>
        <p:spPr>
          <a:xfrm>
            <a:off x="5508105" y="2931792"/>
            <a:ext cx="2088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1" dirty="0">
                <a:solidFill>
                  <a:schemeClr val="bg1"/>
                </a:solidFill>
              </a:rPr>
              <a:t>GEVOELENS</a:t>
            </a:r>
            <a:endParaRPr lang="nl-NL" sz="2400" dirty="0">
              <a:solidFill>
                <a:schemeClr val="bg1"/>
              </a:solidFill>
            </a:endParaRPr>
          </a:p>
        </p:txBody>
      </p:sp>
      <p:sp>
        <p:nvSpPr>
          <p:cNvPr id="11" name="Tekstvak 10"/>
          <p:cNvSpPr txBox="1"/>
          <p:nvPr/>
        </p:nvSpPr>
        <p:spPr>
          <a:xfrm>
            <a:off x="5580112" y="1131591"/>
            <a:ext cx="18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1" dirty="0">
                <a:solidFill>
                  <a:schemeClr val="bg1"/>
                </a:solidFill>
              </a:rPr>
              <a:t>GEDACHTEN</a:t>
            </a:r>
            <a:endParaRPr lang="nl-NL" sz="2400" dirty="0">
              <a:solidFill>
                <a:schemeClr val="bg1"/>
              </a:solidFill>
            </a:endParaRPr>
          </a:p>
        </p:txBody>
      </p:sp>
      <p:sp>
        <p:nvSpPr>
          <p:cNvPr id="15" name="Tekstvak 14"/>
          <p:cNvSpPr txBox="1"/>
          <p:nvPr/>
        </p:nvSpPr>
        <p:spPr>
          <a:xfrm>
            <a:off x="1619673" y="1131591"/>
            <a:ext cx="18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1" dirty="0">
                <a:solidFill>
                  <a:schemeClr val="bg1"/>
                </a:solidFill>
              </a:rPr>
              <a:t>RESULTATEN</a:t>
            </a:r>
            <a:endParaRPr lang="nl-NL" sz="2400" dirty="0">
              <a:solidFill>
                <a:schemeClr val="bg1"/>
              </a:solidFill>
            </a:endParaRPr>
          </a:p>
        </p:txBody>
      </p:sp>
      <p:sp>
        <p:nvSpPr>
          <p:cNvPr id="16" name="Tekstvak 15"/>
          <p:cNvSpPr txBox="1"/>
          <p:nvPr/>
        </p:nvSpPr>
        <p:spPr>
          <a:xfrm>
            <a:off x="1547665" y="3003800"/>
            <a:ext cx="20162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1" dirty="0">
                <a:solidFill>
                  <a:schemeClr val="bg1"/>
                </a:solidFill>
              </a:rPr>
              <a:t>ACTIE</a:t>
            </a:r>
            <a:endParaRPr lang="nl-NL" sz="2400" dirty="0">
              <a:solidFill>
                <a:schemeClr val="bg1"/>
              </a:solidFill>
            </a:endParaRPr>
          </a:p>
        </p:txBody>
      </p:sp>
      <p:sp>
        <p:nvSpPr>
          <p:cNvPr id="17" name="PIJL-OMLAAG 16"/>
          <p:cNvSpPr/>
          <p:nvPr/>
        </p:nvSpPr>
        <p:spPr>
          <a:xfrm>
            <a:off x="6300192" y="1995687"/>
            <a:ext cx="432048" cy="576064"/>
          </a:xfrm>
          <a:prstGeom prst="downArrow">
            <a:avLst/>
          </a:prstGeom>
          <a:solidFill>
            <a:srgbClr val="F07D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PIJL-OMLAAG 17"/>
          <p:cNvSpPr/>
          <p:nvPr/>
        </p:nvSpPr>
        <p:spPr>
          <a:xfrm rot="16200000">
            <a:off x="4283968" y="1059582"/>
            <a:ext cx="432048" cy="576064"/>
          </a:xfrm>
          <a:prstGeom prst="downArrow">
            <a:avLst/>
          </a:prstGeom>
          <a:solidFill>
            <a:srgbClr val="F07D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9" name="PIJL-OMLAAG 18"/>
          <p:cNvSpPr/>
          <p:nvPr/>
        </p:nvSpPr>
        <p:spPr>
          <a:xfrm rot="10800000">
            <a:off x="2267744" y="1995687"/>
            <a:ext cx="432048" cy="576064"/>
          </a:xfrm>
          <a:prstGeom prst="downArrow">
            <a:avLst/>
          </a:prstGeom>
          <a:solidFill>
            <a:srgbClr val="F07D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1" name="PIJL-OMLAAG 20"/>
          <p:cNvSpPr/>
          <p:nvPr/>
        </p:nvSpPr>
        <p:spPr>
          <a:xfrm rot="5400000">
            <a:off x="4283968" y="2921502"/>
            <a:ext cx="432048" cy="576064"/>
          </a:xfrm>
          <a:prstGeom prst="downArrow">
            <a:avLst/>
          </a:prstGeom>
          <a:solidFill>
            <a:srgbClr val="F07D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EE9FB438-F89F-63D2-72ED-8B3075765815}"/>
              </a:ext>
            </a:extLst>
          </p:cNvPr>
          <p:cNvSpPr txBox="1"/>
          <p:nvPr/>
        </p:nvSpPr>
        <p:spPr>
          <a:xfrm>
            <a:off x="2627784" y="4299942"/>
            <a:ext cx="4392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Word je leven bepaald door je omgeving……..</a:t>
            </a:r>
          </a:p>
        </p:txBody>
      </p:sp>
    </p:spTree>
    <p:extLst>
      <p:ext uri="{BB962C8B-B14F-4D97-AF65-F5344CB8AC3E}">
        <p14:creationId xmlns:p14="http://schemas.microsoft.com/office/powerpoint/2010/main" val="335674958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076A45C5-7B99-110A-4F21-0E697B12FDBB}"/>
              </a:ext>
            </a:extLst>
          </p:cNvPr>
          <p:cNvSpPr txBox="1"/>
          <p:nvPr/>
        </p:nvSpPr>
        <p:spPr>
          <a:xfrm>
            <a:off x="827584" y="2997776"/>
            <a:ext cx="78488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200" dirty="0"/>
              <a:t>‘Ik kijk geen televisie meer en lees geen krant. Het leidt me af van wat ik wil. Wat ik perse moet weten krijg ik toch wel te horen’.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B51A2C26-6EB0-4C69-09A2-B982BA120411}"/>
              </a:ext>
            </a:extLst>
          </p:cNvPr>
          <p:cNvSpPr txBox="1"/>
          <p:nvPr/>
        </p:nvSpPr>
        <p:spPr>
          <a:xfrm>
            <a:off x="3347864" y="755868"/>
            <a:ext cx="68407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/>
              <a:t>Bas van der </a:t>
            </a:r>
            <a:r>
              <a:rPr lang="nl-NL" sz="2000" dirty="0" err="1"/>
              <a:t>Veldt</a:t>
            </a:r>
            <a:endParaRPr lang="nl-NL" sz="2000" dirty="0"/>
          </a:p>
          <a:p>
            <a:r>
              <a:rPr lang="nl-NL" sz="2000" dirty="0"/>
              <a:t>AFAS</a:t>
            </a:r>
          </a:p>
        </p:txBody>
      </p:sp>
      <p:pic>
        <p:nvPicPr>
          <p:cNvPr id="2" name="Afbeelding 1" descr="Bas van der Veldt.jpg">
            <a:extLst>
              <a:ext uri="{FF2B5EF4-FFF2-40B4-BE49-F238E27FC236}">
                <a16:creationId xmlns:a16="http://schemas.microsoft.com/office/drawing/2014/main" id="{B8579BDD-3451-2EFF-57B9-C323690E4DA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3608" y="576064"/>
            <a:ext cx="1995686" cy="1995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5122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55D9C46A-4546-BF5D-9F25-E5F4002743EE}"/>
              </a:ext>
            </a:extLst>
          </p:cNvPr>
          <p:cNvSpPr txBox="1"/>
          <p:nvPr/>
        </p:nvSpPr>
        <p:spPr>
          <a:xfrm>
            <a:off x="1655676" y="832812"/>
            <a:ext cx="5832648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400" dirty="0"/>
              <a:t>Waarom?</a:t>
            </a:r>
          </a:p>
          <a:p>
            <a:pPr algn="ctr"/>
            <a:endParaRPr lang="nl-NL" sz="4400" dirty="0"/>
          </a:p>
          <a:p>
            <a:pPr algn="ctr"/>
            <a:r>
              <a:rPr lang="nl-NL" sz="4400" dirty="0">
                <a:solidFill>
                  <a:schemeClr val="bg1">
                    <a:lumMod val="65000"/>
                  </a:schemeClr>
                </a:solidFill>
              </a:rPr>
              <a:t>Hoe?</a:t>
            </a:r>
          </a:p>
          <a:p>
            <a:pPr algn="ctr"/>
            <a:endParaRPr lang="nl-NL" sz="4400" dirty="0">
              <a:solidFill>
                <a:schemeClr val="bg1">
                  <a:lumMod val="65000"/>
                </a:schemeClr>
              </a:solidFill>
            </a:endParaRPr>
          </a:p>
          <a:p>
            <a:pPr algn="ctr"/>
            <a:r>
              <a:rPr lang="nl-NL" sz="4400" dirty="0">
                <a:solidFill>
                  <a:schemeClr val="bg1">
                    <a:lumMod val="65000"/>
                  </a:schemeClr>
                </a:solidFill>
              </a:rPr>
              <a:t>Wat?</a:t>
            </a:r>
          </a:p>
        </p:txBody>
      </p:sp>
    </p:spTree>
    <p:extLst>
      <p:ext uri="{BB962C8B-B14F-4D97-AF65-F5344CB8AC3E}">
        <p14:creationId xmlns:p14="http://schemas.microsoft.com/office/powerpoint/2010/main" val="72703208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5436097" y="2715766"/>
            <a:ext cx="2232248" cy="864096"/>
          </a:xfrm>
          <a:prstGeom prst="rect">
            <a:avLst/>
          </a:prstGeom>
          <a:solidFill>
            <a:srgbClr val="34495E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Rechthoek 4"/>
          <p:cNvSpPr/>
          <p:nvPr/>
        </p:nvSpPr>
        <p:spPr>
          <a:xfrm>
            <a:off x="1403649" y="915566"/>
            <a:ext cx="2232248" cy="864096"/>
          </a:xfrm>
          <a:prstGeom prst="rect">
            <a:avLst/>
          </a:prstGeom>
          <a:solidFill>
            <a:srgbClr val="34495E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hthoek 5"/>
          <p:cNvSpPr/>
          <p:nvPr/>
        </p:nvSpPr>
        <p:spPr>
          <a:xfrm>
            <a:off x="1403649" y="2787774"/>
            <a:ext cx="2232248" cy="864096"/>
          </a:xfrm>
          <a:prstGeom prst="rect">
            <a:avLst/>
          </a:prstGeom>
          <a:solidFill>
            <a:srgbClr val="34495E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Rechthoek 7"/>
          <p:cNvSpPr/>
          <p:nvPr/>
        </p:nvSpPr>
        <p:spPr>
          <a:xfrm>
            <a:off x="5364088" y="915566"/>
            <a:ext cx="2232248" cy="864096"/>
          </a:xfrm>
          <a:prstGeom prst="rect">
            <a:avLst/>
          </a:prstGeom>
          <a:solidFill>
            <a:srgbClr val="27AE6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Tekstvak 8"/>
          <p:cNvSpPr txBox="1"/>
          <p:nvPr/>
        </p:nvSpPr>
        <p:spPr>
          <a:xfrm>
            <a:off x="5508105" y="2931792"/>
            <a:ext cx="2088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1" dirty="0">
                <a:solidFill>
                  <a:schemeClr val="bg1"/>
                </a:solidFill>
              </a:rPr>
              <a:t>GEVOELENS</a:t>
            </a:r>
            <a:endParaRPr lang="nl-NL" sz="2400" dirty="0">
              <a:solidFill>
                <a:schemeClr val="bg1"/>
              </a:solidFill>
            </a:endParaRPr>
          </a:p>
        </p:txBody>
      </p:sp>
      <p:sp>
        <p:nvSpPr>
          <p:cNvPr id="11" name="Tekstvak 10"/>
          <p:cNvSpPr txBox="1"/>
          <p:nvPr/>
        </p:nvSpPr>
        <p:spPr>
          <a:xfrm>
            <a:off x="5580112" y="1131591"/>
            <a:ext cx="18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1" dirty="0">
                <a:solidFill>
                  <a:schemeClr val="bg1"/>
                </a:solidFill>
              </a:rPr>
              <a:t>GEDACHTEN</a:t>
            </a:r>
            <a:endParaRPr lang="nl-NL" sz="2400" dirty="0">
              <a:solidFill>
                <a:schemeClr val="bg1"/>
              </a:solidFill>
            </a:endParaRPr>
          </a:p>
        </p:txBody>
      </p:sp>
      <p:sp>
        <p:nvSpPr>
          <p:cNvPr id="15" name="Tekstvak 14"/>
          <p:cNvSpPr txBox="1"/>
          <p:nvPr/>
        </p:nvSpPr>
        <p:spPr>
          <a:xfrm>
            <a:off x="1619673" y="1131591"/>
            <a:ext cx="18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1" dirty="0">
                <a:solidFill>
                  <a:schemeClr val="bg1"/>
                </a:solidFill>
              </a:rPr>
              <a:t>RESULTATEN</a:t>
            </a:r>
            <a:endParaRPr lang="nl-NL" sz="2400" dirty="0">
              <a:solidFill>
                <a:schemeClr val="bg1"/>
              </a:solidFill>
            </a:endParaRPr>
          </a:p>
        </p:txBody>
      </p:sp>
      <p:sp>
        <p:nvSpPr>
          <p:cNvPr id="16" name="Tekstvak 15"/>
          <p:cNvSpPr txBox="1"/>
          <p:nvPr/>
        </p:nvSpPr>
        <p:spPr>
          <a:xfrm>
            <a:off x="1547665" y="3003800"/>
            <a:ext cx="20162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1" dirty="0">
                <a:solidFill>
                  <a:schemeClr val="bg1"/>
                </a:solidFill>
              </a:rPr>
              <a:t>ACTIE</a:t>
            </a:r>
            <a:endParaRPr lang="nl-NL" sz="2400" dirty="0">
              <a:solidFill>
                <a:schemeClr val="bg1"/>
              </a:solidFill>
            </a:endParaRPr>
          </a:p>
        </p:txBody>
      </p:sp>
      <p:sp>
        <p:nvSpPr>
          <p:cNvPr id="17" name="PIJL-OMLAAG 16"/>
          <p:cNvSpPr/>
          <p:nvPr/>
        </p:nvSpPr>
        <p:spPr>
          <a:xfrm>
            <a:off x="6300192" y="1995687"/>
            <a:ext cx="432048" cy="576064"/>
          </a:xfrm>
          <a:prstGeom prst="downArrow">
            <a:avLst/>
          </a:prstGeom>
          <a:solidFill>
            <a:srgbClr val="F07D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PIJL-OMLAAG 17"/>
          <p:cNvSpPr/>
          <p:nvPr/>
        </p:nvSpPr>
        <p:spPr>
          <a:xfrm rot="16200000">
            <a:off x="4283968" y="1059582"/>
            <a:ext cx="432048" cy="576064"/>
          </a:xfrm>
          <a:prstGeom prst="downArrow">
            <a:avLst/>
          </a:prstGeom>
          <a:solidFill>
            <a:srgbClr val="F07D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9" name="PIJL-OMLAAG 18"/>
          <p:cNvSpPr/>
          <p:nvPr/>
        </p:nvSpPr>
        <p:spPr>
          <a:xfrm rot="10800000">
            <a:off x="2267744" y="1995687"/>
            <a:ext cx="432048" cy="576064"/>
          </a:xfrm>
          <a:prstGeom prst="downArrow">
            <a:avLst/>
          </a:prstGeom>
          <a:solidFill>
            <a:srgbClr val="F07D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1" name="PIJL-OMLAAG 20"/>
          <p:cNvSpPr/>
          <p:nvPr/>
        </p:nvSpPr>
        <p:spPr>
          <a:xfrm rot="5400000">
            <a:off x="4283968" y="2921502"/>
            <a:ext cx="432048" cy="576064"/>
          </a:xfrm>
          <a:prstGeom prst="downArrow">
            <a:avLst/>
          </a:prstGeom>
          <a:solidFill>
            <a:srgbClr val="F07D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DB9952E4-76ED-B96D-B3BE-C1DBB6ECB709}"/>
              </a:ext>
            </a:extLst>
          </p:cNvPr>
          <p:cNvSpPr txBox="1"/>
          <p:nvPr/>
        </p:nvSpPr>
        <p:spPr>
          <a:xfrm>
            <a:off x="2627784" y="4299942"/>
            <a:ext cx="4392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……of word je leven bepaald door jouw focus, je keuzen, je dromen, je doelen?</a:t>
            </a:r>
          </a:p>
        </p:txBody>
      </p:sp>
    </p:spTree>
    <p:extLst>
      <p:ext uri="{BB962C8B-B14F-4D97-AF65-F5344CB8AC3E}">
        <p14:creationId xmlns:p14="http://schemas.microsoft.com/office/powerpoint/2010/main" val="30720833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What is more important: imagination or knowledge? - Quora">
            <a:extLst>
              <a:ext uri="{FF2B5EF4-FFF2-40B4-BE49-F238E27FC236}">
                <a16:creationId xmlns:a16="http://schemas.microsoft.com/office/drawing/2014/main" id="{7805CE52-5D86-1768-92B3-62C4AFEB8A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85728"/>
            <a:ext cx="6850335" cy="4278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B41E0DEB-E44F-C33C-FD1E-CDF662F89D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0152" y="4211917"/>
            <a:ext cx="1724025" cy="352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62571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The best way to predict your future is to create it. - Organizing Moms">
            <a:extLst>
              <a:ext uri="{FF2B5EF4-FFF2-40B4-BE49-F238E27FC236}">
                <a16:creationId xmlns:a16="http://schemas.microsoft.com/office/drawing/2014/main" id="{9E9F86A4-C192-4A5F-902B-3A62A567F6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5737" y="399553"/>
            <a:ext cx="5766684" cy="4325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571945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89 Imagination Quotes That Will Give You Wings (2023)">
            <a:extLst>
              <a:ext uri="{FF2B5EF4-FFF2-40B4-BE49-F238E27FC236}">
                <a16:creationId xmlns:a16="http://schemas.microsoft.com/office/drawing/2014/main" id="{D5CBAECF-057F-4BD0-9F3D-5964630E38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7766" y="510312"/>
            <a:ext cx="5373094" cy="4302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612103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t's all in your imagination | Allina Health">
            <a:extLst>
              <a:ext uri="{FF2B5EF4-FFF2-40B4-BE49-F238E27FC236}">
                <a16:creationId xmlns:a16="http://schemas.microsoft.com/office/drawing/2014/main" id="{6EEE99EA-4B9D-402C-B36A-479BB6EF40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612" y="477078"/>
            <a:ext cx="6908075" cy="4132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742525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Earl Nightingale quote: Everything begins with an idea.">
            <a:extLst>
              <a:ext uri="{FF2B5EF4-FFF2-40B4-BE49-F238E27FC236}">
                <a16:creationId xmlns:a16="http://schemas.microsoft.com/office/drawing/2014/main" id="{18131432-C18B-1312-6DAE-AE0D267FCD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3" y="809672"/>
            <a:ext cx="7416825" cy="3490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2C94130E-7E23-4BB9-6220-CCB58C9B69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0032" y="3651870"/>
            <a:ext cx="1781175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78911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EVERYTHING WAS ONCE JUST AN IDEA. | Motivational quotes, Life quotes,  Inspiring quotes about life">
            <a:extLst>
              <a:ext uri="{FF2B5EF4-FFF2-40B4-BE49-F238E27FC236}">
                <a16:creationId xmlns:a16="http://schemas.microsoft.com/office/drawing/2014/main" id="{B3A30BAB-6794-968D-1357-E0A142C131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339502"/>
            <a:ext cx="4464496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685978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Whatever The Mind Can Conceive And Believe, The Mind Can Achieve">
            <a:extLst>
              <a:ext uri="{FF2B5EF4-FFF2-40B4-BE49-F238E27FC236}">
                <a16:creationId xmlns:a16="http://schemas.microsoft.com/office/drawing/2014/main" id="{43FF4136-C422-6F28-3B99-629EDA0CEC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687" y="552165"/>
            <a:ext cx="6038625" cy="4039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987987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De mooiste quotes van Muhammad Ali - De Wereld Draait Door - BNNVARA">
            <a:extLst>
              <a:ext uri="{FF2B5EF4-FFF2-40B4-BE49-F238E27FC236}">
                <a16:creationId xmlns:a16="http://schemas.microsoft.com/office/drawing/2014/main" id="{DEB57F8D-882F-A3EF-770A-DB11405E12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888" y="719383"/>
            <a:ext cx="6588224" cy="3704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189492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DD41D7E8-09DC-3952-46AA-F80E56B9B4E3}"/>
              </a:ext>
            </a:extLst>
          </p:cNvPr>
          <p:cNvSpPr txBox="1"/>
          <p:nvPr/>
        </p:nvSpPr>
        <p:spPr>
          <a:xfrm>
            <a:off x="1043608" y="1059582"/>
            <a:ext cx="705678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/>
              <a:t>Conclusie 3 Hoe Dan?:</a:t>
            </a:r>
          </a:p>
          <a:p>
            <a:endParaRPr lang="nl-NL" sz="3200" dirty="0"/>
          </a:p>
          <a:p>
            <a:r>
              <a:rPr lang="nl-NL" sz="3200" dirty="0"/>
              <a:t>Jouw voorstellingsvermogen is je belangrijkste gereedschap bij het realiseren van je dromen. </a:t>
            </a:r>
          </a:p>
        </p:txBody>
      </p:sp>
    </p:spTree>
    <p:extLst>
      <p:ext uri="{BB962C8B-B14F-4D97-AF65-F5344CB8AC3E}">
        <p14:creationId xmlns:p14="http://schemas.microsoft.com/office/powerpoint/2010/main" val="1120014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tart with Why - Simon Sinek">
            <a:extLst>
              <a:ext uri="{FF2B5EF4-FFF2-40B4-BE49-F238E27FC236}">
                <a16:creationId xmlns:a16="http://schemas.microsoft.com/office/drawing/2014/main" id="{25214E42-C452-14A7-B2E5-DAA0D54F4D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41487"/>
            <a:ext cx="3600400" cy="4660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E38CB88C-CD14-BBB1-E731-2F37A319D4E2}"/>
              </a:ext>
            </a:extLst>
          </p:cNvPr>
          <p:cNvSpPr txBox="1"/>
          <p:nvPr/>
        </p:nvSpPr>
        <p:spPr>
          <a:xfrm>
            <a:off x="2843808" y="123478"/>
            <a:ext cx="54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Waarom 1.	     Omdat Simon </a:t>
            </a:r>
            <a:r>
              <a:rPr lang="nl-NL" dirty="0" err="1"/>
              <a:t>Sinek</a:t>
            </a:r>
            <a:r>
              <a:rPr lang="nl-NL" dirty="0"/>
              <a:t> het zegt!</a:t>
            </a:r>
          </a:p>
        </p:txBody>
      </p:sp>
    </p:spTree>
    <p:extLst>
      <p:ext uri="{BB962C8B-B14F-4D97-AF65-F5344CB8AC3E}">
        <p14:creationId xmlns:p14="http://schemas.microsoft.com/office/powerpoint/2010/main" val="240769011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55D9C46A-4546-BF5D-9F25-E5F4002743EE}"/>
              </a:ext>
            </a:extLst>
          </p:cNvPr>
          <p:cNvSpPr txBox="1"/>
          <p:nvPr/>
        </p:nvSpPr>
        <p:spPr>
          <a:xfrm>
            <a:off x="1655676" y="2187029"/>
            <a:ext cx="58326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400" dirty="0"/>
              <a:t>Hoe dan? 4</a:t>
            </a:r>
          </a:p>
        </p:txBody>
      </p:sp>
    </p:spTree>
    <p:extLst>
      <p:ext uri="{BB962C8B-B14F-4D97-AF65-F5344CB8AC3E}">
        <p14:creationId xmlns:p14="http://schemas.microsoft.com/office/powerpoint/2010/main" val="305392255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kstvak 7"/>
          <p:cNvSpPr txBox="1"/>
          <p:nvPr/>
        </p:nvSpPr>
        <p:spPr>
          <a:xfrm>
            <a:off x="143508" y="3651870"/>
            <a:ext cx="8856984" cy="7001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nl-NL" sz="4100" dirty="0"/>
              <a:t>Realisatie = Potentieel – Weerstand</a:t>
            </a:r>
          </a:p>
        </p:txBody>
      </p:sp>
      <p:pic>
        <p:nvPicPr>
          <p:cNvPr id="5122" name="Picture 2" descr="Het innerlijk spel door tennis, W. Timothy Gallwey | eBook | 9789038927626  | Bruna">
            <a:extLst>
              <a:ext uri="{FF2B5EF4-FFF2-40B4-BE49-F238E27FC236}">
                <a16:creationId xmlns:a16="http://schemas.microsoft.com/office/drawing/2014/main" id="{F2DE79CA-86CC-A97D-9E5F-7B11127DA6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4243" y="171475"/>
            <a:ext cx="2060382" cy="3264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Tim Gallwey (@the_innergame) / Twitter">
            <a:extLst>
              <a:ext uri="{FF2B5EF4-FFF2-40B4-BE49-F238E27FC236}">
                <a16:creationId xmlns:a16="http://schemas.microsoft.com/office/drawing/2014/main" id="{19890F44-A173-05A7-EF4F-7DD7B5C22A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411510"/>
            <a:ext cx="2428875" cy="242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713098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Tony Robbins Motivaition - Change Your State, Change your Story -  Motivation Video - YouTube">
            <a:extLst>
              <a:ext uri="{FF2B5EF4-FFF2-40B4-BE49-F238E27FC236}">
                <a16:creationId xmlns:a16="http://schemas.microsoft.com/office/drawing/2014/main" id="{63F86811-A352-0383-4869-50FE253614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5627" y="683790"/>
            <a:ext cx="6712746" cy="377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E33F5B09-9A37-DE5C-4F0D-338BB4E3F3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6979" y="677345"/>
            <a:ext cx="598717" cy="598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52747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3666616E-F1F2-4FB5-0300-12492CC9A6F5}"/>
              </a:ext>
            </a:extLst>
          </p:cNvPr>
          <p:cNvSpPr txBox="1"/>
          <p:nvPr/>
        </p:nvSpPr>
        <p:spPr>
          <a:xfrm>
            <a:off x="4932040" y="771550"/>
            <a:ext cx="3672408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dirty="0"/>
              <a:t>Zich overweldigd voelen</a:t>
            </a:r>
          </a:p>
          <a:p>
            <a:r>
              <a:rPr lang="nl-NL" dirty="0"/>
              <a:t>Teleurstelling</a:t>
            </a:r>
          </a:p>
          <a:p>
            <a:r>
              <a:rPr lang="nl-NL" dirty="0"/>
              <a:t>Twijfel</a:t>
            </a:r>
          </a:p>
          <a:p>
            <a:r>
              <a:rPr lang="nl-NL" dirty="0"/>
              <a:t>Zich zorgen maken</a:t>
            </a:r>
          </a:p>
          <a:p>
            <a:r>
              <a:rPr lang="nl-NL" dirty="0"/>
              <a:t>Schuld</a:t>
            </a:r>
          </a:p>
          <a:p>
            <a:r>
              <a:rPr lang="nl-NL" dirty="0"/>
              <a:t>Ontmoediging</a:t>
            </a:r>
          </a:p>
          <a:p>
            <a:r>
              <a:rPr lang="nl-NL" dirty="0"/>
              <a:t>Woede</a:t>
            </a:r>
          </a:p>
          <a:p>
            <a:r>
              <a:rPr lang="nl-NL" dirty="0"/>
              <a:t>Wraak</a:t>
            </a:r>
          </a:p>
          <a:p>
            <a:r>
              <a:rPr lang="nl-NL" dirty="0"/>
              <a:t>Haat/woede</a:t>
            </a:r>
          </a:p>
          <a:p>
            <a:r>
              <a:rPr lang="nl-NL" dirty="0"/>
              <a:t>Jaloezie</a:t>
            </a:r>
          </a:p>
          <a:p>
            <a:r>
              <a:rPr lang="nl-NL" dirty="0"/>
              <a:t>Onzekerheid/Schuld/Onwaardigheid</a:t>
            </a:r>
          </a:p>
          <a:p>
            <a:r>
              <a:rPr lang="nl-NL" dirty="0"/>
              <a:t>Angst/Verdriet/Wanhoop/</a:t>
            </a:r>
          </a:p>
          <a:p>
            <a:r>
              <a:rPr lang="nl-NL" dirty="0"/>
              <a:t>       Depressie/Onmacht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79D1DC1F-19CE-36EA-DF1B-6468F753A056}"/>
              </a:ext>
            </a:extLst>
          </p:cNvPr>
          <p:cNvSpPr txBox="1"/>
          <p:nvPr/>
        </p:nvSpPr>
        <p:spPr>
          <a:xfrm>
            <a:off x="1043608" y="771551"/>
            <a:ext cx="3744416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dirty="0"/>
              <a:t>Vreugde/Kennis/Empowerment/</a:t>
            </a:r>
          </a:p>
          <a:p>
            <a:r>
              <a:rPr lang="nl-NL" dirty="0"/>
              <a:t>       Vrijheid/Liefde/Waardering</a:t>
            </a:r>
          </a:p>
          <a:p>
            <a:r>
              <a:rPr lang="nl-NL" dirty="0"/>
              <a:t>Passie</a:t>
            </a:r>
          </a:p>
          <a:p>
            <a:r>
              <a:rPr lang="nl-NL" dirty="0"/>
              <a:t>Enthousiasme/</a:t>
            </a:r>
            <a:r>
              <a:rPr lang="nl-NL" dirty="0" err="1"/>
              <a:t>Eagerness</a:t>
            </a:r>
            <a:r>
              <a:rPr lang="nl-NL" dirty="0"/>
              <a:t>/Geluk</a:t>
            </a:r>
          </a:p>
          <a:p>
            <a:r>
              <a:rPr lang="nl-NL" dirty="0"/>
              <a:t>Positieve verwachting/overtuiging</a:t>
            </a:r>
          </a:p>
          <a:p>
            <a:r>
              <a:rPr lang="nl-NL" dirty="0"/>
              <a:t>Optimisme</a:t>
            </a:r>
          </a:p>
          <a:p>
            <a:r>
              <a:rPr lang="nl-NL" dirty="0"/>
              <a:t>Hoop</a:t>
            </a:r>
          </a:p>
          <a:p>
            <a:r>
              <a:rPr lang="nl-NL" dirty="0"/>
              <a:t>Tevredenheid</a:t>
            </a:r>
          </a:p>
          <a:p>
            <a:r>
              <a:rPr lang="nl-NL" dirty="0"/>
              <a:t>Verveling</a:t>
            </a:r>
          </a:p>
          <a:p>
            <a:r>
              <a:rPr lang="nl-NL" dirty="0"/>
              <a:t>Pessimisme</a:t>
            </a:r>
          </a:p>
          <a:p>
            <a:r>
              <a:rPr lang="nl-NL" dirty="0"/>
              <a:t>Frustratie/Irritatie/Ongeduld</a:t>
            </a:r>
          </a:p>
          <a:p>
            <a:endParaRPr lang="nl-NL" dirty="0"/>
          </a:p>
          <a:p>
            <a:endParaRPr lang="nl-NL" dirty="0"/>
          </a:p>
        </p:txBody>
      </p:sp>
      <p:sp>
        <p:nvSpPr>
          <p:cNvPr id="2" name="Pijl: omhoog 1">
            <a:extLst>
              <a:ext uri="{FF2B5EF4-FFF2-40B4-BE49-F238E27FC236}">
                <a16:creationId xmlns:a16="http://schemas.microsoft.com/office/drawing/2014/main" id="{2C801C10-AA8B-0486-52A9-1F82B4B1D367}"/>
              </a:ext>
            </a:extLst>
          </p:cNvPr>
          <p:cNvSpPr/>
          <p:nvPr/>
        </p:nvSpPr>
        <p:spPr>
          <a:xfrm>
            <a:off x="683568" y="987574"/>
            <a:ext cx="288032" cy="2808312"/>
          </a:xfrm>
          <a:prstGeom prst="upArrow">
            <a:avLst/>
          </a:prstGeom>
          <a:solidFill>
            <a:srgbClr val="27AE60"/>
          </a:solidFill>
          <a:ln>
            <a:solidFill>
              <a:srgbClr val="27AE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Pijl: omhoog 5">
            <a:extLst>
              <a:ext uri="{FF2B5EF4-FFF2-40B4-BE49-F238E27FC236}">
                <a16:creationId xmlns:a16="http://schemas.microsoft.com/office/drawing/2014/main" id="{C7EEC0B1-EBFF-1D12-FDF6-D82A3002CBE2}"/>
              </a:ext>
            </a:extLst>
          </p:cNvPr>
          <p:cNvSpPr/>
          <p:nvPr/>
        </p:nvSpPr>
        <p:spPr>
          <a:xfrm flipV="1">
            <a:off x="7740352" y="627534"/>
            <a:ext cx="288032" cy="2880320"/>
          </a:xfrm>
          <a:prstGeom prst="upArrow">
            <a:avLst/>
          </a:prstGeom>
          <a:solidFill>
            <a:srgbClr val="F07D00"/>
          </a:solidFill>
          <a:ln>
            <a:solidFill>
              <a:srgbClr val="F07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0277448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6D0D7C02-47B4-2B0A-B168-49A0A9B69E49}"/>
              </a:ext>
            </a:extLst>
          </p:cNvPr>
          <p:cNvSpPr txBox="1"/>
          <p:nvPr/>
        </p:nvSpPr>
        <p:spPr>
          <a:xfrm>
            <a:off x="1115616" y="339502"/>
            <a:ext cx="6912768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400" dirty="0"/>
              <a:t>State management</a:t>
            </a:r>
          </a:p>
          <a:p>
            <a:pPr algn="ctr"/>
            <a:endParaRPr lang="nl-NL" sz="4800" dirty="0"/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03962C08-8F66-346F-CC49-830DB17FCA9E}"/>
              </a:ext>
            </a:extLst>
          </p:cNvPr>
          <p:cNvSpPr txBox="1"/>
          <p:nvPr/>
        </p:nvSpPr>
        <p:spPr>
          <a:xfrm>
            <a:off x="0" y="1093554"/>
            <a:ext cx="9144000" cy="7001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nl-NL" sz="4100" dirty="0"/>
              <a:t>Realisatie = Potentieel – Weerstand</a:t>
            </a:r>
          </a:p>
        </p:txBody>
      </p:sp>
    </p:spTree>
    <p:extLst>
      <p:ext uri="{BB962C8B-B14F-4D97-AF65-F5344CB8AC3E}">
        <p14:creationId xmlns:p14="http://schemas.microsoft.com/office/powerpoint/2010/main" val="366271627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6D0D7C02-47B4-2B0A-B168-49A0A9B69E49}"/>
              </a:ext>
            </a:extLst>
          </p:cNvPr>
          <p:cNvSpPr txBox="1"/>
          <p:nvPr/>
        </p:nvSpPr>
        <p:spPr>
          <a:xfrm>
            <a:off x="1115616" y="339502"/>
            <a:ext cx="6912768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400" dirty="0"/>
              <a:t>State management</a:t>
            </a:r>
          </a:p>
          <a:p>
            <a:pPr algn="ctr"/>
            <a:endParaRPr lang="nl-NL" sz="4800" dirty="0"/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03962C08-8F66-346F-CC49-830DB17FCA9E}"/>
              </a:ext>
            </a:extLst>
          </p:cNvPr>
          <p:cNvSpPr txBox="1"/>
          <p:nvPr/>
        </p:nvSpPr>
        <p:spPr>
          <a:xfrm>
            <a:off x="0" y="1093554"/>
            <a:ext cx="9144000" cy="7001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nl-NL" sz="4100" dirty="0"/>
              <a:t>Realisatie = Potentieel – Weerstand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C5D3395A-12CA-ED27-978A-D105E03E7C01}"/>
              </a:ext>
            </a:extLst>
          </p:cNvPr>
          <p:cNvSpPr txBox="1"/>
          <p:nvPr/>
        </p:nvSpPr>
        <p:spPr>
          <a:xfrm>
            <a:off x="1619672" y="1855837"/>
            <a:ext cx="468052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nl-NL" sz="3200" dirty="0"/>
              <a:t>Dankbaarheid</a:t>
            </a:r>
          </a:p>
          <a:p>
            <a:pPr marL="457200" indent="-457200">
              <a:buFontTx/>
              <a:buChar char="-"/>
            </a:pPr>
            <a:r>
              <a:rPr lang="nl-NL" sz="3200" dirty="0"/>
              <a:t>Liefde</a:t>
            </a:r>
          </a:p>
          <a:p>
            <a:pPr marL="457200" indent="-457200">
              <a:buFontTx/>
              <a:buChar char="-"/>
            </a:pPr>
            <a:r>
              <a:rPr lang="nl-NL" sz="3200" dirty="0"/>
              <a:t>Waardering</a:t>
            </a:r>
          </a:p>
          <a:p>
            <a:pPr marL="457200" indent="-457200">
              <a:buFontTx/>
              <a:buChar char="-"/>
            </a:pPr>
            <a:r>
              <a:rPr lang="nl-NL" sz="3200" dirty="0"/>
              <a:t>Passie</a:t>
            </a:r>
          </a:p>
          <a:p>
            <a:pPr marL="457200" indent="-457200">
              <a:buFontTx/>
              <a:buChar char="-"/>
            </a:pPr>
            <a:r>
              <a:rPr lang="nl-NL" sz="3200" dirty="0"/>
              <a:t>Enthousiasme</a:t>
            </a:r>
          </a:p>
          <a:p>
            <a:pPr marL="457200" indent="-457200">
              <a:buFontTx/>
              <a:buChar char="-"/>
            </a:pPr>
            <a:r>
              <a:rPr lang="nl-NL" sz="3200" dirty="0"/>
              <a:t>Acceptatie</a:t>
            </a:r>
          </a:p>
        </p:txBody>
      </p:sp>
      <p:sp>
        <p:nvSpPr>
          <p:cNvPr id="5" name="Pijl: gebogen 4">
            <a:extLst>
              <a:ext uri="{FF2B5EF4-FFF2-40B4-BE49-F238E27FC236}">
                <a16:creationId xmlns:a16="http://schemas.microsoft.com/office/drawing/2014/main" id="{203FCD62-5AF3-4A97-85D8-AE059C5B85D9}"/>
              </a:ext>
            </a:extLst>
          </p:cNvPr>
          <p:cNvSpPr/>
          <p:nvPr/>
        </p:nvSpPr>
        <p:spPr>
          <a:xfrm rot="10800000">
            <a:off x="5868143" y="2211710"/>
            <a:ext cx="1512168" cy="1560121"/>
          </a:xfrm>
          <a:prstGeom prst="bentArrow">
            <a:avLst/>
          </a:prstGeom>
          <a:solidFill>
            <a:srgbClr val="27AE60"/>
          </a:solidFill>
          <a:ln>
            <a:solidFill>
              <a:srgbClr val="27AE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6" name="Rechteraccolade 5">
            <a:extLst>
              <a:ext uri="{FF2B5EF4-FFF2-40B4-BE49-F238E27FC236}">
                <a16:creationId xmlns:a16="http://schemas.microsoft.com/office/drawing/2014/main" id="{0B793D0F-5599-F0E8-DD73-CD75902BA6CB}"/>
              </a:ext>
            </a:extLst>
          </p:cNvPr>
          <p:cNvSpPr/>
          <p:nvPr/>
        </p:nvSpPr>
        <p:spPr>
          <a:xfrm>
            <a:off x="4572000" y="1923678"/>
            <a:ext cx="288032" cy="2979147"/>
          </a:xfrm>
          <a:prstGeom prst="rightBrace">
            <a:avLst/>
          </a:prstGeom>
          <a:ln w="31750">
            <a:solidFill>
              <a:srgbClr val="27AE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45364F83-5B20-FE91-6A42-EE9D0ED9675D}"/>
              </a:ext>
            </a:extLst>
          </p:cNvPr>
          <p:cNvSpPr txBox="1"/>
          <p:nvPr/>
        </p:nvSpPr>
        <p:spPr>
          <a:xfrm rot="16200000">
            <a:off x="3906997" y="2825229"/>
            <a:ext cx="2880319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3200" b="1" dirty="0" err="1">
                <a:solidFill>
                  <a:srgbClr val="27AE60"/>
                </a:solidFill>
              </a:rPr>
              <a:t>weerstandsloos</a:t>
            </a:r>
            <a:r>
              <a:rPr lang="nl-NL" sz="3200" b="1" dirty="0">
                <a:solidFill>
                  <a:srgbClr val="27AE60"/>
                </a:solidFill>
              </a:rPr>
              <a:t> denken</a:t>
            </a:r>
          </a:p>
        </p:txBody>
      </p:sp>
    </p:spTree>
    <p:extLst>
      <p:ext uri="{BB962C8B-B14F-4D97-AF65-F5344CB8AC3E}">
        <p14:creationId xmlns:p14="http://schemas.microsoft.com/office/powerpoint/2010/main" val="202518486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6D0D7C02-47B4-2B0A-B168-49A0A9B69E49}"/>
              </a:ext>
            </a:extLst>
          </p:cNvPr>
          <p:cNvSpPr txBox="1"/>
          <p:nvPr/>
        </p:nvSpPr>
        <p:spPr>
          <a:xfrm>
            <a:off x="1115616" y="339502"/>
            <a:ext cx="6912768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400" dirty="0"/>
              <a:t>State management</a:t>
            </a:r>
          </a:p>
          <a:p>
            <a:pPr algn="ctr"/>
            <a:endParaRPr lang="nl-NL" sz="4800" dirty="0"/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03962C08-8F66-346F-CC49-830DB17FCA9E}"/>
              </a:ext>
            </a:extLst>
          </p:cNvPr>
          <p:cNvSpPr txBox="1"/>
          <p:nvPr/>
        </p:nvSpPr>
        <p:spPr>
          <a:xfrm>
            <a:off x="0" y="1093554"/>
            <a:ext cx="9144000" cy="7001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nl-NL" sz="4100" dirty="0"/>
              <a:t>Realisatie = Potentieel – Weerstand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C5D3395A-12CA-ED27-978A-D105E03E7C01}"/>
              </a:ext>
            </a:extLst>
          </p:cNvPr>
          <p:cNvSpPr txBox="1"/>
          <p:nvPr/>
        </p:nvSpPr>
        <p:spPr>
          <a:xfrm>
            <a:off x="1619672" y="1855837"/>
            <a:ext cx="468052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nl-NL" sz="3200" dirty="0"/>
              <a:t>Dankbaarheid</a:t>
            </a:r>
          </a:p>
          <a:p>
            <a:pPr marL="457200" indent="-457200">
              <a:buFontTx/>
              <a:buChar char="-"/>
            </a:pPr>
            <a:r>
              <a:rPr lang="nl-NL" sz="3200" dirty="0"/>
              <a:t>Liefde</a:t>
            </a:r>
          </a:p>
          <a:p>
            <a:pPr marL="457200" indent="-457200">
              <a:buFontTx/>
              <a:buChar char="-"/>
            </a:pPr>
            <a:r>
              <a:rPr lang="nl-NL" sz="3200" dirty="0"/>
              <a:t>Waardering</a:t>
            </a:r>
          </a:p>
          <a:p>
            <a:pPr marL="457200" indent="-457200">
              <a:buFontTx/>
              <a:buChar char="-"/>
            </a:pPr>
            <a:r>
              <a:rPr lang="nl-NL" sz="3200" dirty="0"/>
              <a:t>Passie</a:t>
            </a:r>
          </a:p>
          <a:p>
            <a:pPr marL="457200" indent="-457200">
              <a:buFontTx/>
              <a:buChar char="-"/>
            </a:pPr>
            <a:r>
              <a:rPr lang="nl-NL" sz="3200" dirty="0"/>
              <a:t>Enthousiasme</a:t>
            </a:r>
          </a:p>
          <a:p>
            <a:pPr marL="457200" indent="-457200">
              <a:buFontTx/>
              <a:buChar char="-"/>
            </a:pPr>
            <a:r>
              <a:rPr lang="nl-NL" sz="3200" dirty="0"/>
              <a:t>Acceptatie</a:t>
            </a:r>
          </a:p>
        </p:txBody>
      </p:sp>
      <p:sp>
        <p:nvSpPr>
          <p:cNvPr id="5" name="Pijl: gebogen 4">
            <a:extLst>
              <a:ext uri="{FF2B5EF4-FFF2-40B4-BE49-F238E27FC236}">
                <a16:creationId xmlns:a16="http://schemas.microsoft.com/office/drawing/2014/main" id="{203FCD62-5AF3-4A97-85D8-AE059C5B85D9}"/>
              </a:ext>
            </a:extLst>
          </p:cNvPr>
          <p:cNvSpPr/>
          <p:nvPr/>
        </p:nvSpPr>
        <p:spPr>
          <a:xfrm rot="10800000">
            <a:off x="5868143" y="2211710"/>
            <a:ext cx="1512168" cy="1560121"/>
          </a:xfrm>
          <a:prstGeom prst="bentArrow">
            <a:avLst/>
          </a:prstGeom>
          <a:solidFill>
            <a:srgbClr val="27AE60"/>
          </a:solidFill>
          <a:ln>
            <a:solidFill>
              <a:srgbClr val="27AE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6" name="Rechteraccolade 5">
            <a:extLst>
              <a:ext uri="{FF2B5EF4-FFF2-40B4-BE49-F238E27FC236}">
                <a16:creationId xmlns:a16="http://schemas.microsoft.com/office/drawing/2014/main" id="{FBE0E6BF-D9CE-D5F6-0DD3-205EC65F9DE7}"/>
              </a:ext>
            </a:extLst>
          </p:cNvPr>
          <p:cNvSpPr/>
          <p:nvPr/>
        </p:nvSpPr>
        <p:spPr>
          <a:xfrm>
            <a:off x="4572000" y="1923678"/>
            <a:ext cx="288032" cy="2979147"/>
          </a:xfrm>
          <a:prstGeom prst="rightBrace">
            <a:avLst/>
          </a:prstGeom>
          <a:ln w="31750">
            <a:solidFill>
              <a:srgbClr val="27AE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B5A1A7D3-B958-70B2-C0E4-77C2F1C1A2E8}"/>
              </a:ext>
            </a:extLst>
          </p:cNvPr>
          <p:cNvSpPr txBox="1"/>
          <p:nvPr/>
        </p:nvSpPr>
        <p:spPr>
          <a:xfrm rot="16200000">
            <a:off x="4159025" y="2871499"/>
            <a:ext cx="2376264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6000" b="1" dirty="0">
                <a:solidFill>
                  <a:srgbClr val="27AE60"/>
                </a:solidFill>
              </a:rPr>
              <a:t>FLOW</a:t>
            </a:r>
          </a:p>
        </p:txBody>
      </p:sp>
    </p:spTree>
    <p:extLst>
      <p:ext uri="{BB962C8B-B14F-4D97-AF65-F5344CB8AC3E}">
        <p14:creationId xmlns:p14="http://schemas.microsoft.com/office/powerpoint/2010/main" val="72628887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6D0D7C02-47B4-2B0A-B168-49A0A9B69E49}"/>
              </a:ext>
            </a:extLst>
          </p:cNvPr>
          <p:cNvSpPr txBox="1"/>
          <p:nvPr/>
        </p:nvSpPr>
        <p:spPr>
          <a:xfrm>
            <a:off x="899592" y="1203598"/>
            <a:ext cx="7200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400" dirty="0"/>
              <a:t>Emotionele navigatie systeem</a:t>
            </a:r>
          </a:p>
        </p:txBody>
      </p:sp>
      <p:pic>
        <p:nvPicPr>
          <p:cNvPr id="2050" name="Picture 2" descr="Oranje zwaailicht met leds | Seton België">
            <a:extLst>
              <a:ext uri="{FF2B5EF4-FFF2-40B4-BE49-F238E27FC236}">
                <a16:creationId xmlns:a16="http://schemas.microsoft.com/office/drawing/2014/main" id="{A58BBCBF-1CC7-7613-B778-405A77E43A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211710"/>
            <a:ext cx="2560067" cy="2501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Waarschuwingslampjes | theoriecursus.nl">
            <a:extLst>
              <a:ext uri="{FF2B5EF4-FFF2-40B4-BE49-F238E27FC236}">
                <a16:creationId xmlns:a16="http://schemas.microsoft.com/office/drawing/2014/main" id="{81546E3A-684F-C676-51CA-9123ACE85B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7249" y="2269535"/>
            <a:ext cx="2402471" cy="1801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3F0FC452-45AE-F061-91E3-A59A72A06363}"/>
              </a:ext>
            </a:extLst>
          </p:cNvPr>
          <p:cNvSpPr txBox="1"/>
          <p:nvPr/>
        </p:nvSpPr>
        <p:spPr>
          <a:xfrm>
            <a:off x="1979712" y="195486"/>
            <a:ext cx="5760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Voel je (emotionele) pijn? Richt je focus op wat je wel wilt!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04334DCE-A44D-F528-7521-4ACB5BAAF5B2}"/>
              </a:ext>
            </a:extLst>
          </p:cNvPr>
          <p:cNvSpPr txBox="1"/>
          <p:nvPr/>
        </p:nvSpPr>
        <p:spPr>
          <a:xfrm>
            <a:off x="4067944" y="4227934"/>
            <a:ext cx="4608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Of draaien we ons waarschuwingslampje los?</a:t>
            </a:r>
          </a:p>
        </p:txBody>
      </p:sp>
    </p:spTree>
    <p:extLst>
      <p:ext uri="{BB962C8B-B14F-4D97-AF65-F5344CB8AC3E}">
        <p14:creationId xmlns:p14="http://schemas.microsoft.com/office/powerpoint/2010/main" val="348843815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DD41D7E8-09DC-3952-46AA-F80E56B9B4E3}"/>
              </a:ext>
            </a:extLst>
          </p:cNvPr>
          <p:cNvSpPr txBox="1"/>
          <p:nvPr/>
        </p:nvSpPr>
        <p:spPr>
          <a:xfrm>
            <a:off x="1043608" y="1059582"/>
            <a:ext cx="705678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/>
              <a:t>Conclusie 4 Hoe Dan?:</a:t>
            </a:r>
          </a:p>
          <a:p>
            <a:endParaRPr lang="nl-NL" sz="3200" dirty="0"/>
          </a:p>
          <a:p>
            <a:r>
              <a:rPr lang="nl-NL" sz="3200" dirty="0"/>
              <a:t>Je emotionele navigatiesysteem doet er toe. Hoe je je voelt is belangrijk voor waar je op afgestemd bent. Wat je aandacht geeft groeit. </a:t>
            </a:r>
          </a:p>
          <a:p>
            <a:r>
              <a:rPr lang="nl-NL" sz="3200" dirty="0"/>
              <a:t>Noem het state-management</a:t>
            </a:r>
          </a:p>
        </p:txBody>
      </p:sp>
    </p:spTree>
    <p:extLst>
      <p:ext uri="{BB962C8B-B14F-4D97-AF65-F5344CB8AC3E}">
        <p14:creationId xmlns:p14="http://schemas.microsoft.com/office/powerpoint/2010/main" val="311948498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55D9C46A-4546-BF5D-9F25-E5F4002743EE}"/>
              </a:ext>
            </a:extLst>
          </p:cNvPr>
          <p:cNvSpPr txBox="1"/>
          <p:nvPr/>
        </p:nvSpPr>
        <p:spPr>
          <a:xfrm>
            <a:off x="1655676" y="832812"/>
            <a:ext cx="5832648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400" dirty="0">
                <a:solidFill>
                  <a:schemeClr val="bg1">
                    <a:lumMod val="65000"/>
                  </a:schemeClr>
                </a:solidFill>
              </a:rPr>
              <a:t>Waarom?</a:t>
            </a:r>
          </a:p>
          <a:p>
            <a:pPr algn="ctr"/>
            <a:endParaRPr lang="nl-NL" sz="4400" dirty="0"/>
          </a:p>
          <a:p>
            <a:pPr algn="ctr"/>
            <a:r>
              <a:rPr lang="nl-NL" sz="4400" dirty="0"/>
              <a:t>Hoe?</a:t>
            </a:r>
          </a:p>
          <a:p>
            <a:pPr algn="ctr"/>
            <a:endParaRPr lang="nl-NL" sz="4400" dirty="0"/>
          </a:p>
          <a:p>
            <a:pPr algn="ctr"/>
            <a:r>
              <a:rPr lang="nl-NL" sz="4400" dirty="0">
                <a:solidFill>
                  <a:schemeClr val="bg1">
                    <a:lumMod val="65000"/>
                  </a:schemeClr>
                </a:solidFill>
              </a:rPr>
              <a:t>Wat?</a:t>
            </a:r>
          </a:p>
        </p:txBody>
      </p:sp>
    </p:spTree>
    <p:extLst>
      <p:ext uri="{BB962C8B-B14F-4D97-AF65-F5344CB8AC3E}">
        <p14:creationId xmlns:p14="http://schemas.microsoft.com/office/powerpoint/2010/main" val="41717453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elijkbenige driehoek 1">
            <a:extLst>
              <a:ext uri="{FF2B5EF4-FFF2-40B4-BE49-F238E27FC236}">
                <a16:creationId xmlns:a16="http://schemas.microsoft.com/office/drawing/2014/main" id="{4F4A2072-5EA2-E784-C542-A53FF4D79013}"/>
              </a:ext>
            </a:extLst>
          </p:cNvPr>
          <p:cNvSpPr/>
          <p:nvPr/>
        </p:nvSpPr>
        <p:spPr>
          <a:xfrm>
            <a:off x="1835696" y="483518"/>
            <a:ext cx="5976664" cy="3816424"/>
          </a:xfrm>
          <a:prstGeom prst="triangl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CC6940EA-4D92-67B9-7559-0F5B84E96DF1}"/>
              </a:ext>
            </a:extLst>
          </p:cNvPr>
          <p:cNvSpPr txBox="1"/>
          <p:nvPr/>
        </p:nvSpPr>
        <p:spPr>
          <a:xfrm>
            <a:off x="3707904" y="1002089"/>
            <a:ext cx="223224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>
                <a:solidFill>
                  <a:schemeClr val="bg1"/>
                </a:solidFill>
              </a:rPr>
              <a:t>Missie</a:t>
            </a:r>
          </a:p>
          <a:p>
            <a:pPr algn="ctr"/>
            <a:endParaRPr lang="nl-NL" dirty="0">
              <a:solidFill>
                <a:schemeClr val="bg1"/>
              </a:solidFill>
            </a:endParaRPr>
          </a:p>
          <a:p>
            <a:pPr algn="ctr"/>
            <a:r>
              <a:rPr lang="nl-NL" dirty="0">
                <a:solidFill>
                  <a:schemeClr val="bg1"/>
                </a:solidFill>
              </a:rPr>
              <a:t>Identiteit</a:t>
            </a:r>
          </a:p>
          <a:p>
            <a:pPr algn="ctr"/>
            <a:endParaRPr lang="nl-NL" dirty="0">
              <a:solidFill>
                <a:schemeClr val="bg1"/>
              </a:solidFill>
            </a:endParaRPr>
          </a:p>
          <a:p>
            <a:pPr algn="ctr"/>
            <a:r>
              <a:rPr lang="nl-NL" dirty="0">
                <a:solidFill>
                  <a:schemeClr val="bg1"/>
                </a:solidFill>
              </a:rPr>
              <a:t>Waarden/waarheden</a:t>
            </a:r>
          </a:p>
          <a:p>
            <a:pPr algn="ctr"/>
            <a:endParaRPr lang="nl-NL" dirty="0">
              <a:solidFill>
                <a:schemeClr val="bg1"/>
              </a:solidFill>
            </a:endParaRPr>
          </a:p>
          <a:p>
            <a:pPr algn="ctr"/>
            <a:r>
              <a:rPr lang="nl-NL" dirty="0">
                <a:solidFill>
                  <a:schemeClr val="bg1"/>
                </a:solidFill>
              </a:rPr>
              <a:t>Capaciteiten</a:t>
            </a:r>
          </a:p>
          <a:p>
            <a:pPr algn="ctr"/>
            <a:endParaRPr lang="nl-NL" dirty="0">
              <a:solidFill>
                <a:schemeClr val="bg1"/>
              </a:solidFill>
            </a:endParaRPr>
          </a:p>
          <a:p>
            <a:pPr algn="ctr"/>
            <a:r>
              <a:rPr lang="nl-NL" dirty="0">
                <a:solidFill>
                  <a:schemeClr val="bg1"/>
                </a:solidFill>
              </a:rPr>
              <a:t>Gedrag</a:t>
            </a:r>
          </a:p>
          <a:p>
            <a:pPr algn="ctr"/>
            <a:endParaRPr lang="nl-NL" dirty="0">
              <a:solidFill>
                <a:schemeClr val="bg1"/>
              </a:solidFill>
            </a:endParaRPr>
          </a:p>
          <a:p>
            <a:pPr algn="ctr"/>
            <a:r>
              <a:rPr lang="nl-NL" dirty="0">
                <a:solidFill>
                  <a:schemeClr val="bg1"/>
                </a:solidFill>
              </a:rPr>
              <a:t>Omgeving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E06E127E-7116-02D0-67FB-8907E2C3428E}"/>
              </a:ext>
            </a:extLst>
          </p:cNvPr>
          <p:cNvSpPr txBox="1"/>
          <p:nvPr/>
        </p:nvSpPr>
        <p:spPr>
          <a:xfrm>
            <a:off x="1907704" y="4587974"/>
            <a:ext cx="5832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/>
              <a:t>(Neuro)logische niveaus van overtuigingen (</a:t>
            </a:r>
            <a:r>
              <a:rPr lang="nl-NL" dirty="0" err="1"/>
              <a:t>Bateson</a:t>
            </a:r>
            <a:r>
              <a:rPr lang="nl-NL" dirty="0"/>
              <a:t>, </a:t>
            </a:r>
            <a:r>
              <a:rPr lang="nl-NL" dirty="0" err="1"/>
              <a:t>Dilts</a:t>
            </a:r>
            <a:r>
              <a:rPr lang="nl-NL" dirty="0"/>
              <a:t>)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0FB6B693-4E2B-05CC-B2CF-404391DCE717}"/>
              </a:ext>
            </a:extLst>
          </p:cNvPr>
          <p:cNvSpPr txBox="1"/>
          <p:nvPr/>
        </p:nvSpPr>
        <p:spPr>
          <a:xfrm>
            <a:off x="539552" y="915566"/>
            <a:ext cx="295232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Overtuigingen bepalen </a:t>
            </a:r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r>
              <a:rPr lang="nl-NL" dirty="0"/>
              <a:t>ons gedrag en </a:t>
            </a:r>
          </a:p>
          <a:p>
            <a:endParaRPr lang="nl-NL" dirty="0"/>
          </a:p>
          <a:p>
            <a:r>
              <a:rPr lang="nl-NL" dirty="0"/>
              <a:t>onze resultaten</a:t>
            </a:r>
          </a:p>
        </p:txBody>
      </p:sp>
      <p:sp>
        <p:nvSpPr>
          <p:cNvPr id="6" name="Pijl: omlaag 5">
            <a:extLst>
              <a:ext uri="{FF2B5EF4-FFF2-40B4-BE49-F238E27FC236}">
                <a16:creationId xmlns:a16="http://schemas.microsoft.com/office/drawing/2014/main" id="{BB6CD716-EC8E-FBAF-D734-2EADA6CF566A}"/>
              </a:ext>
            </a:extLst>
          </p:cNvPr>
          <p:cNvSpPr/>
          <p:nvPr/>
        </p:nvSpPr>
        <p:spPr>
          <a:xfrm>
            <a:off x="1115616" y="1347614"/>
            <a:ext cx="360040" cy="172819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8F2CD857-5C93-7D34-37F6-0E209C04FD76}"/>
              </a:ext>
            </a:extLst>
          </p:cNvPr>
          <p:cNvSpPr txBox="1"/>
          <p:nvPr/>
        </p:nvSpPr>
        <p:spPr>
          <a:xfrm>
            <a:off x="2843808" y="123478"/>
            <a:ext cx="51845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Waarom 2.	Overtuigingen bepalen al of niet 			succesvol gedrag	</a:t>
            </a:r>
          </a:p>
        </p:txBody>
      </p:sp>
    </p:spTree>
    <p:extLst>
      <p:ext uri="{BB962C8B-B14F-4D97-AF65-F5344CB8AC3E}">
        <p14:creationId xmlns:p14="http://schemas.microsoft.com/office/powerpoint/2010/main" val="78840298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55D9C46A-4546-BF5D-9F25-E5F4002743EE}"/>
              </a:ext>
            </a:extLst>
          </p:cNvPr>
          <p:cNvSpPr txBox="1"/>
          <p:nvPr/>
        </p:nvSpPr>
        <p:spPr>
          <a:xfrm>
            <a:off x="1655676" y="1786920"/>
            <a:ext cx="58326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9600" b="1" dirty="0"/>
              <a:t>Zo!</a:t>
            </a:r>
          </a:p>
        </p:txBody>
      </p:sp>
    </p:spTree>
    <p:extLst>
      <p:ext uri="{BB962C8B-B14F-4D97-AF65-F5344CB8AC3E}">
        <p14:creationId xmlns:p14="http://schemas.microsoft.com/office/powerpoint/2010/main" val="60543826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55D9C46A-4546-BF5D-9F25-E5F4002743EE}"/>
              </a:ext>
            </a:extLst>
          </p:cNvPr>
          <p:cNvSpPr txBox="1"/>
          <p:nvPr/>
        </p:nvSpPr>
        <p:spPr>
          <a:xfrm>
            <a:off x="1655676" y="832812"/>
            <a:ext cx="5832648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400" dirty="0">
                <a:solidFill>
                  <a:schemeClr val="bg1">
                    <a:lumMod val="65000"/>
                  </a:schemeClr>
                </a:solidFill>
              </a:rPr>
              <a:t>Waarom?</a:t>
            </a:r>
          </a:p>
          <a:p>
            <a:pPr algn="ctr"/>
            <a:endParaRPr lang="nl-NL" sz="4400" dirty="0"/>
          </a:p>
          <a:p>
            <a:pPr algn="ctr"/>
            <a:r>
              <a:rPr lang="nl-NL" sz="4400" dirty="0">
                <a:solidFill>
                  <a:schemeClr val="bg1">
                    <a:lumMod val="65000"/>
                  </a:schemeClr>
                </a:solidFill>
              </a:rPr>
              <a:t>Hoe?</a:t>
            </a:r>
          </a:p>
          <a:p>
            <a:pPr algn="ctr"/>
            <a:endParaRPr lang="nl-NL" sz="4400" dirty="0"/>
          </a:p>
          <a:p>
            <a:pPr algn="ctr"/>
            <a:r>
              <a:rPr lang="nl-NL" sz="4400" dirty="0"/>
              <a:t>Wat?</a:t>
            </a:r>
          </a:p>
        </p:txBody>
      </p:sp>
    </p:spTree>
    <p:extLst>
      <p:ext uri="{BB962C8B-B14F-4D97-AF65-F5344CB8AC3E}">
        <p14:creationId xmlns:p14="http://schemas.microsoft.com/office/powerpoint/2010/main" val="30192031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78461104-1204-4E20-A929-87BB65947ED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62664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8370" y="987574"/>
            <a:ext cx="7527448" cy="3096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3778836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Afbeelding 15" descr="Met Olifant en Muis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0749195">
            <a:off x="5865614" y="2368038"/>
            <a:ext cx="2636539" cy="1483053"/>
          </a:xfrm>
          <a:prstGeom prst="rect">
            <a:avLst/>
          </a:prstGeom>
        </p:spPr>
      </p:pic>
      <p:pic>
        <p:nvPicPr>
          <p:cNvPr id="1028" name="Picture 4" descr="Gerelateerde afbeeldi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039906">
            <a:off x="733587" y="766205"/>
            <a:ext cx="2738773" cy="1728192"/>
          </a:xfrm>
          <a:prstGeom prst="rect">
            <a:avLst/>
          </a:prstGeom>
          <a:noFill/>
        </p:spPr>
      </p:pic>
      <p:pic>
        <p:nvPicPr>
          <p:cNvPr id="1034" name="Picture 10" descr="Afbeeldingsresultaat voor basisscholen sportda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810604">
            <a:off x="764279" y="2748741"/>
            <a:ext cx="2944327" cy="1656184"/>
          </a:xfrm>
          <a:prstGeom prst="rect">
            <a:avLst/>
          </a:prstGeom>
          <a:noFill/>
        </p:spPr>
      </p:pic>
      <p:pic>
        <p:nvPicPr>
          <p:cNvPr id="1038" name="Picture 14" descr="Gerelateerde afbeeldi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91880" y="3147814"/>
            <a:ext cx="2880320" cy="1620180"/>
          </a:xfrm>
          <a:prstGeom prst="rect">
            <a:avLst/>
          </a:prstGeom>
          <a:noFill/>
        </p:spPr>
      </p:pic>
      <p:pic>
        <p:nvPicPr>
          <p:cNvPr id="1030" name="Picture 6" descr="Afbeeldingsresultaat voor basisscholen pietengym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355144">
            <a:off x="5503093" y="692108"/>
            <a:ext cx="2723354" cy="1440160"/>
          </a:xfrm>
          <a:prstGeom prst="rect">
            <a:avLst/>
          </a:prstGeom>
          <a:noFill/>
        </p:spPr>
      </p:pic>
      <p:sp>
        <p:nvSpPr>
          <p:cNvPr id="10" name="Tekstvak 9"/>
          <p:cNvSpPr txBox="1"/>
          <p:nvPr/>
        </p:nvSpPr>
        <p:spPr>
          <a:xfrm rot="847698">
            <a:off x="907640" y="3945089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b="1" dirty="0">
                <a:solidFill>
                  <a:schemeClr val="bg1"/>
                </a:solidFill>
              </a:rPr>
              <a:t>Sportdag</a:t>
            </a:r>
          </a:p>
        </p:txBody>
      </p:sp>
      <p:sp>
        <p:nvSpPr>
          <p:cNvPr id="11" name="Tekstvak 10"/>
          <p:cNvSpPr txBox="1"/>
          <p:nvPr/>
        </p:nvSpPr>
        <p:spPr>
          <a:xfrm rot="445987">
            <a:off x="5593715" y="1648443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b="1" dirty="0">
                <a:solidFill>
                  <a:schemeClr val="bg1"/>
                </a:solidFill>
              </a:rPr>
              <a:t>Pietengym</a:t>
            </a:r>
          </a:p>
        </p:txBody>
      </p:sp>
      <p:sp>
        <p:nvSpPr>
          <p:cNvPr id="12" name="Tekstvak 11"/>
          <p:cNvSpPr txBox="1"/>
          <p:nvPr/>
        </p:nvSpPr>
        <p:spPr>
          <a:xfrm>
            <a:off x="3646033" y="3163692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b="1" dirty="0">
                <a:solidFill>
                  <a:schemeClr val="bg1"/>
                </a:solidFill>
              </a:rPr>
              <a:t>Schoolreisje</a:t>
            </a:r>
          </a:p>
        </p:txBody>
      </p:sp>
      <p:sp>
        <p:nvSpPr>
          <p:cNvPr id="13" name="Tekstvak 12"/>
          <p:cNvSpPr txBox="1"/>
          <p:nvPr/>
        </p:nvSpPr>
        <p:spPr>
          <a:xfrm rot="21010223">
            <a:off x="1035465" y="2024277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b="1" dirty="0">
                <a:solidFill>
                  <a:schemeClr val="bg1"/>
                </a:solidFill>
              </a:rPr>
              <a:t>Basisscholen</a:t>
            </a:r>
          </a:p>
        </p:txBody>
      </p:sp>
      <p:sp>
        <p:nvSpPr>
          <p:cNvPr id="14" name="Tekstvak 13"/>
          <p:cNvSpPr txBox="1"/>
          <p:nvPr/>
        </p:nvSpPr>
        <p:spPr>
          <a:xfrm rot="20753478">
            <a:off x="6177659" y="3456076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b="1" dirty="0">
                <a:solidFill>
                  <a:schemeClr val="bg1"/>
                </a:solidFill>
              </a:rPr>
              <a:t>Geluksdag</a:t>
            </a:r>
          </a:p>
        </p:txBody>
      </p:sp>
      <p:sp>
        <p:nvSpPr>
          <p:cNvPr id="15" name="Tekstvak 14"/>
          <p:cNvSpPr txBox="1"/>
          <p:nvPr/>
        </p:nvSpPr>
        <p:spPr>
          <a:xfrm>
            <a:off x="3059832" y="2283718"/>
            <a:ext cx="2448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b="1" dirty="0"/>
              <a:t>Sportieve Evenementen Voor Basisscholen</a:t>
            </a:r>
            <a:r>
              <a:rPr lang="nl-NL" b="1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1032" name="Picture 8" descr="Afbeeldingsresultaat voor basisscholen sponsorloop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771800" y="195486"/>
            <a:ext cx="2944327" cy="1656184"/>
          </a:xfrm>
          <a:prstGeom prst="rect">
            <a:avLst/>
          </a:prstGeom>
          <a:noFill/>
        </p:spPr>
      </p:pic>
      <p:sp>
        <p:nvSpPr>
          <p:cNvPr id="9" name="Tekstvak 8"/>
          <p:cNvSpPr txBox="1"/>
          <p:nvPr/>
        </p:nvSpPr>
        <p:spPr>
          <a:xfrm>
            <a:off x="2987824" y="1419622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b="1" dirty="0">
                <a:solidFill>
                  <a:schemeClr val="bg1"/>
                </a:solidFill>
              </a:rPr>
              <a:t>Sponsorloop</a:t>
            </a:r>
          </a:p>
        </p:txBody>
      </p:sp>
    </p:spTree>
    <p:extLst>
      <p:ext uri="{BB962C8B-B14F-4D97-AF65-F5344CB8AC3E}">
        <p14:creationId xmlns:p14="http://schemas.microsoft.com/office/powerpoint/2010/main" val="132139664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55D9C46A-4546-BF5D-9F25-E5F4002743EE}"/>
              </a:ext>
            </a:extLst>
          </p:cNvPr>
          <p:cNvSpPr txBox="1"/>
          <p:nvPr/>
        </p:nvSpPr>
        <p:spPr>
          <a:xfrm>
            <a:off x="1655676" y="2187029"/>
            <a:ext cx="58326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400" dirty="0"/>
              <a:t>Wat? 1</a:t>
            </a:r>
          </a:p>
        </p:txBody>
      </p:sp>
    </p:spTree>
    <p:extLst>
      <p:ext uri="{BB962C8B-B14F-4D97-AF65-F5344CB8AC3E}">
        <p14:creationId xmlns:p14="http://schemas.microsoft.com/office/powerpoint/2010/main" val="1307961201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D228D487-7A21-665E-DB87-87588FEDB266}"/>
              </a:ext>
            </a:extLst>
          </p:cNvPr>
          <p:cNvSpPr txBox="1"/>
          <p:nvPr/>
        </p:nvSpPr>
        <p:spPr>
          <a:xfrm>
            <a:off x="1115616" y="371147"/>
            <a:ext cx="691276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/>
              <a:t>Praktisch ondernemen</a:t>
            </a:r>
          </a:p>
          <a:p>
            <a:endParaRPr lang="nl-NL" sz="2800" dirty="0"/>
          </a:p>
          <a:p>
            <a:r>
              <a:rPr lang="nl-NL" sz="2800" dirty="0"/>
              <a:t>De theorie gebruik je slechts om de praktijk te verbeteren; </a:t>
            </a:r>
            <a:r>
              <a:rPr lang="nl-NL" sz="2800" dirty="0" err="1"/>
              <a:t>vraaggestuurd</a:t>
            </a:r>
            <a:endParaRPr lang="nl-NL" sz="2800" dirty="0"/>
          </a:p>
          <a:p>
            <a:endParaRPr lang="nl-NL" sz="2800" dirty="0"/>
          </a:p>
          <a:p>
            <a:r>
              <a:rPr lang="nl-NL" sz="2800" dirty="0"/>
              <a:t>Passie, belangstelling, talenten, vaardigheden, enthousiasme vormen de basis.</a:t>
            </a:r>
          </a:p>
          <a:p>
            <a:endParaRPr lang="nl-NL" sz="2800" dirty="0"/>
          </a:p>
          <a:p>
            <a:r>
              <a:rPr lang="nl-NL" sz="2800" dirty="0"/>
              <a:t>Leer hoe je je potentieel kan inzetten om je dromen te realiseren</a:t>
            </a:r>
          </a:p>
        </p:txBody>
      </p:sp>
    </p:spTree>
    <p:extLst>
      <p:ext uri="{BB962C8B-B14F-4D97-AF65-F5344CB8AC3E}">
        <p14:creationId xmlns:p14="http://schemas.microsoft.com/office/powerpoint/2010/main" val="215992817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Van binnen naar buiten - Kom tot de kern">
            <a:extLst>
              <a:ext uri="{FF2B5EF4-FFF2-40B4-BE49-F238E27FC236}">
                <a16:creationId xmlns:a16="http://schemas.microsoft.com/office/drawing/2014/main" id="{C422E238-E45D-C373-488D-7023FD3C72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85750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al 1">
            <a:extLst>
              <a:ext uri="{FF2B5EF4-FFF2-40B4-BE49-F238E27FC236}">
                <a16:creationId xmlns:a16="http://schemas.microsoft.com/office/drawing/2014/main" id="{FA5A3DB0-CAE6-2872-6849-1C51E13CB615}"/>
              </a:ext>
            </a:extLst>
          </p:cNvPr>
          <p:cNvSpPr/>
          <p:nvPr/>
        </p:nvSpPr>
        <p:spPr>
          <a:xfrm>
            <a:off x="3635896" y="4587974"/>
            <a:ext cx="2232248" cy="26977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35015851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F825FA13-43D7-1D3E-702A-817D9CF5EB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706403">
            <a:off x="3796750" y="1078834"/>
            <a:ext cx="4136341" cy="2876982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8A43A6E1-6A49-2574-1A1C-1FB1171EEB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054406">
            <a:off x="793039" y="1164315"/>
            <a:ext cx="4199994" cy="2982763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022EDE8C-340F-466E-0513-03773C9716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809573">
            <a:off x="2685040" y="1980935"/>
            <a:ext cx="2711268" cy="2711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36028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5CB9120B-E178-A241-4357-C26501AC84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137519">
            <a:off x="512380" y="1199937"/>
            <a:ext cx="3915857" cy="2407527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0BA7630D-E8EA-DD60-35DD-472AF3BA9F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86477">
            <a:off x="1837285" y="367381"/>
            <a:ext cx="3557976" cy="2768707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28858CF3-F1A9-7E7A-A2E0-5850CDB35B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928029">
            <a:off x="4011644" y="761855"/>
            <a:ext cx="4230553" cy="1568947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8C4B3690-74AB-930A-0D49-0447D20F25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225330">
            <a:off x="4860032" y="2125253"/>
            <a:ext cx="3660057" cy="2470538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15876264-B755-B82C-2CBE-BF13C2F75C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719820">
            <a:off x="1593531" y="2627544"/>
            <a:ext cx="3083152" cy="1733417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77EDA138-F647-AD05-69E7-5D1C8EE2DF7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6506" y="3494253"/>
            <a:ext cx="4608512" cy="1402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9519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elijkbenige driehoek 1">
            <a:extLst>
              <a:ext uri="{FF2B5EF4-FFF2-40B4-BE49-F238E27FC236}">
                <a16:creationId xmlns:a16="http://schemas.microsoft.com/office/drawing/2014/main" id="{4F4A2072-5EA2-E784-C542-A53FF4D79013}"/>
              </a:ext>
            </a:extLst>
          </p:cNvPr>
          <p:cNvSpPr/>
          <p:nvPr/>
        </p:nvSpPr>
        <p:spPr>
          <a:xfrm>
            <a:off x="1835696" y="483518"/>
            <a:ext cx="5976664" cy="3816424"/>
          </a:xfrm>
          <a:prstGeom prst="triangl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CC6940EA-4D92-67B9-7559-0F5B84E96DF1}"/>
              </a:ext>
            </a:extLst>
          </p:cNvPr>
          <p:cNvSpPr txBox="1"/>
          <p:nvPr/>
        </p:nvSpPr>
        <p:spPr>
          <a:xfrm>
            <a:off x="3707904" y="1002089"/>
            <a:ext cx="223224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>
                <a:solidFill>
                  <a:schemeClr val="bg1"/>
                </a:solidFill>
              </a:rPr>
              <a:t>Missie</a:t>
            </a:r>
          </a:p>
          <a:p>
            <a:pPr algn="ctr"/>
            <a:endParaRPr lang="nl-NL" dirty="0">
              <a:solidFill>
                <a:schemeClr val="bg1"/>
              </a:solidFill>
            </a:endParaRPr>
          </a:p>
          <a:p>
            <a:pPr algn="ctr"/>
            <a:r>
              <a:rPr lang="nl-NL" dirty="0">
                <a:solidFill>
                  <a:schemeClr val="bg1"/>
                </a:solidFill>
              </a:rPr>
              <a:t>Identiteit</a:t>
            </a:r>
          </a:p>
          <a:p>
            <a:pPr algn="ctr"/>
            <a:endParaRPr lang="nl-NL" dirty="0">
              <a:solidFill>
                <a:schemeClr val="bg1"/>
              </a:solidFill>
            </a:endParaRPr>
          </a:p>
          <a:p>
            <a:pPr algn="ctr"/>
            <a:r>
              <a:rPr lang="nl-NL" dirty="0">
                <a:solidFill>
                  <a:schemeClr val="bg1"/>
                </a:solidFill>
              </a:rPr>
              <a:t>Waarden/waarheden</a:t>
            </a:r>
          </a:p>
          <a:p>
            <a:pPr algn="ctr"/>
            <a:endParaRPr lang="nl-NL" dirty="0">
              <a:solidFill>
                <a:schemeClr val="bg1"/>
              </a:solidFill>
            </a:endParaRPr>
          </a:p>
          <a:p>
            <a:pPr algn="ctr"/>
            <a:r>
              <a:rPr lang="nl-NL" dirty="0">
                <a:solidFill>
                  <a:schemeClr val="bg1"/>
                </a:solidFill>
              </a:rPr>
              <a:t>Capaciteiten</a:t>
            </a:r>
          </a:p>
          <a:p>
            <a:pPr algn="ctr"/>
            <a:endParaRPr lang="nl-NL" dirty="0">
              <a:solidFill>
                <a:schemeClr val="bg1"/>
              </a:solidFill>
            </a:endParaRPr>
          </a:p>
          <a:p>
            <a:pPr algn="ctr"/>
            <a:r>
              <a:rPr lang="nl-NL" dirty="0">
                <a:solidFill>
                  <a:schemeClr val="bg1"/>
                </a:solidFill>
              </a:rPr>
              <a:t>Gedrag</a:t>
            </a:r>
          </a:p>
          <a:p>
            <a:pPr algn="ctr"/>
            <a:endParaRPr lang="nl-NL" dirty="0">
              <a:solidFill>
                <a:schemeClr val="bg1"/>
              </a:solidFill>
            </a:endParaRPr>
          </a:p>
          <a:p>
            <a:pPr algn="ctr"/>
            <a:r>
              <a:rPr lang="nl-NL" dirty="0">
                <a:solidFill>
                  <a:schemeClr val="bg1"/>
                </a:solidFill>
              </a:rPr>
              <a:t>Omgeving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52858C32-0F1F-3F4A-0CB3-B24039AFAF0A}"/>
              </a:ext>
            </a:extLst>
          </p:cNvPr>
          <p:cNvSpPr txBox="1"/>
          <p:nvPr/>
        </p:nvSpPr>
        <p:spPr>
          <a:xfrm>
            <a:off x="395536" y="1002088"/>
            <a:ext cx="410445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			Waartoe?</a:t>
            </a:r>
          </a:p>
          <a:p>
            <a:endParaRPr lang="nl-NL" dirty="0"/>
          </a:p>
          <a:p>
            <a:r>
              <a:rPr lang="nl-NL" dirty="0"/>
              <a:t>		             Wie?</a:t>
            </a:r>
          </a:p>
          <a:p>
            <a:endParaRPr lang="nl-NL" dirty="0"/>
          </a:p>
          <a:p>
            <a:r>
              <a:rPr lang="nl-NL" dirty="0"/>
              <a:t>		Waarom?</a:t>
            </a:r>
          </a:p>
          <a:p>
            <a:endParaRPr lang="nl-NL" dirty="0"/>
          </a:p>
          <a:p>
            <a:r>
              <a:rPr lang="nl-NL" dirty="0"/>
              <a:t>	              Hoe?</a:t>
            </a:r>
          </a:p>
          <a:p>
            <a:endParaRPr lang="nl-NL" dirty="0"/>
          </a:p>
          <a:p>
            <a:r>
              <a:rPr lang="nl-NL" dirty="0"/>
              <a:t>	        Wat?</a:t>
            </a:r>
          </a:p>
          <a:p>
            <a:endParaRPr lang="nl-NL" dirty="0"/>
          </a:p>
          <a:p>
            <a:r>
              <a:rPr lang="nl-NL" dirty="0"/>
              <a:t> Waar/met wie?</a:t>
            </a:r>
          </a:p>
        </p:txBody>
      </p:sp>
    </p:spTree>
    <p:extLst>
      <p:ext uri="{BB962C8B-B14F-4D97-AF65-F5344CB8AC3E}">
        <p14:creationId xmlns:p14="http://schemas.microsoft.com/office/powerpoint/2010/main" val="1297784220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F6039391-E1C7-4CBF-8890-27F8DC205E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3628" y="339502"/>
            <a:ext cx="6696744" cy="4276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47877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9B7CED62-5DF6-43F5-9564-09FF354C77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3768" y="303243"/>
            <a:ext cx="2992281" cy="4537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166671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DD41D7E8-09DC-3952-46AA-F80E56B9B4E3}"/>
              </a:ext>
            </a:extLst>
          </p:cNvPr>
          <p:cNvSpPr txBox="1"/>
          <p:nvPr/>
        </p:nvSpPr>
        <p:spPr>
          <a:xfrm>
            <a:off x="1043608" y="1059582"/>
            <a:ext cx="705678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/>
              <a:t>Conclusie 1 Wat?:</a:t>
            </a:r>
          </a:p>
          <a:p>
            <a:endParaRPr lang="nl-NL" sz="3200" dirty="0"/>
          </a:p>
          <a:p>
            <a:r>
              <a:rPr lang="nl-NL" sz="3200" dirty="0"/>
              <a:t>We werken van binnen naar buiten. De theorie ondersteunt de praktijk en niet andersom. Passie en talenten vormen de basis.</a:t>
            </a:r>
          </a:p>
        </p:txBody>
      </p:sp>
    </p:spTree>
    <p:extLst>
      <p:ext uri="{BB962C8B-B14F-4D97-AF65-F5344CB8AC3E}">
        <p14:creationId xmlns:p14="http://schemas.microsoft.com/office/powerpoint/2010/main" val="1725493988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55D9C46A-4546-BF5D-9F25-E5F4002743EE}"/>
              </a:ext>
            </a:extLst>
          </p:cNvPr>
          <p:cNvSpPr txBox="1"/>
          <p:nvPr/>
        </p:nvSpPr>
        <p:spPr>
          <a:xfrm>
            <a:off x="1655676" y="2187029"/>
            <a:ext cx="58326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400" dirty="0"/>
              <a:t>Wat? 2</a:t>
            </a:r>
          </a:p>
        </p:txBody>
      </p:sp>
    </p:spTree>
    <p:extLst>
      <p:ext uri="{BB962C8B-B14F-4D97-AF65-F5344CB8AC3E}">
        <p14:creationId xmlns:p14="http://schemas.microsoft.com/office/powerpoint/2010/main" val="1674548806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12634054-4A24-183D-C2FC-489ECB7F044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7339" y="37738"/>
            <a:ext cx="3829322" cy="5105762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2FADE48E-D7FB-8182-5E6E-014507F4C6DA}"/>
              </a:ext>
            </a:extLst>
          </p:cNvPr>
          <p:cNvSpPr txBox="1"/>
          <p:nvPr/>
        </p:nvSpPr>
        <p:spPr>
          <a:xfrm>
            <a:off x="539552" y="1347614"/>
            <a:ext cx="18722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Vergelijkbaar effect als </a:t>
            </a:r>
          </a:p>
          <a:p>
            <a:r>
              <a:rPr lang="nl-NL" dirty="0"/>
              <a:t>‘</a:t>
            </a:r>
            <a:r>
              <a:rPr lang="nl-NL" dirty="0" err="1"/>
              <a:t>miracle</a:t>
            </a:r>
            <a:r>
              <a:rPr lang="nl-NL" dirty="0"/>
              <a:t> </a:t>
            </a:r>
            <a:r>
              <a:rPr lang="nl-NL" dirty="0" err="1"/>
              <a:t>morning</a:t>
            </a:r>
            <a:r>
              <a:rPr lang="nl-NL" dirty="0"/>
              <a:t>’</a:t>
            </a:r>
          </a:p>
        </p:txBody>
      </p:sp>
    </p:spTree>
    <p:extLst>
      <p:ext uri="{BB962C8B-B14F-4D97-AF65-F5344CB8AC3E}">
        <p14:creationId xmlns:p14="http://schemas.microsoft.com/office/powerpoint/2010/main" val="1567539992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Tony Robbins Motivaition - Change Your State, Change your Story -  Motivation Video - YouTube">
            <a:extLst>
              <a:ext uri="{FF2B5EF4-FFF2-40B4-BE49-F238E27FC236}">
                <a16:creationId xmlns:a16="http://schemas.microsoft.com/office/drawing/2014/main" id="{80FE2AAA-80AA-BF36-6934-912B06F888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652" y="809804"/>
            <a:ext cx="6264696" cy="3523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D88C91FF-644C-B8B4-6DEE-AE83B53CEA65}"/>
              </a:ext>
            </a:extLst>
          </p:cNvPr>
          <p:cNvSpPr/>
          <p:nvPr/>
        </p:nvSpPr>
        <p:spPr>
          <a:xfrm>
            <a:off x="1475656" y="818447"/>
            <a:ext cx="576064" cy="49955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21826576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kstvak 7"/>
          <p:cNvSpPr txBox="1"/>
          <p:nvPr/>
        </p:nvSpPr>
        <p:spPr>
          <a:xfrm>
            <a:off x="143508" y="3651870"/>
            <a:ext cx="8856984" cy="7001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nl-NL" sz="4100" dirty="0"/>
              <a:t>Realisatie = Potentieel – Weerstand</a:t>
            </a:r>
          </a:p>
        </p:txBody>
      </p:sp>
      <p:pic>
        <p:nvPicPr>
          <p:cNvPr id="5122" name="Picture 2" descr="Het innerlijk spel door tennis, W. Timothy Gallwey | eBook | 9789038927626  | Bruna">
            <a:extLst>
              <a:ext uri="{FF2B5EF4-FFF2-40B4-BE49-F238E27FC236}">
                <a16:creationId xmlns:a16="http://schemas.microsoft.com/office/drawing/2014/main" id="{F2DE79CA-86CC-A97D-9E5F-7B11127DA6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4243" y="171475"/>
            <a:ext cx="2060382" cy="3264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Tim Gallwey (@the_innergame) / Twitter">
            <a:extLst>
              <a:ext uri="{FF2B5EF4-FFF2-40B4-BE49-F238E27FC236}">
                <a16:creationId xmlns:a16="http://schemas.microsoft.com/office/drawing/2014/main" id="{19890F44-A173-05A7-EF4F-7DD7B5C22A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411510"/>
            <a:ext cx="2428875" cy="242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0990910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370557D2-80DB-4082-8BA9-92300BC0FD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7785" y="319200"/>
            <a:ext cx="3888432" cy="4505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768231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DD41D7E8-09DC-3952-46AA-F80E56B9B4E3}"/>
              </a:ext>
            </a:extLst>
          </p:cNvPr>
          <p:cNvSpPr txBox="1"/>
          <p:nvPr/>
        </p:nvSpPr>
        <p:spPr>
          <a:xfrm>
            <a:off x="1043608" y="1059582"/>
            <a:ext cx="705678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/>
              <a:t>Conclusie 2 Wat?:</a:t>
            </a:r>
          </a:p>
          <a:p>
            <a:endParaRPr lang="nl-NL" sz="3200" dirty="0"/>
          </a:p>
          <a:p>
            <a:r>
              <a:rPr lang="nl-NL" sz="3200" dirty="0"/>
              <a:t>We werken aan inzicht in de werking van de mind. De </a:t>
            </a:r>
            <a:r>
              <a:rPr lang="nl-NL" sz="3200" dirty="0" err="1"/>
              <a:t>mindset</a:t>
            </a:r>
            <a:r>
              <a:rPr lang="nl-NL" sz="3200" dirty="0"/>
              <a:t> bepaalt het succes van het ondernemen. Het kunnen toepassen van de principes in de eigen praktijk staat centraal.</a:t>
            </a:r>
          </a:p>
        </p:txBody>
      </p:sp>
    </p:spTree>
    <p:extLst>
      <p:ext uri="{BB962C8B-B14F-4D97-AF65-F5344CB8AC3E}">
        <p14:creationId xmlns:p14="http://schemas.microsoft.com/office/powerpoint/2010/main" val="1610072685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55D9C46A-4546-BF5D-9F25-E5F4002743EE}"/>
              </a:ext>
            </a:extLst>
          </p:cNvPr>
          <p:cNvSpPr txBox="1"/>
          <p:nvPr/>
        </p:nvSpPr>
        <p:spPr>
          <a:xfrm>
            <a:off x="1655676" y="2187029"/>
            <a:ext cx="58326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400" dirty="0"/>
              <a:t>Wat? 3</a:t>
            </a:r>
          </a:p>
        </p:txBody>
      </p:sp>
    </p:spTree>
    <p:extLst>
      <p:ext uri="{BB962C8B-B14F-4D97-AF65-F5344CB8AC3E}">
        <p14:creationId xmlns:p14="http://schemas.microsoft.com/office/powerpoint/2010/main" val="8530408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5561</TotalTime>
  <Words>1657</Words>
  <Application>Microsoft Office PowerPoint</Application>
  <PresentationFormat>Diavoorstelling (16:9)</PresentationFormat>
  <Paragraphs>423</Paragraphs>
  <Slides>114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2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114</vt:i4>
      </vt:variant>
    </vt:vector>
  </HeadingPairs>
  <TitlesOfParts>
    <vt:vector size="117" baseType="lpstr">
      <vt:lpstr>Arial</vt:lpstr>
      <vt:lpstr>Calibri</vt:lpstr>
      <vt:lpstr>Office-thema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 1</dc:title>
  <dc:creator>tonlangelaan</dc:creator>
  <cp:lastModifiedBy>Jeannet Hommel</cp:lastModifiedBy>
  <cp:revision>251</cp:revision>
  <dcterms:created xsi:type="dcterms:W3CDTF">2019-12-06T08:52:02Z</dcterms:created>
  <dcterms:modified xsi:type="dcterms:W3CDTF">2023-04-11T10:42:30Z</dcterms:modified>
</cp:coreProperties>
</file>