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2"/>
  </p:notesMasterIdLst>
  <p:sldIdLst>
    <p:sldId id="327" r:id="rId5"/>
    <p:sldId id="361" r:id="rId6"/>
    <p:sldId id="292" r:id="rId7"/>
    <p:sldId id="311" r:id="rId8"/>
    <p:sldId id="273" r:id="rId9"/>
    <p:sldId id="317" r:id="rId10"/>
    <p:sldId id="314" r:id="rId11"/>
    <p:sldId id="313" r:id="rId12"/>
    <p:sldId id="318" r:id="rId13"/>
    <p:sldId id="319" r:id="rId14"/>
    <p:sldId id="320" r:id="rId15"/>
    <p:sldId id="294" r:id="rId16"/>
    <p:sldId id="323" r:id="rId17"/>
    <p:sldId id="321" r:id="rId18"/>
    <p:sldId id="322" r:id="rId19"/>
    <p:sldId id="324" r:id="rId20"/>
    <p:sldId id="315" r:id="rId21"/>
    <p:sldId id="325" r:id="rId22"/>
    <p:sldId id="326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79" r:id="rId39"/>
    <p:sldId id="295" r:id="rId40"/>
    <p:sldId id="380" r:id="rId4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06E"/>
    <a:srgbClr val="E63200"/>
    <a:srgbClr val="F0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4" autoAdjust="0"/>
  </p:normalViewPr>
  <p:slideViewPr>
    <p:cSldViewPr snapToGrid="0" snapToObjects="1">
      <p:cViewPr varScale="1">
        <p:scale>
          <a:sx n="70" d="100"/>
          <a:sy n="70" d="100"/>
        </p:scale>
        <p:origin x="11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EE6C8-9D3B-614E-93EE-9266251DC373}" type="doc">
      <dgm:prSet loTypeId="urn:microsoft.com/office/officeart/2005/8/layout/hProcess9" loCatId="process" qsTypeId="urn:microsoft.com/office/officeart/2005/8/quickstyle/simple1" qsCatId="simple" csTypeId="urn:microsoft.com/office/officeart/2005/8/colors/accent1_4" csCatId="accent1" phldr="1"/>
      <dgm:spPr/>
    </dgm:pt>
    <dgm:pt modelId="{EDE6AAED-5E17-5749-BB36-48B82956F697}">
      <dgm:prSet phldrT="[Text]"/>
      <dgm:spPr/>
      <dgm:t>
        <a:bodyPr/>
        <a:lstStyle/>
        <a:p>
          <a:r>
            <a:rPr lang="en-US" dirty="0" err="1"/>
            <a:t>Onderzoek</a:t>
          </a:r>
          <a:r>
            <a:rPr lang="en-US" dirty="0"/>
            <a:t> </a:t>
          </a:r>
        </a:p>
      </dgm:t>
    </dgm:pt>
    <dgm:pt modelId="{1004178B-97F2-474D-91AC-038E374CC754}" type="parTrans" cxnId="{05D5C72F-1E64-C742-A8BB-6EFD8AD5ADDE}">
      <dgm:prSet/>
      <dgm:spPr/>
      <dgm:t>
        <a:bodyPr/>
        <a:lstStyle/>
        <a:p>
          <a:endParaRPr lang="en-US"/>
        </a:p>
      </dgm:t>
    </dgm:pt>
    <dgm:pt modelId="{0BA6FC25-05C7-1049-B2AE-5371AA02B3C1}" type="sibTrans" cxnId="{05D5C72F-1E64-C742-A8BB-6EFD8AD5ADDE}">
      <dgm:prSet/>
      <dgm:spPr/>
      <dgm:t>
        <a:bodyPr/>
        <a:lstStyle/>
        <a:p>
          <a:endParaRPr lang="en-US"/>
        </a:p>
      </dgm:t>
    </dgm:pt>
    <dgm:pt modelId="{139818AB-8147-CE43-9190-D6A12BB62402}">
      <dgm:prSet phldrT="[Text]"/>
      <dgm:spPr/>
      <dgm:t>
        <a:bodyPr/>
        <a:lstStyle/>
        <a:p>
          <a:r>
            <a:rPr lang="en-US" dirty="0" err="1"/>
            <a:t>Ontwerp</a:t>
          </a:r>
          <a:r>
            <a:rPr lang="en-US" dirty="0"/>
            <a:t> </a:t>
          </a:r>
        </a:p>
      </dgm:t>
    </dgm:pt>
    <dgm:pt modelId="{4393FCD0-BBEC-584C-B596-BEB4B9E4133A}" type="parTrans" cxnId="{98381213-535A-F94F-94BB-32CF7A013EFB}">
      <dgm:prSet/>
      <dgm:spPr/>
      <dgm:t>
        <a:bodyPr/>
        <a:lstStyle/>
        <a:p>
          <a:endParaRPr lang="en-US"/>
        </a:p>
      </dgm:t>
    </dgm:pt>
    <dgm:pt modelId="{A793E2D7-F70B-804A-BC3F-D952BA046E74}" type="sibTrans" cxnId="{98381213-535A-F94F-94BB-32CF7A013EFB}">
      <dgm:prSet/>
      <dgm:spPr/>
      <dgm:t>
        <a:bodyPr/>
        <a:lstStyle/>
        <a:p>
          <a:endParaRPr lang="en-US"/>
        </a:p>
      </dgm:t>
    </dgm:pt>
    <dgm:pt modelId="{C271CCC5-B0B5-5A4B-9706-6317397CACF2}">
      <dgm:prSet phldrT="[Text]"/>
      <dgm:spPr/>
      <dgm:t>
        <a:bodyPr/>
        <a:lstStyle/>
        <a:p>
          <a:r>
            <a:rPr lang="en-US" dirty="0" err="1"/>
            <a:t>Presentatie</a:t>
          </a:r>
          <a:endParaRPr lang="en-US" dirty="0"/>
        </a:p>
      </dgm:t>
    </dgm:pt>
    <dgm:pt modelId="{B2EF9A68-321B-5346-9CC0-538CE6193EB5}" type="parTrans" cxnId="{837E2400-B699-4D42-B85D-15BC00DFBBFA}">
      <dgm:prSet/>
      <dgm:spPr/>
      <dgm:t>
        <a:bodyPr/>
        <a:lstStyle/>
        <a:p>
          <a:endParaRPr lang="en-US"/>
        </a:p>
      </dgm:t>
    </dgm:pt>
    <dgm:pt modelId="{25704A9A-F1E6-1044-8716-8428E6A9BA39}" type="sibTrans" cxnId="{837E2400-B699-4D42-B85D-15BC00DFBBFA}">
      <dgm:prSet/>
      <dgm:spPr/>
      <dgm:t>
        <a:bodyPr/>
        <a:lstStyle/>
        <a:p>
          <a:endParaRPr lang="en-US"/>
        </a:p>
      </dgm:t>
    </dgm:pt>
    <dgm:pt modelId="{69CA619F-A697-8948-A494-C71EF7A1939D}" type="pres">
      <dgm:prSet presAssocID="{81EEE6C8-9D3B-614E-93EE-9266251DC373}" presName="CompostProcess" presStyleCnt="0">
        <dgm:presLayoutVars>
          <dgm:dir/>
          <dgm:resizeHandles val="exact"/>
        </dgm:presLayoutVars>
      </dgm:prSet>
      <dgm:spPr/>
    </dgm:pt>
    <dgm:pt modelId="{131332D7-5890-4D49-8FE0-1F3274038A24}" type="pres">
      <dgm:prSet presAssocID="{81EEE6C8-9D3B-614E-93EE-9266251DC373}" presName="arrow" presStyleLbl="bgShp" presStyleIdx="0" presStyleCnt="1"/>
      <dgm:spPr/>
    </dgm:pt>
    <dgm:pt modelId="{39977EF0-40DF-4B4F-A831-0F7CFEBDB7E0}" type="pres">
      <dgm:prSet presAssocID="{81EEE6C8-9D3B-614E-93EE-9266251DC373}" presName="linearProcess" presStyleCnt="0"/>
      <dgm:spPr/>
    </dgm:pt>
    <dgm:pt modelId="{B6FFA293-91B6-264B-B09D-AEDB0E66B684}" type="pres">
      <dgm:prSet presAssocID="{EDE6AAED-5E17-5749-BB36-48B82956F697}" presName="textNode" presStyleLbl="node1" presStyleIdx="0" presStyleCnt="3">
        <dgm:presLayoutVars>
          <dgm:bulletEnabled val="1"/>
        </dgm:presLayoutVars>
      </dgm:prSet>
      <dgm:spPr/>
    </dgm:pt>
    <dgm:pt modelId="{7AA51925-61F5-C84A-B360-D3BC23CEE7CE}" type="pres">
      <dgm:prSet presAssocID="{0BA6FC25-05C7-1049-B2AE-5371AA02B3C1}" presName="sibTrans" presStyleCnt="0"/>
      <dgm:spPr/>
    </dgm:pt>
    <dgm:pt modelId="{265B55AF-BF96-314F-9C28-7DE018EED031}" type="pres">
      <dgm:prSet presAssocID="{139818AB-8147-CE43-9190-D6A12BB62402}" presName="textNode" presStyleLbl="node1" presStyleIdx="1" presStyleCnt="3">
        <dgm:presLayoutVars>
          <dgm:bulletEnabled val="1"/>
        </dgm:presLayoutVars>
      </dgm:prSet>
      <dgm:spPr/>
    </dgm:pt>
    <dgm:pt modelId="{3EF3E104-2780-864D-8EEC-1E8D8C06B692}" type="pres">
      <dgm:prSet presAssocID="{A793E2D7-F70B-804A-BC3F-D952BA046E74}" presName="sibTrans" presStyleCnt="0"/>
      <dgm:spPr/>
    </dgm:pt>
    <dgm:pt modelId="{4AA7A718-D178-134D-A534-F9986E8F1581}" type="pres">
      <dgm:prSet presAssocID="{C271CCC5-B0B5-5A4B-9706-6317397CACF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37E2400-B699-4D42-B85D-15BC00DFBBFA}" srcId="{81EEE6C8-9D3B-614E-93EE-9266251DC373}" destId="{C271CCC5-B0B5-5A4B-9706-6317397CACF2}" srcOrd="2" destOrd="0" parTransId="{B2EF9A68-321B-5346-9CC0-538CE6193EB5}" sibTransId="{25704A9A-F1E6-1044-8716-8428E6A9BA39}"/>
    <dgm:cxn modelId="{98381213-535A-F94F-94BB-32CF7A013EFB}" srcId="{81EEE6C8-9D3B-614E-93EE-9266251DC373}" destId="{139818AB-8147-CE43-9190-D6A12BB62402}" srcOrd="1" destOrd="0" parTransId="{4393FCD0-BBEC-584C-B596-BEB4B9E4133A}" sibTransId="{A793E2D7-F70B-804A-BC3F-D952BA046E74}"/>
    <dgm:cxn modelId="{05D5C72F-1E64-C742-A8BB-6EFD8AD5ADDE}" srcId="{81EEE6C8-9D3B-614E-93EE-9266251DC373}" destId="{EDE6AAED-5E17-5749-BB36-48B82956F697}" srcOrd="0" destOrd="0" parTransId="{1004178B-97F2-474D-91AC-038E374CC754}" sibTransId="{0BA6FC25-05C7-1049-B2AE-5371AA02B3C1}"/>
    <dgm:cxn modelId="{8E67BB3F-A525-7947-9762-823DAC80EE83}" type="presOf" srcId="{C271CCC5-B0B5-5A4B-9706-6317397CACF2}" destId="{4AA7A718-D178-134D-A534-F9986E8F1581}" srcOrd="0" destOrd="0" presId="urn:microsoft.com/office/officeart/2005/8/layout/hProcess9"/>
    <dgm:cxn modelId="{D03E538E-31A4-784A-9AEF-8308BC96FE77}" type="presOf" srcId="{139818AB-8147-CE43-9190-D6A12BB62402}" destId="{265B55AF-BF96-314F-9C28-7DE018EED031}" srcOrd="0" destOrd="0" presId="urn:microsoft.com/office/officeart/2005/8/layout/hProcess9"/>
    <dgm:cxn modelId="{1734CD9F-239D-4547-80AA-7A6CC0BBEF71}" type="presOf" srcId="{81EEE6C8-9D3B-614E-93EE-9266251DC373}" destId="{69CA619F-A697-8948-A494-C71EF7A1939D}" srcOrd="0" destOrd="0" presId="urn:microsoft.com/office/officeart/2005/8/layout/hProcess9"/>
    <dgm:cxn modelId="{A1C633AD-810C-0F4A-9FFF-25B496643153}" type="presOf" srcId="{EDE6AAED-5E17-5749-BB36-48B82956F697}" destId="{B6FFA293-91B6-264B-B09D-AEDB0E66B684}" srcOrd="0" destOrd="0" presId="urn:microsoft.com/office/officeart/2005/8/layout/hProcess9"/>
    <dgm:cxn modelId="{18F3B065-D9DA-DC45-AA6B-0D7D1A76DA69}" type="presParOf" srcId="{69CA619F-A697-8948-A494-C71EF7A1939D}" destId="{131332D7-5890-4D49-8FE0-1F3274038A24}" srcOrd="0" destOrd="0" presId="urn:microsoft.com/office/officeart/2005/8/layout/hProcess9"/>
    <dgm:cxn modelId="{627CDF1B-D7A5-9C4A-BAA0-00D6D1E21DD1}" type="presParOf" srcId="{69CA619F-A697-8948-A494-C71EF7A1939D}" destId="{39977EF0-40DF-4B4F-A831-0F7CFEBDB7E0}" srcOrd="1" destOrd="0" presId="urn:microsoft.com/office/officeart/2005/8/layout/hProcess9"/>
    <dgm:cxn modelId="{832AA4EE-4241-5D46-88A5-E5FE4B3DCE83}" type="presParOf" srcId="{39977EF0-40DF-4B4F-A831-0F7CFEBDB7E0}" destId="{B6FFA293-91B6-264B-B09D-AEDB0E66B684}" srcOrd="0" destOrd="0" presId="urn:microsoft.com/office/officeart/2005/8/layout/hProcess9"/>
    <dgm:cxn modelId="{AC669911-3CDF-8D44-8486-C359EB2EE5DA}" type="presParOf" srcId="{39977EF0-40DF-4B4F-A831-0F7CFEBDB7E0}" destId="{7AA51925-61F5-C84A-B360-D3BC23CEE7CE}" srcOrd="1" destOrd="0" presId="urn:microsoft.com/office/officeart/2005/8/layout/hProcess9"/>
    <dgm:cxn modelId="{B0806C57-8AA6-E543-B56E-E27C1CE7AFA3}" type="presParOf" srcId="{39977EF0-40DF-4B4F-A831-0F7CFEBDB7E0}" destId="{265B55AF-BF96-314F-9C28-7DE018EED031}" srcOrd="2" destOrd="0" presId="urn:microsoft.com/office/officeart/2005/8/layout/hProcess9"/>
    <dgm:cxn modelId="{8844FAF8-7017-404A-849D-1A2262C2304F}" type="presParOf" srcId="{39977EF0-40DF-4B4F-A831-0F7CFEBDB7E0}" destId="{3EF3E104-2780-864D-8EEC-1E8D8C06B692}" srcOrd="3" destOrd="0" presId="urn:microsoft.com/office/officeart/2005/8/layout/hProcess9"/>
    <dgm:cxn modelId="{69F9B472-47BF-4B4A-BEB7-167025CB128F}" type="presParOf" srcId="{39977EF0-40DF-4B4F-A831-0F7CFEBDB7E0}" destId="{4AA7A718-D178-134D-A534-F9986E8F158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EE6C8-9D3B-614E-93EE-9266251DC373}" type="doc">
      <dgm:prSet loTypeId="urn:microsoft.com/office/officeart/2005/8/layout/arrow2" loCatId="process" qsTypeId="urn:microsoft.com/office/officeart/2005/8/quickstyle/simple1" qsCatId="simple" csTypeId="urn:microsoft.com/office/officeart/2005/8/colors/accent1_4" csCatId="accent1" phldr="1"/>
      <dgm:spPr/>
    </dgm:pt>
    <dgm:pt modelId="{EDE6AAED-5E17-5749-BB36-48B82956F697}">
      <dgm:prSet phldrT="[Text]" custT="1"/>
      <dgm:spPr/>
      <dgm:t>
        <a:bodyPr/>
        <a:lstStyle/>
        <a:p>
          <a:r>
            <a:rPr lang="en-US" sz="1800" b="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Onderbouw</a:t>
          </a:r>
          <a:r>
            <a:rPr lang="en-US" sz="18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voor</a:t>
          </a:r>
          <a:r>
            <a:rPr lang="en-US" sz="18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verbreding</a:t>
          </a:r>
          <a:endParaRPr lang="en-US" sz="1800" b="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04178B-97F2-474D-91AC-038E374CC754}" type="parTrans" cxnId="{05D5C72F-1E64-C742-A8BB-6EFD8AD5ADDE}">
      <dgm:prSet/>
      <dgm:spPr/>
      <dgm:t>
        <a:bodyPr/>
        <a:lstStyle/>
        <a:p>
          <a:endParaRPr lang="en-US"/>
        </a:p>
      </dgm:t>
    </dgm:pt>
    <dgm:pt modelId="{0BA6FC25-05C7-1049-B2AE-5371AA02B3C1}" type="sibTrans" cxnId="{05D5C72F-1E64-C742-A8BB-6EFD8AD5ADDE}">
      <dgm:prSet/>
      <dgm:spPr/>
      <dgm:t>
        <a:bodyPr/>
        <a:lstStyle/>
        <a:p>
          <a:endParaRPr lang="en-US"/>
        </a:p>
      </dgm:t>
    </dgm:pt>
    <dgm:pt modelId="{139818AB-8147-CE43-9190-D6A12BB62402}">
      <dgm:prSet phldrT="[Text]" custT="1"/>
      <dgm:spPr/>
      <dgm:t>
        <a:bodyPr/>
        <a:lstStyle/>
        <a:p>
          <a:r>
            <a:rPr lang="en-US" sz="18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Bovenbouw</a:t>
          </a:r>
          <a:r>
            <a:rPr lang="en-US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voor</a:t>
          </a:r>
          <a:r>
            <a:rPr lang="en-US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verdieping</a:t>
          </a:r>
          <a:r>
            <a:rPr lang="en-US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18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voorbereiding</a:t>
          </a:r>
          <a:r>
            <a:rPr lang="en-US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vervolg</a:t>
          </a:r>
          <a:r>
            <a:rPr lang="en-US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onderwijs</a:t>
          </a:r>
          <a:endParaRPr lang="en-US" sz="18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3FCD0-BBEC-584C-B596-BEB4B9E4133A}" type="parTrans" cxnId="{98381213-535A-F94F-94BB-32CF7A013EFB}">
      <dgm:prSet/>
      <dgm:spPr/>
      <dgm:t>
        <a:bodyPr/>
        <a:lstStyle/>
        <a:p>
          <a:endParaRPr lang="en-US"/>
        </a:p>
      </dgm:t>
    </dgm:pt>
    <dgm:pt modelId="{A793E2D7-F70B-804A-BC3F-D952BA046E74}" type="sibTrans" cxnId="{98381213-535A-F94F-94BB-32CF7A013EFB}">
      <dgm:prSet/>
      <dgm:spPr/>
      <dgm:t>
        <a:bodyPr/>
        <a:lstStyle/>
        <a:p>
          <a:endParaRPr lang="en-US"/>
        </a:p>
      </dgm:t>
    </dgm:pt>
    <dgm:pt modelId="{84A2B9E3-ABD2-B14B-BBB4-DE409D916FE9}" type="pres">
      <dgm:prSet presAssocID="{81EEE6C8-9D3B-614E-93EE-9266251DC373}" presName="arrowDiagram" presStyleCnt="0">
        <dgm:presLayoutVars>
          <dgm:chMax val="5"/>
          <dgm:dir/>
          <dgm:resizeHandles val="exact"/>
        </dgm:presLayoutVars>
      </dgm:prSet>
      <dgm:spPr/>
    </dgm:pt>
    <dgm:pt modelId="{4390550D-4944-B54F-A5FD-EEDC324BC935}" type="pres">
      <dgm:prSet presAssocID="{81EEE6C8-9D3B-614E-93EE-9266251DC373}" presName="arrow" presStyleLbl="bgShp" presStyleIdx="0" presStyleCnt="1"/>
      <dgm:spPr/>
    </dgm:pt>
    <dgm:pt modelId="{1AF6D4D4-796E-3B43-99A7-577B1F1CB064}" type="pres">
      <dgm:prSet presAssocID="{81EEE6C8-9D3B-614E-93EE-9266251DC373}" presName="arrowDiagram2" presStyleCnt="0"/>
      <dgm:spPr/>
    </dgm:pt>
    <dgm:pt modelId="{DBB015D3-961B-2041-92AF-A42825B17506}" type="pres">
      <dgm:prSet presAssocID="{EDE6AAED-5E17-5749-BB36-48B82956F697}" presName="bullet2a" presStyleLbl="node1" presStyleIdx="0" presStyleCnt="2"/>
      <dgm:spPr/>
    </dgm:pt>
    <dgm:pt modelId="{DF6B2420-7ED8-8E4A-BE3F-1219CCA3A10C}" type="pres">
      <dgm:prSet presAssocID="{EDE6AAED-5E17-5749-BB36-48B82956F697}" presName="textBox2a" presStyleLbl="revTx" presStyleIdx="0" presStyleCnt="2">
        <dgm:presLayoutVars>
          <dgm:bulletEnabled val="1"/>
        </dgm:presLayoutVars>
      </dgm:prSet>
      <dgm:spPr/>
    </dgm:pt>
    <dgm:pt modelId="{EED93683-EE57-ED4A-9D93-E3ACC33DB17F}" type="pres">
      <dgm:prSet presAssocID="{139818AB-8147-CE43-9190-D6A12BB62402}" presName="bullet2b" presStyleLbl="node1" presStyleIdx="1" presStyleCnt="2"/>
      <dgm:spPr/>
    </dgm:pt>
    <dgm:pt modelId="{241DDEE5-0C40-B340-BFFD-BD35FED9E7EB}" type="pres">
      <dgm:prSet presAssocID="{139818AB-8147-CE43-9190-D6A12BB62402}" presName="textBox2b" presStyleLbl="revTx" presStyleIdx="1" presStyleCnt="2">
        <dgm:presLayoutVars>
          <dgm:bulletEnabled val="1"/>
        </dgm:presLayoutVars>
      </dgm:prSet>
      <dgm:spPr/>
    </dgm:pt>
  </dgm:ptLst>
  <dgm:cxnLst>
    <dgm:cxn modelId="{98381213-535A-F94F-94BB-32CF7A013EFB}" srcId="{81EEE6C8-9D3B-614E-93EE-9266251DC373}" destId="{139818AB-8147-CE43-9190-D6A12BB62402}" srcOrd="1" destOrd="0" parTransId="{4393FCD0-BBEC-584C-B596-BEB4B9E4133A}" sibTransId="{A793E2D7-F70B-804A-BC3F-D952BA046E74}"/>
    <dgm:cxn modelId="{05D5C72F-1E64-C742-A8BB-6EFD8AD5ADDE}" srcId="{81EEE6C8-9D3B-614E-93EE-9266251DC373}" destId="{EDE6AAED-5E17-5749-BB36-48B82956F697}" srcOrd="0" destOrd="0" parTransId="{1004178B-97F2-474D-91AC-038E374CC754}" sibTransId="{0BA6FC25-05C7-1049-B2AE-5371AA02B3C1}"/>
    <dgm:cxn modelId="{FF9A217F-D101-0C45-A6D9-6149C4318325}" type="presOf" srcId="{139818AB-8147-CE43-9190-D6A12BB62402}" destId="{241DDEE5-0C40-B340-BFFD-BD35FED9E7EB}" srcOrd="0" destOrd="0" presId="urn:microsoft.com/office/officeart/2005/8/layout/arrow2"/>
    <dgm:cxn modelId="{8772C8BD-7F13-7245-B349-CD717BF06958}" type="presOf" srcId="{EDE6AAED-5E17-5749-BB36-48B82956F697}" destId="{DF6B2420-7ED8-8E4A-BE3F-1219CCA3A10C}" srcOrd="0" destOrd="0" presId="urn:microsoft.com/office/officeart/2005/8/layout/arrow2"/>
    <dgm:cxn modelId="{F69B0ECD-18F1-9048-93F3-2293F4EE0F5F}" type="presOf" srcId="{81EEE6C8-9D3B-614E-93EE-9266251DC373}" destId="{84A2B9E3-ABD2-B14B-BBB4-DE409D916FE9}" srcOrd="0" destOrd="0" presId="urn:microsoft.com/office/officeart/2005/8/layout/arrow2"/>
    <dgm:cxn modelId="{EA90592D-D639-CE4B-AE20-93A0263A169D}" type="presParOf" srcId="{84A2B9E3-ABD2-B14B-BBB4-DE409D916FE9}" destId="{4390550D-4944-B54F-A5FD-EEDC324BC935}" srcOrd="0" destOrd="0" presId="urn:microsoft.com/office/officeart/2005/8/layout/arrow2"/>
    <dgm:cxn modelId="{ADF566A7-75FA-E646-A117-107EE4B7D343}" type="presParOf" srcId="{84A2B9E3-ABD2-B14B-BBB4-DE409D916FE9}" destId="{1AF6D4D4-796E-3B43-99A7-577B1F1CB064}" srcOrd="1" destOrd="0" presId="urn:microsoft.com/office/officeart/2005/8/layout/arrow2"/>
    <dgm:cxn modelId="{AFBF1434-91EF-AE44-B03D-0925C9086341}" type="presParOf" srcId="{1AF6D4D4-796E-3B43-99A7-577B1F1CB064}" destId="{DBB015D3-961B-2041-92AF-A42825B17506}" srcOrd="0" destOrd="0" presId="urn:microsoft.com/office/officeart/2005/8/layout/arrow2"/>
    <dgm:cxn modelId="{3983B01A-9C0D-4A41-8E63-18B9E3FB4802}" type="presParOf" srcId="{1AF6D4D4-796E-3B43-99A7-577B1F1CB064}" destId="{DF6B2420-7ED8-8E4A-BE3F-1219CCA3A10C}" srcOrd="1" destOrd="0" presId="urn:microsoft.com/office/officeart/2005/8/layout/arrow2"/>
    <dgm:cxn modelId="{22E487C7-0E7C-A64F-8987-4500E0888233}" type="presParOf" srcId="{1AF6D4D4-796E-3B43-99A7-577B1F1CB064}" destId="{EED93683-EE57-ED4A-9D93-E3ACC33DB17F}" srcOrd="2" destOrd="0" presId="urn:microsoft.com/office/officeart/2005/8/layout/arrow2"/>
    <dgm:cxn modelId="{4A01EA2B-BCDD-BB44-B219-14C5F3D0C77C}" type="presParOf" srcId="{1AF6D4D4-796E-3B43-99A7-577B1F1CB064}" destId="{241DDEE5-0C40-B340-BFFD-BD35FED9E7EB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332D7-5890-4D49-8FE0-1F3274038A24}">
      <dsp:nvSpPr>
        <dsp:cNvPr id="0" name=""/>
        <dsp:cNvSpPr/>
      </dsp:nvSpPr>
      <dsp:spPr>
        <a:xfrm>
          <a:off x="413996" y="0"/>
          <a:ext cx="4691961" cy="2666202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FA293-91B6-264B-B09D-AEDB0E66B684}">
      <dsp:nvSpPr>
        <dsp:cNvPr id="0" name=""/>
        <dsp:cNvSpPr/>
      </dsp:nvSpPr>
      <dsp:spPr>
        <a:xfrm>
          <a:off x="2042" y="799860"/>
          <a:ext cx="1768994" cy="1066481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Onderzoek</a:t>
          </a:r>
          <a:r>
            <a:rPr lang="en-US" sz="2300" kern="1200" dirty="0"/>
            <a:t> </a:t>
          </a:r>
        </a:p>
      </dsp:txBody>
      <dsp:txXfrm>
        <a:off x="54103" y="851921"/>
        <a:ext cx="1664872" cy="962359"/>
      </dsp:txXfrm>
    </dsp:sp>
    <dsp:sp modelId="{265B55AF-BF96-314F-9C28-7DE018EED031}">
      <dsp:nvSpPr>
        <dsp:cNvPr id="0" name=""/>
        <dsp:cNvSpPr/>
      </dsp:nvSpPr>
      <dsp:spPr>
        <a:xfrm>
          <a:off x="1875480" y="799860"/>
          <a:ext cx="1768994" cy="1066481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Ontwerp</a:t>
          </a:r>
          <a:r>
            <a:rPr lang="en-US" sz="2300" kern="1200" dirty="0"/>
            <a:t> </a:t>
          </a:r>
        </a:p>
      </dsp:txBody>
      <dsp:txXfrm>
        <a:off x="1927541" y="851921"/>
        <a:ext cx="1664872" cy="962359"/>
      </dsp:txXfrm>
    </dsp:sp>
    <dsp:sp modelId="{4AA7A718-D178-134D-A534-F9986E8F1581}">
      <dsp:nvSpPr>
        <dsp:cNvPr id="0" name=""/>
        <dsp:cNvSpPr/>
      </dsp:nvSpPr>
      <dsp:spPr>
        <a:xfrm>
          <a:off x="3748917" y="799860"/>
          <a:ext cx="1768994" cy="1066481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Presentatie</a:t>
          </a:r>
          <a:endParaRPr lang="en-US" sz="2300" kern="1200" dirty="0"/>
        </a:p>
      </dsp:txBody>
      <dsp:txXfrm>
        <a:off x="3800978" y="851921"/>
        <a:ext cx="1664872" cy="962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0550D-4944-B54F-A5FD-EEDC324BC935}">
      <dsp:nvSpPr>
        <dsp:cNvPr id="0" name=""/>
        <dsp:cNvSpPr/>
      </dsp:nvSpPr>
      <dsp:spPr>
        <a:xfrm>
          <a:off x="542389" y="0"/>
          <a:ext cx="5021075" cy="313817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015D3-961B-2041-92AF-A42825B17506}">
      <dsp:nvSpPr>
        <dsp:cNvPr id="0" name=""/>
        <dsp:cNvSpPr/>
      </dsp:nvSpPr>
      <dsp:spPr>
        <a:xfrm>
          <a:off x="1709789" y="1710303"/>
          <a:ext cx="175737" cy="175737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B2420-7ED8-8E4A-BE3F-1219CCA3A10C}">
      <dsp:nvSpPr>
        <dsp:cNvPr id="0" name=""/>
        <dsp:cNvSpPr/>
      </dsp:nvSpPr>
      <dsp:spPr>
        <a:xfrm>
          <a:off x="1797658" y="1798172"/>
          <a:ext cx="1631849" cy="133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2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Onderbouw</a:t>
          </a:r>
          <a:r>
            <a:rPr lang="en-US" sz="1800" b="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voor</a:t>
          </a:r>
          <a:r>
            <a:rPr lang="en-US" sz="1800" b="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verbreding</a:t>
          </a:r>
          <a:endParaRPr lang="en-US" sz="1800" b="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7658" y="1798172"/>
        <a:ext cx="1631849" cy="1339999"/>
      </dsp:txXfrm>
    </dsp:sp>
    <dsp:sp modelId="{EED93683-EE57-ED4A-9D93-E3ACC33DB17F}">
      <dsp:nvSpPr>
        <dsp:cNvPr id="0" name=""/>
        <dsp:cNvSpPr/>
      </dsp:nvSpPr>
      <dsp:spPr>
        <a:xfrm>
          <a:off x="3329086" y="910069"/>
          <a:ext cx="301264" cy="301264"/>
        </a:xfrm>
        <a:prstGeom prst="ellipse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DDEE5-0C40-B340-BFFD-BD35FED9E7EB}">
      <dsp:nvSpPr>
        <dsp:cNvPr id="0" name=""/>
        <dsp:cNvSpPr/>
      </dsp:nvSpPr>
      <dsp:spPr>
        <a:xfrm>
          <a:off x="3479718" y="1060702"/>
          <a:ext cx="1631849" cy="2077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63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Bovenbouw</a:t>
          </a: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voor</a:t>
          </a: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verdieping</a:t>
          </a: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180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voorbereiding</a:t>
          </a: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vervolg</a:t>
          </a: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onderwijs</a:t>
          </a:r>
          <a:endParaRPr lang="en-US" sz="180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79718" y="1060702"/>
        <a:ext cx="1631849" cy="2077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4BF3A-B916-4E8B-8C02-6C5BA2B99006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A5BC2-C607-404D-9F02-0ABE8D2C63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0552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A5BC2-C607-404D-9F02-0ABE8D2C63B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82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A5BC2-C607-404D-9F02-0ABE8D2C63B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85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A5BC2-C607-404D-9F02-0ABE8D2C63B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94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is mogelijk om te wisselen in leerjaar</a:t>
            </a:r>
            <a:r>
              <a:rPr lang="nl-NL" baseline="0" dirty="0"/>
              <a:t> 2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962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is mogelijk om te wisselen in leerjaar</a:t>
            </a:r>
            <a:r>
              <a:rPr lang="nl-NL" baseline="0" dirty="0"/>
              <a:t> 2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509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DE142D4-7559-FE48-8185-9F985DC03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2464" y="448738"/>
            <a:ext cx="6858000" cy="325120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5600"/>
              </a:lnSpc>
              <a:defRPr sz="7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 dirty="0"/>
              <a:t>WELKOM </a:t>
            </a:r>
            <a:br>
              <a:rPr lang="nl-NL" dirty="0"/>
            </a:br>
            <a:r>
              <a:rPr lang="nl-NL" dirty="0"/>
              <a:t>OP HET </a:t>
            </a:r>
            <a:br>
              <a:rPr lang="nl-NL" dirty="0"/>
            </a:br>
            <a:r>
              <a:rPr lang="nl-NL" dirty="0"/>
              <a:t>ERASMUS</a:t>
            </a:r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AEDEED0-A648-A94C-983F-489196DD31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2" y="4484868"/>
            <a:ext cx="2273300" cy="91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381" y="358787"/>
            <a:ext cx="7203018" cy="500062"/>
          </a:xfrm>
        </p:spPr>
        <p:txBody>
          <a:bodyPr>
            <a:noAutofit/>
          </a:bodyPr>
          <a:lstStyle>
            <a:lvl1pPr>
              <a:defRPr sz="3333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 dirty="0"/>
              <a:t>REGEL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2" y="1752601"/>
            <a:ext cx="7203018" cy="3394869"/>
          </a:xfrm>
        </p:spPr>
        <p:txBody>
          <a:bodyPr/>
          <a:lstStyle>
            <a:lvl1pPr marL="260605" indent="-260605">
              <a:lnSpc>
                <a:spcPct val="90000"/>
              </a:lnSpc>
              <a:buFontTx/>
              <a:buBlip>
                <a:blip r:embed="rId2"/>
              </a:buBlip>
              <a:tabLst/>
              <a:defRPr sz="1500" b="0" i="0">
                <a:solidFill>
                  <a:srgbClr val="70706E"/>
                </a:solidFill>
                <a:latin typeface="Charter Roman" panose="02040503050506020203" pitchFamily="18" charset="0"/>
              </a:defRPr>
            </a:lvl1pPr>
            <a:lvl2pPr marL="521208" indent="-235470">
              <a:lnSpc>
                <a:spcPct val="90000"/>
              </a:lnSpc>
              <a:buFontTx/>
              <a:buBlip>
                <a:blip r:embed="rId2"/>
              </a:buBlip>
              <a:tabLst/>
              <a:defRPr sz="1333" b="0" i="0">
                <a:solidFill>
                  <a:srgbClr val="70706E"/>
                </a:solidFill>
                <a:latin typeface="Charter Roman" panose="02040503050506020203" pitchFamily="18" charset="0"/>
              </a:defRPr>
            </a:lvl2pPr>
            <a:lvl3pPr marL="783135" indent="-211658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3pPr>
            <a:lvl4pPr marL="1043740" indent="-186524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4pPr>
            <a:lvl5pPr marL="1340061" indent="-197107">
              <a:lnSpc>
                <a:spcPct val="90000"/>
              </a:lnSpc>
              <a:buFontTx/>
              <a:buBlip>
                <a:blip r:embed="rId2"/>
              </a:buBlip>
              <a:tabLst/>
              <a:defRPr sz="1000" b="0" i="0">
                <a:solidFill>
                  <a:srgbClr val="70706E"/>
                </a:solidFill>
                <a:latin typeface="Charter Roman" panose="02040503050506020203" pitchFamily="18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E61532B-653B-2344-A785-E73AEF0B0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381" y="719556"/>
            <a:ext cx="7203018" cy="500062"/>
          </a:xfrm>
        </p:spPr>
        <p:txBody>
          <a:bodyPr>
            <a:noAutofit/>
          </a:bodyPr>
          <a:lstStyle>
            <a:lvl1pPr marL="0" indent="0">
              <a:buNone/>
              <a:defRPr sz="3333" b="1" i="0">
                <a:solidFill>
                  <a:srgbClr val="E632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285739" indent="0">
              <a:buNone/>
              <a:defRPr/>
            </a:lvl2pPr>
            <a:lvl3pPr marL="571477" indent="0">
              <a:buNone/>
              <a:defRPr/>
            </a:lvl3pPr>
            <a:lvl4pPr marL="857216" indent="0">
              <a:buNone/>
              <a:defRPr/>
            </a:lvl4pPr>
            <a:lvl5pPr marL="1142954" indent="0">
              <a:buNone/>
              <a:defRPr/>
            </a:lvl5pPr>
          </a:lstStyle>
          <a:p>
            <a:pPr lvl="0"/>
            <a:r>
              <a:rPr lang="nl-NL" dirty="0"/>
              <a:t>REGEL 2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5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somming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381" y="358787"/>
            <a:ext cx="7203018" cy="500062"/>
          </a:xfrm>
        </p:spPr>
        <p:txBody>
          <a:bodyPr>
            <a:noAutofit/>
          </a:bodyPr>
          <a:lstStyle>
            <a:lvl1pPr>
              <a:defRPr sz="3333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 dirty="0"/>
              <a:t>REGEL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2" y="1752601"/>
            <a:ext cx="5069418" cy="3394869"/>
          </a:xfrm>
        </p:spPr>
        <p:txBody>
          <a:bodyPr/>
          <a:lstStyle>
            <a:lvl1pPr marL="260605" indent="-260605">
              <a:lnSpc>
                <a:spcPct val="90000"/>
              </a:lnSpc>
              <a:buFontTx/>
              <a:buBlip>
                <a:blip r:embed="rId2"/>
              </a:buBlip>
              <a:tabLst/>
              <a:defRPr sz="1500" b="0" i="0">
                <a:solidFill>
                  <a:srgbClr val="70706E"/>
                </a:solidFill>
                <a:latin typeface="Charter Roman" panose="02040503050506020203" pitchFamily="18" charset="0"/>
              </a:defRPr>
            </a:lvl1pPr>
            <a:lvl2pPr marL="521208" indent="-235470">
              <a:lnSpc>
                <a:spcPct val="90000"/>
              </a:lnSpc>
              <a:buFontTx/>
              <a:buBlip>
                <a:blip r:embed="rId2"/>
              </a:buBlip>
              <a:tabLst/>
              <a:defRPr sz="1333" b="0" i="0">
                <a:solidFill>
                  <a:srgbClr val="70706E"/>
                </a:solidFill>
                <a:latin typeface="Charter Roman" panose="02040503050506020203" pitchFamily="18" charset="0"/>
              </a:defRPr>
            </a:lvl2pPr>
            <a:lvl3pPr marL="783135" indent="-211658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3pPr>
            <a:lvl4pPr marL="1043740" indent="-186524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4pPr>
            <a:lvl5pPr marL="1340061" indent="-197107">
              <a:lnSpc>
                <a:spcPct val="90000"/>
              </a:lnSpc>
              <a:buFontTx/>
              <a:buBlip>
                <a:blip r:embed="rId2"/>
              </a:buBlip>
              <a:tabLst/>
              <a:defRPr sz="1000" b="0" i="0">
                <a:solidFill>
                  <a:srgbClr val="70706E"/>
                </a:solidFill>
                <a:latin typeface="Charter Roman" panose="02040503050506020203" pitchFamily="18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E61532B-653B-2344-A785-E73AEF0B0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381" y="719556"/>
            <a:ext cx="7203018" cy="500062"/>
          </a:xfrm>
        </p:spPr>
        <p:txBody>
          <a:bodyPr>
            <a:noAutofit/>
          </a:bodyPr>
          <a:lstStyle>
            <a:lvl1pPr marL="0" indent="0">
              <a:buNone/>
              <a:defRPr sz="3333" b="1" i="0">
                <a:solidFill>
                  <a:srgbClr val="E632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285739" indent="0">
              <a:buNone/>
              <a:defRPr/>
            </a:lvl2pPr>
            <a:lvl3pPr marL="571477" indent="0">
              <a:buNone/>
              <a:defRPr/>
            </a:lvl3pPr>
            <a:lvl4pPr marL="857216" indent="0">
              <a:buNone/>
              <a:defRPr/>
            </a:lvl4pPr>
            <a:lvl5pPr marL="1142954" indent="0">
              <a:buNone/>
              <a:defRPr/>
            </a:lvl5pPr>
          </a:lstStyle>
          <a:p>
            <a:pPr lvl="0"/>
            <a:r>
              <a:rPr lang="nl-NL" dirty="0"/>
              <a:t>REGEL 2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7EB10D4-8DCC-5A4F-ABE4-DF8E1D229E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9668" y="1752601"/>
            <a:ext cx="2942169" cy="294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14152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601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E250-735D-4DDB-842C-1872A1FD7397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034BA-66AA-4139-A4AC-B17FB791EB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942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E250-735D-4DDB-842C-1872A1FD7397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034BA-66AA-4139-A4AC-B17FB791EB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839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82" y="342336"/>
            <a:ext cx="7203018" cy="500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2" y="1752600"/>
            <a:ext cx="7203018" cy="3394869"/>
          </a:xfrm>
        </p:spPr>
        <p:txBody>
          <a:bodyPr/>
          <a:lstStyle>
            <a:lvl1pPr marL="312738" indent="-312738">
              <a:lnSpc>
                <a:spcPct val="90000"/>
              </a:lnSpc>
              <a:buFontTx/>
              <a:buBlip>
                <a:blip r:embed="rId2"/>
              </a:buBlip>
              <a:tabLst/>
              <a:defRPr sz="1800" b="1" i="0">
                <a:solidFill>
                  <a:srgbClr val="70706E"/>
                </a:solidFill>
                <a:latin typeface="Charter Roman" panose="02040503050506020203" pitchFamily="18" charset="0"/>
              </a:defRPr>
            </a:lvl1pPr>
            <a:lvl2pPr marL="625475" indent="-282575">
              <a:lnSpc>
                <a:spcPct val="90000"/>
              </a:lnSpc>
              <a:buFontTx/>
              <a:buBlip>
                <a:blip r:embed="rId2"/>
              </a:buBlip>
              <a:tabLst/>
              <a:defRPr sz="1600" b="1" i="0">
                <a:solidFill>
                  <a:srgbClr val="70706E"/>
                </a:solidFill>
                <a:latin typeface="Charter Roman" panose="02040503050506020203" pitchFamily="18" charset="0"/>
              </a:defRPr>
            </a:lvl2pPr>
            <a:lvl3pPr marL="939800" indent="-254000">
              <a:lnSpc>
                <a:spcPct val="90000"/>
              </a:lnSpc>
              <a:buFontTx/>
              <a:buBlip>
                <a:blip r:embed="rId2"/>
              </a:buBlip>
              <a:tabLst/>
              <a:defRPr b="1" i="0">
                <a:solidFill>
                  <a:srgbClr val="70706E"/>
                </a:solidFill>
                <a:latin typeface="Charter Roman" panose="02040503050506020203" pitchFamily="18" charset="0"/>
              </a:defRPr>
            </a:lvl3pPr>
            <a:lvl4pPr marL="1252538" indent="-223838">
              <a:lnSpc>
                <a:spcPct val="90000"/>
              </a:lnSpc>
              <a:buFontTx/>
              <a:buBlip>
                <a:blip r:embed="rId2"/>
              </a:buBlip>
              <a:tabLst/>
              <a:defRPr b="1" i="0">
                <a:solidFill>
                  <a:srgbClr val="70706E"/>
                </a:solidFill>
                <a:latin typeface="Charter Roman" panose="02040503050506020203" pitchFamily="18" charset="0"/>
              </a:defRPr>
            </a:lvl4pPr>
            <a:lvl5pPr marL="1608138" indent="-236538">
              <a:lnSpc>
                <a:spcPct val="90000"/>
              </a:lnSpc>
              <a:buFontTx/>
              <a:buBlip>
                <a:blip r:embed="rId2"/>
              </a:buBlip>
              <a:tabLst/>
              <a:defRPr sz="1200" b="1" i="0">
                <a:solidFill>
                  <a:srgbClr val="70706E"/>
                </a:solidFill>
                <a:latin typeface="Charter Roman" panose="02040503050506020203" pitchFamily="18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4" name="Tekstvak 3"/>
          <p:cNvSpPr txBox="1"/>
          <p:nvPr userDrawn="1"/>
        </p:nvSpPr>
        <p:spPr>
          <a:xfrm>
            <a:off x="315382" y="870107"/>
            <a:ext cx="6895909" cy="4779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15382" y="870107"/>
            <a:ext cx="6781078" cy="68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rgbClr val="E63200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1529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2" y="1752600"/>
            <a:ext cx="5069418" cy="3394869"/>
          </a:xfrm>
        </p:spPr>
        <p:txBody>
          <a:bodyPr/>
          <a:lstStyle>
            <a:lvl1pPr marL="312738" indent="-312738">
              <a:lnSpc>
                <a:spcPct val="90000"/>
              </a:lnSpc>
              <a:buFontTx/>
              <a:buBlip>
                <a:blip r:embed="rId2"/>
              </a:buBlip>
              <a:tabLst/>
              <a:defRPr sz="1800" b="0" i="0">
                <a:solidFill>
                  <a:srgbClr val="70706E"/>
                </a:solidFill>
                <a:latin typeface="Charter Roman" panose="02040503050506020203" pitchFamily="18" charset="0"/>
              </a:defRPr>
            </a:lvl1pPr>
            <a:lvl2pPr marL="625475" indent="-282575">
              <a:lnSpc>
                <a:spcPct val="90000"/>
              </a:lnSpc>
              <a:buFontTx/>
              <a:buBlip>
                <a:blip r:embed="rId2"/>
              </a:buBlip>
              <a:tabLst/>
              <a:defRPr sz="1600" b="0" i="0">
                <a:solidFill>
                  <a:srgbClr val="70706E"/>
                </a:solidFill>
                <a:latin typeface="Charter Roman" panose="02040503050506020203" pitchFamily="18" charset="0"/>
              </a:defRPr>
            </a:lvl2pPr>
            <a:lvl3pPr marL="939800" indent="-254000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3pPr>
            <a:lvl4pPr marL="1252538" indent="-223838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4pPr>
            <a:lvl5pPr marL="1608138" indent="-236538">
              <a:lnSpc>
                <a:spcPct val="90000"/>
              </a:lnSpc>
              <a:buFontTx/>
              <a:buBlip>
                <a:blip r:embed="rId2"/>
              </a:buBlip>
              <a:tabLst/>
              <a:defRPr sz="1200" b="0" i="0">
                <a:solidFill>
                  <a:srgbClr val="70706E"/>
                </a:solidFill>
                <a:latin typeface="Charter Roman" panose="02040503050506020203" pitchFamily="18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7EB10D4-8DCC-5A4F-ABE4-DF8E1D229E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9666" y="1752601"/>
            <a:ext cx="2942169" cy="294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5382" y="342336"/>
            <a:ext cx="7203018" cy="500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15382" y="870107"/>
            <a:ext cx="6781078" cy="68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rgbClr val="E63200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17540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70" y="209780"/>
            <a:ext cx="7886700" cy="66032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A85-93B8-1C4D-AA71-83A7CBFF506C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81A-B422-5048-80FD-89E8908AC402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10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315382" y="870107"/>
            <a:ext cx="6781078" cy="68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rgbClr val="E63200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99774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>
            <a:lvl1pPr>
              <a:defRPr>
                <a:latin typeface="Helvetica Neue Condensed" panose="02000503000000020004"/>
              </a:defRPr>
            </a:lvl1pPr>
            <a:lvl2pPr>
              <a:defRPr>
                <a:latin typeface="Helvetica Neue Condensed" panose="02000503000000020004"/>
              </a:defRPr>
            </a:lvl2pPr>
            <a:lvl3pPr>
              <a:defRPr>
                <a:latin typeface="Helvetica Neue Condensed" panose="02000503000000020004"/>
              </a:defRPr>
            </a:lvl3pPr>
            <a:lvl4pPr>
              <a:defRPr>
                <a:latin typeface="Helvetica Neue Condensed" panose="02000503000000020004"/>
              </a:defRPr>
            </a:lvl4pPr>
            <a:lvl5pPr>
              <a:defRPr>
                <a:latin typeface="Helvetica Neue Condensed" panose="02000503000000020004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>
            <a:lvl1pPr>
              <a:defRPr>
                <a:latin typeface="Helvetica Neue Condensed" panose="02000503000000020004"/>
              </a:defRPr>
            </a:lvl1pPr>
            <a:lvl2pPr>
              <a:defRPr>
                <a:latin typeface="Helvetica Neue Condensed" panose="02000503000000020004"/>
              </a:defRPr>
            </a:lvl2pPr>
            <a:lvl3pPr>
              <a:defRPr>
                <a:latin typeface="Helvetica Neue Condensed" panose="02000503000000020004"/>
              </a:defRPr>
            </a:lvl3pPr>
            <a:lvl4pPr>
              <a:defRPr>
                <a:latin typeface="Helvetica Neue Condensed" panose="02000503000000020004"/>
              </a:defRPr>
            </a:lvl4pPr>
            <a:lvl5pPr>
              <a:defRPr>
                <a:latin typeface="Helvetica Neue Condensed" panose="02000503000000020004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A85-93B8-1C4D-AA71-83A7CBFF506C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81A-B422-5048-80FD-89E8908AC40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5382" y="342336"/>
            <a:ext cx="7203018" cy="500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315382" y="870107"/>
            <a:ext cx="6781078" cy="68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rgbClr val="E63200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84351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A85-93B8-1C4D-AA71-83A7CBFF506C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81A-B422-5048-80FD-89E8908AC40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5382" y="342336"/>
            <a:ext cx="7203018" cy="500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315382" y="870107"/>
            <a:ext cx="6781078" cy="68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rgbClr val="E63200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19679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129" y="1579418"/>
            <a:ext cx="3775842" cy="331271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382" y="1579418"/>
            <a:ext cx="2949178" cy="3176323"/>
          </a:xfrm>
        </p:spPr>
        <p:txBody>
          <a:bodyPr/>
          <a:lstStyle>
            <a:lvl1pPr marL="0" indent="0">
              <a:buNone/>
              <a:defRPr sz="1200">
                <a:latin typeface="Helvetica Neue Condensed" panose="02000503000000020004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A85-93B8-1C4D-AA71-83A7CBFF506C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81A-B422-5048-80FD-89E8908AC40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5382" y="342336"/>
            <a:ext cx="7203018" cy="500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315382" y="833786"/>
            <a:ext cx="6781078" cy="68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rgbClr val="E63200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92816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381" y="358787"/>
            <a:ext cx="7203018" cy="500062"/>
          </a:xfrm>
        </p:spPr>
        <p:txBody>
          <a:bodyPr>
            <a:noAutofit/>
          </a:bodyPr>
          <a:lstStyle>
            <a:lvl1pPr>
              <a:defRPr sz="3333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 dirty="0"/>
              <a:t>REGEL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2" y="1752601"/>
            <a:ext cx="7203018" cy="3394869"/>
          </a:xfrm>
        </p:spPr>
        <p:txBody>
          <a:bodyPr/>
          <a:lstStyle>
            <a:lvl1pPr marL="260605" indent="-260605">
              <a:lnSpc>
                <a:spcPct val="90000"/>
              </a:lnSpc>
              <a:buFontTx/>
              <a:buBlip>
                <a:blip r:embed="rId2"/>
              </a:buBlip>
              <a:tabLst/>
              <a:defRPr sz="1500" b="0" i="0">
                <a:solidFill>
                  <a:srgbClr val="70706E"/>
                </a:solidFill>
                <a:latin typeface="Charter Roman" panose="02040503050506020203" pitchFamily="18" charset="0"/>
              </a:defRPr>
            </a:lvl1pPr>
            <a:lvl2pPr marL="521208" indent="-235470">
              <a:lnSpc>
                <a:spcPct val="90000"/>
              </a:lnSpc>
              <a:buFontTx/>
              <a:buBlip>
                <a:blip r:embed="rId2"/>
              </a:buBlip>
              <a:tabLst/>
              <a:defRPr sz="1333" b="0" i="0">
                <a:solidFill>
                  <a:srgbClr val="70706E"/>
                </a:solidFill>
                <a:latin typeface="Charter Roman" panose="02040503050506020203" pitchFamily="18" charset="0"/>
              </a:defRPr>
            </a:lvl2pPr>
            <a:lvl3pPr marL="783135" indent="-211658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3pPr>
            <a:lvl4pPr marL="1043740" indent="-186524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4pPr>
            <a:lvl5pPr marL="1340061" indent="-197107">
              <a:lnSpc>
                <a:spcPct val="90000"/>
              </a:lnSpc>
              <a:buFontTx/>
              <a:buBlip>
                <a:blip r:embed="rId2"/>
              </a:buBlip>
              <a:tabLst/>
              <a:defRPr sz="1000" b="0" i="0">
                <a:solidFill>
                  <a:srgbClr val="70706E"/>
                </a:solidFill>
                <a:latin typeface="Charter Roman" panose="02040503050506020203" pitchFamily="18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E61532B-653B-2344-A785-E73AEF0B0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381" y="719556"/>
            <a:ext cx="7203018" cy="500062"/>
          </a:xfrm>
        </p:spPr>
        <p:txBody>
          <a:bodyPr>
            <a:noAutofit/>
          </a:bodyPr>
          <a:lstStyle>
            <a:lvl1pPr marL="0" indent="0">
              <a:buNone/>
              <a:defRPr sz="3333" b="1" i="0">
                <a:solidFill>
                  <a:srgbClr val="E632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285739" indent="0">
              <a:buNone/>
              <a:defRPr/>
            </a:lvl2pPr>
            <a:lvl3pPr marL="571477" indent="0">
              <a:buNone/>
              <a:defRPr/>
            </a:lvl3pPr>
            <a:lvl4pPr marL="857216" indent="0">
              <a:buNone/>
              <a:defRPr/>
            </a:lvl4pPr>
            <a:lvl5pPr marL="1142954" indent="0">
              <a:buNone/>
              <a:defRPr/>
            </a:lvl5pPr>
          </a:lstStyle>
          <a:p>
            <a:pPr lvl="0"/>
            <a:r>
              <a:rPr lang="nl-NL" dirty="0"/>
              <a:t>REGEL 2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8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381" y="358787"/>
            <a:ext cx="7203018" cy="500062"/>
          </a:xfrm>
        </p:spPr>
        <p:txBody>
          <a:bodyPr>
            <a:noAutofit/>
          </a:bodyPr>
          <a:lstStyle>
            <a:lvl1pPr>
              <a:defRPr sz="3333" b="1" i="0">
                <a:solidFill>
                  <a:srgbClr val="F07D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nl-NL" dirty="0"/>
              <a:t>REGEL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2" y="1752601"/>
            <a:ext cx="7203018" cy="3394869"/>
          </a:xfrm>
        </p:spPr>
        <p:txBody>
          <a:bodyPr/>
          <a:lstStyle>
            <a:lvl1pPr marL="260605" indent="-260605">
              <a:lnSpc>
                <a:spcPct val="90000"/>
              </a:lnSpc>
              <a:buFontTx/>
              <a:buBlip>
                <a:blip r:embed="rId2"/>
              </a:buBlip>
              <a:tabLst/>
              <a:defRPr sz="1500" b="0" i="0">
                <a:solidFill>
                  <a:srgbClr val="70706E"/>
                </a:solidFill>
                <a:latin typeface="Charter Roman" panose="02040503050506020203" pitchFamily="18" charset="0"/>
              </a:defRPr>
            </a:lvl1pPr>
            <a:lvl2pPr marL="521208" indent="-235470">
              <a:lnSpc>
                <a:spcPct val="90000"/>
              </a:lnSpc>
              <a:buFontTx/>
              <a:buBlip>
                <a:blip r:embed="rId2"/>
              </a:buBlip>
              <a:tabLst/>
              <a:defRPr sz="1333" b="0" i="0">
                <a:solidFill>
                  <a:srgbClr val="70706E"/>
                </a:solidFill>
                <a:latin typeface="Charter Roman" panose="02040503050506020203" pitchFamily="18" charset="0"/>
              </a:defRPr>
            </a:lvl2pPr>
            <a:lvl3pPr marL="783135" indent="-211658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3pPr>
            <a:lvl4pPr marL="1043740" indent="-186524">
              <a:lnSpc>
                <a:spcPct val="90000"/>
              </a:lnSpc>
              <a:buFontTx/>
              <a:buBlip>
                <a:blip r:embed="rId2"/>
              </a:buBlip>
              <a:tabLst/>
              <a:defRPr b="0" i="0">
                <a:solidFill>
                  <a:srgbClr val="70706E"/>
                </a:solidFill>
                <a:latin typeface="Charter Roman" panose="02040503050506020203" pitchFamily="18" charset="0"/>
              </a:defRPr>
            </a:lvl4pPr>
            <a:lvl5pPr marL="1340061" indent="-197107">
              <a:lnSpc>
                <a:spcPct val="90000"/>
              </a:lnSpc>
              <a:buFontTx/>
              <a:buBlip>
                <a:blip r:embed="rId2"/>
              </a:buBlip>
              <a:tabLst/>
              <a:defRPr sz="1000" b="0" i="0">
                <a:solidFill>
                  <a:srgbClr val="70706E"/>
                </a:solidFill>
                <a:latin typeface="Charter Roman" panose="02040503050506020203" pitchFamily="18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E61532B-653B-2344-A785-E73AEF0B0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381" y="719556"/>
            <a:ext cx="7203018" cy="500062"/>
          </a:xfrm>
        </p:spPr>
        <p:txBody>
          <a:bodyPr>
            <a:noAutofit/>
          </a:bodyPr>
          <a:lstStyle>
            <a:lvl1pPr marL="0" indent="0">
              <a:buNone/>
              <a:defRPr sz="3333" b="1" i="0">
                <a:solidFill>
                  <a:srgbClr val="E632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285739" indent="0">
              <a:buNone/>
              <a:defRPr/>
            </a:lvl2pPr>
            <a:lvl3pPr marL="571477" indent="0">
              <a:buNone/>
              <a:defRPr/>
            </a:lvl3pPr>
            <a:lvl4pPr marL="857216" indent="0">
              <a:buNone/>
              <a:defRPr/>
            </a:lvl4pPr>
            <a:lvl5pPr marL="1142954" indent="0">
              <a:buNone/>
              <a:defRPr/>
            </a:lvl5pPr>
          </a:lstStyle>
          <a:p>
            <a:pPr lvl="0"/>
            <a:r>
              <a:rPr lang="nl-NL" dirty="0"/>
              <a:t>REGEL 2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7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167084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8A85-93B8-1C4D-AA71-83A7CBFF506C}" type="datetimeFigureOut">
              <a:rPr lang="nl-NL" smtClean="0"/>
              <a:t>20-12-2022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9281A-B422-5048-80FD-89E8908AC402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5B24882-3B53-2544-A936-60AAE06EAC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4436"/>
            <a:ext cx="486836" cy="544488"/>
          </a:xfrm>
          <a:prstGeom prst="rect">
            <a:avLst/>
          </a:prstGeom>
        </p:spPr>
      </p:pic>
      <p:sp>
        <p:nvSpPr>
          <p:cNvPr id="11" name="Tijdelijke aanduiding voor titel 10"/>
          <p:cNvSpPr>
            <a:spLocks noGrp="1"/>
          </p:cNvSpPr>
          <p:nvPr>
            <p:ph type="title"/>
          </p:nvPr>
        </p:nvSpPr>
        <p:spPr>
          <a:xfrm>
            <a:off x="319809" y="261673"/>
            <a:ext cx="7886700" cy="867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2537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72" r:id="rId3"/>
    <p:sldLayoutId id="2147483663" r:id="rId4"/>
    <p:sldLayoutId id="2147483664" r:id="rId5"/>
    <p:sldLayoutId id="2147483666" r:id="rId6"/>
    <p:sldLayoutId id="2147483669" r:id="rId7"/>
    <p:sldLayoutId id="2147483675" r:id="rId8"/>
    <p:sldLayoutId id="2147483676" r:id="rId9"/>
    <p:sldLayoutId id="2147483677" r:id="rId10"/>
    <p:sldLayoutId id="2147483679" r:id="rId11"/>
    <p:sldLayoutId id="2147483681" r:id="rId12"/>
    <p:sldLayoutId id="2147483682" r:id="rId13"/>
    <p:sldLayoutId id="214748368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F07D00"/>
          </a:solidFill>
          <a:latin typeface="Helvetica Neue Condensed" panose="02000503000000020004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Neue Condensed" panose="02000503000000020004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 Condensed" panose="02000503000000020004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 Neue Condensed" panose="02000503000000020004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 Condensed" panose="02000503000000020004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 Condensed" panose="02000503000000020004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m.d.vries@het-erasmus.nl" TargetMode="External"/><Relationship Id="rId7" Type="http://schemas.openxmlformats.org/officeDocument/2006/relationships/image" Target="../media/image71.png"/><Relationship Id="rId2" Type="http://schemas.openxmlformats.org/officeDocument/2006/relationships/hyperlink" Target="mailto:p.vaanhold@het-erasmus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C91BB06-A1A8-4C23-BF78-6B1B493D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69" y="905438"/>
            <a:ext cx="8595862" cy="500062"/>
          </a:xfrm>
        </p:spPr>
        <p:txBody>
          <a:bodyPr/>
          <a:lstStyle/>
          <a:p>
            <a:pPr algn="ctr"/>
            <a:r>
              <a:rPr lang="nl-NL" sz="4000" dirty="0">
                <a:solidFill>
                  <a:srgbClr val="0084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AANDACHT VOOR </a:t>
            </a:r>
            <a:r>
              <a:rPr lang="nl-NL" sz="4000" dirty="0">
                <a:solidFill>
                  <a:srgbClr val="CF12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ONDERNEMERSCHAP IN DE 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ONDERBOUW VOOR HAVO/VWO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F6B6412-F34C-4B4A-99BA-36839E29D4A2}"/>
              </a:ext>
            </a:extLst>
          </p:cNvPr>
          <p:cNvSpPr/>
          <p:nvPr/>
        </p:nvSpPr>
        <p:spPr>
          <a:xfrm>
            <a:off x="7988531" y="274320"/>
            <a:ext cx="980902" cy="881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EC748B61-3B81-4410-90AC-0FA83163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80" y="2424893"/>
            <a:ext cx="2964180" cy="29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A368549-1518-4204-86E9-8734EC1067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6018" y="2426273"/>
            <a:ext cx="2779402" cy="2962800"/>
          </a:xfrm>
          <a:prstGeom prst="rect">
            <a:avLst/>
          </a:prstGeom>
        </p:spPr>
      </p:pic>
      <p:pic>
        <p:nvPicPr>
          <p:cNvPr id="1028" name="Picture 4" descr="Vecon Forum - Forum">
            <a:extLst>
              <a:ext uri="{FF2B5EF4-FFF2-40B4-BE49-F238E27FC236}">
                <a16:creationId xmlns:a16="http://schemas.microsoft.com/office/drawing/2014/main" id="{12F62A18-C6C9-4770-9C30-7C9A0D31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03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Culturen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2" y="1219617"/>
            <a:ext cx="4743701" cy="3557777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Voorbeeld van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09" y="1349800"/>
            <a:ext cx="3638274" cy="20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con Forum - Forum">
            <a:extLst>
              <a:ext uri="{FF2B5EF4-FFF2-40B4-BE49-F238E27FC236}">
                <a16:creationId xmlns:a16="http://schemas.microsoft.com/office/drawing/2014/main" id="{533505CB-58E5-4DBF-B983-E64FD293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nl-NL" dirty="0"/>
              <a:t>val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01" y="2321538"/>
            <a:ext cx="3112984" cy="17597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42" y="3655113"/>
            <a:ext cx="3103086" cy="173872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8" y="3201416"/>
            <a:ext cx="3022168" cy="18288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8" y="1219618"/>
            <a:ext cx="3538335" cy="186454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97" y="839894"/>
            <a:ext cx="3753565" cy="12352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4" descr="Vecon Forum - Forum">
            <a:extLst>
              <a:ext uri="{FF2B5EF4-FFF2-40B4-BE49-F238E27FC236}">
                <a16:creationId xmlns:a16="http://schemas.microsoft.com/office/drawing/2014/main" id="{44066708-4DD5-4BFE-8718-42CBD72D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506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Projecten Klas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382" y="1243584"/>
            <a:ext cx="7898720" cy="3903885"/>
          </a:xfrm>
        </p:spPr>
        <p:txBody>
          <a:bodyPr>
            <a:normAutofit/>
          </a:bodyPr>
          <a:lstStyle/>
          <a:p>
            <a:r>
              <a:rPr lang="nl-NL" sz="2400" b="0" dirty="0"/>
              <a:t>Website maken</a:t>
            </a:r>
            <a:endParaRPr lang="nl-NL" sz="1400" dirty="0"/>
          </a:p>
          <a:p>
            <a:r>
              <a:rPr lang="nl-NL" sz="2400" b="0" dirty="0"/>
              <a:t>Perfecte plaatje</a:t>
            </a:r>
          </a:p>
          <a:p>
            <a:r>
              <a:rPr lang="nl-NL" sz="2400" b="0" dirty="0"/>
              <a:t>Promotiefilm Het Erasmus</a:t>
            </a:r>
          </a:p>
          <a:p>
            <a:r>
              <a:rPr lang="nl-NL" sz="2400" b="0" dirty="0"/>
              <a:t>Broodjesproject</a:t>
            </a:r>
          </a:p>
          <a:p>
            <a:r>
              <a:rPr lang="nl-NL" sz="2400" b="0" dirty="0"/>
              <a:t>Woonwijk ontwerpen voor 2050</a:t>
            </a:r>
          </a:p>
          <a:p>
            <a:r>
              <a:rPr lang="nl-NL" sz="2400" b="0" dirty="0"/>
              <a:t>Stedenreis organiseren</a:t>
            </a:r>
          </a:p>
          <a:p>
            <a:pPr marL="0" indent="0">
              <a:buNone/>
            </a:pPr>
            <a:endParaRPr lang="nl-NL" sz="2400" b="0" dirty="0"/>
          </a:p>
          <a:p>
            <a:pPr marL="0" indent="0">
              <a:buNone/>
            </a:pPr>
            <a:endParaRPr lang="nl-NL" sz="2400" b="0" dirty="0"/>
          </a:p>
        </p:txBody>
      </p:sp>
      <p:pic>
        <p:nvPicPr>
          <p:cNvPr id="1030" name="Picture 6" descr="Almeloopers – De Almeloop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64" y="3330351"/>
            <a:ext cx="3341582" cy="12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Het Perfecte Plaatje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40" name="Picture 16" descr="Kamera Express weer sponsor Perfecte Plaatje | MarketingTribune M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48" y="1243584"/>
            <a:ext cx="3368842" cy="18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econ Forum - Forum">
            <a:extLst>
              <a:ext uri="{FF2B5EF4-FFF2-40B4-BE49-F238E27FC236}">
                <a16:creationId xmlns:a16="http://schemas.microsoft.com/office/drawing/2014/main" id="{3CED52F2-CA62-4849-A50E-45EE9077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4621"/>
            <a:ext cx="7203018" cy="500062"/>
          </a:xfrm>
        </p:spPr>
        <p:txBody>
          <a:bodyPr/>
          <a:lstStyle/>
          <a:p>
            <a:r>
              <a:rPr lang="nl-NL" dirty="0"/>
              <a:t>Perfecte plaatje 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5" y="2453920"/>
            <a:ext cx="2743036" cy="1714812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" y="759802"/>
            <a:ext cx="2908901" cy="15838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03" y="4092155"/>
            <a:ext cx="2781543" cy="162284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54" y="710615"/>
            <a:ext cx="3955109" cy="174330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77" y="2730212"/>
            <a:ext cx="1296349" cy="148289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80" y="2702554"/>
            <a:ext cx="2203021" cy="148363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07" y="4276459"/>
            <a:ext cx="2845781" cy="1366979"/>
          </a:xfrm>
          <a:prstGeom prst="rect">
            <a:avLst/>
          </a:prstGeom>
        </p:spPr>
      </p:pic>
      <p:pic>
        <p:nvPicPr>
          <p:cNvPr id="14" name="Picture 4" descr="Vecon Forum - Forum">
            <a:extLst>
              <a:ext uri="{FF2B5EF4-FFF2-40B4-BE49-F238E27FC236}">
                <a16:creationId xmlns:a16="http://schemas.microsoft.com/office/drawing/2014/main" id="{CC9C477C-9E1B-4E91-AA50-A77D6C67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84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04" y="120014"/>
            <a:ext cx="7203018" cy="500062"/>
          </a:xfrm>
        </p:spPr>
        <p:txBody>
          <a:bodyPr/>
          <a:lstStyle/>
          <a:p>
            <a:r>
              <a:rPr lang="nl-NL" dirty="0"/>
              <a:t>Broodjesproject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3" y="856253"/>
            <a:ext cx="1487501" cy="292369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91" y="147493"/>
            <a:ext cx="4254909" cy="20968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4" y="870108"/>
            <a:ext cx="1628990" cy="289598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33" y="4166565"/>
            <a:ext cx="2632182" cy="123459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5" y="4166565"/>
            <a:ext cx="2309279" cy="1243012"/>
          </a:xfrm>
          <a:prstGeom prst="rect">
            <a:avLst/>
          </a:prstGeom>
        </p:spPr>
      </p:pic>
      <p:pic>
        <p:nvPicPr>
          <p:cNvPr id="2050" name="Picture 2" descr="Schijf van vij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22" y="1541006"/>
            <a:ext cx="1554184" cy="15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persoon, vloer, groep, poseren&#10;&#10;Automatisch gegenereerde beschrijving">
            <a:extLst>
              <a:ext uri="{FF2B5EF4-FFF2-40B4-BE49-F238E27FC236}">
                <a16:creationId xmlns:a16="http://schemas.microsoft.com/office/drawing/2014/main" id="{792FC0AB-261E-4850-AD23-ECA6D12E8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7" y="2947955"/>
            <a:ext cx="3594101" cy="2396067"/>
          </a:xfrm>
          <a:prstGeom prst="rect">
            <a:avLst/>
          </a:prstGeom>
        </p:spPr>
      </p:pic>
      <p:pic>
        <p:nvPicPr>
          <p:cNvPr id="12" name="Picture 4" descr="Vecon Forum - Forum">
            <a:extLst>
              <a:ext uri="{FF2B5EF4-FFF2-40B4-BE49-F238E27FC236}">
                <a16:creationId xmlns:a16="http://schemas.microsoft.com/office/drawing/2014/main" id="{22E80000-88A8-49BC-B92D-28B22965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07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9569"/>
            <a:ext cx="7203018" cy="500062"/>
          </a:xfrm>
        </p:spPr>
        <p:txBody>
          <a:bodyPr/>
          <a:lstStyle/>
          <a:p>
            <a:r>
              <a:rPr lang="nl-NL" dirty="0"/>
              <a:t>Promotiefilm </a:t>
            </a:r>
          </a:p>
        </p:txBody>
      </p:sp>
      <p:pic>
        <p:nvPicPr>
          <p:cNvPr id="5" name="Afbeelding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758" y="318563"/>
            <a:ext cx="3579631" cy="20166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6668" y="2392114"/>
            <a:ext cx="3198516" cy="211584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8" y="2682964"/>
            <a:ext cx="2644419" cy="172490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5" y="3733936"/>
            <a:ext cx="2727327" cy="16625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7" y="628995"/>
            <a:ext cx="2955817" cy="1763119"/>
          </a:xfrm>
          <a:prstGeom prst="rect">
            <a:avLst/>
          </a:prstGeom>
        </p:spPr>
      </p:pic>
      <p:pic>
        <p:nvPicPr>
          <p:cNvPr id="10" name="Picture 4" descr="Vecon Forum - Forum">
            <a:extLst>
              <a:ext uri="{FF2B5EF4-FFF2-40B4-BE49-F238E27FC236}">
                <a16:creationId xmlns:a16="http://schemas.microsoft.com/office/drawing/2014/main" id="{709BD35C-E335-4B05-A2C7-936798C9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Wijk van de toekomst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85" y="974934"/>
            <a:ext cx="4031261" cy="19654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2" y="2857500"/>
            <a:ext cx="3775775" cy="19887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477" y="3446489"/>
            <a:ext cx="3963632" cy="2143149"/>
          </a:xfrm>
          <a:prstGeom prst="rect">
            <a:avLst/>
          </a:prstGeom>
        </p:spPr>
      </p:pic>
      <p:pic>
        <p:nvPicPr>
          <p:cNvPr id="9" name="Picture 4" descr="Vecon Forum - Forum">
            <a:extLst>
              <a:ext uri="{FF2B5EF4-FFF2-40B4-BE49-F238E27FC236}">
                <a16:creationId xmlns:a16="http://schemas.microsoft.com/office/drawing/2014/main" id="{0E86B9C6-E0CB-40DA-A171-ACE4B963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59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Projecten Klas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381" y="1519845"/>
            <a:ext cx="7806153" cy="3962399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tx1"/>
                </a:solidFill>
              </a:rPr>
              <a:t>Presenteren/LOB</a:t>
            </a:r>
          </a:p>
          <a:p>
            <a:r>
              <a:rPr lang="nl-NL" sz="2400" dirty="0">
                <a:solidFill>
                  <a:schemeClr val="tx1"/>
                </a:solidFill>
              </a:rPr>
              <a:t>Maatschappelijke stage (vrijstelling klas 4)</a:t>
            </a:r>
          </a:p>
          <a:p>
            <a:r>
              <a:rPr lang="nl-NL" sz="2400" dirty="0">
                <a:solidFill>
                  <a:schemeClr val="tx1"/>
                </a:solidFill>
              </a:rPr>
              <a:t>Day </a:t>
            </a:r>
            <a:r>
              <a:rPr lang="nl-NL" sz="2400" dirty="0" err="1">
                <a:solidFill>
                  <a:schemeClr val="tx1"/>
                </a:solidFill>
              </a:rPr>
              <a:t>for</a:t>
            </a:r>
            <a:r>
              <a:rPr lang="nl-NL" sz="2400" dirty="0">
                <a:solidFill>
                  <a:schemeClr val="tx1"/>
                </a:solidFill>
              </a:rPr>
              <a:t> Change</a:t>
            </a:r>
          </a:p>
          <a:p>
            <a:r>
              <a:rPr lang="nl-NL" sz="2400" dirty="0">
                <a:solidFill>
                  <a:schemeClr val="tx1"/>
                </a:solidFill>
              </a:rPr>
              <a:t>Politieke partij oprichten</a:t>
            </a:r>
          </a:p>
          <a:p>
            <a:r>
              <a:rPr lang="nl-NL" sz="2400" dirty="0">
                <a:solidFill>
                  <a:schemeClr val="tx1"/>
                </a:solidFill>
              </a:rPr>
              <a:t>Solliciteren</a:t>
            </a:r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6" name="Picture 4" descr="Leerlingen TBL nemen deel aan Day for Change | Arenalokaal.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8" y="3745832"/>
            <a:ext cx="4234245" cy="188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VD, CDA, D66 profiteren meest van strategische kiezer - EenVanda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36" y="2695073"/>
            <a:ext cx="3396479" cy="19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econ Forum - Forum">
            <a:extLst>
              <a:ext uri="{FF2B5EF4-FFF2-40B4-BE49-F238E27FC236}">
                <a16:creationId xmlns:a16="http://schemas.microsoft.com/office/drawing/2014/main" id="{7760969E-75AB-4077-852B-D02CFE10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5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Presenteren LOB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2" y="1391832"/>
            <a:ext cx="4545238" cy="21262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32" y="785665"/>
            <a:ext cx="2989882" cy="367674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3" y="3878884"/>
            <a:ext cx="2625938" cy="1436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4" descr="Vecon Forum - Forum">
            <a:extLst>
              <a:ext uri="{FF2B5EF4-FFF2-40B4-BE49-F238E27FC236}">
                <a16:creationId xmlns:a16="http://schemas.microsoft.com/office/drawing/2014/main" id="{A4257D24-450F-4CBB-A496-8020E165F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2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Day </a:t>
            </a:r>
            <a:r>
              <a:rPr lang="nl-NL" dirty="0" err="1"/>
              <a:t>for</a:t>
            </a:r>
            <a:r>
              <a:rPr lang="nl-NL" dirty="0"/>
              <a:t> change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974" y="1184909"/>
            <a:ext cx="4169534" cy="1090956"/>
          </a:xfrm>
          <a:prstGeom prst="rect">
            <a:avLst/>
          </a:prstGeom>
        </p:spPr>
      </p:pic>
      <p:pic>
        <p:nvPicPr>
          <p:cNvPr id="3074" name="Picture 2" descr="UN Sustainable Development Goals | Duurzaam leven en duurzame groei |  Unilever Nederland | Unilever Neder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" y="2510145"/>
            <a:ext cx="3191924" cy="17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41" y="0"/>
            <a:ext cx="2362200" cy="13716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216AADB-F55B-4AE0-A72D-CED1B8310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26" y="3560102"/>
            <a:ext cx="4102140" cy="143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Afbeelding met persoon, poseren, groep, mensen&#10;&#10;Automatisch gegenereerde beschrijving">
            <a:extLst>
              <a:ext uri="{FF2B5EF4-FFF2-40B4-BE49-F238E27FC236}">
                <a16:creationId xmlns:a16="http://schemas.microsoft.com/office/drawing/2014/main" id="{BEE888CC-E7DB-4088-823D-4E3A1914E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12" y="427846"/>
            <a:ext cx="2235173" cy="2980230"/>
          </a:xfrm>
          <a:prstGeom prst="rect">
            <a:avLst/>
          </a:prstGeom>
        </p:spPr>
      </p:pic>
      <p:pic>
        <p:nvPicPr>
          <p:cNvPr id="11" name="Picture 4" descr="Vecon Forum - Forum">
            <a:extLst>
              <a:ext uri="{FF2B5EF4-FFF2-40B4-BE49-F238E27FC236}">
                <a16:creationId xmlns:a16="http://schemas.microsoft.com/office/drawing/2014/main" id="{48022FB3-91C5-4518-BDD1-062AAB3F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5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382" y="2167731"/>
            <a:ext cx="6128961" cy="27979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Welkom!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 ‘t Erasmus Almelo: Ondernemend burgerschap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Bonhoeffer College Enschede: Business School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Ruimte voor vragen, discussie en delen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sz="4000" b="1" dirty="0">
                <a:solidFill>
                  <a:schemeClr val="accent1"/>
                </a:solidFill>
              </a:rPr>
              <a:t>Programma</a:t>
            </a:r>
            <a:r>
              <a:rPr lang="nl-NL" sz="40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Rechthoek 5"/>
          <p:cNvSpPr/>
          <p:nvPr/>
        </p:nvSpPr>
        <p:spPr>
          <a:xfrm>
            <a:off x="7955220" y="274036"/>
            <a:ext cx="899886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51" y="1103858"/>
            <a:ext cx="2951412" cy="3507283"/>
          </a:xfrm>
          <a:prstGeom prst="rect">
            <a:avLst/>
          </a:prstGeom>
        </p:spPr>
      </p:pic>
      <p:pic>
        <p:nvPicPr>
          <p:cNvPr id="7" name="Picture 4" descr="Vecon Forum - Forum">
            <a:extLst>
              <a:ext uri="{FF2B5EF4-FFF2-40B4-BE49-F238E27FC236}">
                <a16:creationId xmlns:a16="http://schemas.microsoft.com/office/drawing/2014/main" id="{0C2970A6-9C9B-43FF-8C63-CEEB8862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21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38177"/>
            <a:ext cx="6858000" cy="4428733"/>
          </a:xfrm>
          <a:prstGeom prst="rect">
            <a:avLst/>
          </a:prstGeom>
        </p:spPr>
      </p:pic>
      <p:pic>
        <p:nvPicPr>
          <p:cNvPr id="3" name="Picture 4" descr="Vecon Forum - Forum">
            <a:extLst>
              <a:ext uri="{FF2B5EF4-FFF2-40B4-BE49-F238E27FC236}">
                <a16:creationId xmlns:a16="http://schemas.microsoft.com/office/drawing/2014/main" id="{9061093A-5821-487D-8096-368C36DD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E383A43-FA5C-41B4-8E35-32CED6F08AFA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F06FA500-6F2B-4B3A-A9C1-A5FBC9AA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80" y="2424893"/>
            <a:ext cx="2964180" cy="29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3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63095" y="721193"/>
            <a:ext cx="474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cs typeface="Arial"/>
              </a:rPr>
              <a:t>Organisatie onderbouw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94206" y="1529503"/>
            <a:ext cx="6890128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800" indent="-1728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Twee uur in de week Business School;</a:t>
            </a:r>
          </a:p>
          <a:p>
            <a:pPr marL="172800" indent="-1728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aanraking met ondernemendheid en ondernemerschap;</a:t>
            </a:r>
          </a:p>
          <a:p>
            <a:pPr marL="172800" indent="-1728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Vaardigheidslijn op basis van projecten;</a:t>
            </a:r>
          </a:p>
          <a:p>
            <a:pPr marL="172800" indent="-1728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Zoveel mogelijk externe opdrachtgevers;</a:t>
            </a:r>
          </a:p>
          <a:p>
            <a:pPr marL="172800" indent="-17280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 lokaal.</a:t>
            </a:r>
          </a:p>
        </p:txBody>
      </p:sp>
      <p:sp>
        <p:nvSpPr>
          <p:cNvPr id="4" name="Rechthoek 3"/>
          <p:cNvSpPr/>
          <p:nvPr/>
        </p:nvSpPr>
        <p:spPr>
          <a:xfrm>
            <a:off x="7109420" y="919903"/>
            <a:ext cx="674914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5072" y="2489868"/>
            <a:ext cx="2813636" cy="2659310"/>
          </a:xfrm>
          <a:prstGeom prst="rect">
            <a:avLst/>
          </a:prstGeom>
        </p:spPr>
      </p:pic>
      <p:pic>
        <p:nvPicPr>
          <p:cNvPr id="6" name="Picture 4" descr="Vecon Forum - Forum">
            <a:extLst>
              <a:ext uri="{FF2B5EF4-FFF2-40B4-BE49-F238E27FC236}">
                <a16:creationId xmlns:a16="http://schemas.microsoft.com/office/drawing/2014/main" id="{B4295122-E313-4AA5-A835-412FE575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A5A87BE-6832-490D-A046-E91CDD4C54DD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D3DEC203-AC42-4A77-8734-862A5530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403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2329" y="431285"/>
            <a:ext cx="7539344" cy="1104636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ea typeface="+mn-ea"/>
                <a:cs typeface="Arial"/>
              </a:rPr>
              <a:t>Waarom</a:t>
            </a:r>
            <a:r>
              <a:rPr lang="nl-NL" sz="2800" dirty="0"/>
              <a:t> </a:t>
            </a:r>
            <a:r>
              <a:rPr lang="nl-NL" sz="2800" b="1" dirty="0">
                <a:solidFill>
                  <a:srgbClr val="0084C7"/>
                </a:solidFill>
                <a:latin typeface="Arial"/>
                <a:ea typeface="+mn-ea"/>
                <a:cs typeface="Arial"/>
              </a:rPr>
              <a:t>kiezen voor de Business School?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2329" y="1535921"/>
            <a:ext cx="6572250" cy="2605659"/>
          </a:xfrm>
        </p:spPr>
        <p:txBody>
          <a:bodyPr/>
          <a:lstStyle/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Ieder jaar kan de keuze worden gemaakt (</a:t>
            </a:r>
            <a:r>
              <a:rPr lang="nl-NL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lj</a:t>
            </a:r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 en 3);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Projectmatig onderwijs;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leerling heeft behoefte aan extra uitdaging;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aanraking willen komen met het ondernemerschap en ondernemendheid;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Creativiteit kwijt kunnen.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 descr="ac0cf395-d20d-490f-8baf-af0ca04c45ee@EURP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0967" y="3094814"/>
            <a:ext cx="2165848" cy="235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con Forum - Forum">
            <a:extLst>
              <a:ext uri="{FF2B5EF4-FFF2-40B4-BE49-F238E27FC236}">
                <a16:creationId xmlns:a16="http://schemas.microsoft.com/office/drawing/2014/main" id="{2F8C1D5A-EF87-49A8-83B1-9C5E284C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5B190B6-56B6-40AA-AC76-9CABC0C09546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54476529-5AE5-4F25-B04B-A270E7F0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89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816" y="381181"/>
            <a:ext cx="6572250" cy="1104636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ea typeface="+mn-ea"/>
                <a:cs typeface="Arial"/>
              </a:rPr>
              <a:t>Wat zijn de leeropbrengsten?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3872" y="1666856"/>
            <a:ext cx="7447064" cy="2719587"/>
          </a:xfrm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Leerlingen leren samen te werken;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Leerlingen leren te plannen en te organiseren;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Leerlingen leren elkaar feedback te geven en van elkaar te leren;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Leerlingen leren te reflecteren;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Leerlingen leren hoe een project aan te pakken;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Leerlingen ontwikkelen ICT vaardigheden;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Leerlingen ontwikkelen van verschillende presentatievaardigheden</a:t>
            </a:r>
            <a:r>
              <a:rPr lang="nl-NL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l-NL" sz="1500" dirty="0"/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E428AC21-1900-49A2-8C00-CD718E11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7695D589-7F6E-4D65-8A7A-D7C33E386FBC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DAF484EE-72F5-4917-9FA6-2392A566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291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51483" y="21986"/>
            <a:ext cx="2120586" cy="3239257"/>
          </a:xfrm>
          <a:prstGeom prst="rect">
            <a:avLst/>
          </a:prstGeom>
        </p:spPr>
      </p:pic>
      <p:pic>
        <p:nvPicPr>
          <p:cNvPr id="3" name="Afbeelding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66" y="581322"/>
            <a:ext cx="3132449" cy="2120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 descr="informatiemarkt 2018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1" y="2956529"/>
            <a:ext cx="3377938" cy="2181080"/>
          </a:xfrm>
          <a:prstGeom prst="rect">
            <a:avLst/>
          </a:prstGeom>
        </p:spPr>
      </p:pic>
      <p:pic>
        <p:nvPicPr>
          <p:cNvPr id="5" name="Picture 4" descr="Vecon Forum - Forum">
            <a:extLst>
              <a:ext uri="{FF2B5EF4-FFF2-40B4-BE49-F238E27FC236}">
                <a16:creationId xmlns:a16="http://schemas.microsoft.com/office/drawing/2014/main" id="{60767AF4-108E-4A90-A910-6113AD92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7AFCF2C-77AA-4BD4-8236-E9244A4CB07F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7E36FD61-F2E2-454D-80E9-63A089E6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06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900845" y="788684"/>
            <a:ext cx="474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cs typeface="Arial"/>
              </a:rPr>
              <a:t>Opbouw project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351307" y="2123334"/>
            <a:ext cx="474914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89" indent="-89989">
              <a:lnSpc>
                <a:spcPts val="2126"/>
              </a:lnSpc>
              <a:buFont typeface="Arial"/>
              <a:buChar char="•"/>
            </a:pPr>
            <a:endParaRPr lang="nl-NL" sz="1126" dirty="0"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893661"/>
              </p:ext>
            </p:extLst>
          </p:nvPr>
        </p:nvGraphicFramePr>
        <p:xfrm>
          <a:off x="1132514" y="1753299"/>
          <a:ext cx="5519955" cy="2666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hthoek 5"/>
          <p:cNvSpPr/>
          <p:nvPr/>
        </p:nvSpPr>
        <p:spPr>
          <a:xfrm>
            <a:off x="7109420" y="919903"/>
            <a:ext cx="674914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8" name="Picture 4" descr="Vecon Forum - Forum">
            <a:extLst>
              <a:ext uri="{FF2B5EF4-FFF2-40B4-BE49-F238E27FC236}">
                <a16:creationId xmlns:a16="http://schemas.microsoft.com/office/drawing/2014/main" id="{CAFA3DB8-CB99-4290-A3CA-8D755AA3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1729A13-0FE0-440E-8614-C2161B576ECC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8CB7A61B-E00D-4816-BC76-4EEBD891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81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3565" y="874238"/>
            <a:ext cx="474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cs typeface="Arial"/>
              </a:rPr>
              <a:t>Leerlijn</a:t>
            </a:r>
            <a:r>
              <a:rPr lang="nl-NL" sz="1750" b="1" dirty="0">
                <a:solidFill>
                  <a:srgbClr val="0084C7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351307" y="2123334"/>
            <a:ext cx="474914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89" indent="-89989">
              <a:lnSpc>
                <a:spcPts val="2126"/>
              </a:lnSpc>
              <a:buFont typeface="Arial"/>
              <a:buChar char="•"/>
            </a:pPr>
            <a:endParaRPr lang="nl-NL" sz="1126" dirty="0"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220243"/>
              </p:ext>
            </p:extLst>
          </p:nvPr>
        </p:nvGraphicFramePr>
        <p:xfrm>
          <a:off x="1003565" y="1886834"/>
          <a:ext cx="6105855" cy="313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hthoek 5"/>
          <p:cNvSpPr/>
          <p:nvPr/>
        </p:nvSpPr>
        <p:spPr>
          <a:xfrm>
            <a:off x="7109420" y="919903"/>
            <a:ext cx="674914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8" name="Picture 4" descr="Vecon Forum - Forum">
            <a:extLst>
              <a:ext uri="{FF2B5EF4-FFF2-40B4-BE49-F238E27FC236}">
                <a16:creationId xmlns:a16="http://schemas.microsoft.com/office/drawing/2014/main" id="{94491253-40DA-46B2-9077-A37D419CE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B5F72816-2608-432A-B8DE-B0031D97A189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8EFAC05E-3AFC-4759-AD23-558C7983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90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504" y="353396"/>
            <a:ext cx="6572250" cy="1104636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ea typeface="+mn-ea"/>
                <a:cs typeface="Arial"/>
              </a:rPr>
              <a:t>Beoordeling resultaten: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69452" y="1458032"/>
            <a:ext cx="7595707" cy="38327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Twee cijfers per project: Proces cijfer en een product cijfer</a:t>
            </a:r>
          </a:p>
          <a:p>
            <a:pPr marL="0" indent="0">
              <a:buNone/>
            </a:pPr>
            <a:endParaRPr lang="nl-NL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18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procescijfer: 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samenwerken binnen je team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zelfstandig kunnen werken aan een taak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reflectieverslag</a:t>
            </a:r>
          </a:p>
          <a:p>
            <a:endParaRPr lang="nl-NL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18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productcijfer: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verslag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presentatie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 gemiddelde wordt beïnvloed door een </a:t>
            </a:r>
            <a:r>
              <a:rPr lang="nl-NL" sz="1600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peerbeoordeling</a:t>
            </a: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Minimaal 2 keer per project.</a:t>
            </a:r>
          </a:p>
          <a:p>
            <a:endParaRPr lang="nl-NL" sz="1500" dirty="0"/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AF300F3B-954C-41A5-9934-C2001798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F8E5486-34FE-4246-A922-B5E3C1A5C801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2479989D-5494-42B1-B5B5-700191FA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921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651" y="377727"/>
            <a:ext cx="6851448" cy="1104636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ea typeface="+mn-ea"/>
                <a:cs typeface="Arial"/>
              </a:rPr>
              <a:t>Projecten leerjaar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00651" y="1622025"/>
            <a:ext cx="7886700" cy="3626115"/>
          </a:xfrm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Bouwlab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Organiseer een schoolfeest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Pitchen: Waar moet je op letten?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Kantineproject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Organiseer een reis</a:t>
            </a:r>
          </a:p>
          <a:p>
            <a:endParaRPr lang="nl-NL" sz="1500" dirty="0"/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96B04607-2E4D-42A9-A4C3-A69551A5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AC0A5B1-3BA7-4454-81E7-6FCBDF7779A4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2EB752D5-FAAC-40CA-895F-9B9E3669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0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07" y="919903"/>
            <a:ext cx="3123453" cy="179767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78" y="2951521"/>
            <a:ext cx="3106880" cy="18345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60" y="1712880"/>
            <a:ext cx="3626538" cy="2477283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7109420" y="919903"/>
            <a:ext cx="674914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7" name="Picture 4" descr="Vecon Forum - Forum">
            <a:extLst>
              <a:ext uri="{FF2B5EF4-FFF2-40B4-BE49-F238E27FC236}">
                <a16:creationId xmlns:a16="http://schemas.microsoft.com/office/drawing/2014/main" id="{05EF3264-8454-452D-BBF4-6EE1F092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BB5D5D23-96D3-4A9E-BBC8-3B7D0E98AF80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E5382E1A-D19C-465F-A6C1-47A4EC47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586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B76AA-0E49-364C-B13A-2340889C0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180" y="689463"/>
            <a:ext cx="7672668" cy="1225329"/>
          </a:xfrm>
        </p:spPr>
        <p:txBody>
          <a:bodyPr>
            <a:normAutofit fontScale="90000"/>
          </a:bodyPr>
          <a:lstStyle/>
          <a:p>
            <a:r>
              <a:rPr lang="nl-NL" dirty="0"/>
              <a:t>Ondernemend Burgerschap (OBS)</a:t>
            </a:r>
            <a:br>
              <a:rPr lang="nl-NL" dirty="0"/>
            </a:br>
            <a:br>
              <a:rPr lang="nl-NL" dirty="0"/>
            </a:br>
            <a:br>
              <a:rPr lang="nl-NL" sz="1600" i="1" dirty="0"/>
            </a:br>
            <a:br>
              <a:rPr lang="nl-NL" sz="4000" dirty="0"/>
            </a:br>
            <a:endParaRPr lang="nl-NL" sz="4000" dirty="0"/>
          </a:p>
        </p:txBody>
      </p:sp>
      <p:sp>
        <p:nvSpPr>
          <p:cNvPr id="3" name="Tekstvak 2"/>
          <p:cNvSpPr txBox="1"/>
          <p:nvPr/>
        </p:nvSpPr>
        <p:spPr>
          <a:xfrm rot="10800000" flipH="1" flipV="1">
            <a:off x="201476" y="1828800"/>
            <a:ext cx="8803039" cy="32158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Patrick Vaanhold	</a:t>
            </a:r>
          </a:p>
          <a:p>
            <a:r>
              <a:rPr lang="nl-NL" dirty="0">
                <a:solidFill>
                  <a:schemeClr val="bg1"/>
                </a:solidFill>
              </a:rPr>
              <a:t>Martijn de Vries 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67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5152" y="1536620"/>
            <a:ext cx="7886700" cy="3626115"/>
          </a:xfrm>
        </p:spPr>
        <p:txBody>
          <a:bodyPr/>
          <a:lstStyle/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Ontwerp een game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Marketing (Enschede Promoties)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Microkrediet gekoppeld aan Shelter </a:t>
            </a:r>
            <a:r>
              <a:rPr lang="nl-NL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</a:t>
            </a:r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Foundation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Ontwerp een escape room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25152" y="711131"/>
            <a:ext cx="3631406" cy="563996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cs typeface="Arial"/>
              </a:rPr>
              <a:t>Projecten leerjaar 2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285876" y="510988"/>
            <a:ext cx="6572250" cy="950169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2333" b="1" dirty="0">
              <a:solidFill>
                <a:srgbClr val="0084C7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6" name="Picture 4" descr="Vecon Forum - Forum">
            <a:extLst>
              <a:ext uri="{FF2B5EF4-FFF2-40B4-BE49-F238E27FC236}">
                <a16:creationId xmlns:a16="http://schemas.microsoft.com/office/drawing/2014/main" id="{BEC29421-74E8-47F1-91D6-628534EC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0B936C2-A54F-4F8A-8C33-7C2329EAC0F0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9E1D8927-0E59-4BE1-9446-B9756F6A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95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nschede-promot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12" y="1961995"/>
            <a:ext cx="5461654" cy="3285596"/>
          </a:xfrm>
          <a:prstGeom prst="rect">
            <a:avLst/>
          </a:prstGeom>
        </p:spPr>
      </p:pic>
      <p:pic>
        <p:nvPicPr>
          <p:cNvPr id="3" name="Afbeelding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00" y="582694"/>
            <a:ext cx="3294063" cy="1127919"/>
          </a:xfrm>
          <a:prstGeom prst="rect">
            <a:avLst/>
          </a:prstGeom>
        </p:spPr>
      </p:pic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931198A3-FFA3-480B-86D0-45300405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CDF9D18E-8163-4360-8D34-05EAD32A982E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F538EF37-94EF-44C2-8ED4-BCBB1BF6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32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bf01b19-f97e-45f7-8ca5-00d83d212b48@EURP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89" y="2075371"/>
            <a:ext cx="5781910" cy="30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e bronafbeelding bekij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56" y="607989"/>
            <a:ext cx="4524867" cy="1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C426B949-EF7B-45EE-BF43-E622E640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CB7F129-D4E5-4AB1-ACF5-731FE083E312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6859B2ED-5DC3-4E60-BC8B-A70D994D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434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8096" y="510988"/>
            <a:ext cx="6572250" cy="950169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0084C7"/>
                </a:solidFill>
                <a:latin typeface="Arial"/>
                <a:ea typeface="+mn-ea"/>
                <a:cs typeface="Arial"/>
              </a:rPr>
              <a:t>Projecten leerjaar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8096" y="1487759"/>
            <a:ext cx="7886700" cy="3626115"/>
          </a:xfrm>
        </p:spPr>
        <p:txBody>
          <a:bodyPr/>
          <a:lstStyle/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Thinking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Bedenk je eigen foodtruck 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een eigen webshop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Enschede stad</a:t>
            </a:r>
          </a:p>
          <a:p>
            <a:r>
              <a:rPr lang="nl-N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for change</a:t>
            </a:r>
          </a:p>
          <a:p>
            <a:endParaRPr lang="nl-NL" dirty="0"/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3E8D3E85-0EDD-4669-B1A6-E2BEAAD28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00E0D80-E57F-4051-B412-293D29926757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8E5B93D6-A193-43E9-9E24-21AA1CDB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42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4" y="1769400"/>
            <a:ext cx="3983884" cy="1873181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7109420" y="919903"/>
            <a:ext cx="674914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2050" name="Picture 2" descr="23536b6e-d2e8-45b7-b4e8-4ba90a1056db@EURP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96" y="1225488"/>
            <a:ext cx="3922999" cy="336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con Forum - Forum">
            <a:extLst>
              <a:ext uri="{FF2B5EF4-FFF2-40B4-BE49-F238E27FC236}">
                <a16:creationId xmlns:a16="http://schemas.microsoft.com/office/drawing/2014/main" id="{53C41395-EA1B-4FE8-B84C-029826D4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A05A5AA-4BD3-4CB4-AE85-FB3F6F46FD01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D05C5A33-56E6-44BC-A994-75E767F37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68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200233" y="895412"/>
            <a:ext cx="4749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0084C7"/>
                </a:solidFill>
                <a:latin typeface="Arial"/>
                <a:cs typeface="Arial"/>
              </a:rPr>
              <a:t>Vragen?</a:t>
            </a:r>
          </a:p>
        </p:txBody>
      </p:sp>
      <p:pic>
        <p:nvPicPr>
          <p:cNvPr id="2" name="Afbeelding 1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19" y="1710456"/>
            <a:ext cx="2631977" cy="2297414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109420" y="915199"/>
            <a:ext cx="674914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6" name="Picture 4" descr="Vecon Forum - Forum">
            <a:extLst>
              <a:ext uri="{FF2B5EF4-FFF2-40B4-BE49-F238E27FC236}">
                <a16:creationId xmlns:a16="http://schemas.microsoft.com/office/drawing/2014/main" id="{0B8F5B69-D7D8-4232-A9FB-8B87A41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F454A59-A8A7-41D1-AADD-1551DAAFDB4D}"/>
              </a:ext>
            </a:extLst>
          </p:cNvPr>
          <p:cNvSpPr/>
          <p:nvPr/>
        </p:nvSpPr>
        <p:spPr>
          <a:xfrm>
            <a:off x="8126361" y="331839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6561BB15-B4C8-4A14-A2AA-302E9E07E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2" y="331839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45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9318" y="1228344"/>
            <a:ext cx="7859285" cy="4025581"/>
          </a:xfrm>
        </p:spPr>
        <p:txBody>
          <a:bodyPr/>
          <a:lstStyle/>
          <a:p>
            <a:r>
              <a:rPr lang="nl-NL" b="0" dirty="0"/>
              <a:t>Zijn er nog vragen?</a:t>
            </a:r>
          </a:p>
          <a:p>
            <a:endParaRPr lang="nl-NL" b="0" dirty="0"/>
          </a:p>
          <a:p>
            <a:r>
              <a:rPr lang="nl-NL" b="0" dirty="0"/>
              <a:t>Mocht u naderhand nog vragen hebben, u kunt ons bereiken via de mail.</a:t>
            </a:r>
          </a:p>
          <a:p>
            <a:endParaRPr lang="nl-NL" b="0" dirty="0"/>
          </a:p>
          <a:p>
            <a:pPr>
              <a:spcBef>
                <a:spcPts val="1800"/>
              </a:spcBef>
            </a:pPr>
            <a:r>
              <a:rPr lang="nl-NL" b="0" dirty="0">
                <a:hlinkClick r:id="rId2"/>
              </a:rPr>
              <a:t>p.vaanhold@het-erasmus.nl</a:t>
            </a:r>
            <a:endParaRPr lang="nl-NL" b="0" dirty="0"/>
          </a:p>
          <a:p>
            <a:pPr>
              <a:spcBef>
                <a:spcPts val="1800"/>
              </a:spcBef>
            </a:pPr>
            <a:r>
              <a:rPr lang="nl-NL" b="0" u="sng" dirty="0">
                <a:solidFill>
                  <a:srgbClr val="0070C0"/>
                </a:solidFill>
                <a:hlinkClick r:id="rId3"/>
              </a:rPr>
              <a:t>m.d.vries@het-erasmus.nl</a:t>
            </a:r>
            <a:endParaRPr lang="nl-NL" b="0" u="sng" dirty="0">
              <a:solidFill>
                <a:srgbClr val="0070C0"/>
              </a:solidFill>
            </a:endParaRPr>
          </a:p>
          <a:p>
            <a:pPr>
              <a:spcBef>
                <a:spcPts val="1800"/>
              </a:spcBef>
            </a:pPr>
            <a:r>
              <a:rPr lang="nl-NL" b="0" u="sng" dirty="0">
                <a:solidFill>
                  <a:srgbClr val="0070C0"/>
                </a:solidFill>
              </a:rPr>
              <a:t>e.dikmen@bc-enschede.nl</a:t>
            </a:r>
          </a:p>
          <a:p>
            <a:endParaRPr lang="nl-NL" b="0" dirty="0"/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70BAF4CC-513A-44E1-AAA4-AD59DBD4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images.png">
            <a:extLst>
              <a:ext uri="{FF2B5EF4-FFF2-40B4-BE49-F238E27FC236}">
                <a16:creationId xmlns:a16="http://schemas.microsoft.com/office/drawing/2014/main" id="{8EBAEE98-6010-498F-8051-84F400FAD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22" y="1708793"/>
            <a:ext cx="2631977" cy="229741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2CB24A9-25DA-43A2-97D5-141821FD1EDF}"/>
              </a:ext>
            </a:extLst>
          </p:cNvPr>
          <p:cNvSpPr/>
          <p:nvPr/>
        </p:nvSpPr>
        <p:spPr>
          <a:xfrm>
            <a:off x="339318" y="2617839"/>
            <a:ext cx="294863" cy="1456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7EC0DE70-5B07-4AD1-B922-DE74C9F3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5" y="3709039"/>
            <a:ext cx="365198" cy="36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784FB38-2DD6-447B-9176-5BDC43BEB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6" y="3207683"/>
            <a:ext cx="414338" cy="4191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66BA6F2-5F28-4A57-BA4F-C0D8D3E705A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0" y="2703211"/>
            <a:ext cx="414338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64" y="1902503"/>
            <a:ext cx="6448867" cy="274456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256553" y="937871"/>
            <a:ext cx="4749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0084C7"/>
                </a:solidFill>
                <a:latin typeface="Arial"/>
                <a:cs typeface="Arial"/>
              </a:rPr>
              <a:t>Ruimte om te delen </a:t>
            </a:r>
          </a:p>
        </p:txBody>
      </p:sp>
      <p:pic>
        <p:nvPicPr>
          <p:cNvPr id="5" name="Picture 4" descr="Vecon Forum - Forum">
            <a:extLst>
              <a:ext uri="{FF2B5EF4-FFF2-40B4-BE49-F238E27FC236}">
                <a16:creationId xmlns:a16="http://schemas.microsoft.com/office/drawing/2014/main" id="{A61E5002-4BC7-4DF7-85CA-1325284D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F761E82-B54B-4737-B81F-FAFD4260F050}"/>
              </a:ext>
            </a:extLst>
          </p:cNvPr>
          <p:cNvSpPr/>
          <p:nvPr/>
        </p:nvSpPr>
        <p:spPr>
          <a:xfrm>
            <a:off x="6740710" y="424850"/>
            <a:ext cx="737420" cy="693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2" descr="Wij verrijken je toekomst | Voortgezet onderwijs | Enschede | Bonhoeffer  College - Bonhoeffer College">
            <a:extLst>
              <a:ext uri="{FF2B5EF4-FFF2-40B4-BE49-F238E27FC236}">
                <a16:creationId xmlns:a16="http://schemas.microsoft.com/office/drawing/2014/main" id="{F85B69A6-7E00-4730-BABB-D423C4E9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68" y="424850"/>
            <a:ext cx="575358" cy="5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60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Ondernemend Burgerschap?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43" y="1372892"/>
            <a:ext cx="7203018" cy="3394869"/>
          </a:xfrm>
        </p:spPr>
        <p:txBody>
          <a:bodyPr>
            <a:noAutofit/>
          </a:bodyPr>
          <a:lstStyle/>
          <a:p>
            <a:r>
              <a:rPr lang="nl-NL" b="0" dirty="0"/>
              <a:t>Ondernemend burgerschap is een vak waarbij de disciplines van de vakken economie, aardrijkskunde, Nederlands, geschiedenis, beeldende vorming, maatschappijleer en burgerschap met elkaar gecombineerd worden. </a:t>
            </a:r>
            <a:br>
              <a:rPr lang="nl-NL" b="0" dirty="0"/>
            </a:br>
            <a:endParaRPr lang="nl-NL" b="0" dirty="0"/>
          </a:p>
          <a:p>
            <a:r>
              <a:rPr lang="nl-NL" b="0" dirty="0"/>
              <a:t>Leerlingen volgen dit vak een blokuur van 90 minuten per week. </a:t>
            </a:r>
          </a:p>
          <a:p>
            <a:pPr marL="0" indent="0">
              <a:buNone/>
            </a:pPr>
            <a:endParaRPr lang="nl-NL" b="0" dirty="0"/>
          </a:p>
          <a:p>
            <a:r>
              <a:rPr lang="nl-NL" b="0" dirty="0"/>
              <a:t>De lessen vinden plaats op de kanaalschool in lokaal 54, zodat de leerlingen daar gebruik kunnen maken van de bijbehorende werkkamers. </a:t>
            </a:r>
          </a:p>
          <a:p>
            <a:endParaRPr lang="nl-NL" b="0" dirty="0"/>
          </a:p>
          <a:p>
            <a:r>
              <a:rPr lang="nl-NL" b="0" dirty="0"/>
              <a:t>Het onderwijs binnen Ondernemend Burgerschap kenmerkt zich door ‘leren door te doen’.</a:t>
            </a:r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D2421A35-1734-4347-BA25-0DB1B536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4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44933" y="1255776"/>
            <a:ext cx="9003341" cy="4459224"/>
          </a:xfrm>
        </p:spPr>
        <p:txBody>
          <a:bodyPr>
            <a:normAutofit/>
          </a:bodyPr>
          <a:lstStyle/>
          <a:p>
            <a:r>
              <a:rPr lang="nl-NL" dirty="0"/>
              <a:t>We hebben een Kunststroom en een </a:t>
            </a:r>
            <a:r>
              <a:rPr lang="nl-NL" dirty="0" err="1"/>
              <a:t>Technasium</a:t>
            </a:r>
            <a:r>
              <a:rPr lang="nl-NL" dirty="0"/>
              <a:t>, we hebben geen stroom voor leerlingen die later bijvoorbeeld een eigen bedrijf willen beginnen.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Daarnaast ontwikkelen de leerlingen die de Kunststroom of het </a:t>
            </a:r>
            <a:r>
              <a:rPr lang="nl-NL" dirty="0" err="1"/>
              <a:t>Technasium</a:t>
            </a:r>
            <a:r>
              <a:rPr lang="nl-NL" dirty="0"/>
              <a:t> volgen allerlei waardevolle vaardigheden zoals samenwerken, projectmatig werken, presenteren en vakoverstijgend werken. </a:t>
            </a:r>
          </a:p>
          <a:p>
            <a:endParaRPr lang="nl-NL" dirty="0"/>
          </a:p>
          <a:p>
            <a:r>
              <a:rPr lang="nl-NL" dirty="0"/>
              <a:t>Wij zouden ook graag zien dat onze reguliere leerlingen aan deze vaardigheden kunnen werken.</a:t>
            </a:r>
            <a:endParaRPr lang="nl-NL" sz="2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is Ondernemend Burgerschap ontstaan?</a:t>
            </a:r>
          </a:p>
        </p:txBody>
      </p:sp>
      <p:pic>
        <p:nvPicPr>
          <p:cNvPr id="5" name="Picture 4" descr="Vecon Forum - Forum">
            <a:extLst>
              <a:ext uri="{FF2B5EF4-FFF2-40B4-BE49-F238E27FC236}">
                <a16:creationId xmlns:a16="http://schemas.microsoft.com/office/drawing/2014/main" id="{E339D806-6D58-47B5-89FE-06CEEA3E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83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wie is Ondernemend Burgerschap?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381" y="1752601"/>
            <a:ext cx="7946303" cy="3394869"/>
          </a:xfrm>
        </p:spPr>
        <p:txBody>
          <a:bodyPr>
            <a:noAutofit/>
          </a:bodyPr>
          <a:lstStyle/>
          <a:p>
            <a:r>
              <a:rPr lang="nl-NL" sz="1800" dirty="0"/>
              <a:t>Leerlingen die kiezen voor de reguliere stroom op het Erasmus krijgen als vak Ondernemend Burgerschap. </a:t>
            </a:r>
          </a:p>
          <a:p>
            <a:endParaRPr lang="nl-NL" sz="1800" dirty="0"/>
          </a:p>
          <a:p>
            <a:r>
              <a:rPr lang="nl-NL" sz="1800" dirty="0"/>
              <a:t>In tegenstelling tot de Kunststroom en het </a:t>
            </a:r>
            <a:r>
              <a:rPr lang="nl-NL" sz="1800" dirty="0" err="1"/>
              <a:t>Technasium</a:t>
            </a:r>
            <a:r>
              <a:rPr lang="nl-NL" sz="1800" dirty="0"/>
              <a:t> is Ondernemend burgerschap dus geen stroom, maar een vak binnen de reguliere stroming. </a:t>
            </a:r>
          </a:p>
          <a:p>
            <a:endParaRPr lang="nl-NL" sz="1800" dirty="0"/>
          </a:p>
          <a:p>
            <a:r>
              <a:rPr lang="nl-NL" sz="1800" dirty="0"/>
              <a:t>Ondernemend Burgerschap wordt aangeboden op mavo, havo en vwo in klas 1, 2 en 3. </a:t>
            </a:r>
          </a:p>
          <a:p>
            <a:endParaRPr lang="nl-NL" sz="1800" dirty="0"/>
          </a:p>
          <a:p>
            <a:r>
              <a:rPr lang="nl-NL" sz="1800" dirty="0"/>
              <a:t>In klas 3 sluiten de leerlingen ondernemend burgerschap af met het behalen van het junior VECON-certificaat.</a:t>
            </a:r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96CED267-1702-49D9-8C44-F53C61E8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03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382" y="627467"/>
            <a:ext cx="7203018" cy="500062"/>
          </a:xfrm>
        </p:spPr>
        <p:txBody>
          <a:bodyPr/>
          <a:lstStyle/>
          <a:p>
            <a:r>
              <a:rPr lang="nl-NL" dirty="0"/>
              <a:t>Wat zijn doelen van Ondernemend Burgerschap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382" y="1397001"/>
            <a:ext cx="8371418" cy="3746499"/>
          </a:xfrm>
        </p:spPr>
        <p:txBody>
          <a:bodyPr>
            <a:noAutofit/>
          </a:bodyPr>
          <a:lstStyle/>
          <a:p>
            <a:r>
              <a:rPr lang="nl-NL" sz="2400" dirty="0"/>
              <a:t>Leerlingen leren samenwerken</a:t>
            </a:r>
          </a:p>
          <a:p>
            <a:r>
              <a:rPr lang="nl-NL" sz="2400" dirty="0"/>
              <a:t>Leerlingen ontwikkelingen presentatievaardigheden</a:t>
            </a:r>
          </a:p>
          <a:p>
            <a:r>
              <a:rPr lang="nl-NL" sz="2400" dirty="0"/>
              <a:t>Leerlingen ontwikkelen ICT-vaardigeden</a:t>
            </a:r>
          </a:p>
          <a:p>
            <a:r>
              <a:rPr lang="nl-NL" sz="2400" dirty="0"/>
              <a:t>Leerlingen leren zelfstandig te werken aan vakoverstijgende projecten</a:t>
            </a:r>
          </a:p>
          <a:p>
            <a:r>
              <a:rPr lang="nl-NL" sz="2400" dirty="0"/>
              <a:t>Leerlingen leren na te denken over maatschappelijke problemen (burgerschapsvorming)</a:t>
            </a:r>
          </a:p>
          <a:p>
            <a:r>
              <a:rPr lang="nl-NL" sz="2400" dirty="0"/>
              <a:t>Leerlingen leren een ondernemende houding aan te nemen</a:t>
            </a:r>
          </a:p>
          <a:p>
            <a:r>
              <a:rPr lang="nl-NL" sz="2400" dirty="0"/>
              <a:t>Leerlingen werken aan hun eigen persoonlijke ontwikkeling</a:t>
            </a:r>
          </a:p>
          <a:p>
            <a:endParaRPr lang="nl-NL" sz="2400" dirty="0"/>
          </a:p>
        </p:txBody>
      </p:sp>
      <p:pic>
        <p:nvPicPr>
          <p:cNvPr id="4" name="Picture 4" descr="Vecon Forum - Forum">
            <a:extLst>
              <a:ext uri="{FF2B5EF4-FFF2-40B4-BE49-F238E27FC236}">
                <a16:creationId xmlns:a16="http://schemas.microsoft.com/office/drawing/2014/main" id="{DE16578F-204B-41BD-9BA0-F0216158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16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439CE-0E47-D142-B0E6-0388583F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Projecten Klas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FC9A1A-5E37-324D-8590-F2A51A6E4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81" y="1343626"/>
            <a:ext cx="7415455" cy="3910017"/>
          </a:xfrm>
        </p:spPr>
        <p:txBody>
          <a:bodyPr>
            <a:normAutofit/>
          </a:bodyPr>
          <a:lstStyle/>
          <a:p>
            <a:r>
              <a:rPr lang="nl-NL" sz="2400" dirty="0"/>
              <a:t>ICT-vaardigheden</a:t>
            </a:r>
          </a:p>
          <a:p>
            <a:r>
              <a:rPr lang="nl-NL" sz="2400" dirty="0"/>
              <a:t>High Tea organiseren bejaardentehuis</a:t>
            </a:r>
          </a:p>
          <a:p>
            <a:r>
              <a:rPr lang="nl-NL" sz="2400" dirty="0"/>
              <a:t>Afval scheiden</a:t>
            </a:r>
          </a:p>
          <a:p>
            <a:r>
              <a:rPr lang="nl-NL" sz="2400" dirty="0"/>
              <a:t>Verschillende culturen</a:t>
            </a:r>
          </a:p>
          <a:p>
            <a:r>
              <a:rPr lang="nl-NL" sz="2400" dirty="0"/>
              <a:t>Wie ben ik?</a:t>
            </a:r>
            <a:endParaRPr lang="nl-NL" dirty="0"/>
          </a:p>
          <a:p>
            <a:pPr marL="285738" lvl="1" indent="0">
              <a:buNone/>
            </a:pPr>
            <a:endParaRPr lang="nl-NL" dirty="0"/>
          </a:p>
        </p:txBody>
      </p:sp>
      <p:sp>
        <p:nvSpPr>
          <p:cNvPr id="4" name="AutoShape 2" descr="Woon- en Zorgcentrum Friso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6" name="Picture 8" descr="Introductie Woon- &amp;amp; Zorgcentrum Friso Alm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74" y="3709888"/>
            <a:ext cx="6946899" cy="15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egwijs in Microsoft Office › VIVES Studieco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14" y="1253829"/>
            <a:ext cx="3268928" cy="165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econ Forum - Forum">
            <a:extLst>
              <a:ext uri="{FF2B5EF4-FFF2-40B4-BE49-F238E27FC236}">
                <a16:creationId xmlns:a16="http://schemas.microsoft.com/office/drawing/2014/main" id="{D6A19E24-C47B-4F8D-A295-AC07C2B1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61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High Tea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1" y="1490838"/>
            <a:ext cx="4915297" cy="3686473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97" y="184864"/>
            <a:ext cx="2191736" cy="292048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26" y="3474960"/>
            <a:ext cx="2262107" cy="1702351"/>
          </a:xfrm>
          <a:prstGeom prst="rect">
            <a:avLst/>
          </a:prstGeom>
        </p:spPr>
      </p:pic>
      <p:pic>
        <p:nvPicPr>
          <p:cNvPr id="8" name="Picture 4" descr="Vecon Forum - Forum">
            <a:extLst>
              <a:ext uri="{FF2B5EF4-FFF2-40B4-BE49-F238E27FC236}">
                <a16:creationId xmlns:a16="http://schemas.microsoft.com/office/drawing/2014/main" id="{2EB2CA10-FC13-48CF-B3F5-211D5475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4483" y="4642749"/>
            <a:ext cx="1710895" cy="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10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 Het Erasmus-oranje 2019" id="{E0D68FD8-08C6-47F0-B3FB-F9D9CD628E7C}" vid="{D46D1026-8E01-4605-93DA-5B4C8A80B8F5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723273E4374246BE106E2E56118AB9" ma:contentTypeVersion="14" ma:contentTypeDescription="Een nieuw document maken." ma:contentTypeScope="" ma:versionID="8246cf6a4abe7f863669dfdf74b21933">
  <xsd:schema xmlns:xsd="http://www.w3.org/2001/XMLSchema" xmlns:xs="http://www.w3.org/2001/XMLSchema" xmlns:p="http://schemas.microsoft.com/office/2006/metadata/properties" xmlns:ns3="46941c16-0ecf-4171-8109-01bebfe4fc97" xmlns:ns4="1a1e7734-6471-4908-98ae-a8be0275d8b1" targetNamespace="http://schemas.microsoft.com/office/2006/metadata/properties" ma:root="true" ma:fieldsID="779306340efbd7ee0f3d832088b0557f" ns3:_="" ns4:_="">
    <xsd:import namespace="46941c16-0ecf-4171-8109-01bebfe4fc97"/>
    <xsd:import namespace="1a1e7734-6471-4908-98ae-a8be0275d8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941c16-0ecf-4171-8109-01bebfe4fc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1e7734-6471-4908-98ae-a8be0275d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84E96A-6F73-4824-9F70-662626C8E2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941c16-0ecf-4171-8109-01bebfe4fc97"/>
    <ds:schemaRef ds:uri="1a1e7734-6471-4908-98ae-a8be0275d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19B956-1183-426C-A2F4-51FE6F050C4D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46941c16-0ecf-4171-8109-01bebfe4fc97"/>
    <ds:schemaRef ds:uri="http://schemas.microsoft.com/office/infopath/2007/PartnerControls"/>
    <ds:schemaRef ds:uri="1a1e7734-6471-4908-98ae-a8be0275d8b1"/>
  </ds:schemaRefs>
</ds:datastoreItem>
</file>

<file path=customXml/itemProps3.xml><?xml version="1.0" encoding="utf-8"?>
<ds:datastoreItem xmlns:ds="http://schemas.openxmlformats.org/officeDocument/2006/customXml" ds:itemID="{A98E09F3-50F7-45E7-B8D6-B2B837A1C9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2564</TotalTime>
  <Words>741</Words>
  <Application>Microsoft Office PowerPoint</Application>
  <PresentationFormat>Diavoorstelling (16:10)</PresentationFormat>
  <Paragraphs>139</Paragraphs>
  <Slides>37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Calibri</vt:lpstr>
      <vt:lpstr>Charter Roman</vt:lpstr>
      <vt:lpstr>Helvetica Neue Condensed</vt:lpstr>
      <vt:lpstr>Symbol</vt:lpstr>
      <vt:lpstr>Wingdings</vt:lpstr>
      <vt:lpstr>Kantoorthema</vt:lpstr>
      <vt:lpstr>AANDACHT VOOR ONDERNEMERSCHAP IN DE ONDERBOUW VOOR HAVO/VWO</vt:lpstr>
      <vt:lpstr>PowerPoint-presentatie</vt:lpstr>
      <vt:lpstr>Ondernemend Burgerschap (OBS)    </vt:lpstr>
      <vt:lpstr>Wat is Ondernemend Burgerschap?</vt:lpstr>
      <vt:lpstr>Hoe is Ondernemend Burgerschap ontstaan?</vt:lpstr>
      <vt:lpstr>Voor wie is Ondernemend Burgerschap?</vt:lpstr>
      <vt:lpstr>Wat zijn doelen van Ondernemend Burgerschap </vt:lpstr>
      <vt:lpstr>Projecten Klas 1</vt:lpstr>
      <vt:lpstr>High Tea </vt:lpstr>
      <vt:lpstr>Culturen </vt:lpstr>
      <vt:lpstr>Afval </vt:lpstr>
      <vt:lpstr>Projecten Klas 2</vt:lpstr>
      <vt:lpstr>Perfecte plaatje </vt:lpstr>
      <vt:lpstr>Broodjesproject </vt:lpstr>
      <vt:lpstr>Promotiefilm </vt:lpstr>
      <vt:lpstr>Wijk van de toekomst</vt:lpstr>
      <vt:lpstr>Projecten Klas 3</vt:lpstr>
      <vt:lpstr>Presenteren LOB</vt:lpstr>
      <vt:lpstr>Day for change </vt:lpstr>
      <vt:lpstr>PowerPoint-presentatie</vt:lpstr>
      <vt:lpstr>PowerPoint-presentatie</vt:lpstr>
      <vt:lpstr>Waarom kiezen voor de Business School?</vt:lpstr>
      <vt:lpstr>Wat zijn de leeropbrengsten?</vt:lpstr>
      <vt:lpstr>PowerPoint-presentatie</vt:lpstr>
      <vt:lpstr>PowerPoint-presentatie</vt:lpstr>
      <vt:lpstr>PowerPoint-presentatie</vt:lpstr>
      <vt:lpstr>Beoordeling resultaten:</vt:lpstr>
      <vt:lpstr>Projecten leerjaar 1</vt:lpstr>
      <vt:lpstr>PowerPoint-presentatie</vt:lpstr>
      <vt:lpstr>Projecten leerjaar 2</vt:lpstr>
      <vt:lpstr>PowerPoint-presentatie</vt:lpstr>
      <vt:lpstr>PowerPoint-presentatie</vt:lpstr>
      <vt:lpstr>Projecten leerjaar 3</vt:lpstr>
      <vt:lpstr>PowerPoint-presentatie</vt:lpstr>
      <vt:lpstr>PowerPoint-presentatie</vt:lpstr>
      <vt:lpstr>Vragen?</vt:lpstr>
      <vt:lpstr>PowerPoint-presentatie</vt:lpstr>
    </vt:vector>
  </TitlesOfParts>
  <Company>Het Erasmus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Martie Kwaks</dc:creator>
  <cp:lastModifiedBy>Kees Hommel</cp:lastModifiedBy>
  <cp:revision>106</cp:revision>
  <dcterms:created xsi:type="dcterms:W3CDTF">2019-08-22T12:33:44Z</dcterms:created>
  <dcterms:modified xsi:type="dcterms:W3CDTF">2022-12-20T14:36:00Z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0x01010005723273E4374246BE106E2E56118AB9</vt:lpwstr>
  </property>
</Properties>
</file>