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9" r:id="rId2"/>
    <p:sldId id="614" r:id="rId3"/>
    <p:sldId id="629" r:id="rId4"/>
    <p:sldId id="2111" r:id="rId5"/>
    <p:sldId id="635" r:id="rId6"/>
    <p:sldId id="2112" r:id="rId7"/>
    <p:sldId id="2114" r:id="rId8"/>
    <p:sldId id="615" r:id="rId9"/>
    <p:sldId id="377" r:id="rId10"/>
    <p:sldId id="376" r:id="rId11"/>
    <p:sldId id="281" r:id="rId12"/>
    <p:sldId id="266" r:id="rId13"/>
    <p:sldId id="633" r:id="rId14"/>
    <p:sldId id="275" r:id="rId15"/>
    <p:sldId id="595" r:id="rId16"/>
    <p:sldId id="613" r:id="rId17"/>
    <p:sldId id="603" r:id="rId18"/>
    <p:sldId id="602" r:id="rId19"/>
    <p:sldId id="598" r:id="rId20"/>
    <p:sldId id="594" r:id="rId21"/>
    <p:sldId id="2116" r:id="rId22"/>
    <p:sldId id="2115" r:id="rId23"/>
    <p:sldId id="2094" r:id="rId24"/>
    <p:sldId id="643" r:id="rId25"/>
    <p:sldId id="592" r:id="rId26"/>
  </p:sldIdLst>
  <p:sldSz cx="9144000" cy="6858000" type="screen4x3"/>
  <p:notesSz cx="7104063" cy="10234613"/>
  <p:defaultTextStyle>
    <a:defPPr>
      <a:defRPr lang="nl-B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0045"/>
    <a:srgbClr val="005799"/>
    <a:srgbClr val="C3082B"/>
    <a:srgbClr val="AECC2A"/>
    <a:srgbClr val="79206E"/>
    <a:srgbClr val="4FB09C"/>
    <a:srgbClr val="0092D2"/>
    <a:srgbClr val="DE6224"/>
    <a:srgbClr val="4F4F4F"/>
    <a:srgbClr val="141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7" autoAdjust="0"/>
    <p:restoredTop sz="67995" autoAdjust="0"/>
  </p:normalViewPr>
  <p:slideViewPr>
    <p:cSldViewPr>
      <p:cViewPr varScale="1">
        <p:scale>
          <a:sx n="43" d="100"/>
          <a:sy n="43" d="100"/>
        </p:scale>
        <p:origin x="2076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395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B534D8A6-E91F-2349-9524-29B4C5A5DC24}" type="datetimeFigureOut">
              <a:rPr lang="nl-NL" smtClean="0"/>
              <a:t>20-12-2022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02621A2C-3C7C-D545-A329-5793AF5DBC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862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21A2C-3C7C-D545-A329-5793AF5DBC8F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2074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2021: 5,8 % </a:t>
            </a:r>
          </a:p>
          <a:p>
            <a:r>
              <a:rPr lang="nl-BE" dirty="0"/>
              <a:t>2020: -6,1%</a:t>
            </a:r>
          </a:p>
          <a:p>
            <a:r>
              <a:rPr lang="nl-BE" dirty="0"/>
              <a:t>2014-2019: bijna 2%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269B1F-2175-5544-BE12-0614099C05A1}" type="slidenum">
              <a:rPr lang="en-BE" smtClean="0"/>
              <a:t>4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742843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2021: 5,8 % </a:t>
            </a:r>
          </a:p>
          <a:p>
            <a:r>
              <a:rPr lang="nl-BE" dirty="0"/>
              <a:t>2020: -6,1%</a:t>
            </a:r>
          </a:p>
          <a:p>
            <a:r>
              <a:rPr lang="nl-BE" dirty="0"/>
              <a:t>2014-2019: bijna 2%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269B1F-2175-5544-BE12-0614099C05A1}" type="slidenum">
              <a:rPr lang="en-BE" smtClean="0"/>
              <a:t>5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446122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Waar plaats je jezelf als leerling in de donut. </a:t>
            </a:r>
          </a:p>
          <a:p>
            <a:endParaRPr lang="nl-BE" dirty="0"/>
          </a:p>
          <a:p>
            <a:r>
              <a:rPr lang="nl-BE" dirty="0"/>
              <a:t>Doel is verschillende visies delen</a:t>
            </a:r>
          </a:p>
          <a:p>
            <a:pPr marL="171450" indent="-171450">
              <a:buFontTx/>
              <a:buChar char="-"/>
            </a:pPr>
            <a:r>
              <a:rPr lang="nl-BE" dirty="0"/>
              <a:t>planetaire grenzen</a:t>
            </a:r>
          </a:p>
          <a:p>
            <a:pPr marL="171450" indent="-171450">
              <a:buFontTx/>
              <a:buChar char="-"/>
            </a:pPr>
            <a:r>
              <a:rPr lang="nl-BE" dirty="0"/>
              <a:t>SDG’s, taart</a:t>
            </a:r>
          </a:p>
          <a:p>
            <a:pPr marL="171450" indent="-171450">
              <a:buFontTx/>
              <a:buChar char="-"/>
            </a:pPr>
            <a:r>
              <a:rPr lang="nl-BE" dirty="0"/>
              <a:t>donut</a:t>
            </a:r>
          </a:p>
          <a:p>
            <a:pPr marL="171450" indent="-171450">
              <a:buFontTx/>
              <a:buChar char="-"/>
            </a:pPr>
            <a:r>
              <a:rPr lang="nl-BE" dirty="0"/>
              <a:t>circulaire economie</a:t>
            </a:r>
          </a:p>
          <a:p>
            <a:pPr marL="0" indent="0">
              <a:buFontTx/>
              <a:buNone/>
            </a:pPr>
            <a:endParaRPr lang="nl-BE" dirty="0"/>
          </a:p>
          <a:p>
            <a:pPr marL="0" indent="0">
              <a:buFontTx/>
              <a:buNone/>
            </a:pPr>
            <a:r>
              <a:rPr lang="nl-BE" dirty="0"/>
              <a:t>Het doel is het initiëren van concepten.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21A2C-3C7C-D545-A329-5793AF5DBC8F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4452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sz="2200" b="1" dirty="0" err="1">
                <a:solidFill>
                  <a:srgbClr val="C00000"/>
                </a:solidFill>
              </a:rPr>
              <a:t>Kuznetscurve</a:t>
            </a:r>
            <a:r>
              <a:rPr lang="nl-BE" sz="2200" b="1" dirty="0">
                <a:solidFill>
                  <a:srgbClr val="C00000"/>
                </a:solidFill>
              </a:rPr>
              <a:t> van het milieu</a:t>
            </a:r>
          </a:p>
          <a:p>
            <a:pPr marL="371532" indent="-371532">
              <a:buFont typeface="Arial" panose="020B0604020202020204" pitchFamily="34" charset="0"/>
              <a:buChar char="•"/>
            </a:pPr>
            <a:r>
              <a:rPr lang="nl-BE" sz="2200" dirty="0"/>
              <a:t>kunnen enkel rijken zich een schoon milieu veroorloven?</a:t>
            </a:r>
          </a:p>
          <a:p>
            <a:pPr marL="371532" indent="-371532">
              <a:buFont typeface="Arial" panose="020B0604020202020204" pitchFamily="34" charset="0"/>
              <a:buChar char="•"/>
            </a:pPr>
            <a:r>
              <a:rPr lang="nl-BE" sz="2200" dirty="0"/>
              <a:t>MAAR geen rechtstreeks verband met groei aangetoond</a:t>
            </a:r>
          </a:p>
          <a:p>
            <a:r>
              <a:rPr lang="nl-BE" sz="2200" dirty="0"/>
              <a:t>wat wel?</a:t>
            </a:r>
          </a:p>
          <a:p>
            <a:pPr lvl="1"/>
            <a:r>
              <a:rPr lang="nl-BE" sz="1700" dirty="0"/>
              <a:t>loskoppeling groei bbp van gebruik hulpbronnen</a:t>
            </a:r>
          </a:p>
          <a:p>
            <a:pPr lvl="1"/>
            <a:r>
              <a:rPr lang="nl-BE" sz="1700" dirty="0"/>
              <a:t>evolutie maakindustrie naar dienstenindustrie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nl-BE" sz="1700" dirty="0">
                <a:sym typeface="Wingdings" panose="05000000000000000000" pitchFamily="2" charset="2"/>
              </a:rPr>
              <a:t>verplaatsing van productie naar opkomende economieën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nl-BE" sz="1700" dirty="0">
                <a:sym typeface="Wingdings" panose="05000000000000000000" pitchFamily="2" charset="2"/>
              </a:rPr>
              <a:t>als je rekening houdt met import lijkt de mondiale ecologische voetafdruk per land ineens niet meer zo rooskleurig</a:t>
            </a:r>
          </a:p>
          <a:p>
            <a:pPr lvl="0">
              <a:buFont typeface="Wingdings" panose="05000000000000000000" pitchFamily="2" charset="2"/>
              <a:buNone/>
            </a:pPr>
            <a:endParaRPr lang="nl-BE" sz="1700" dirty="0">
              <a:sym typeface="Wingdings" panose="05000000000000000000" pitchFamily="2" charset="2"/>
            </a:endParaRPr>
          </a:p>
          <a:p>
            <a:r>
              <a:rPr lang="nl-BE" sz="1700" b="1" u="sng" dirty="0">
                <a:solidFill>
                  <a:srgbClr val="C00000"/>
                </a:solidFill>
              </a:rPr>
              <a:t>Kunnen we in de donut wel zakendoen?</a:t>
            </a:r>
          </a:p>
          <a:p>
            <a:r>
              <a:rPr lang="nl-BE" sz="1700" i="1" dirty="0"/>
              <a:t>doe niets</a:t>
            </a:r>
            <a:r>
              <a:rPr lang="nl-BE" sz="1700" dirty="0"/>
              <a:t> meer dan wat legaal is </a:t>
            </a:r>
            <a:br>
              <a:rPr lang="nl-BE" sz="1700" dirty="0"/>
            </a:br>
            <a:r>
              <a:rPr lang="nl-BE" sz="1700" dirty="0"/>
              <a:t>(cf. </a:t>
            </a:r>
            <a:r>
              <a:rPr lang="nl-BE" sz="1700" dirty="0" err="1"/>
              <a:t>adapting</a:t>
            </a:r>
            <a:r>
              <a:rPr lang="nl-BE" sz="1700" dirty="0"/>
              <a:t> </a:t>
            </a:r>
            <a:r>
              <a:rPr lang="nl-BE" sz="1700" dirty="0" err="1"/>
              <a:t>role</a:t>
            </a:r>
            <a:r>
              <a:rPr lang="nl-BE" sz="1700" dirty="0"/>
              <a:t> </a:t>
            </a:r>
            <a:r>
              <a:rPr lang="nl-BE" sz="1700" dirty="0" err="1"/>
              <a:t>Pernilla</a:t>
            </a:r>
            <a:r>
              <a:rPr lang="nl-BE" sz="1700" dirty="0"/>
              <a:t> </a:t>
            </a:r>
            <a:r>
              <a:rPr lang="nl-BE" sz="1700" dirty="0" err="1"/>
              <a:t>Andersson</a:t>
            </a:r>
            <a:r>
              <a:rPr lang="nl-BE" sz="1700" dirty="0"/>
              <a:t>)</a:t>
            </a:r>
          </a:p>
          <a:p>
            <a:r>
              <a:rPr lang="nl-BE" sz="1700" i="1" dirty="0"/>
              <a:t>doe dat wat iets oplevert</a:t>
            </a:r>
            <a:r>
              <a:rPr lang="nl-BE" sz="1700" dirty="0"/>
              <a:t>: </a:t>
            </a:r>
            <a:r>
              <a:rPr lang="nl-BE" sz="1700" dirty="0" err="1"/>
              <a:t>eco</a:t>
            </a:r>
            <a:r>
              <a:rPr lang="nl-BE" sz="1700" dirty="0"/>
              <a:t>-efficiënte maatregelen die kosten verlagen of merk populair maken</a:t>
            </a:r>
            <a:br>
              <a:rPr lang="nl-BE" sz="1700" dirty="0"/>
            </a:br>
            <a:r>
              <a:rPr lang="nl-BE" sz="1700" dirty="0"/>
              <a:t>(cf. </a:t>
            </a:r>
            <a:r>
              <a:rPr lang="nl-BE" sz="1700" dirty="0" err="1"/>
              <a:t>adding</a:t>
            </a:r>
            <a:r>
              <a:rPr lang="nl-BE" sz="1700" dirty="0"/>
              <a:t> </a:t>
            </a:r>
            <a:r>
              <a:rPr lang="nl-BE" sz="1700" dirty="0" err="1"/>
              <a:t>role</a:t>
            </a:r>
            <a:r>
              <a:rPr lang="nl-BE" sz="1700" dirty="0"/>
              <a:t> </a:t>
            </a:r>
            <a:r>
              <a:rPr lang="nl-BE" sz="1700" dirty="0" err="1"/>
              <a:t>Pernilla</a:t>
            </a:r>
            <a:r>
              <a:rPr lang="nl-BE" sz="1700" dirty="0"/>
              <a:t> </a:t>
            </a:r>
            <a:r>
              <a:rPr lang="nl-BE" sz="1700" dirty="0" err="1"/>
              <a:t>Andersson</a:t>
            </a:r>
            <a:r>
              <a:rPr lang="nl-BE" sz="1700" dirty="0"/>
              <a:t>)</a:t>
            </a:r>
          </a:p>
          <a:p>
            <a:r>
              <a:rPr lang="nl-BE" sz="1700" i="1" dirty="0"/>
              <a:t>we leveren een eerlijk aandeel</a:t>
            </a:r>
            <a:br>
              <a:rPr lang="nl-BE" sz="1700" i="1" dirty="0"/>
            </a:br>
            <a:r>
              <a:rPr lang="nl-BE" sz="1700" dirty="0"/>
              <a:t>afkopen van je verantwoordelijkheid?</a:t>
            </a:r>
          </a:p>
          <a:p>
            <a:r>
              <a:rPr lang="nl-BE" sz="1700" i="1" dirty="0"/>
              <a:t>berokken geen schade</a:t>
            </a:r>
            <a:br>
              <a:rPr lang="nl-BE" sz="1700" i="1" dirty="0"/>
            </a:br>
            <a:r>
              <a:rPr lang="nl-BE" sz="1700" dirty="0"/>
              <a:t>zero waste</a:t>
            </a:r>
          </a:p>
          <a:p>
            <a:r>
              <a:rPr lang="nl-BE" sz="1700" i="1" dirty="0"/>
              <a:t>doe meer goed:</a:t>
            </a:r>
            <a:r>
              <a:rPr lang="nl-BE" sz="1700" dirty="0"/>
              <a:t> natuurcycli verbinden als corebusiness</a:t>
            </a:r>
            <a:br>
              <a:rPr lang="nl-BE" sz="1700" dirty="0"/>
            </a:br>
            <a:r>
              <a:rPr lang="nl-BE" sz="1700" dirty="0"/>
              <a:t>(cf. </a:t>
            </a:r>
            <a:r>
              <a:rPr lang="nl-BE" sz="1700" dirty="0" err="1"/>
              <a:t>creating</a:t>
            </a:r>
            <a:r>
              <a:rPr lang="nl-BE" sz="1700" dirty="0"/>
              <a:t> </a:t>
            </a:r>
            <a:r>
              <a:rPr lang="nl-BE" sz="1700" dirty="0" err="1"/>
              <a:t>role</a:t>
            </a:r>
            <a:r>
              <a:rPr lang="nl-BE" sz="1700" dirty="0"/>
              <a:t> </a:t>
            </a:r>
            <a:r>
              <a:rPr lang="nl-BE" sz="1700" dirty="0" err="1"/>
              <a:t>Pernilla</a:t>
            </a:r>
            <a:r>
              <a:rPr lang="nl-BE" sz="1700" dirty="0"/>
              <a:t> </a:t>
            </a:r>
            <a:r>
              <a:rPr lang="nl-BE" sz="1700" dirty="0" err="1"/>
              <a:t>Andersson</a:t>
            </a:r>
            <a:r>
              <a:rPr lang="nl-BE" sz="1700" dirty="0"/>
              <a:t>)</a:t>
            </a:r>
            <a:endParaRPr lang="en-GB" sz="1700" i="1" dirty="0"/>
          </a:p>
          <a:p>
            <a:endParaRPr lang="nl-BE" sz="1700" i="1" dirty="0"/>
          </a:p>
          <a:p>
            <a:pPr>
              <a:buFont typeface="Wingdings" panose="05000000000000000000" pitchFamily="2" charset="2"/>
              <a:buChar char="à"/>
            </a:pPr>
            <a:r>
              <a:rPr lang="nl-BE" sz="1700" b="1" dirty="0">
                <a:solidFill>
                  <a:schemeClr val="accent1"/>
                </a:solidFill>
                <a:sym typeface="Wingdings" panose="05000000000000000000" pitchFamily="2" charset="2"/>
              </a:rPr>
              <a:t>regeneratief design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nl-BE" sz="1700" b="1" dirty="0">
                <a:solidFill>
                  <a:schemeClr val="accent1"/>
                </a:solidFill>
                <a:sym typeface="Wingdings" panose="05000000000000000000" pitchFamily="2" charset="2"/>
              </a:rPr>
              <a:t>circulaire businessmodellen</a:t>
            </a:r>
            <a:endParaRPr lang="nl-BE" sz="1700" b="1" dirty="0">
              <a:solidFill>
                <a:schemeClr val="accent1"/>
              </a:solidFill>
            </a:endParaRPr>
          </a:p>
          <a:p>
            <a:pPr lvl="0">
              <a:buFont typeface="Wingdings" panose="05000000000000000000" pitchFamily="2" charset="2"/>
              <a:buNone/>
            </a:pPr>
            <a:endParaRPr lang="nl-BE" sz="1700" dirty="0">
              <a:sym typeface="Wingdings" panose="05000000000000000000" pitchFamily="2" charset="2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269B1F-2175-5544-BE12-0614099C05A1}" type="slidenum">
              <a:rPr lang="en-BE" smtClean="0"/>
              <a:t>14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910526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Verklaringen (UNESCO):</a:t>
            </a:r>
          </a:p>
          <a:p>
            <a:pPr marL="185766" indent="-185766">
              <a:buFont typeface="Arial" panose="020B0604020202020204" pitchFamily="34" charset="0"/>
              <a:buChar char="•"/>
            </a:pPr>
            <a:r>
              <a:rPr lang="nl-BE" dirty="0"/>
              <a:t>low levels of </a:t>
            </a:r>
            <a:r>
              <a:rPr lang="nl-BE" dirty="0" err="1"/>
              <a:t>understanding</a:t>
            </a:r>
            <a:r>
              <a:rPr lang="nl-BE" dirty="0"/>
              <a:t> of </a:t>
            </a:r>
            <a:r>
              <a:rPr lang="nl-BE" dirty="0" err="1"/>
              <a:t>environmental</a:t>
            </a:r>
            <a:r>
              <a:rPr lang="nl-BE" dirty="0"/>
              <a:t> issues</a:t>
            </a:r>
          </a:p>
          <a:p>
            <a:pPr marL="185766" indent="-185766">
              <a:buFont typeface="Arial" panose="020B0604020202020204" pitchFamily="34" charset="0"/>
              <a:buChar char="•"/>
            </a:pPr>
            <a:r>
              <a:rPr lang="nl-BE" dirty="0" err="1"/>
              <a:t>lack</a:t>
            </a:r>
            <a:r>
              <a:rPr lang="nl-BE" dirty="0"/>
              <a:t> of attention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social</a:t>
            </a:r>
            <a:r>
              <a:rPr lang="nl-BE" dirty="0"/>
              <a:t>, </a:t>
            </a:r>
            <a:r>
              <a:rPr lang="nl-BE" dirty="0" err="1"/>
              <a:t>emotional</a:t>
            </a:r>
            <a:r>
              <a:rPr lang="nl-BE" dirty="0"/>
              <a:t> or </a:t>
            </a:r>
            <a:r>
              <a:rPr lang="nl-BE" dirty="0" err="1"/>
              <a:t>behavioral</a:t>
            </a:r>
            <a:r>
              <a:rPr lang="nl-BE" dirty="0"/>
              <a:t> </a:t>
            </a:r>
            <a:r>
              <a:rPr lang="nl-BE" dirty="0" err="1"/>
              <a:t>learning</a:t>
            </a:r>
            <a:endParaRPr lang="nl-BE" dirty="0"/>
          </a:p>
          <a:p>
            <a:pPr marL="185766" indent="-185766">
              <a:buFont typeface="Arial" panose="020B0604020202020204" pitchFamily="34" charset="0"/>
              <a:buChar char="•"/>
            </a:pPr>
            <a:r>
              <a:rPr lang="nl-BE" dirty="0" err="1"/>
              <a:t>lack</a:t>
            </a:r>
            <a:r>
              <a:rPr lang="nl-BE" dirty="0"/>
              <a:t> of green skills </a:t>
            </a:r>
            <a:r>
              <a:rPr lang="nl-BE" dirty="0" err="1"/>
              <a:t>required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green </a:t>
            </a:r>
            <a:r>
              <a:rPr lang="nl-BE" dirty="0" err="1"/>
              <a:t>transition</a:t>
            </a:r>
            <a:endParaRPr lang="nl-BE" dirty="0"/>
          </a:p>
          <a:p>
            <a:pPr marL="185766" indent="-185766">
              <a:buFont typeface="Arial" panose="020B0604020202020204" pitchFamily="34" charset="0"/>
              <a:buChar char="•"/>
            </a:pPr>
            <a:endParaRPr lang="nl-BE" dirty="0"/>
          </a:p>
          <a:p>
            <a:r>
              <a:rPr lang="nl-BE" dirty="0"/>
              <a:t>Er is een beweging nodig van bewustzijn naar handelen</a:t>
            </a:r>
          </a:p>
          <a:p>
            <a:endParaRPr lang="nl-BE" dirty="0"/>
          </a:p>
          <a:p>
            <a:r>
              <a:rPr lang="nl-BE" dirty="0"/>
              <a:t>Deze slide </a:t>
            </a:r>
            <a:r>
              <a:rPr lang="nl-BE"/>
              <a:t>misschien ook weg?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21A2C-3C7C-D545-A329-5793AF5DBC8F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59348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Deze slide eventueel weg.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21A2C-3C7C-D545-A329-5793AF5DBC8F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2551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Het is niet aan ons om te bepalen </a:t>
            </a:r>
            <a:r>
              <a:rPr lang="nl-BE"/>
              <a:t>hoe leerlingen moeten denken.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21A2C-3C7C-D545-A329-5793AF5DBC8F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53781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752" fontAlgn="auto">
              <a:spcBef>
                <a:spcPts val="0"/>
              </a:spcBef>
              <a:spcAft>
                <a:spcPts val="0"/>
              </a:spcAft>
              <a:defRPr/>
            </a:pPr>
            <a:fld id="{A5269B1F-2175-5544-BE12-0614099C05A1}" type="slidenum">
              <a:rPr lang="en-BE" sz="14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pPr defTabSz="990752" fontAlgn="auto">
                <a:spcBef>
                  <a:spcPts val="0"/>
                </a:spcBef>
                <a:spcAft>
                  <a:spcPts val="0"/>
                </a:spcAft>
                <a:defRPr/>
              </a:pPr>
              <a:t>25</a:t>
            </a:fld>
            <a:endParaRPr lang="en-BE" sz="14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7551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f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50" y="4293096"/>
            <a:ext cx="6984776" cy="630982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50" y="4941122"/>
            <a:ext cx="6984776" cy="43204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4F4F4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nl-BE" dirty="0"/>
          </a:p>
        </p:txBody>
      </p:sp>
      <p:pic>
        <p:nvPicPr>
          <p:cNvPr id="6" name="Afbeelding 5" descr="bew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2" b="8611"/>
          <a:stretch/>
        </p:blipFill>
        <p:spPr>
          <a:xfrm>
            <a:off x="0" y="1"/>
            <a:ext cx="9144000" cy="4160234"/>
          </a:xfrm>
          <a:prstGeom prst="rect">
            <a:avLst/>
          </a:prstGeom>
        </p:spPr>
      </p:pic>
      <p:pic>
        <p:nvPicPr>
          <p:cNvPr id="7" name="Afbeelding 6" descr="logo-slide-titel-zwart-bew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69" y="186049"/>
            <a:ext cx="8644512" cy="648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677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2D2"/>
          </a:solidFill>
          <a:ln>
            <a:solidFill>
              <a:srgbClr val="FFFFF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 descr="logo-slide-titel-wit-bew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3" y="188713"/>
            <a:ext cx="8637508" cy="6480648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755578" y="836712"/>
            <a:ext cx="6984776" cy="630982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err="1"/>
              <a:t>Titel</a:t>
            </a:r>
            <a:r>
              <a:rPr lang="en-US" dirty="0"/>
              <a:t> </a:t>
            </a:r>
            <a:r>
              <a:rPr lang="en-US" dirty="0" err="1"/>
              <a:t>tussenslide</a:t>
            </a:r>
            <a:endParaRPr lang="nl-BE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55578" y="1484738"/>
            <a:ext cx="6984776" cy="43204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Ondertitel</a:t>
            </a:r>
            <a:r>
              <a:rPr lang="en-US" dirty="0"/>
              <a:t> </a:t>
            </a:r>
            <a:r>
              <a:rPr lang="en-US" dirty="0" err="1"/>
              <a:t>tussenslide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69998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549844"/>
          </a:xfrm>
          <a:ln>
            <a:noFill/>
          </a:ln>
        </p:spPr>
        <p:txBody>
          <a:bodyPr>
            <a:normAutofit/>
          </a:bodyPr>
          <a:lstStyle>
            <a:lvl1pPr algn="l">
              <a:defRPr sz="24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5040560"/>
          </a:xfrm>
        </p:spPr>
        <p:txBody>
          <a:bodyPr/>
          <a:lstStyle>
            <a:lvl1pPr>
              <a:buFont typeface="Wingdings" pitchFamily="2" charset="2"/>
              <a:buChar char="§"/>
              <a:defRPr sz="28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Font typeface="Wingdings" pitchFamily="2" charset="2"/>
              <a:buChar char="§"/>
              <a:defRPr sz="24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 typeface="Wingdings" pitchFamily="2" charset="2"/>
              <a:buChar char="§"/>
              <a:defRPr sz="20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Font typeface="Wingdings" pitchFamily="2" charset="2"/>
              <a:buChar char="§"/>
              <a:defRPr sz="16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Font typeface="Wingdings" pitchFamily="2" charset="2"/>
              <a:buChar char="§"/>
              <a:defRPr sz="16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BE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3635896" y="6381332"/>
            <a:ext cx="1080120" cy="365125"/>
          </a:xfrm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88025" y="6381332"/>
            <a:ext cx="331236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/>
              <a:t>Donuts en cirkels in de lessen economie - Tom Kuppens</a:t>
            </a:r>
            <a:endParaRPr lang="nl-BE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2401" y="6382920"/>
            <a:ext cx="752475" cy="365125"/>
          </a:xfrm>
        </p:spPr>
        <p:txBody>
          <a:bodyPr/>
          <a:lstStyle>
            <a:lvl1pPr>
              <a:defRPr/>
            </a:lvl1pPr>
          </a:lstStyle>
          <a:p>
            <a:fld id="{BBB2625E-E22D-324D-B6D3-F6234E5E9FE9}" type="slidenum">
              <a:rPr lang="nl-BE"/>
              <a:pPr/>
              <a:t>‹nr.›</a:t>
            </a:fld>
            <a:endParaRPr lang="nl-BE" dirty="0"/>
          </a:p>
        </p:txBody>
      </p:sp>
      <p:pic>
        <p:nvPicPr>
          <p:cNvPr id="4" name="Afbeelding 3" descr="logo-slide-bew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8820912" cy="670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230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549844"/>
          </a:xfrm>
          <a:ln>
            <a:noFill/>
          </a:ln>
        </p:spPr>
        <p:txBody>
          <a:bodyPr>
            <a:normAutofit/>
          </a:bodyPr>
          <a:lstStyle>
            <a:lvl1pPr algn="l">
              <a:defRPr sz="24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5040560"/>
          </a:xfrm>
        </p:spPr>
        <p:txBody>
          <a:bodyPr/>
          <a:lstStyle>
            <a:lvl1pPr>
              <a:buFont typeface="Wingdings" pitchFamily="2" charset="2"/>
              <a:buChar char="§"/>
              <a:defRPr sz="28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Font typeface="Wingdings" pitchFamily="2" charset="2"/>
              <a:buChar char="§"/>
              <a:defRPr sz="24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 typeface="Wingdings" pitchFamily="2" charset="2"/>
              <a:buChar char="§"/>
              <a:defRPr sz="20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Font typeface="Wingdings" pitchFamily="2" charset="2"/>
              <a:buChar char="§"/>
              <a:defRPr sz="16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Font typeface="Wingdings" pitchFamily="2" charset="2"/>
              <a:buChar char="§"/>
              <a:defRPr sz="16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BE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3635896" y="6381332"/>
            <a:ext cx="1080120" cy="365125"/>
          </a:xfrm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88025" y="6381332"/>
            <a:ext cx="331236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/>
              <a:t>Donuts en cirkels in de lessen economie - Tom Kuppens</a:t>
            </a:r>
            <a:endParaRPr lang="nl-BE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2401" y="6382920"/>
            <a:ext cx="752475" cy="365125"/>
          </a:xfrm>
        </p:spPr>
        <p:txBody>
          <a:bodyPr/>
          <a:lstStyle>
            <a:lvl1pPr>
              <a:defRPr/>
            </a:lvl1pPr>
          </a:lstStyle>
          <a:p>
            <a:fld id="{BBB2625E-E22D-324D-B6D3-F6234E5E9FE9}" type="slidenum">
              <a:rPr lang="nl-BE"/>
              <a:pPr/>
              <a:t>‹nr.›</a:t>
            </a:fld>
            <a:endParaRPr lang="nl-BE" dirty="0"/>
          </a:p>
        </p:txBody>
      </p:sp>
      <p:pic>
        <p:nvPicPr>
          <p:cNvPr id="5" name="Afbeelding 4" descr="BEW-liggend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920302"/>
            <a:ext cx="3312368" cy="84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76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50" y="4293096"/>
            <a:ext cx="6984776" cy="630982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50" y="4941122"/>
            <a:ext cx="6984776" cy="43204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4F4F4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nl-B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42F492-F495-4D17-A8B6-898AFE9EA1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0745"/>
          <a:stretch/>
        </p:blipFill>
        <p:spPr>
          <a:xfrm>
            <a:off x="1408" y="0"/>
            <a:ext cx="9142592" cy="40770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407B184-4DEF-48E5-BAB4-DE50F7717B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03649" y="5564604"/>
            <a:ext cx="1656184" cy="10191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C23AD24-B39D-47D5-BE8C-95FB9F4A578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688634" y="5611484"/>
            <a:ext cx="2699792" cy="95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823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62C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 descr="logo-slide-titel-wit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4468"/>
            <a:ext cx="8640960" cy="640267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755578" y="836712"/>
            <a:ext cx="6984776" cy="630982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err="1"/>
              <a:t>Titel</a:t>
            </a:r>
            <a:r>
              <a:rPr lang="en-US" dirty="0"/>
              <a:t> </a:t>
            </a:r>
            <a:r>
              <a:rPr lang="en-US" dirty="0" err="1"/>
              <a:t>tussenslide</a:t>
            </a:r>
            <a:endParaRPr lang="nl-BE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55578" y="1484738"/>
            <a:ext cx="6984776" cy="43204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Ondertitel</a:t>
            </a:r>
            <a:r>
              <a:rPr lang="en-US" dirty="0"/>
              <a:t> </a:t>
            </a:r>
            <a:r>
              <a:rPr lang="en-US" dirty="0" err="1"/>
              <a:t>tussenslide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63296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logo-slid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76200"/>
            <a:ext cx="8869680" cy="66873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549844"/>
          </a:xfrm>
          <a:ln>
            <a:noFill/>
          </a:ln>
        </p:spPr>
        <p:txBody>
          <a:bodyPr>
            <a:normAutofit/>
          </a:bodyPr>
          <a:lstStyle>
            <a:lvl1pPr algn="l">
              <a:defRPr sz="24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5040560"/>
          </a:xfrm>
        </p:spPr>
        <p:txBody>
          <a:bodyPr/>
          <a:lstStyle>
            <a:lvl1pPr>
              <a:buFont typeface="Wingdings" pitchFamily="2" charset="2"/>
              <a:buChar char="§"/>
              <a:defRPr sz="28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Font typeface="Wingdings" pitchFamily="2" charset="2"/>
              <a:buChar char="§"/>
              <a:defRPr sz="24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 typeface="Wingdings" pitchFamily="2" charset="2"/>
              <a:buChar char="§"/>
              <a:defRPr sz="20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Font typeface="Wingdings" pitchFamily="2" charset="2"/>
              <a:buChar char="§"/>
              <a:defRPr sz="16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Font typeface="Wingdings" pitchFamily="2" charset="2"/>
              <a:buChar char="§"/>
              <a:defRPr sz="16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BE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179512" y="6381332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1760" y="6381332"/>
            <a:ext cx="4464496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/>
              <a:t>Donuts en cirkels in de lessen economie - Tom Kuppens</a:t>
            </a:r>
            <a:endParaRPr lang="nl-BE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8266" y="6382920"/>
            <a:ext cx="752475" cy="365125"/>
          </a:xfrm>
        </p:spPr>
        <p:txBody>
          <a:bodyPr/>
          <a:lstStyle>
            <a:lvl1pPr>
              <a:defRPr/>
            </a:lvl1pPr>
          </a:lstStyle>
          <a:p>
            <a:fld id="{BBB2625E-E22D-324D-B6D3-F6234E5E9FE9}" type="slidenum">
              <a:rPr lang="nl-BE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76644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549844"/>
          </a:xfrm>
          <a:ln>
            <a:noFill/>
          </a:ln>
        </p:spPr>
        <p:txBody>
          <a:bodyPr>
            <a:normAutofit/>
          </a:bodyPr>
          <a:lstStyle>
            <a:lvl1pPr algn="l">
              <a:defRPr sz="2400">
                <a:solidFill>
                  <a:schemeClr val="accent5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5141492"/>
          </a:xfrm>
        </p:spPr>
        <p:txBody>
          <a:bodyPr/>
          <a:lstStyle>
            <a:lvl1pPr>
              <a:buFont typeface="Wingdings" pitchFamily="2" charset="2"/>
              <a:buChar char="§"/>
              <a:defRPr sz="28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Font typeface="Wingdings" pitchFamily="2" charset="2"/>
              <a:buChar char="§"/>
              <a:defRPr sz="24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 typeface="Wingdings" pitchFamily="2" charset="2"/>
              <a:buChar char="§"/>
              <a:defRPr sz="20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Font typeface="Wingdings" pitchFamily="2" charset="2"/>
              <a:buChar char="§"/>
              <a:defRPr sz="16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Font typeface="Wingdings" pitchFamily="2" charset="2"/>
              <a:buChar char="§"/>
              <a:defRPr sz="16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BE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66941" y="6354395"/>
            <a:ext cx="581011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/>
              <a:t>Donuts en cirkels in de lessen economie - Tom Kuppens</a:t>
            </a:r>
            <a:endParaRPr lang="nl-BE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0007" y="6354395"/>
            <a:ext cx="752475" cy="365125"/>
          </a:xfrm>
        </p:spPr>
        <p:txBody>
          <a:bodyPr/>
          <a:lstStyle>
            <a:lvl1pPr algn="ctr">
              <a:defRPr/>
            </a:lvl1pPr>
          </a:lstStyle>
          <a:p>
            <a:fld id="{BBB2625E-E22D-324D-B6D3-F6234E5E9FE9}" type="slidenum">
              <a:rPr lang="nl-BE" smtClean="0"/>
              <a:pPr/>
              <a:t>‹nr.›</a:t>
            </a:fld>
            <a:endParaRPr lang="nl-BE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CDB3F65-3C80-4B56-8829-DDD2D59663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593" y="6073731"/>
            <a:ext cx="928619" cy="66764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5343498-8625-43D8-B0DC-AECAF9A5D4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1052" b="13826"/>
          <a:stretch/>
        </p:blipFill>
        <p:spPr>
          <a:xfrm>
            <a:off x="123847" y="6051879"/>
            <a:ext cx="888744" cy="66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83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nl-BE"/>
              <a:t>Donuts en cirkels in de lessen economie - Tom Kuppens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0476D89C-E8B9-AE4E-B6DF-5DF853DAFA02}" type="slidenum">
              <a:rPr lang="nl-BE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688" r:id="rId2"/>
    <p:sldLayoutId id="2147483689" r:id="rId3"/>
    <p:sldLayoutId id="2147483707" r:id="rId4"/>
    <p:sldLayoutId id="2147483683" r:id="rId5"/>
    <p:sldLayoutId id="2147483685" r:id="rId6"/>
    <p:sldLayoutId id="2147483684" r:id="rId7"/>
    <p:sldLayoutId id="2147483706" r:id="rId8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jpg"/><Relationship Id="rId5" Type="http://schemas.openxmlformats.org/officeDocument/2006/relationships/image" Target="../media/image20.jfif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png"/><Relationship Id="rId4" Type="http://schemas.openxmlformats.org/officeDocument/2006/relationships/hyperlink" Target="https://doughnuteconomics.org/tools-and-stories/65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admin@vlajo.org" TargetMode="External"/><Relationship Id="rId2" Type="http://schemas.openxmlformats.org/officeDocument/2006/relationships/hyperlink" Target="http://www.vlajo.org/registreren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hyperlink" Target="mailto:cilo@vlajo.or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tom.kuppens@uhasselt.be" TargetMode="External"/><Relationship Id="rId7" Type="http://schemas.openxmlformats.org/officeDocument/2006/relationships/image" Target="../media/image4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hyperlink" Target="https://www.linkedin.com/in/tomkuppens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f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7747CC1-39E2-4908-95FE-717F360436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9632" y="4310140"/>
            <a:ext cx="7272808" cy="630982"/>
          </a:xfrm>
        </p:spPr>
        <p:txBody>
          <a:bodyPr>
            <a:noAutofit/>
          </a:bodyPr>
          <a:lstStyle/>
          <a:p>
            <a:pPr algn="ctr"/>
            <a:r>
              <a:rPr lang="nl-BE" sz="2000" dirty="0"/>
              <a:t>Donuts en cirkels in de lessen economie</a:t>
            </a:r>
            <a:endParaRPr lang="en-GB" sz="2000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2B12E16F-B2FD-4C7A-8E6D-E16040F2F4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nl-BE" sz="1800" dirty="0"/>
              <a:t>Prof. dr. Tom Kuppens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871607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86656EE-23B1-4811-ADF2-1DB076752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Donuteconomie (</a:t>
            </a:r>
            <a:r>
              <a:rPr lang="nl-BE" dirty="0" err="1"/>
              <a:t>Raworth</a:t>
            </a:r>
            <a:r>
              <a:rPr lang="nl-BE" dirty="0"/>
              <a:t>, 2017)</a:t>
            </a:r>
            <a:endParaRPr lang="en-GB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5B98B12-B869-4090-9966-FCB479F717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40F3FA-CA3B-4768-A7DD-2BA481526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Donuts en cirkels in de lessen economie - Tom Kuppens</a:t>
            </a:r>
            <a:endParaRPr lang="en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1297F-ED69-47C8-A8B4-DBF63BD88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86DF-6592-C841-9BBD-5513743E87D4}" type="slidenum">
              <a:rPr lang="en-BE" smtClean="0"/>
              <a:pPr/>
              <a:t>10</a:t>
            </a:fld>
            <a:endParaRPr lang="en-BE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8E8634-46FD-4927-8B47-7FE3FE430F30}"/>
              </a:ext>
            </a:extLst>
          </p:cNvPr>
          <p:cNvSpPr txBox="1"/>
          <p:nvPr/>
        </p:nvSpPr>
        <p:spPr>
          <a:xfrm>
            <a:off x="75731" y="4322758"/>
            <a:ext cx="8925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>
                <a:latin typeface="Verdana" panose="020B0604030504040204" pitchFamily="34" charset="0"/>
                <a:ea typeface="Verdana" panose="020B0604030504040204" pitchFamily="34" charset="0"/>
              </a:rPr>
              <a:t>“The citizens of 2050 are being taught an economic mindset that is rooted in the textbooks of 1950, which in turn are based on the theories of 1850.”</a:t>
            </a:r>
            <a:r>
              <a:rPr lang="en-GB" sz="2250" i="1" dirty="0"/>
              <a:t> </a:t>
            </a:r>
            <a:endParaRPr lang="en-GB" sz="225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7281EA-B422-46D5-839E-468806F14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58" y="1936747"/>
            <a:ext cx="2096286" cy="20962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707269-5ECA-4DEF-9283-7FF32E04B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73" y="1936746"/>
            <a:ext cx="1355598" cy="2096286"/>
          </a:xfrm>
          <a:prstGeom prst="rect">
            <a:avLst/>
          </a:prstGeom>
        </p:spPr>
      </p:pic>
      <p:pic>
        <p:nvPicPr>
          <p:cNvPr id="12" name="Content Placeholder 10">
            <a:extLst>
              <a:ext uri="{FF2B5EF4-FFF2-40B4-BE49-F238E27FC236}">
                <a16:creationId xmlns:a16="http://schemas.microsoft.com/office/drawing/2014/main" id="{E905019D-140F-4B2F-8046-B97E0129C7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5244" y="1936746"/>
            <a:ext cx="1394030" cy="20962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E2C80FE-091C-4DC7-A719-6FD2B125C5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8972" y="1936751"/>
            <a:ext cx="2795047" cy="209628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7674CBB-2F50-4CED-B344-F9BF48FE9F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4871" y="1936747"/>
            <a:ext cx="1284096" cy="209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608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BF9E9-F01E-421B-9CFC-8BA0E0FDB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Ultimatum game</a:t>
            </a:r>
            <a:endParaRPr lang="en-GB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2A3A749-3C8F-44A6-9B62-904BED6EBF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3628" y="1368090"/>
            <a:ext cx="6696744" cy="4121827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08E637-1F9C-4135-9F6F-DE7E57D42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Donuts en cirkels in de lessen economie - Tom Kuppens</a:t>
            </a:r>
            <a:endParaRPr lang="en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B69AA-8739-4743-B112-2B8094265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86DF-6592-C841-9BBD-5513743E87D4}" type="slidenum">
              <a:rPr lang="en-BE" smtClean="0"/>
              <a:pPr/>
              <a:t>11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093657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552B0-DB46-41E9-8CA3-6DFB73700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700" dirty="0"/>
              <a:t>De donut van sociale en planetaire grenzen</a:t>
            </a:r>
            <a:endParaRPr lang="en-GB" sz="27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3F29DAC-0BAA-4463-A4E2-91082ADD5A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25085" y="1070557"/>
            <a:ext cx="5293830" cy="4459384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BC4D4-17E9-4547-A658-82332C1E3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Donuts en cirkels in de lessen economie - Tom Kuppens</a:t>
            </a:r>
            <a:endParaRPr lang="en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CA4B7-86B0-43FD-A556-06418CC3B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86DF-6592-C841-9BBD-5513743E87D4}" type="slidenum">
              <a:rPr lang="en-BE" smtClean="0"/>
              <a:pPr/>
              <a:t>12</a:t>
            </a:fld>
            <a:endParaRPr lang="en-B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15F81E-0DD1-47B5-AC15-2409A055A59B}"/>
              </a:ext>
            </a:extLst>
          </p:cNvPr>
          <p:cNvSpPr txBox="1"/>
          <p:nvPr/>
        </p:nvSpPr>
        <p:spPr>
          <a:xfrm>
            <a:off x="2299597" y="5746719"/>
            <a:ext cx="4544806" cy="456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88" u="sng" dirty="0"/>
              <a:t>Credit</a:t>
            </a:r>
            <a:r>
              <a:rPr lang="en-GB" sz="788" dirty="0"/>
              <a:t>: Kate </a:t>
            </a:r>
            <a:r>
              <a:rPr lang="en-GB" sz="788" dirty="0" err="1"/>
              <a:t>Raworth</a:t>
            </a:r>
            <a:r>
              <a:rPr lang="en-GB" sz="788" dirty="0"/>
              <a:t> and Christian </a:t>
            </a:r>
            <a:r>
              <a:rPr lang="en-GB" sz="788" dirty="0" err="1"/>
              <a:t>Guthier</a:t>
            </a:r>
            <a:r>
              <a:rPr lang="en-GB" sz="788" dirty="0"/>
              <a:t>. CC-BY-SA 4.0</a:t>
            </a:r>
          </a:p>
          <a:p>
            <a:pPr algn="ctr"/>
            <a:r>
              <a:rPr lang="en-GB" sz="788" u="sng" dirty="0"/>
              <a:t>Citation</a:t>
            </a:r>
            <a:r>
              <a:rPr lang="en-GB" sz="788" dirty="0"/>
              <a:t>: </a:t>
            </a:r>
            <a:r>
              <a:rPr lang="en-GB" sz="788" dirty="0" err="1"/>
              <a:t>Raworth</a:t>
            </a:r>
            <a:r>
              <a:rPr lang="en-GB" sz="788" dirty="0"/>
              <a:t>, K. (2017), Doughnut Economics: seven ways to think like a 21st century economist. London: Penguin Random House.</a:t>
            </a:r>
          </a:p>
        </p:txBody>
      </p:sp>
      <p:pic>
        <p:nvPicPr>
          <p:cNvPr id="9" name="Picture 8">
            <a:hlinkClick r:id="rId4"/>
            <a:extLst>
              <a:ext uri="{FF2B5EF4-FFF2-40B4-BE49-F238E27FC236}">
                <a16:creationId xmlns:a16="http://schemas.microsoft.com/office/drawing/2014/main" id="{56A88BAF-1BE6-447D-8A15-2A8E271525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5394" y="5746715"/>
            <a:ext cx="390902" cy="39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540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C9F71-71FF-41DB-A6F5-E28DE2BC4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Duurzame ontwikkelingsdoelen: van 3 naar 5 P’s</a:t>
            </a:r>
            <a:endParaRPr lang="en-GB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4DB72C1-CE93-42A8-BDF3-642A39098E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1044" y="836613"/>
            <a:ext cx="5141912" cy="5141912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5C85E3-73FA-47CA-8E6F-B2B393B3F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BE"/>
              <a:t>Donuts en cirkels in de lessen economie - Tom Kuppens</a:t>
            </a:r>
            <a:endParaRPr lang="nl-B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73CCD9-13D4-4E1A-BBD1-210B44E06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2625E-E22D-324D-B6D3-F6234E5E9FE9}" type="slidenum">
              <a:rPr lang="nl-BE" smtClean="0"/>
              <a:pPr/>
              <a:t>13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53610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476E8-711B-4552-A2BB-5B07076DB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Inzoomen op ‘Stap 6’: creëer om te regenereren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BBB5870-B3A9-4767-B213-F28A58582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D39705-F3C4-462E-B80C-C2E01A615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Donuts en cirkels in de lessen economie - Tom Kuppens</a:t>
            </a:r>
            <a:endParaRPr lang="en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E7140-DFAE-4FBF-B256-4DB3299C6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86DF-6592-C841-9BBD-5513743E87D4}" type="slidenum">
              <a:rPr lang="en-BE" smtClean="0"/>
              <a:pPr/>
              <a:t>14</a:t>
            </a:fld>
            <a:endParaRPr lang="en-BE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152FC10-EAB9-4970-AF67-3422123120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71" y="2226473"/>
            <a:ext cx="3886200" cy="2707481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EB00F2FF-69A4-4F78-90AB-7DC34F22E3B4}"/>
              </a:ext>
            </a:extLst>
          </p:cNvPr>
          <p:cNvSpPr/>
          <p:nvPr/>
        </p:nvSpPr>
        <p:spPr>
          <a:xfrm>
            <a:off x="4231455" y="3313772"/>
            <a:ext cx="516904" cy="342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Afbeelding 10">
            <a:extLst>
              <a:ext uri="{FF2B5EF4-FFF2-40B4-BE49-F238E27FC236}">
                <a16:creationId xmlns:a16="http://schemas.microsoft.com/office/drawing/2014/main" id="{DEE8E5F3-DF1D-4A94-B5C1-D15D0FCB45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9174" y="1855089"/>
            <a:ext cx="3886200" cy="314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7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763DB3-643B-4B76-B9D7-EE7D8C3B10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Didactische aanpak</a:t>
            </a:r>
            <a:endParaRPr lang="en-GB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40D1585D-456F-4417-A534-F0AEA65BFA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/>
              <a:t>Geen woorden, maar daden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6080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AB7DD95-32A7-4E4C-AE2E-9CDF762C0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Kennis alleen leidt niet tot gedragsverandering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E7916D5-3AD9-43B9-812F-A608F0E137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Afbeelding 6">
            <a:extLst>
              <a:ext uri="{FF2B5EF4-FFF2-40B4-BE49-F238E27FC236}">
                <a16:creationId xmlns:a16="http://schemas.microsoft.com/office/drawing/2014/main" id="{89E49618-7A7A-484A-9881-2BF693755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9841" y="1438275"/>
            <a:ext cx="4124325" cy="3981450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6401806-85B6-4A76-A23B-1AFD299A2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BE"/>
              <a:t>Donuts en cirkels in de lessen economie - Tom Kuppens</a:t>
            </a:r>
            <a:endParaRPr lang="nl-BE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40C476C-D1D2-4E15-B12F-0DAC329BC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2625E-E22D-324D-B6D3-F6234E5E9FE9}" type="slidenum">
              <a:rPr lang="nl-BE" smtClean="0"/>
              <a:pPr/>
              <a:t>16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97938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AA6C2-0CFF-4AC4-9A7A-D7F2A9440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Value action gap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53091-05B3-44AD-A21D-953C947833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925CF2-8490-48AC-A694-1E7BF99783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78"/>
          <a:stretch/>
        </p:blipFill>
        <p:spPr>
          <a:xfrm>
            <a:off x="701557" y="980728"/>
            <a:ext cx="7740893" cy="468052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966589-EA1D-4B71-9DE8-8FC0FD8C8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BE"/>
              <a:t>Donuts en cirkels in de lessen economie - Tom Kuppens</a:t>
            </a:r>
            <a:endParaRPr lang="nl-B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A08287-ADB6-4ABE-A887-E7BCDC939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2625E-E22D-324D-B6D3-F6234E5E9FE9}" type="slidenum">
              <a:rPr lang="nl-BE" smtClean="0"/>
              <a:pPr/>
              <a:t>17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40563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C414041-9950-4719-8166-B5BD6D129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Waardoor wordt duurzaam gedrag verklaard?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0ED89C-7FE1-4875-A2EE-051DF0C1D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127AE3-6A0C-421C-9A5A-1A1517D2E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442292"/>
            <a:ext cx="7885384" cy="3426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62BB5C-1CE5-40B5-8817-FA32865E34D4}"/>
              </a:ext>
            </a:extLst>
          </p:cNvPr>
          <p:cNvSpPr txBox="1"/>
          <p:nvPr/>
        </p:nvSpPr>
        <p:spPr>
          <a:xfrm>
            <a:off x="251520" y="5396658"/>
            <a:ext cx="86409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1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Bron</a:t>
            </a:r>
            <a:r>
              <a:rPr lang="LID8192" sz="11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lang="LID8192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Eigen bewerking van </a:t>
            </a:r>
            <a:r>
              <a:rPr lang="LID8192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Swaim, J.A., Maloni, M.J., Napshin, S.A. &amp; Henley, A.B. (2014) “Influences on Student Intention and Behavior Toward Environmental Sustainability”, in: Journal of Business Ethics (124), pp. 465-584</a:t>
            </a:r>
            <a:endParaRPr lang="en-GB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0E0246-D1F4-4026-A4E0-859F06539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BE"/>
              <a:t>Donuts en cirkels in de lessen economie - Tom Kuppens</a:t>
            </a:r>
            <a:endParaRPr lang="nl-B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5A1D8E-773A-46DB-A75F-24E616C2E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2625E-E22D-324D-B6D3-F6234E5E9FE9}" type="slidenum">
              <a:rPr lang="nl-BE" smtClean="0"/>
              <a:pPr/>
              <a:t>18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886165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6DCAACD-CA83-4011-AD3E-0BE418E9E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Van kennisoverdracht naar transformatief leren</a:t>
            </a:r>
            <a:endParaRPr lang="en-GB" dirty="0"/>
          </a:p>
        </p:txBody>
      </p:sp>
      <p:pic>
        <p:nvPicPr>
          <p:cNvPr id="6" name="Tijdelijke aanduiding voor inhoud 6">
            <a:extLst>
              <a:ext uri="{FF2B5EF4-FFF2-40B4-BE49-F238E27FC236}">
                <a16:creationId xmlns:a16="http://schemas.microsoft.com/office/drawing/2014/main" id="{8A5058D9-A435-4CDC-AE66-1E0009E2BA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07" t="21862" r="25004" b="23333"/>
          <a:stretch/>
        </p:blipFill>
        <p:spPr bwMode="auto">
          <a:xfrm>
            <a:off x="611560" y="1484788"/>
            <a:ext cx="8197234" cy="3744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BD3ABC2-C88A-4612-9BE6-A0683BC3F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BE"/>
              <a:t>Donuts en cirkels in de lessen economie - Tom Kuppens</a:t>
            </a:r>
            <a:endParaRPr lang="nl-BE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0DABF5F-5877-4F8B-9411-12DBAF3F8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2625E-E22D-324D-B6D3-F6234E5E9FE9}" type="slidenum">
              <a:rPr lang="nl-BE" smtClean="0"/>
              <a:pPr/>
              <a:t>19</a:t>
            </a:fld>
            <a:endParaRPr lang="nl-BE" dirty="0"/>
          </a:p>
        </p:txBody>
      </p:sp>
      <p:sp>
        <p:nvSpPr>
          <p:cNvPr id="9" name="Tekstvak 10">
            <a:extLst>
              <a:ext uri="{FF2B5EF4-FFF2-40B4-BE49-F238E27FC236}">
                <a16:creationId xmlns:a16="http://schemas.microsoft.com/office/drawing/2014/main" id="{20B508B3-64B4-4821-91F2-A5580FB0B4F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50825" y="836613"/>
            <a:ext cx="8642350" cy="5176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endParaRPr lang="nl-BE" sz="1400" dirty="0"/>
          </a:p>
          <a:p>
            <a:pPr marL="0" indent="0" algn="ctr">
              <a:buNone/>
            </a:pPr>
            <a:endParaRPr lang="nl-BE" sz="1400" dirty="0"/>
          </a:p>
          <a:p>
            <a:pPr marL="0" indent="0" algn="ctr">
              <a:buNone/>
            </a:pPr>
            <a:endParaRPr lang="nl-BE" sz="1400" dirty="0"/>
          </a:p>
          <a:p>
            <a:pPr marL="0" indent="0" algn="ctr">
              <a:buNone/>
            </a:pPr>
            <a:endParaRPr lang="nl-BE" sz="1400" dirty="0"/>
          </a:p>
          <a:p>
            <a:pPr marL="0" indent="0" algn="ctr">
              <a:buNone/>
            </a:pPr>
            <a:endParaRPr lang="nl-BE" sz="1400" dirty="0"/>
          </a:p>
          <a:p>
            <a:pPr marL="0" indent="0" algn="ctr">
              <a:buNone/>
            </a:pPr>
            <a:endParaRPr lang="nl-BE" sz="1400" dirty="0"/>
          </a:p>
          <a:p>
            <a:pPr marL="0" indent="0" algn="ctr">
              <a:buNone/>
            </a:pPr>
            <a:endParaRPr lang="nl-BE" sz="1400" dirty="0"/>
          </a:p>
          <a:p>
            <a:pPr marL="0" indent="0" algn="ctr">
              <a:buNone/>
            </a:pPr>
            <a:endParaRPr lang="nl-BE" sz="1400" dirty="0"/>
          </a:p>
          <a:p>
            <a:pPr marL="0" indent="0" algn="ctr">
              <a:buNone/>
            </a:pPr>
            <a:endParaRPr lang="nl-BE" sz="1400" dirty="0"/>
          </a:p>
          <a:p>
            <a:pPr marL="0" indent="0" algn="ctr">
              <a:buNone/>
            </a:pPr>
            <a:endParaRPr lang="nl-BE" sz="1400" dirty="0"/>
          </a:p>
          <a:p>
            <a:pPr marL="0" indent="0" algn="ctr">
              <a:buNone/>
            </a:pPr>
            <a:endParaRPr lang="nl-BE" sz="1400" dirty="0"/>
          </a:p>
          <a:p>
            <a:pPr marL="0" indent="0" algn="ctr">
              <a:buNone/>
            </a:pPr>
            <a:endParaRPr lang="nl-BE" sz="1400" dirty="0"/>
          </a:p>
          <a:p>
            <a:pPr marL="0" indent="0" algn="ctr">
              <a:buNone/>
            </a:pPr>
            <a:endParaRPr lang="nl-BE" sz="1400" dirty="0"/>
          </a:p>
          <a:p>
            <a:pPr marL="0" indent="0" algn="ctr">
              <a:buNone/>
            </a:pPr>
            <a:endParaRPr lang="nl-BE" sz="1400" dirty="0"/>
          </a:p>
          <a:p>
            <a:pPr marL="0" indent="0" algn="ctr">
              <a:buNone/>
            </a:pPr>
            <a:endParaRPr lang="nl-BE" sz="1400" dirty="0"/>
          </a:p>
          <a:p>
            <a:pPr marL="0" indent="0" algn="ctr">
              <a:buNone/>
            </a:pPr>
            <a:endParaRPr lang="nl-BE" sz="1400" dirty="0"/>
          </a:p>
          <a:p>
            <a:pPr marL="0" indent="0" algn="ctr">
              <a:buNone/>
            </a:pPr>
            <a:endParaRPr lang="nl-BE" sz="1400" dirty="0"/>
          </a:p>
          <a:p>
            <a:pPr marL="0" indent="0" algn="ctr">
              <a:buNone/>
            </a:pPr>
            <a:endParaRPr lang="nl-BE" sz="1400" dirty="0"/>
          </a:p>
          <a:p>
            <a:pPr marL="0" indent="0" algn="ctr">
              <a:buNone/>
            </a:pPr>
            <a:r>
              <a:rPr lang="nl-BE" sz="1400"/>
              <a:t>B</a:t>
            </a:r>
            <a:r>
              <a:rPr lang="LID8192" sz="1400" dirty="0"/>
              <a:t>ron: Förster, Zimmermann &amp; Mader (2019) Transformative teaching in Higher Education for Sustainable Development: facing the challenges. GAIA 28/3: 324-326.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591406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2251095-4898-429E-AA64-11CFBE3B8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Leerdoelen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DADEBDE-002D-41C9-A687-1A548CBDD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2000" dirty="0"/>
              <a:t>Je kan motiveren waarom ons economie-onderwijs nood heeft aan een meer </a:t>
            </a:r>
            <a:r>
              <a:rPr lang="nl-BE" sz="2000" b="1" dirty="0">
                <a:solidFill>
                  <a:schemeClr val="accent6">
                    <a:lumMod val="75000"/>
                  </a:schemeClr>
                </a:solidFill>
              </a:rPr>
              <a:t>pluralistische</a:t>
            </a:r>
            <a:r>
              <a:rPr lang="nl-BE" sz="2000" dirty="0"/>
              <a:t> invulling</a:t>
            </a:r>
          </a:p>
          <a:p>
            <a:endParaRPr lang="nl-BE" sz="2000" dirty="0"/>
          </a:p>
          <a:p>
            <a:r>
              <a:rPr lang="nl-BE" sz="2000" dirty="0"/>
              <a:t>Je zet concepten als </a:t>
            </a:r>
            <a:r>
              <a:rPr lang="nl-BE" sz="2000" b="1" dirty="0">
                <a:solidFill>
                  <a:schemeClr val="accent6">
                    <a:lumMod val="75000"/>
                  </a:schemeClr>
                </a:solidFill>
              </a:rPr>
              <a:t>donut- en circulaire economie </a:t>
            </a:r>
            <a:r>
              <a:rPr lang="nl-BE" sz="2000" dirty="0"/>
              <a:t>in als kompas voor je leerlingen</a:t>
            </a:r>
          </a:p>
          <a:p>
            <a:endParaRPr lang="nl-BE" sz="2000" dirty="0"/>
          </a:p>
          <a:p>
            <a:r>
              <a:rPr lang="nl-BE" sz="2000" dirty="0"/>
              <a:t>Je hanteert daarbij een </a:t>
            </a:r>
            <a:r>
              <a:rPr lang="nl-BE" sz="2000" b="1" dirty="0" err="1">
                <a:solidFill>
                  <a:schemeClr val="accent6">
                    <a:lumMod val="75000"/>
                  </a:schemeClr>
                </a:solidFill>
              </a:rPr>
              <a:t>transformatieve</a:t>
            </a:r>
            <a:r>
              <a:rPr lang="nl-BE" sz="2000" b="1" dirty="0"/>
              <a:t> </a:t>
            </a:r>
            <a:r>
              <a:rPr lang="nl-BE" sz="2000" dirty="0"/>
              <a:t>didactische</a:t>
            </a:r>
            <a:r>
              <a:rPr lang="nl-BE" sz="2000" b="1" dirty="0"/>
              <a:t> </a:t>
            </a:r>
            <a:r>
              <a:rPr lang="nl-BE" sz="2000" dirty="0"/>
              <a:t>aanpak, waarbij je leerlingen én jij samen leren </a:t>
            </a:r>
            <a:r>
              <a:rPr lang="nl-BE" sz="2000" i="1" dirty="0"/>
              <a:t>over </a:t>
            </a:r>
            <a:r>
              <a:rPr lang="nl-BE" sz="2000" dirty="0"/>
              <a:t>en </a:t>
            </a:r>
            <a:r>
              <a:rPr lang="nl-BE" sz="2000" i="1" dirty="0"/>
              <a:t>voor</a:t>
            </a:r>
            <a:r>
              <a:rPr lang="nl-BE" sz="2000" dirty="0"/>
              <a:t> duurzame ontwikkeling</a:t>
            </a:r>
          </a:p>
          <a:p>
            <a:endParaRPr lang="nl-BE" sz="2000" dirty="0"/>
          </a:p>
          <a:p>
            <a:endParaRPr lang="en-GB" sz="24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A3DFD8-335E-4FC3-990E-F39D22F12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BE"/>
              <a:t>Donuts en cirkels in de lessen economie - Tom Kuppens</a:t>
            </a:r>
            <a:endParaRPr lang="nl-B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D5C5BA-8F55-4115-AAB0-C66E1445E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2625E-E22D-324D-B6D3-F6234E5E9FE9}" type="slidenum">
              <a:rPr lang="nl-BE" smtClean="0"/>
              <a:pPr/>
              <a:t>2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2061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380814F-79F7-4D58-A9F5-0342277D43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Inspiratie nodig? </a:t>
            </a:r>
            <a:endParaRPr lang="en-GB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E93B9362-81B3-4063-939D-9748FB2403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6784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3A18B-9F2E-4356-8893-3BDDDE3DA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Van </a:t>
            </a:r>
            <a:r>
              <a:rPr lang="en-US" dirty="0" err="1"/>
              <a:t>neoklassiek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</a:t>
            </a:r>
            <a:r>
              <a:rPr lang="en-US" dirty="0" err="1"/>
              <a:t>pluralistisch</a:t>
            </a:r>
            <a:r>
              <a:rPr lang="en-US" dirty="0"/>
              <a:t> </a:t>
            </a:r>
            <a:r>
              <a:rPr lang="en-US" dirty="0" err="1"/>
              <a:t>economie-onderwijs</a:t>
            </a:r>
            <a:endParaRPr lang="en-GB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7A50067-053C-42B2-A8F8-E727A8DF6F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2174" y="738484"/>
            <a:ext cx="3419651" cy="5141912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3F86B3-0C34-49BD-9654-3CFFD382C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BE"/>
              <a:t>Donuts en cirkels in de lessen economie - Tom Kuppens</a:t>
            </a:r>
            <a:endParaRPr lang="nl-B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95AB6D-57F6-4150-BC18-A9552EDFC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2625E-E22D-324D-B6D3-F6234E5E9FE9}" type="slidenum">
              <a:rPr lang="nl-BE" smtClean="0"/>
              <a:pPr/>
              <a:t>21</a:t>
            </a:fld>
            <a:endParaRPr lang="nl-B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6141B9-1F23-4EAE-A873-31D9AA4CAB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7"/>
          <a:stretch/>
        </p:blipFill>
        <p:spPr>
          <a:xfrm>
            <a:off x="1403648" y="2852936"/>
            <a:ext cx="6416376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903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78EAB-EBA1-4F2B-A186-D864540DC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Rethinking economics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79B9E-6E4E-4F3D-A2B2-B8614F3812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529649-54F4-4063-8228-9A1C38416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BE"/>
              <a:t>Donuts en cirkels in de lessen economie - Tom Kuppens</a:t>
            </a:r>
            <a:endParaRPr lang="nl-B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DAF9C5-0728-4D16-BD95-6C12F59B6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2625E-E22D-324D-B6D3-F6234E5E9FE9}" type="slidenum">
              <a:rPr lang="nl-BE" smtClean="0"/>
              <a:pPr/>
              <a:t>22</a:t>
            </a:fld>
            <a:endParaRPr lang="nl-B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D13344-09C5-46E0-AB75-AA0E0FEAC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8883"/>
            <a:ext cx="9144000" cy="35670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FA9F1D-C6FB-4F8B-81A8-AA190315DA95}"/>
              </a:ext>
            </a:extLst>
          </p:cNvPr>
          <p:cNvSpPr txBox="1"/>
          <p:nvPr/>
        </p:nvSpPr>
        <p:spPr>
          <a:xfrm>
            <a:off x="2987824" y="5175811"/>
            <a:ext cx="3168352" cy="36933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www.ourneweconomy.nl</a:t>
            </a:r>
            <a:endParaRPr lang="en-GB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4467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BCA8D-8897-4547-A7FD-C472E2AA1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doughnuteconomics.org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2E24A-0BE7-44BC-B9E6-7C5FEF3B3D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718258-60BE-4B12-BCF4-D94F62030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BE"/>
              <a:t>Donuts en cirkels in de lessen economie - Tom Kuppens</a:t>
            </a:r>
            <a:endParaRPr lang="nl-B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BBDD37-E26A-4AF9-AC61-1FC1D6DD9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2625E-E22D-324D-B6D3-F6234E5E9FE9}" type="slidenum">
              <a:rPr lang="nl-BE" smtClean="0"/>
              <a:pPr/>
              <a:t>23</a:t>
            </a:fld>
            <a:endParaRPr lang="nl-B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B787B8-A3A4-4D6F-9562-59CE0675B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8837"/>
            <a:ext cx="9144000" cy="416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4575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AD28E-9BEE-4D77-88BA-1AB200519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CiLO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77DB4-F129-44F4-9B99-408115022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6016" y="1268760"/>
            <a:ext cx="4176464" cy="4709444"/>
          </a:xfrm>
        </p:spPr>
        <p:txBody>
          <a:bodyPr/>
          <a:lstStyle/>
          <a:p>
            <a:pPr marL="457189" lvl="1" indent="0">
              <a:buNone/>
            </a:pPr>
            <a:r>
              <a:rPr lang="nl-BE" sz="1500" b="1" dirty="0">
                <a:sym typeface="Wingdings" panose="05000000000000000000" pitchFamily="2" charset="2"/>
              </a:rPr>
              <a:t>Gratis toegang? </a:t>
            </a:r>
          </a:p>
          <a:p>
            <a:pPr marL="800089" lvl="1" indent="-342900">
              <a:buFont typeface="+mj-lt"/>
              <a:buAutoNum type="arabicPeriod"/>
            </a:pPr>
            <a:endParaRPr lang="nl-BE" sz="1500" b="1" dirty="0">
              <a:sym typeface="Wingdings" panose="05000000000000000000" pitchFamily="2" charset="2"/>
            </a:endParaRPr>
          </a:p>
          <a:p>
            <a:pPr marL="800089" lvl="1" indent="-342900">
              <a:buFont typeface="+mj-lt"/>
              <a:buAutoNum type="arabicPeriod"/>
            </a:pPr>
            <a:r>
              <a:rPr lang="nl-BE" sz="1500" b="1" dirty="0">
                <a:sym typeface="Wingdings" panose="05000000000000000000" pitchFamily="2" charset="2"/>
              </a:rPr>
              <a:t>Maak een account </a:t>
            </a:r>
            <a:r>
              <a:rPr lang="nl-BE" sz="1500" dirty="0">
                <a:sym typeface="Wingdings" panose="05000000000000000000" pitchFamily="2" charset="2"/>
              </a:rPr>
              <a:t>aan op </a:t>
            </a:r>
            <a:r>
              <a:rPr lang="nl-BE" sz="1500" dirty="0">
                <a:sym typeface="Wingdings" panose="05000000000000000000" pitchFamily="2" charset="2"/>
                <a:hlinkClick r:id="rId2"/>
              </a:rPr>
              <a:t>www.vlajo.org/registreren</a:t>
            </a:r>
            <a:endParaRPr lang="nl-BE" sz="1500" dirty="0">
              <a:sym typeface="Wingdings" panose="05000000000000000000" pitchFamily="2" charset="2"/>
            </a:endParaRPr>
          </a:p>
          <a:p>
            <a:pPr marL="800089" lvl="1" indent="-342900">
              <a:buFont typeface="+mj-lt"/>
              <a:buAutoNum type="arabicPeriod"/>
            </a:pPr>
            <a:r>
              <a:rPr lang="nl-BE" sz="1500" dirty="0">
                <a:sym typeface="Wingdings" panose="05000000000000000000" pitchFamily="2" charset="2"/>
              </a:rPr>
              <a:t>Log in en ga naar instellingen  account. Kies je school en koppel in jouw account. Vind je je school niet? Contacteer dan </a:t>
            </a:r>
            <a:r>
              <a:rPr lang="nl-BE" sz="1500" dirty="0">
                <a:sym typeface="Wingdings" panose="05000000000000000000" pitchFamily="2" charset="2"/>
                <a:hlinkClick r:id="rId3"/>
              </a:rPr>
              <a:t>admin@vlajo.org</a:t>
            </a:r>
            <a:r>
              <a:rPr lang="nl-BE" sz="1500" dirty="0">
                <a:sym typeface="Wingdings" panose="05000000000000000000" pitchFamily="2" charset="2"/>
              </a:rPr>
              <a:t> </a:t>
            </a:r>
          </a:p>
          <a:p>
            <a:pPr marL="800089" lvl="1" indent="-342900">
              <a:buFont typeface="+mj-lt"/>
              <a:buAutoNum type="arabicPeriod"/>
            </a:pPr>
            <a:r>
              <a:rPr lang="nl-BE" sz="1500" b="1" dirty="0">
                <a:sym typeface="Wingdings" panose="05000000000000000000" pitchFamily="2" charset="2"/>
              </a:rPr>
              <a:t>Stuur een mail </a:t>
            </a:r>
            <a:r>
              <a:rPr lang="nl-BE" sz="1500" dirty="0">
                <a:sym typeface="Wingdings" panose="05000000000000000000" pitchFamily="2" charset="2"/>
              </a:rPr>
              <a:t>naar </a:t>
            </a:r>
            <a:r>
              <a:rPr lang="nl-BE" sz="1500" dirty="0">
                <a:sym typeface="Wingdings" panose="05000000000000000000" pitchFamily="2" charset="2"/>
                <a:hlinkClick r:id="rId4"/>
              </a:rPr>
              <a:t>cilo@vlajo.org</a:t>
            </a:r>
            <a:r>
              <a:rPr lang="nl-BE" sz="1500" dirty="0">
                <a:sym typeface="Wingdings" panose="05000000000000000000" pitchFamily="2" charset="2"/>
              </a:rPr>
              <a:t> met de </a:t>
            </a:r>
            <a:r>
              <a:rPr lang="nl-BE" sz="1500" b="1" dirty="0">
                <a:sym typeface="Wingdings" panose="05000000000000000000" pitchFamily="2" charset="2"/>
              </a:rPr>
              <a:t>vraag om je te linken </a:t>
            </a:r>
            <a:r>
              <a:rPr lang="nl-BE" sz="1500" dirty="0">
                <a:sym typeface="Wingdings" panose="05000000000000000000" pitchFamily="2" charset="2"/>
              </a:rPr>
              <a:t>aan het kenniscentrum van </a:t>
            </a:r>
            <a:r>
              <a:rPr lang="nl-BE" sz="1500" dirty="0" err="1">
                <a:sym typeface="Wingdings" panose="05000000000000000000" pitchFamily="2" charset="2"/>
              </a:rPr>
              <a:t>CiLO</a:t>
            </a:r>
            <a:r>
              <a:rPr lang="nl-BE" sz="1500" dirty="0">
                <a:sym typeface="Wingdings" panose="05000000000000000000" pitchFamily="2" charset="2"/>
              </a:rPr>
              <a:t>. 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4A43BA-F3A4-4D99-96BF-7ECACDBBD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BE"/>
              <a:t>Donuts en cirkels in de lessen economie - Tom Kuppens</a:t>
            </a:r>
            <a:endParaRPr lang="nl-B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C84211-2425-4BCA-89C8-9BAF2C977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2625E-E22D-324D-B6D3-F6234E5E9FE9}" type="slidenum">
              <a:rPr lang="nl-BE" smtClean="0"/>
              <a:pPr/>
              <a:t>24</a:t>
            </a:fld>
            <a:endParaRPr lang="nl-BE" dirty="0"/>
          </a:p>
        </p:txBody>
      </p:sp>
      <p:pic>
        <p:nvPicPr>
          <p:cNvPr id="6" name="Afbeelding 1">
            <a:extLst>
              <a:ext uri="{FF2B5EF4-FFF2-40B4-BE49-F238E27FC236}">
                <a16:creationId xmlns:a16="http://schemas.microsoft.com/office/drawing/2014/main" id="{4AAAA776-1970-4540-A3F7-4E41690942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121458"/>
            <a:ext cx="4572000" cy="4572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B5275B-78D1-45C4-9647-5D1E3A4F3B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6140" y="4676747"/>
            <a:ext cx="2490855" cy="144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2165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2F2C5DA7-E3FF-403B-8783-E8806EE44B12}"/>
              </a:ext>
            </a:extLst>
          </p:cNvPr>
          <p:cNvSpPr txBox="1"/>
          <p:nvPr/>
        </p:nvSpPr>
        <p:spPr>
          <a:xfrm>
            <a:off x="3895628" y="1003473"/>
            <a:ext cx="4815232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nl-BE" b="1" dirty="0">
                <a:latin typeface="Verdana" panose="020B0604030504040204" pitchFamily="34" charset="0"/>
                <a:ea typeface="Verdana" panose="020B0604030504040204" pitchFamily="34" charset="0"/>
              </a:rPr>
              <a:t>prof. dr. Tom Kuppens</a:t>
            </a:r>
            <a:br>
              <a:rPr lang="nl-BE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</a:rPr>
              <a:t>docent vakdidactiek economie-rechten</a:t>
            </a:r>
            <a:br>
              <a:rPr lang="nl-BE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</a:rPr>
              <a:t>educatie voor duurzame ontwikkeling</a:t>
            </a:r>
            <a:endParaRPr lang="nl-BE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r"/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tom.kuppens@uhasselt.be</a:t>
            </a:r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algn="r"/>
            <a:endParaRPr lang="nl-BE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r">
              <a:tabLst>
                <a:tab pos="447675" algn="l"/>
              </a:tabLst>
            </a:pPr>
            <a:r>
              <a:rPr lang="nl-BE" dirty="0">
                <a:solidFill>
                  <a:srgbClr val="151F3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nl-BE" dirty="0">
                <a:solidFill>
                  <a:srgbClr val="151F3C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linkedin.com/in/tomkuppens/</a:t>
            </a:r>
            <a:endParaRPr lang="nl-BE" dirty="0">
              <a:solidFill>
                <a:srgbClr val="151F3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r">
              <a:tabLst>
                <a:tab pos="447675" algn="l"/>
              </a:tabLst>
            </a:pPr>
            <a:r>
              <a:rPr lang="nl-BE" dirty="0">
                <a:solidFill>
                  <a:srgbClr val="151F3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@</a:t>
            </a:r>
            <a:r>
              <a:rPr lang="nl-BE" dirty="0" err="1">
                <a:solidFill>
                  <a:srgbClr val="151F3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t_kuppens</a:t>
            </a:r>
            <a:endParaRPr lang="nl-BE" dirty="0">
              <a:solidFill>
                <a:srgbClr val="151F3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nl-B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45E7DA-2092-4E64-953C-47B533584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Samenkomen is een begin, samenwerken is succes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E255E8-4345-4730-9F9A-163C9B7AB2F8}"/>
              </a:ext>
            </a:extLst>
          </p:cNvPr>
          <p:cNvSpPr txBox="1"/>
          <p:nvPr/>
        </p:nvSpPr>
        <p:spPr>
          <a:xfrm>
            <a:off x="433141" y="3501012"/>
            <a:ext cx="8277718" cy="24622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BE" sz="1400" b="1" dirty="0">
                <a:solidFill>
                  <a:srgbClr val="151F3C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Docent bij Universiteit Hasselt </a:t>
            </a:r>
            <a:br>
              <a:rPr lang="nl-BE" sz="1400" dirty="0">
                <a:solidFill>
                  <a:srgbClr val="151F3C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</a:br>
            <a:r>
              <a:rPr lang="nl-BE" sz="1400" dirty="0">
                <a:solidFill>
                  <a:srgbClr val="151F3C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Centrum voor Milieukunde (CMK) &amp; School voor Educatieve Studies</a:t>
            </a:r>
            <a:br>
              <a:rPr lang="nl-BE" sz="1400" dirty="0">
                <a:solidFill>
                  <a:srgbClr val="151F3C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</a:br>
            <a:endParaRPr lang="nl-BE" sz="1400" i="1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285750" indent="-285750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BE" sz="1400" b="1" dirty="0">
                <a:solidFill>
                  <a:srgbClr val="151F3C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Docent bij Vrije Universiteit Brussel </a:t>
            </a:r>
            <a:br>
              <a:rPr lang="nl-BE" sz="1400" b="1" dirty="0">
                <a:solidFill>
                  <a:srgbClr val="151F3C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</a:br>
            <a:r>
              <a:rPr lang="nl-BE" sz="1400" dirty="0">
                <a:solidFill>
                  <a:srgbClr val="151F3C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Multidisciplinair Instituut Lerarenopleiding (MILO) </a:t>
            </a:r>
            <a:br>
              <a:rPr lang="nl-BE" sz="1400" dirty="0">
                <a:solidFill>
                  <a:srgbClr val="151F3C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</a:br>
            <a:endParaRPr lang="nl-BE" sz="1400" dirty="0">
              <a:solidFill>
                <a:srgbClr val="151F3C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285750" indent="-285750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BE" sz="1400" b="1" dirty="0">
                <a:solidFill>
                  <a:srgbClr val="151F3C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Bondgenoot bij werecircle.be</a:t>
            </a:r>
            <a:endParaRPr lang="nl-BE" sz="1400" i="1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nl-BE" sz="1400" i="1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285750" indent="-285750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BE" sz="1400" b="1" dirty="0">
                <a:solidFill>
                  <a:srgbClr val="151F3C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Co-president van Copernicus Alliance</a:t>
            </a:r>
            <a:br>
              <a:rPr lang="nl-BE" sz="1400" b="1" dirty="0">
                <a:solidFill>
                  <a:srgbClr val="151F3C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</a:br>
            <a:r>
              <a:rPr lang="nl-BE" sz="1400" dirty="0">
                <a:solidFill>
                  <a:srgbClr val="151F3C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European Network on </a:t>
            </a:r>
            <a:r>
              <a:rPr lang="nl-BE" sz="1400" dirty="0" err="1">
                <a:solidFill>
                  <a:srgbClr val="151F3C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Higher</a:t>
            </a:r>
            <a:r>
              <a:rPr lang="nl-BE" sz="1400" dirty="0">
                <a:solidFill>
                  <a:srgbClr val="151F3C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Education </a:t>
            </a:r>
            <a:r>
              <a:rPr lang="nl-BE" sz="1400" dirty="0" err="1">
                <a:solidFill>
                  <a:srgbClr val="151F3C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for</a:t>
            </a:r>
            <a:r>
              <a:rPr lang="nl-BE" sz="1400" dirty="0">
                <a:solidFill>
                  <a:srgbClr val="151F3C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Sustainable Development</a:t>
            </a:r>
            <a:br>
              <a:rPr lang="nl-BE" sz="1400" b="1" dirty="0">
                <a:solidFill>
                  <a:srgbClr val="151F3C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</a:br>
            <a:endParaRPr lang="nl-BE" sz="1400" i="1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F9A164-D7BA-4569-91C4-9F4023D981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2197" y="2377903"/>
            <a:ext cx="386649" cy="38664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375CE0A-815C-429F-9BA8-84AD4BE971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1669" y="2768228"/>
            <a:ext cx="307696" cy="307696"/>
          </a:xfrm>
          <a:prstGeom prst="rect">
            <a:avLst/>
          </a:prstGeom>
        </p:spPr>
      </p:pic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D805E940-DA30-4345-8F9E-82D9619A0A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433141" y="1003473"/>
            <a:ext cx="3462486" cy="2308324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D9155B-4485-4E0F-A587-8A37C1A17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BE"/>
              <a:t>Donuts en cirkels in de lessen economie - Tom Kuppens</a:t>
            </a:r>
            <a:endParaRPr lang="nl-B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F5B26B-E8ED-432B-B0D0-A5879E439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2625E-E22D-324D-B6D3-F6234E5E9FE9}" type="slidenum">
              <a:rPr lang="nl-BE" smtClean="0"/>
              <a:pPr/>
              <a:t>25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84448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398F060-D738-42DF-A4B1-B9633C83C7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Wat is het doel van ons economie-onderwijs? </a:t>
            </a:r>
            <a:endParaRPr lang="en-GB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1FD13B77-AA2F-4D1B-A989-45BE43661E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5578" y="1700808"/>
            <a:ext cx="6984776" cy="432048"/>
          </a:xfrm>
        </p:spPr>
        <p:txBody>
          <a:bodyPr/>
          <a:lstStyle/>
          <a:p>
            <a:r>
              <a:rPr lang="nl-BE" dirty="0"/>
              <a:t>Een gesprek over het verschil tussen middel en doel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9888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63B89-A3D6-4B94-8773-634375C67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Denkoefening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894A0-71EB-4E7D-A67D-CB309C4D2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792478"/>
            <a:ext cx="7886700" cy="469749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BE" sz="2000" dirty="0"/>
              <a:t>T</a:t>
            </a:r>
            <a:r>
              <a:rPr lang="en-GB" sz="2000" dirty="0" err="1"/>
              <a:t>eken</a:t>
            </a:r>
            <a:r>
              <a:rPr lang="en-GB" sz="2000" dirty="0"/>
              <a:t> hoe het </a:t>
            </a:r>
            <a:r>
              <a:rPr lang="en-GB" sz="2000" dirty="0" err="1"/>
              <a:t>bbp</a:t>
            </a:r>
            <a:r>
              <a:rPr lang="en-GB" sz="2000" dirty="0"/>
              <a:t> </a:t>
            </a:r>
            <a:r>
              <a:rPr lang="en-GB" sz="2000" dirty="0" err="1"/>
              <a:t>zich</a:t>
            </a:r>
            <a:r>
              <a:rPr lang="en-GB" sz="2000" dirty="0"/>
              <a:t> op </a:t>
            </a:r>
            <a:r>
              <a:rPr lang="en-GB" sz="2000" dirty="0" err="1"/>
              <a:t>lange</a:t>
            </a:r>
            <a:r>
              <a:rPr lang="en-GB" sz="2000" dirty="0"/>
              <a:t> </a:t>
            </a:r>
            <a:r>
              <a:rPr lang="en-GB" sz="2000" dirty="0" err="1"/>
              <a:t>termijn</a:t>
            </a:r>
            <a:r>
              <a:rPr lang="en-GB" sz="2000" dirty="0"/>
              <a:t> </a:t>
            </a:r>
            <a:r>
              <a:rPr lang="en-GB" sz="2000" dirty="0" err="1"/>
              <a:t>zal</a:t>
            </a:r>
            <a:r>
              <a:rPr lang="en-GB" sz="2000" dirty="0"/>
              <a:t> </a:t>
            </a:r>
            <a:r>
              <a:rPr lang="en-GB" sz="2000" dirty="0" err="1"/>
              <a:t>ontwikkelen</a:t>
            </a:r>
            <a:r>
              <a:rPr lang="en-GB" sz="2000" dirty="0"/>
              <a:t> </a:t>
            </a:r>
            <a:r>
              <a:rPr lang="en-GB" sz="2000" dirty="0" err="1"/>
              <a:t>bij</a:t>
            </a:r>
            <a:r>
              <a:rPr lang="en-GB" sz="2000" dirty="0"/>
              <a:t> 2% </a:t>
            </a:r>
            <a:r>
              <a:rPr lang="en-GB" sz="2000" dirty="0" err="1"/>
              <a:t>groei</a:t>
            </a:r>
            <a:r>
              <a:rPr lang="en-GB" sz="2000" dirty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nl-BE" sz="2000" dirty="0"/>
          </a:p>
          <a:p>
            <a:pPr marL="514350" indent="-514350">
              <a:buFont typeface="+mj-lt"/>
              <a:buAutoNum type="arabicPeriod"/>
            </a:pPr>
            <a:endParaRPr lang="nl-BE" sz="2000" dirty="0"/>
          </a:p>
          <a:p>
            <a:pPr marL="514350" indent="-514350">
              <a:buFont typeface="+mj-lt"/>
              <a:buAutoNum type="arabicPeriod"/>
            </a:pPr>
            <a:endParaRPr lang="nl-BE" sz="2000" dirty="0"/>
          </a:p>
          <a:p>
            <a:pPr marL="514350" indent="-514350">
              <a:buFont typeface="+mj-lt"/>
              <a:buAutoNum type="arabicPeriod"/>
            </a:pPr>
            <a:endParaRPr lang="nl-BE" sz="2000" dirty="0"/>
          </a:p>
          <a:p>
            <a:pPr marL="514350" indent="-514350">
              <a:buFont typeface="+mj-lt"/>
              <a:buAutoNum type="arabicPeriod"/>
            </a:pPr>
            <a:endParaRPr lang="nl-BE" sz="2000" dirty="0"/>
          </a:p>
          <a:p>
            <a:pPr marL="514350" indent="-514350">
              <a:buFont typeface="+mj-lt"/>
              <a:buAutoNum type="arabicPeriod"/>
            </a:pPr>
            <a:endParaRPr lang="nl-BE" sz="2000" dirty="0"/>
          </a:p>
          <a:p>
            <a:pPr marL="514350" indent="-514350">
              <a:buFont typeface="+mj-lt"/>
              <a:buAutoNum type="arabicPeriod"/>
            </a:pPr>
            <a:endParaRPr lang="nl-BE" sz="2000" dirty="0"/>
          </a:p>
          <a:p>
            <a:pPr marL="514350" indent="-514350">
              <a:buFont typeface="+mj-lt"/>
              <a:buAutoNum type="arabicPeriod"/>
            </a:pPr>
            <a:endParaRPr lang="nl-BE" sz="2000" dirty="0"/>
          </a:p>
          <a:p>
            <a:pPr marL="514350" indent="-514350">
              <a:buFont typeface="+mj-lt"/>
              <a:buAutoNum type="arabicPeriod"/>
            </a:pPr>
            <a:endParaRPr lang="nl-BE" sz="2000" dirty="0"/>
          </a:p>
          <a:p>
            <a:pPr marL="514350" indent="-514350">
              <a:buFont typeface="+mj-lt"/>
              <a:buAutoNum type="arabicPeriod"/>
            </a:pPr>
            <a:endParaRPr lang="nl-BE" sz="2000" dirty="0"/>
          </a:p>
          <a:p>
            <a:pPr marL="514350" indent="-514350">
              <a:buFont typeface="+mj-lt"/>
              <a:buAutoNum type="arabicPeriod"/>
            </a:pPr>
            <a:endParaRPr lang="en-GB" sz="2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7E38BD-EF93-4FD0-BEF6-162F4C05D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Donuts en cirkels in de lessen economie - Tom Kuppens</a:t>
            </a:r>
            <a:endParaRPr lang="en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9CC393-E4EB-4B9F-ADCC-DCF16EA72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86DF-6592-C841-9BBD-5513743E87D4}" type="slidenum">
              <a:rPr lang="en-BE" smtClean="0"/>
              <a:pPr/>
              <a:t>4</a:t>
            </a:fld>
            <a:endParaRPr lang="en-BE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0984F4E-5349-4B60-9255-E86242316CAD}"/>
              </a:ext>
            </a:extLst>
          </p:cNvPr>
          <p:cNvSpPr txBox="1"/>
          <p:nvPr/>
        </p:nvSpPr>
        <p:spPr>
          <a:xfrm>
            <a:off x="2627784" y="1854335"/>
            <a:ext cx="815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</a:rPr>
              <a:t>bbp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8807B73-9772-4E1D-99AD-5219148F1645}"/>
              </a:ext>
            </a:extLst>
          </p:cNvPr>
          <p:cNvSpPr txBox="1"/>
          <p:nvPr/>
        </p:nvSpPr>
        <p:spPr>
          <a:xfrm>
            <a:off x="5929870" y="4305451"/>
            <a:ext cx="815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</a:rPr>
              <a:t>tijd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45D8CCC-9666-4F66-8526-21BEC48C9C2F}"/>
              </a:ext>
            </a:extLst>
          </p:cNvPr>
          <p:cNvGrpSpPr/>
          <p:nvPr/>
        </p:nvGrpSpPr>
        <p:grpSpPr>
          <a:xfrm>
            <a:off x="3353601" y="2039001"/>
            <a:ext cx="2436798" cy="2451116"/>
            <a:chOff x="3087976" y="1750455"/>
            <a:chExt cx="2436798" cy="2451116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566381FB-86F6-480E-847C-436189B9EB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87976" y="1750455"/>
              <a:ext cx="0" cy="24367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38BE08FE-CBC5-4F56-B238-603C3C37E4D1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4306375" y="2983172"/>
              <a:ext cx="0" cy="24367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36552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63B89-A3D6-4B94-8773-634375C67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Denkoefening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894A0-71EB-4E7D-A67D-CB309C4D2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792478"/>
            <a:ext cx="7886700" cy="4697496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nl-BE" sz="2000" dirty="0"/>
              <a:t>T</a:t>
            </a:r>
            <a:r>
              <a:rPr lang="en-GB" sz="2000" dirty="0" err="1"/>
              <a:t>eken</a:t>
            </a:r>
            <a:r>
              <a:rPr lang="en-GB" sz="2000" dirty="0"/>
              <a:t> hoe het </a:t>
            </a:r>
            <a:r>
              <a:rPr lang="en-GB" sz="2000" dirty="0" err="1"/>
              <a:t>bbp</a:t>
            </a:r>
            <a:r>
              <a:rPr lang="en-GB" sz="2000" dirty="0"/>
              <a:t> </a:t>
            </a:r>
            <a:r>
              <a:rPr lang="en-GB" sz="2000" dirty="0" err="1"/>
              <a:t>zich</a:t>
            </a:r>
            <a:r>
              <a:rPr lang="en-GB" sz="2000" dirty="0"/>
              <a:t> op </a:t>
            </a:r>
            <a:r>
              <a:rPr lang="en-GB" sz="2000" dirty="0" err="1"/>
              <a:t>lange</a:t>
            </a:r>
            <a:r>
              <a:rPr lang="en-GB" sz="2000" dirty="0"/>
              <a:t> </a:t>
            </a:r>
            <a:r>
              <a:rPr lang="en-GB" sz="2000" dirty="0" err="1"/>
              <a:t>termijn</a:t>
            </a:r>
            <a:r>
              <a:rPr lang="en-GB" sz="2000" dirty="0"/>
              <a:t> </a:t>
            </a:r>
            <a:r>
              <a:rPr lang="en-GB" sz="2000" dirty="0" err="1"/>
              <a:t>zal</a:t>
            </a:r>
            <a:r>
              <a:rPr lang="en-GB" sz="2000" dirty="0"/>
              <a:t> </a:t>
            </a:r>
            <a:r>
              <a:rPr lang="en-GB" sz="2000" dirty="0" err="1"/>
              <a:t>ontwikkelen</a:t>
            </a:r>
            <a:r>
              <a:rPr lang="en-GB" sz="2000" dirty="0"/>
              <a:t> </a:t>
            </a:r>
            <a:r>
              <a:rPr lang="en-GB" sz="2000" dirty="0" err="1"/>
              <a:t>bij</a:t>
            </a:r>
            <a:r>
              <a:rPr lang="en-GB" sz="2000" dirty="0"/>
              <a:t> 2% </a:t>
            </a:r>
            <a:r>
              <a:rPr lang="en-GB" sz="2000" dirty="0" err="1"/>
              <a:t>groei</a:t>
            </a:r>
            <a:r>
              <a:rPr lang="en-GB" sz="2000" dirty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nl-BE" sz="2000" dirty="0"/>
          </a:p>
          <a:p>
            <a:pPr marL="514350" indent="-514350">
              <a:buFont typeface="+mj-lt"/>
              <a:buAutoNum type="arabicPeriod"/>
            </a:pPr>
            <a:endParaRPr lang="nl-BE" sz="2000" dirty="0"/>
          </a:p>
          <a:p>
            <a:pPr marL="514350" indent="-514350">
              <a:buFont typeface="+mj-lt"/>
              <a:buAutoNum type="arabicPeriod"/>
            </a:pPr>
            <a:endParaRPr lang="nl-BE" sz="2000" dirty="0"/>
          </a:p>
          <a:p>
            <a:pPr marL="514350" indent="-514350">
              <a:buFont typeface="+mj-lt"/>
              <a:buAutoNum type="arabicPeriod"/>
            </a:pPr>
            <a:endParaRPr lang="nl-BE" sz="2000" dirty="0"/>
          </a:p>
          <a:p>
            <a:pPr marL="514350" indent="-514350">
              <a:buFont typeface="+mj-lt"/>
              <a:buAutoNum type="arabicPeriod"/>
            </a:pPr>
            <a:endParaRPr lang="nl-BE" sz="2000" dirty="0"/>
          </a:p>
          <a:p>
            <a:pPr marL="514350" indent="-514350">
              <a:buFont typeface="+mj-lt"/>
              <a:buAutoNum type="arabicPeriod"/>
            </a:pPr>
            <a:endParaRPr lang="nl-BE" sz="2000" dirty="0"/>
          </a:p>
          <a:p>
            <a:pPr marL="514350" indent="-514350">
              <a:buFont typeface="+mj-lt"/>
              <a:buAutoNum type="arabicPeriod"/>
            </a:pPr>
            <a:endParaRPr lang="nl-BE" sz="2000" dirty="0"/>
          </a:p>
          <a:p>
            <a:pPr marL="514350" indent="-514350">
              <a:buFont typeface="+mj-lt"/>
              <a:buAutoNum type="arabicPeriod"/>
            </a:pPr>
            <a:endParaRPr lang="nl-BE" sz="2000" dirty="0"/>
          </a:p>
          <a:p>
            <a:pPr marL="514350" indent="-514350">
              <a:buFont typeface="+mj-lt"/>
              <a:buAutoNum type="arabicPeriod"/>
            </a:pPr>
            <a:endParaRPr lang="nl-BE" sz="2000" dirty="0"/>
          </a:p>
          <a:p>
            <a:pPr marL="514350" indent="-514350">
              <a:buFont typeface="+mj-lt"/>
              <a:buAutoNum type="arabicPeriod"/>
            </a:pPr>
            <a:endParaRPr lang="nl-BE" sz="2000" dirty="0"/>
          </a:p>
          <a:p>
            <a:pPr marL="514350" indent="-514350">
              <a:buFont typeface="+mj-lt"/>
              <a:buAutoNum type="arabicPeriod"/>
            </a:pPr>
            <a:endParaRPr lang="en-GB" sz="2000" dirty="0"/>
          </a:p>
          <a:p>
            <a:pPr marL="514350" indent="-514350">
              <a:buFont typeface="+mj-lt"/>
              <a:buAutoNum type="arabicPeriod"/>
            </a:pPr>
            <a:r>
              <a:rPr lang="en-GB" sz="2000" dirty="0"/>
              <a:t>Kan/</a:t>
            </a:r>
            <a:r>
              <a:rPr lang="en-GB" sz="2000" dirty="0" err="1"/>
              <a:t>moet</a:t>
            </a:r>
            <a:r>
              <a:rPr lang="en-GB" sz="2000" dirty="0"/>
              <a:t> de </a:t>
            </a:r>
            <a:r>
              <a:rPr lang="en-GB" sz="2000" dirty="0" err="1"/>
              <a:t>economie</a:t>
            </a:r>
            <a:r>
              <a:rPr lang="en-GB" sz="2000" dirty="0"/>
              <a:t> </a:t>
            </a:r>
            <a:r>
              <a:rPr lang="en-GB" sz="2000" dirty="0" err="1"/>
              <a:t>blijven</a:t>
            </a:r>
            <a:r>
              <a:rPr lang="en-GB" sz="2000" dirty="0"/>
              <a:t> </a:t>
            </a:r>
            <a:r>
              <a:rPr lang="en-GB" sz="2000" dirty="0" err="1"/>
              <a:t>groeien</a:t>
            </a:r>
            <a:r>
              <a:rPr lang="en-GB" sz="2000" dirty="0"/>
              <a:t>? 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7E38BD-EF93-4FD0-BEF6-162F4C05D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Donuts en cirkels in de lessen economie - Tom Kuppens</a:t>
            </a:r>
            <a:endParaRPr lang="en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9CC393-E4EB-4B9F-ADCC-DCF16EA72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86DF-6592-C841-9BBD-5513743E87D4}" type="slidenum">
              <a:rPr lang="en-BE" smtClean="0"/>
              <a:pPr/>
              <a:t>5</a:t>
            </a:fld>
            <a:endParaRPr lang="en-BE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0984F4E-5349-4B60-9255-E86242316CAD}"/>
              </a:ext>
            </a:extLst>
          </p:cNvPr>
          <p:cNvSpPr txBox="1"/>
          <p:nvPr/>
        </p:nvSpPr>
        <p:spPr>
          <a:xfrm>
            <a:off x="2627784" y="1854335"/>
            <a:ext cx="815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</a:rPr>
              <a:t>bbp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8807B73-9772-4E1D-99AD-5219148F1645}"/>
              </a:ext>
            </a:extLst>
          </p:cNvPr>
          <p:cNvSpPr txBox="1"/>
          <p:nvPr/>
        </p:nvSpPr>
        <p:spPr>
          <a:xfrm>
            <a:off x="5929870" y="4305451"/>
            <a:ext cx="815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</a:rPr>
              <a:t>tijd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45D8CCC-9666-4F66-8526-21BEC48C9C2F}"/>
              </a:ext>
            </a:extLst>
          </p:cNvPr>
          <p:cNvGrpSpPr/>
          <p:nvPr/>
        </p:nvGrpSpPr>
        <p:grpSpPr>
          <a:xfrm>
            <a:off x="3353601" y="2039001"/>
            <a:ext cx="2436798" cy="2451116"/>
            <a:chOff x="3087976" y="1750455"/>
            <a:chExt cx="2436798" cy="2451116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566381FB-86F6-480E-847C-436189B9EB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87976" y="1750455"/>
              <a:ext cx="0" cy="24367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38BE08FE-CBC5-4F56-B238-603C3C37E4D1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4306375" y="2983172"/>
              <a:ext cx="0" cy="24367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Arc 10">
            <a:extLst>
              <a:ext uri="{FF2B5EF4-FFF2-40B4-BE49-F238E27FC236}">
                <a16:creationId xmlns:a16="http://schemas.microsoft.com/office/drawing/2014/main" id="{CE78FFF2-D248-41C9-B644-977218932457}"/>
              </a:ext>
            </a:extLst>
          </p:cNvPr>
          <p:cNvSpPr/>
          <p:nvPr/>
        </p:nvSpPr>
        <p:spPr>
          <a:xfrm rot="5400000">
            <a:off x="1353250" y="-308718"/>
            <a:ext cx="4306175" cy="4510772"/>
          </a:xfrm>
          <a:prstGeom prst="arc">
            <a:avLst>
              <a:gd name="adj1" fmla="val 16943159"/>
              <a:gd name="adj2" fmla="val 247814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0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BB73A-3EAA-4285-BFFF-80EAD9C59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 is het </a:t>
            </a:r>
            <a:r>
              <a:rPr lang="en-US" dirty="0" err="1"/>
              <a:t>doel</a:t>
            </a:r>
            <a:r>
              <a:rPr lang="en-US" dirty="0"/>
              <a:t> van </a:t>
            </a:r>
            <a:r>
              <a:rPr lang="en-US" dirty="0" err="1"/>
              <a:t>ons</a:t>
            </a:r>
            <a:r>
              <a:rPr lang="en-US" dirty="0"/>
              <a:t> </a:t>
            </a:r>
            <a:r>
              <a:rPr lang="en-US" dirty="0" err="1"/>
              <a:t>economie-onderwijs</a:t>
            </a:r>
            <a:r>
              <a:rPr lang="en-US" dirty="0"/>
              <a:t>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A8029-0D84-4D15-96D2-2BF38F6B2D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/>
              <a:t>Voorwerp</a:t>
            </a:r>
            <a:r>
              <a:rPr lang="en-US" sz="2400" dirty="0"/>
              <a:t> van de </a:t>
            </a:r>
            <a:r>
              <a:rPr lang="en-US" sz="2400" dirty="0" err="1"/>
              <a:t>economische</a:t>
            </a:r>
            <a:r>
              <a:rPr lang="en-US" sz="2400" dirty="0"/>
              <a:t> </a:t>
            </a:r>
            <a:r>
              <a:rPr lang="en-US" sz="2400" dirty="0" err="1"/>
              <a:t>wetenschap</a:t>
            </a:r>
            <a:r>
              <a:rPr lang="en-US" sz="2400" dirty="0"/>
              <a:t>?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Rol</a:t>
            </a:r>
            <a:r>
              <a:rPr lang="en-US" sz="2400" dirty="0"/>
              <a:t> van </a:t>
            </a:r>
            <a:r>
              <a:rPr lang="en-US" sz="2400" dirty="0" err="1"/>
              <a:t>economen</a:t>
            </a:r>
            <a:r>
              <a:rPr lang="en-US" sz="2400" dirty="0"/>
              <a:t> in de </a:t>
            </a:r>
            <a:r>
              <a:rPr lang="en-US" sz="2400" dirty="0" err="1"/>
              <a:t>samenleving</a:t>
            </a:r>
            <a:r>
              <a:rPr lang="en-US" sz="2400" dirty="0"/>
              <a:t>?</a:t>
            </a:r>
            <a:endParaRPr lang="en-GB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BB18C7-F586-40A4-B154-0EB898966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BE"/>
              <a:t>Donuts en cirkels in de lessen economie - Tom Kuppens</a:t>
            </a:r>
            <a:endParaRPr lang="nl-B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39DF9D-ADA9-48FB-BE6D-3450C8195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2625E-E22D-324D-B6D3-F6234E5E9FE9}" type="slidenum">
              <a:rPr lang="nl-BE" smtClean="0"/>
              <a:pPr/>
              <a:t>6</a:t>
            </a:fld>
            <a:endParaRPr lang="nl-BE" dirty="0"/>
          </a:p>
        </p:txBody>
      </p:sp>
      <p:sp>
        <p:nvSpPr>
          <p:cNvPr id="6" name="Rechthoek 7">
            <a:extLst>
              <a:ext uri="{FF2B5EF4-FFF2-40B4-BE49-F238E27FC236}">
                <a16:creationId xmlns:a16="http://schemas.microsoft.com/office/drawing/2014/main" id="{3040A37D-E80B-4D12-8AB7-72BFDDDFF28D}"/>
              </a:ext>
            </a:extLst>
          </p:cNvPr>
          <p:cNvSpPr/>
          <p:nvPr/>
        </p:nvSpPr>
        <p:spPr>
          <a:xfrm>
            <a:off x="1658795" y="2708920"/>
            <a:ext cx="1080120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schaarse middelen</a:t>
            </a:r>
            <a:endParaRPr lang="en-GB" dirty="0"/>
          </a:p>
        </p:txBody>
      </p:sp>
      <p:sp>
        <p:nvSpPr>
          <p:cNvPr id="7" name="Rechthoek 8">
            <a:extLst>
              <a:ext uri="{FF2B5EF4-FFF2-40B4-BE49-F238E27FC236}">
                <a16:creationId xmlns:a16="http://schemas.microsoft.com/office/drawing/2014/main" id="{CAEA5318-25DD-4C2F-AB9B-A6AEFA0C80FE}"/>
              </a:ext>
            </a:extLst>
          </p:cNvPr>
          <p:cNvSpPr/>
          <p:nvPr/>
        </p:nvSpPr>
        <p:spPr>
          <a:xfrm>
            <a:off x="4864679" y="1628800"/>
            <a:ext cx="3275328" cy="32403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oneindige </a:t>
            </a:r>
            <a:endParaRPr lang="LID8192" dirty="0"/>
          </a:p>
          <a:p>
            <a:pPr algn="ctr"/>
            <a:r>
              <a:rPr lang="nl-BE" dirty="0"/>
              <a:t>behoeften</a:t>
            </a:r>
            <a:endParaRPr lang="en-GB" dirty="0"/>
          </a:p>
        </p:txBody>
      </p:sp>
      <p:sp>
        <p:nvSpPr>
          <p:cNvPr id="8" name="Pijl-links en -rechts 9">
            <a:extLst>
              <a:ext uri="{FF2B5EF4-FFF2-40B4-BE49-F238E27FC236}">
                <a16:creationId xmlns:a16="http://schemas.microsoft.com/office/drawing/2014/main" id="{663B5DB8-B22D-4DCC-9F82-3F84C4832D56}"/>
              </a:ext>
            </a:extLst>
          </p:cNvPr>
          <p:cNvSpPr/>
          <p:nvPr/>
        </p:nvSpPr>
        <p:spPr>
          <a:xfrm>
            <a:off x="3159993" y="3005953"/>
            <a:ext cx="1296144" cy="486054"/>
          </a:xfrm>
          <a:prstGeom prst="leftRightArrow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>
                <a:solidFill>
                  <a:schemeClr val="accent6">
                    <a:lumMod val="75000"/>
                  </a:schemeClr>
                </a:solidFill>
              </a:rPr>
              <a:t>KEUZE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46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82EA9-690D-4953-9407-0567044A9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 is het </a:t>
            </a:r>
            <a:r>
              <a:rPr lang="en-US" dirty="0" err="1"/>
              <a:t>doel</a:t>
            </a:r>
            <a:r>
              <a:rPr lang="en-US" dirty="0"/>
              <a:t> van </a:t>
            </a:r>
            <a:r>
              <a:rPr lang="en-US" dirty="0" err="1"/>
              <a:t>ons</a:t>
            </a:r>
            <a:r>
              <a:rPr lang="en-US" dirty="0"/>
              <a:t> </a:t>
            </a:r>
            <a:r>
              <a:rPr lang="en-US" dirty="0" err="1"/>
              <a:t>economie-onderwijs</a:t>
            </a:r>
            <a:r>
              <a:rPr lang="en-US" dirty="0"/>
              <a:t>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DE6B2-F06E-455F-961B-47256B67F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i="1" dirty="0"/>
              <a:t>“</a:t>
            </a:r>
            <a:r>
              <a:rPr lang="en-GB" i="1" dirty="0"/>
              <a:t>To think like an economist”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v</a:t>
            </a:r>
            <a:r>
              <a:rPr lang="en-GB" dirty="0" err="1"/>
              <a:t>ersus</a:t>
            </a:r>
            <a:endParaRPr lang="en-GB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i="1" dirty="0"/>
              <a:t>“To s</a:t>
            </a:r>
            <a:r>
              <a:rPr lang="en-GB" i="1" dirty="0" err="1"/>
              <a:t>tudy</a:t>
            </a:r>
            <a:r>
              <a:rPr lang="en-GB" i="1" dirty="0"/>
              <a:t> the economy”</a:t>
            </a:r>
            <a:endParaRPr lang="en-US" i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3A6DCE-362D-4A42-BB44-4981E9728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BE"/>
              <a:t>Donuts en cirkels in de lessen economie - Tom Kuppens</a:t>
            </a:r>
            <a:endParaRPr lang="nl-B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4F8F15-4FF4-4DD0-80C4-9C268E09F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2625E-E22D-324D-B6D3-F6234E5E9FE9}" type="slidenum">
              <a:rPr lang="nl-BE" smtClean="0"/>
              <a:pPr/>
              <a:t>7</a:t>
            </a:fld>
            <a:endParaRPr lang="nl-B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172060-9D77-4515-8F95-DAB11D145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4293096"/>
            <a:ext cx="6096000" cy="137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481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227FC2F-74C5-4437-A593-78238F101A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Donuts en cirkels?</a:t>
            </a:r>
            <a:endParaRPr lang="en-GB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2F9868B6-699A-4791-9E2D-468C5D64EC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5576" y="1484738"/>
            <a:ext cx="6984776" cy="792134"/>
          </a:xfrm>
        </p:spPr>
        <p:txBody>
          <a:bodyPr>
            <a:normAutofit/>
          </a:bodyPr>
          <a:lstStyle/>
          <a:p>
            <a:r>
              <a:rPr lang="nl-BE" dirty="0"/>
              <a:t>Van economie als DOEL naar economie als MIDDEL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DA0E39-CA65-4B98-B372-C5F348EA2E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" y="6378579"/>
            <a:ext cx="2246313" cy="365125"/>
          </a:xfrm>
        </p:spPr>
        <p:txBody>
          <a:bodyPr/>
          <a:lstStyle/>
          <a:p>
            <a:pPr>
              <a:defRPr/>
            </a:pPr>
            <a:r>
              <a:rPr lang="nl-BE"/>
              <a:t>Donuts en cirkels in de lessen economie - Tom Kuppens</a:t>
            </a:r>
            <a:endParaRPr lang="nl-B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A6F174-3A70-4F0E-9710-6882204DCDF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4" y="6383342"/>
            <a:ext cx="752475" cy="365125"/>
          </a:xfrm>
        </p:spPr>
        <p:txBody>
          <a:bodyPr/>
          <a:lstStyle/>
          <a:p>
            <a:fld id="{BBB2625E-E22D-324D-B6D3-F6234E5E9FE9}" type="slidenum">
              <a:rPr lang="nl-BE" smtClean="0"/>
              <a:pPr/>
              <a:t>8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12084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FE4DC-F03F-478B-B640-C7491CFD0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Welk doel moet een economisch systeem nastreven?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CBE25F3-15F7-4341-9FCF-44F1803606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4147" y="1390789"/>
            <a:ext cx="5615715" cy="3964034"/>
          </a:xfrm>
        </p:spPr>
      </p:pic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5D38769E-E904-4310-934A-DED19627F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Donuts en cirkels in de lessen economie - Tom Kuppens</a:t>
            </a:r>
            <a:endParaRPr lang="en-B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C56918-55C3-4D39-B7C6-3225526AC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2625E-E22D-324D-B6D3-F6234E5E9FE9}" type="slidenum">
              <a:rPr lang="nl-BE" smtClean="0"/>
              <a:pPr/>
              <a:t>9</a:t>
            </a:fld>
            <a:endParaRPr lang="nl-B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3BF989-C967-49CC-8381-C1FABBF59210}"/>
              </a:ext>
            </a:extLst>
          </p:cNvPr>
          <p:cNvSpPr txBox="1"/>
          <p:nvPr/>
        </p:nvSpPr>
        <p:spPr>
          <a:xfrm>
            <a:off x="5598114" y="4203946"/>
            <a:ext cx="1350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anno 1850? </a:t>
            </a:r>
            <a:endParaRPr lang="en-GB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7CAC88D-AA10-412E-8F4D-DEC1A70D58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0712" y="2200278"/>
            <a:ext cx="2783153" cy="1989954"/>
          </a:xfrm>
          <a:prstGeom prst="rect">
            <a:avLst/>
          </a:prstGeom>
        </p:spPr>
      </p:pic>
      <p:sp>
        <p:nvSpPr>
          <p:cNvPr id="3" name="Arrow: Up 2">
            <a:extLst>
              <a:ext uri="{FF2B5EF4-FFF2-40B4-BE49-F238E27FC236}">
                <a16:creationId xmlns:a16="http://schemas.microsoft.com/office/drawing/2014/main" id="{2CBD3AD6-B681-44EF-B361-C91C61191B08}"/>
              </a:ext>
            </a:extLst>
          </p:cNvPr>
          <p:cNvSpPr/>
          <p:nvPr/>
        </p:nvSpPr>
        <p:spPr>
          <a:xfrm>
            <a:off x="5886146" y="4961284"/>
            <a:ext cx="270030" cy="648072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3C4145-5358-498D-8BAB-9351788F264C}"/>
              </a:ext>
            </a:extLst>
          </p:cNvPr>
          <p:cNvSpPr txBox="1"/>
          <p:nvPr/>
        </p:nvSpPr>
        <p:spPr>
          <a:xfrm>
            <a:off x="6446778" y="1754818"/>
            <a:ext cx="1350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anno 2022? </a:t>
            </a:r>
            <a:endParaRPr lang="en-GB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Arrow: Up 11">
            <a:extLst>
              <a:ext uri="{FF2B5EF4-FFF2-40B4-BE49-F238E27FC236}">
                <a16:creationId xmlns:a16="http://schemas.microsoft.com/office/drawing/2014/main" id="{0EDD97C8-224F-482E-A58C-983823A0741D}"/>
              </a:ext>
            </a:extLst>
          </p:cNvPr>
          <p:cNvSpPr/>
          <p:nvPr/>
        </p:nvSpPr>
        <p:spPr>
          <a:xfrm>
            <a:off x="7091666" y="4941168"/>
            <a:ext cx="270030" cy="648072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A13713D-2181-4C81-B077-61DB9EAFE6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5801" y="2186867"/>
            <a:ext cx="3496541" cy="193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61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3" grpId="0" animBg="1"/>
      <p:bldP spid="3" grpId="1" animBg="1"/>
      <p:bldP spid="11" grpId="0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2887</TotalTime>
  <Words>1099</Words>
  <Application>Microsoft Office PowerPoint</Application>
  <PresentationFormat>Diavoorstelling (4:3)</PresentationFormat>
  <Paragraphs>217</Paragraphs>
  <Slides>25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30" baseType="lpstr">
      <vt:lpstr>Arial</vt:lpstr>
      <vt:lpstr>Calibri</vt:lpstr>
      <vt:lpstr>Verdana</vt:lpstr>
      <vt:lpstr>Wingdings</vt:lpstr>
      <vt:lpstr>Office Theme</vt:lpstr>
      <vt:lpstr>Donuts en cirkels in de lessen economie</vt:lpstr>
      <vt:lpstr>Leerdoelen</vt:lpstr>
      <vt:lpstr>Wat is het doel van ons economie-onderwijs? </vt:lpstr>
      <vt:lpstr>Denkoefening</vt:lpstr>
      <vt:lpstr>Denkoefening</vt:lpstr>
      <vt:lpstr>Wat is het doel van ons economie-onderwijs?</vt:lpstr>
      <vt:lpstr>Wat is het doel van ons economie-onderwijs?</vt:lpstr>
      <vt:lpstr>Donuts en cirkels?</vt:lpstr>
      <vt:lpstr>Welk doel moet een economisch systeem nastreven?</vt:lpstr>
      <vt:lpstr>Donuteconomie (Raworth, 2017)</vt:lpstr>
      <vt:lpstr>Ultimatum game</vt:lpstr>
      <vt:lpstr>De donut van sociale en planetaire grenzen</vt:lpstr>
      <vt:lpstr>Duurzame ontwikkelingsdoelen: van 3 naar 5 P’s</vt:lpstr>
      <vt:lpstr>Inzoomen op ‘Stap 6’: creëer om te regenereren</vt:lpstr>
      <vt:lpstr>Didactische aanpak</vt:lpstr>
      <vt:lpstr>Kennis alleen leidt niet tot gedragsverandering</vt:lpstr>
      <vt:lpstr>Value action gap</vt:lpstr>
      <vt:lpstr>Waardoor wordt duurzaam gedrag verklaard?</vt:lpstr>
      <vt:lpstr>Van kennisoverdracht naar transformatief leren</vt:lpstr>
      <vt:lpstr>Inspiratie nodig? </vt:lpstr>
      <vt:lpstr>Van neoklassiek naar pluralistisch economie-onderwijs</vt:lpstr>
      <vt:lpstr>Rethinking economics </vt:lpstr>
      <vt:lpstr>doughnuteconomics.org</vt:lpstr>
      <vt:lpstr>CiLO</vt:lpstr>
      <vt:lpstr>Samenkomen is een begin, samenwerken is succes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lambr</dc:creator>
  <cp:lastModifiedBy>Kees Hommel</cp:lastModifiedBy>
  <cp:revision>196</cp:revision>
  <cp:lastPrinted>2021-12-14T10:19:31Z</cp:lastPrinted>
  <dcterms:created xsi:type="dcterms:W3CDTF">2009-12-01T15:52:26Z</dcterms:created>
  <dcterms:modified xsi:type="dcterms:W3CDTF">2022-12-20T14:40:22Z</dcterms:modified>
</cp:coreProperties>
</file>