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5" r:id="rId2"/>
    <p:sldId id="273" r:id="rId3"/>
    <p:sldId id="290" r:id="rId4"/>
    <p:sldId id="303" r:id="rId5"/>
    <p:sldId id="277" r:id="rId6"/>
    <p:sldId id="305" r:id="rId7"/>
    <p:sldId id="309" r:id="rId8"/>
    <p:sldId id="300" r:id="rId9"/>
    <p:sldId id="306" r:id="rId10"/>
    <p:sldId id="278" r:id="rId11"/>
    <p:sldId id="304" r:id="rId12"/>
    <p:sldId id="308" r:id="rId13"/>
    <p:sldId id="294" r:id="rId14"/>
    <p:sldId id="297" r:id="rId15"/>
    <p:sldId id="302" r:id="rId16"/>
    <p:sldId id="280" r:id="rId17"/>
    <p:sldId id="313" r:id="rId18"/>
    <p:sldId id="291" r:id="rId19"/>
    <p:sldId id="311" r:id="rId20"/>
    <p:sldId id="281" r:id="rId21"/>
    <p:sldId id="312" r:id="rId22"/>
    <p:sldId id="285" r:id="rId23"/>
    <p:sldId id="310" r:id="rId24"/>
    <p:sldId id="287" r:id="rId25"/>
    <p:sldId id="314" r:id="rId26"/>
    <p:sldId id="298" r:id="rId27"/>
  </p:sldIdLst>
  <p:sldSz cx="9144000" cy="6858000" type="screen4x3"/>
  <p:notesSz cx="6811963"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5" autoAdjust="0"/>
    <p:restoredTop sz="71518" autoAdjust="0"/>
  </p:normalViewPr>
  <p:slideViewPr>
    <p:cSldViewPr>
      <p:cViewPr varScale="1">
        <p:scale>
          <a:sx n="77" d="100"/>
          <a:sy n="77" d="100"/>
        </p:scale>
        <p:origin x="-8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851" cy="498853"/>
          </a:xfrm>
          <a:prstGeom prst="rect">
            <a:avLst/>
          </a:prstGeom>
        </p:spPr>
        <p:txBody>
          <a:bodyPr vert="horz" lIns="91458" tIns="45729" rIns="91458" bIns="45729" rtlCol="0"/>
          <a:lstStyle>
            <a:lvl1pPr algn="l">
              <a:defRPr sz="1200"/>
            </a:lvl1pPr>
          </a:lstStyle>
          <a:p>
            <a:endParaRPr lang="nl-NL"/>
          </a:p>
        </p:txBody>
      </p:sp>
      <p:sp>
        <p:nvSpPr>
          <p:cNvPr id="3" name="Tijdelijke aanduiding voor datum 2"/>
          <p:cNvSpPr>
            <a:spLocks noGrp="1"/>
          </p:cNvSpPr>
          <p:nvPr>
            <p:ph type="dt" idx="1"/>
          </p:nvPr>
        </p:nvSpPr>
        <p:spPr>
          <a:xfrm>
            <a:off x="3858536" y="0"/>
            <a:ext cx="2951851" cy="498853"/>
          </a:xfrm>
          <a:prstGeom prst="rect">
            <a:avLst/>
          </a:prstGeom>
        </p:spPr>
        <p:txBody>
          <a:bodyPr vert="horz" lIns="91458" tIns="45729" rIns="91458" bIns="45729" rtlCol="0"/>
          <a:lstStyle>
            <a:lvl1pPr algn="r">
              <a:defRPr sz="1200"/>
            </a:lvl1pPr>
          </a:lstStyle>
          <a:p>
            <a:fld id="{63910E20-9428-43C6-A8E9-190780E77590}" type="datetimeFigureOut">
              <a:rPr lang="nl-NL" smtClean="0"/>
              <a:t>2-4-2019</a:t>
            </a:fld>
            <a:endParaRPr lang="nl-NL"/>
          </a:p>
        </p:txBody>
      </p:sp>
      <p:sp>
        <p:nvSpPr>
          <p:cNvPr id="4" name="Tijdelijke aanduiding voor dia-afbeelding 3"/>
          <p:cNvSpPr>
            <a:spLocks noGrp="1" noRot="1" noChangeAspect="1"/>
          </p:cNvSpPr>
          <p:nvPr>
            <p:ph type="sldImg" idx="2"/>
          </p:nvPr>
        </p:nvSpPr>
        <p:spPr>
          <a:xfrm>
            <a:off x="1169988" y="1243013"/>
            <a:ext cx="4471987" cy="3354387"/>
          </a:xfrm>
          <a:prstGeom prst="rect">
            <a:avLst/>
          </a:prstGeom>
          <a:noFill/>
          <a:ln w="12700">
            <a:solidFill>
              <a:prstClr val="black"/>
            </a:solidFill>
          </a:ln>
        </p:spPr>
        <p:txBody>
          <a:bodyPr vert="horz" lIns="91458" tIns="45729" rIns="91458" bIns="45729" rtlCol="0" anchor="ctr"/>
          <a:lstStyle/>
          <a:p>
            <a:endParaRPr lang="nl-NL"/>
          </a:p>
        </p:txBody>
      </p:sp>
      <p:sp>
        <p:nvSpPr>
          <p:cNvPr id="5" name="Tijdelijke aanduiding voor notities 4"/>
          <p:cNvSpPr>
            <a:spLocks noGrp="1"/>
          </p:cNvSpPr>
          <p:nvPr>
            <p:ph type="body" sz="quarter" idx="3"/>
          </p:nvPr>
        </p:nvSpPr>
        <p:spPr>
          <a:xfrm>
            <a:off x="681197" y="4784835"/>
            <a:ext cx="5449570" cy="3914864"/>
          </a:xfrm>
          <a:prstGeom prst="rect">
            <a:avLst/>
          </a:prstGeom>
        </p:spPr>
        <p:txBody>
          <a:bodyPr vert="horz" lIns="91458" tIns="45729" rIns="91458" bIns="4572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851" cy="498852"/>
          </a:xfrm>
          <a:prstGeom prst="rect">
            <a:avLst/>
          </a:prstGeom>
        </p:spPr>
        <p:txBody>
          <a:bodyPr vert="horz" lIns="91458" tIns="45729" rIns="91458" bIns="4572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8536" y="9443662"/>
            <a:ext cx="2951851" cy="498852"/>
          </a:xfrm>
          <a:prstGeom prst="rect">
            <a:avLst/>
          </a:prstGeom>
        </p:spPr>
        <p:txBody>
          <a:bodyPr vert="horz" lIns="91458" tIns="45729" rIns="91458" bIns="45729" rtlCol="0" anchor="b"/>
          <a:lstStyle>
            <a:lvl1pPr algn="r">
              <a:defRPr sz="1200"/>
            </a:lvl1pPr>
          </a:lstStyle>
          <a:p>
            <a:fld id="{F0CC7B72-6FF5-49A3-9985-4695AE1A7B01}" type="slidenum">
              <a:rPr lang="nl-NL" smtClean="0"/>
              <a:t>‹nr.›</a:t>
            </a:fld>
            <a:endParaRPr lang="nl-NL"/>
          </a:p>
        </p:txBody>
      </p:sp>
    </p:spTree>
    <p:extLst>
      <p:ext uri="{BB962C8B-B14F-4D97-AF65-F5344CB8AC3E}">
        <p14:creationId xmlns:p14="http://schemas.microsoft.com/office/powerpoint/2010/main" val="3470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a:t>
            </a:fld>
            <a:endParaRPr lang="nl-NL"/>
          </a:p>
        </p:txBody>
      </p:sp>
    </p:spTree>
    <p:extLst>
      <p:ext uri="{BB962C8B-B14F-4D97-AF65-F5344CB8AC3E}">
        <p14:creationId xmlns:p14="http://schemas.microsoft.com/office/powerpoint/2010/main" val="158707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10</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11</a:t>
            </a:fld>
            <a:endParaRPr lang="nl-NL"/>
          </a:p>
        </p:txBody>
      </p:sp>
    </p:spTree>
    <p:extLst>
      <p:ext uri="{BB962C8B-B14F-4D97-AF65-F5344CB8AC3E}">
        <p14:creationId xmlns:p14="http://schemas.microsoft.com/office/powerpoint/2010/main" val="315384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12</a:t>
            </a:fld>
            <a:endParaRPr lang="nl-NL"/>
          </a:p>
        </p:txBody>
      </p:sp>
    </p:spTree>
    <p:extLst>
      <p:ext uri="{BB962C8B-B14F-4D97-AF65-F5344CB8AC3E}">
        <p14:creationId xmlns:p14="http://schemas.microsoft.com/office/powerpoint/2010/main" val="64148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C7B72-6FF5-49A3-9985-4695AE1A7B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29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15</a:t>
            </a:fld>
            <a:endParaRPr lang="nl-NL"/>
          </a:p>
        </p:txBody>
      </p:sp>
    </p:spTree>
    <p:extLst>
      <p:ext uri="{BB962C8B-B14F-4D97-AF65-F5344CB8AC3E}">
        <p14:creationId xmlns:p14="http://schemas.microsoft.com/office/powerpoint/2010/main" val="4153196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16</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17</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18</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19</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20</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2</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21</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22</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23</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24</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25</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3</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4</a:t>
            </a:fld>
            <a:endParaRPr lang="nl-NL"/>
          </a:p>
        </p:txBody>
      </p:sp>
    </p:spTree>
    <p:extLst>
      <p:ext uri="{BB962C8B-B14F-4D97-AF65-F5344CB8AC3E}">
        <p14:creationId xmlns:p14="http://schemas.microsoft.com/office/powerpoint/2010/main" val="199780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5</a:t>
            </a:fld>
            <a:endParaRPr lang="nl-NL"/>
          </a:p>
        </p:txBody>
      </p:sp>
    </p:spTree>
    <p:extLst>
      <p:ext uri="{BB962C8B-B14F-4D97-AF65-F5344CB8AC3E}">
        <p14:creationId xmlns:p14="http://schemas.microsoft.com/office/powerpoint/2010/main" val="153046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6</a:t>
            </a:fld>
            <a:endParaRPr lang="nl-NL"/>
          </a:p>
        </p:txBody>
      </p:sp>
    </p:spTree>
    <p:extLst>
      <p:ext uri="{BB962C8B-B14F-4D97-AF65-F5344CB8AC3E}">
        <p14:creationId xmlns:p14="http://schemas.microsoft.com/office/powerpoint/2010/main" val="179088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7</a:t>
            </a:fld>
            <a:endParaRPr lang="nl-NL"/>
          </a:p>
        </p:txBody>
      </p:sp>
    </p:spTree>
    <p:extLst>
      <p:ext uri="{BB962C8B-B14F-4D97-AF65-F5344CB8AC3E}">
        <p14:creationId xmlns:p14="http://schemas.microsoft.com/office/powerpoint/2010/main" val="268391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C7B72-6FF5-49A3-9985-4695AE1A7B0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16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0CC7B72-6FF5-49A3-9985-4695AE1A7B01}" type="slidenum">
              <a:rPr lang="nl-NL" smtClean="0"/>
              <a:t>9</a:t>
            </a:fld>
            <a:endParaRPr lang="nl-NL"/>
          </a:p>
        </p:txBody>
      </p:sp>
    </p:spTree>
    <p:extLst>
      <p:ext uri="{BB962C8B-B14F-4D97-AF65-F5344CB8AC3E}">
        <p14:creationId xmlns:p14="http://schemas.microsoft.com/office/powerpoint/2010/main" val="2362906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2"/>
          </p:nvPr>
        </p:nvSpPr>
        <p:spPr>
          <a:xfrm>
            <a:off x="0" y="0"/>
            <a:ext cx="4572000" cy="6858000"/>
          </a:xfrm>
        </p:spPr>
        <p:txBody>
          <a:bodyPr/>
          <a:lstStyle/>
          <a:p>
            <a:r>
              <a:rPr lang="nl-NL"/>
              <a:t>Klik op het pictogram als u een afbeelding wilt toevoegen</a:t>
            </a:r>
          </a:p>
        </p:txBody>
      </p:sp>
      <p:sp>
        <p:nvSpPr>
          <p:cNvPr id="2" name="Titel 1"/>
          <p:cNvSpPr>
            <a:spLocks noGrp="1"/>
          </p:cNvSpPr>
          <p:nvPr>
            <p:ph type="ctrTitle"/>
          </p:nvPr>
        </p:nvSpPr>
        <p:spPr>
          <a:xfrm>
            <a:off x="4932040" y="2348880"/>
            <a:ext cx="3744416" cy="1470025"/>
          </a:xfrm>
        </p:spPr>
        <p:txBody>
          <a:bodyPr/>
          <a:lstStyle>
            <a:lvl1pPr>
              <a:defRPr baseline="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32040" y="3861048"/>
            <a:ext cx="3744416" cy="2304256"/>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a:xfrm>
            <a:off x="7020272" y="6207447"/>
            <a:ext cx="1656184" cy="365125"/>
          </a:xfrm>
        </p:spPr>
        <p:txBody>
          <a:bodyPr/>
          <a:lstStyle>
            <a:lvl1pPr>
              <a:defRPr baseline="0">
                <a:solidFill>
                  <a:schemeClr val="bg1"/>
                </a:solidFill>
              </a:defRPr>
            </a:lvl1pPr>
          </a:lstStyle>
          <a:p>
            <a:fld id="{C8C6472F-835B-437A-8F6F-653D638D7EDE}" type="datetime1">
              <a:rPr lang="nl-NL" smtClean="0"/>
              <a:t>2-4-2019</a:t>
            </a:fld>
            <a:endParaRPr lang="nl-NL" dirty="0"/>
          </a:p>
        </p:txBody>
      </p:sp>
      <p:sp>
        <p:nvSpPr>
          <p:cNvPr id="5" name="Tijdelijke aanduiding voor voettekst 4"/>
          <p:cNvSpPr>
            <a:spLocks noGrp="1"/>
          </p:cNvSpPr>
          <p:nvPr>
            <p:ph type="ftr" sz="quarter" idx="11"/>
          </p:nvPr>
        </p:nvSpPr>
        <p:spPr>
          <a:xfrm>
            <a:off x="4932040" y="6207447"/>
            <a:ext cx="1959496" cy="365125"/>
          </a:xfrm>
        </p:spPr>
        <p:txBody>
          <a:bodyPr/>
          <a:lstStyle>
            <a:lvl1pPr algn="l">
              <a:defRPr baseline="0">
                <a:solidFill>
                  <a:schemeClr val="bg1"/>
                </a:solidFill>
              </a:defRPr>
            </a:lvl1pPr>
          </a:lstStyle>
          <a:p>
            <a:endParaRPr lang="nl-NL" dirty="0"/>
          </a:p>
        </p:txBody>
      </p:sp>
      <p:sp>
        <p:nvSpPr>
          <p:cNvPr id="8" name="Picture Placeholder 12"/>
          <p:cNvSpPr txBox="1">
            <a:spLocks/>
          </p:cNvSpPr>
          <p:nvPr userDrawn="1"/>
        </p:nvSpPr>
        <p:spPr>
          <a:xfrm>
            <a:off x="0" y="0"/>
            <a:ext cx="45720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330066"/>
              </a:solidFill>
              <a:effectLst/>
              <a:uLnTx/>
              <a:uFillTx/>
              <a:latin typeface="Verdana"/>
              <a:ea typeface="+mn-ea"/>
              <a:cs typeface="+mn-cs"/>
            </a:endParaRPr>
          </a:p>
        </p:txBody>
      </p:sp>
    </p:spTree>
    <p:extLst>
      <p:ext uri="{BB962C8B-B14F-4D97-AF65-F5344CB8AC3E}">
        <p14:creationId xmlns:p14="http://schemas.microsoft.com/office/powerpoint/2010/main" val="89106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k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395536" y="1772816"/>
            <a:ext cx="4100264" cy="4353347"/>
          </a:xfrm>
        </p:spPr>
        <p:txBody>
          <a:bodyPr>
            <a:normAutofit/>
          </a:bodyPr>
          <a:lstStyle>
            <a:lvl1pPr>
              <a:defRPr sz="1800" baseline="0">
                <a:solidFill>
                  <a:schemeClr val="tx1"/>
                </a:solidFill>
              </a:defRPr>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572000" y="1772816"/>
            <a:ext cx="4114800" cy="4353347"/>
          </a:xfrm>
        </p:spPr>
        <p:txBody>
          <a:bodyPr>
            <a:normAutofit/>
          </a:bodyPr>
          <a:lstStyle>
            <a:lvl1pPr>
              <a:defRPr sz="18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DAB9DE7F-2FD2-4C4E-B13F-0CC5F3F821AB}" type="datetime1">
              <a:rPr lang="nl-NL" smtClean="0"/>
              <a:t>2-4-2019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52F693C1-2EBD-4E3D-BA37-919DC64FC560}" type="slidenum">
              <a:rPr lang="nl-NL" smtClean="0"/>
              <a:t>‹nr.›</a:t>
            </a:fld>
            <a:endParaRPr lang="nl-NL" dirty="0"/>
          </a:p>
        </p:txBody>
      </p:sp>
    </p:spTree>
    <p:extLst>
      <p:ext uri="{BB962C8B-B14F-4D97-AF65-F5344CB8AC3E}">
        <p14:creationId xmlns:p14="http://schemas.microsoft.com/office/powerpoint/2010/main" val="388535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kaders zonde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95536" y="1268760"/>
            <a:ext cx="4100264" cy="4857403"/>
          </a:xfrm>
        </p:spPr>
        <p:txBody>
          <a:bodyPr>
            <a:normAutofit/>
          </a:bodyPr>
          <a:lstStyle>
            <a:lvl1pPr>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572000" y="1268760"/>
            <a:ext cx="4114800" cy="4857403"/>
          </a:xfrm>
        </p:spPr>
        <p:txBody>
          <a:bodyPr>
            <a:normAutofit/>
          </a:bodyPr>
          <a:lstStyle>
            <a:lvl1pPr>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DE670A8E-2CC8-4A2E-B9D4-5AFCCFD9822F}" type="datetime1">
              <a:rPr lang="nl-NL" smtClean="0"/>
              <a:t>2-4-2019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F693C1-2EBD-4E3D-BA37-919DC64FC560}" type="slidenum">
              <a:rPr lang="nl-NL" smtClean="0"/>
              <a:t>‹nr.›</a:t>
            </a:fld>
            <a:endParaRPr lang="nl-NL"/>
          </a:p>
        </p:txBody>
      </p:sp>
    </p:spTree>
    <p:extLst>
      <p:ext uri="{BB962C8B-B14F-4D97-AF65-F5344CB8AC3E}">
        <p14:creationId xmlns:p14="http://schemas.microsoft.com/office/powerpoint/2010/main" val="161020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kaders boven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chemeClr val="tx1"/>
                </a:solidFill>
              </a:defRPr>
            </a:lvl1pPr>
          </a:lstStyle>
          <a:p>
            <a:r>
              <a:rPr lang="nl-NL"/>
              <a:t>Klik om de stijl te bewerken</a:t>
            </a:r>
          </a:p>
        </p:txBody>
      </p:sp>
      <p:sp>
        <p:nvSpPr>
          <p:cNvPr id="3" name="Tijdelijke aanduiding voor inhoud 2"/>
          <p:cNvSpPr>
            <a:spLocks noGrp="1"/>
          </p:cNvSpPr>
          <p:nvPr>
            <p:ph sz="half" idx="1"/>
          </p:nvPr>
        </p:nvSpPr>
        <p:spPr>
          <a:xfrm>
            <a:off x="395536" y="1772817"/>
            <a:ext cx="8352928" cy="1944216"/>
          </a:xfrm>
        </p:spPr>
        <p:txBody>
          <a:bodyPr>
            <a:normAutofit/>
          </a:bodyPr>
          <a:lstStyle>
            <a:lvl1pPr>
              <a:defRPr sz="1800" baseline="0"/>
            </a:lvl1pPr>
            <a:lvl2pPr>
              <a:defRPr sz="1800" baseline="0"/>
            </a:lvl2pPr>
            <a:lvl3pPr>
              <a:defRPr sz="1800" baseline="0">
                <a:solidFill>
                  <a:schemeClr val="tx1"/>
                </a:solidFill>
              </a:defRPr>
            </a:lvl3pPr>
            <a:lvl4pPr>
              <a:defRPr sz="1800" baseline="0"/>
            </a:lvl4pPr>
            <a:lvl5pPr>
              <a:defRPr sz="18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395536" y="3789040"/>
            <a:ext cx="8352928" cy="2337123"/>
          </a:xfrm>
        </p:spPr>
        <p:txBody>
          <a:bodyPr>
            <a:normAutofit/>
          </a:bodyPr>
          <a:lstStyle>
            <a:lvl1pPr>
              <a:defRPr sz="18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8398C242-EA8B-40F1-B320-A61C472A47AA}" type="datetime1">
              <a:rPr lang="nl-NL" smtClean="0"/>
              <a:t>2-4-2019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F693C1-2EBD-4E3D-BA37-919DC64FC560}" type="slidenum">
              <a:rPr lang="nl-NL" smtClean="0"/>
              <a:t>‹nr.›</a:t>
            </a:fld>
            <a:endParaRPr lang="nl-NL"/>
          </a:p>
        </p:txBody>
      </p:sp>
    </p:spTree>
    <p:extLst>
      <p:ext uri="{BB962C8B-B14F-4D97-AF65-F5344CB8AC3E}">
        <p14:creationId xmlns:p14="http://schemas.microsoft.com/office/powerpoint/2010/main" val="391055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aders boven elkaar zonde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95536" y="1268760"/>
            <a:ext cx="8352928" cy="2160240"/>
          </a:xfrm>
        </p:spPr>
        <p:txBody>
          <a:bodyPr>
            <a:normAutofit/>
          </a:bodyPr>
          <a:lstStyle>
            <a:lvl1pPr>
              <a:defRPr sz="18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395536" y="3501008"/>
            <a:ext cx="8352928" cy="2625155"/>
          </a:xfrm>
        </p:spPr>
        <p:txBody>
          <a:bodyPr>
            <a:normAutofit/>
          </a:bodyPr>
          <a:lstStyle>
            <a:lvl1pPr>
              <a:defRPr sz="18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1F0DC157-2EF3-494C-9521-4C9F63040D00}" type="datetime1">
              <a:rPr lang="nl-NL" smtClean="0"/>
              <a:t>2-4-2019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F693C1-2EBD-4E3D-BA37-919DC64FC560}" type="slidenum">
              <a:rPr lang="nl-NL" smtClean="0"/>
              <a:t>‹nr.›</a:t>
            </a:fld>
            <a:endParaRPr lang="nl-NL"/>
          </a:p>
        </p:txBody>
      </p:sp>
    </p:spTree>
    <p:extLst>
      <p:ext uri="{BB962C8B-B14F-4D97-AF65-F5344CB8AC3E}">
        <p14:creationId xmlns:p14="http://schemas.microsoft.com/office/powerpoint/2010/main" val="1433474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17608CF-935F-4A98-813F-76C55614935D}" type="datetime1">
              <a:rPr lang="nl-NL" smtClean="0"/>
              <a:t>2-4-2019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2F693C1-2EBD-4E3D-BA37-919DC64FC560}" type="slidenum">
              <a:rPr lang="nl-NL" smtClean="0"/>
              <a:t>‹nr.›</a:t>
            </a:fld>
            <a:endParaRPr lang="nl-NL"/>
          </a:p>
        </p:txBody>
      </p:sp>
    </p:spTree>
    <p:extLst>
      <p:ext uri="{BB962C8B-B14F-4D97-AF65-F5344CB8AC3E}">
        <p14:creationId xmlns:p14="http://schemas.microsoft.com/office/powerpoint/2010/main" val="352000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ot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274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otpagina 2">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37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6588224" y="6356349"/>
            <a:ext cx="2133600" cy="365125"/>
          </a:xfrm>
          <a:prstGeom prst="rect">
            <a:avLst/>
          </a:prstGeom>
        </p:spPr>
        <p:txBody>
          <a:bodyPr vert="horz" lIns="91440" tIns="45720" rIns="91440" bIns="45720" rtlCol="0" anchor="ctr"/>
          <a:lstStyle>
            <a:lvl1pPr algn="r">
              <a:defRPr sz="1000" baseline="0">
                <a:solidFill>
                  <a:schemeClr val="bg2"/>
                </a:solidFill>
              </a:defRPr>
            </a:lvl1pPr>
          </a:lstStyle>
          <a:p>
            <a:fld id="{F0546E57-C1C8-4B6B-9894-84654FDA20EE}" type="datetime1">
              <a:rPr lang="nl-NL" smtClean="0"/>
              <a:t>2-4-2019</a:t>
            </a:fld>
            <a:endParaRPr lang="nl-NL"/>
          </a:p>
        </p:txBody>
      </p:sp>
      <p:sp>
        <p:nvSpPr>
          <p:cNvPr id="8"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aseline="0">
                <a:solidFill>
                  <a:schemeClr val="bg2">
                    <a:lumMod val="90000"/>
                  </a:schemeClr>
                </a:solidFill>
              </a:defRPr>
            </a:lvl1pPr>
          </a:lstStyle>
          <a:p>
            <a:endParaRPr lang="nl-NL" dirty="0"/>
          </a:p>
        </p:txBody>
      </p:sp>
      <p:sp>
        <p:nvSpPr>
          <p:cNvPr id="9" name="Tijdelijke aanduiding voor dianummer 5"/>
          <p:cNvSpPr>
            <a:spLocks noGrp="1"/>
          </p:cNvSpPr>
          <p:nvPr>
            <p:ph type="sldNum" sz="quarter" idx="4"/>
          </p:nvPr>
        </p:nvSpPr>
        <p:spPr>
          <a:xfrm>
            <a:off x="395536" y="6356350"/>
            <a:ext cx="2133600" cy="365125"/>
          </a:xfrm>
          <a:prstGeom prst="rect">
            <a:avLst/>
          </a:prstGeom>
        </p:spPr>
        <p:txBody>
          <a:bodyPr vert="horz" lIns="91440" tIns="45720" rIns="91440" bIns="45720" rtlCol="0" anchor="ctr"/>
          <a:lstStyle>
            <a:lvl1pPr algn="l">
              <a:defRPr sz="1000" baseline="0">
                <a:solidFill>
                  <a:schemeClr val="bg2">
                    <a:lumMod val="90000"/>
                  </a:schemeClr>
                </a:solidFill>
              </a:defRPr>
            </a:lvl1pPr>
          </a:lstStyle>
          <a:p>
            <a:fld id="{52F693C1-2EBD-4E3D-BA37-919DC64FC560}" type="slidenum">
              <a:rPr lang="nl-NL" smtClean="0"/>
              <a:pPr/>
              <a:t>‹nr.›</a:t>
            </a:fld>
            <a:endParaRPr lang="nl-NL"/>
          </a:p>
        </p:txBody>
      </p:sp>
    </p:spTree>
    <p:extLst>
      <p:ext uri="{BB962C8B-B14F-4D97-AF65-F5344CB8AC3E}">
        <p14:creationId xmlns:p14="http://schemas.microsoft.com/office/powerpoint/2010/main" val="134397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32040" y="2348880"/>
            <a:ext cx="3744416" cy="1470025"/>
          </a:xfrm>
        </p:spPr>
        <p:txBody>
          <a:bodyPr/>
          <a:lstStyle>
            <a:lvl1pPr>
              <a:defRPr baseline="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32040" y="3861048"/>
            <a:ext cx="3744416" cy="2304256"/>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datum 3"/>
          <p:cNvSpPr>
            <a:spLocks noGrp="1"/>
          </p:cNvSpPr>
          <p:nvPr>
            <p:ph type="dt" sz="half" idx="10"/>
          </p:nvPr>
        </p:nvSpPr>
        <p:spPr>
          <a:xfrm>
            <a:off x="7020272" y="6207447"/>
            <a:ext cx="1656184" cy="365125"/>
          </a:xfrm>
        </p:spPr>
        <p:txBody>
          <a:bodyPr/>
          <a:lstStyle>
            <a:lvl1pPr>
              <a:defRPr baseline="0">
                <a:solidFill>
                  <a:schemeClr val="bg1"/>
                </a:solidFill>
              </a:defRPr>
            </a:lvl1pPr>
          </a:lstStyle>
          <a:p>
            <a:fld id="{16983BDE-4641-4501-AD4F-6904F12ED0A4}" type="datetime1">
              <a:rPr lang="nl-NL" smtClean="0"/>
              <a:t>2-4-2019</a:t>
            </a:fld>
            <a:endParaRPr lang="nl-NL" dirty="0"/>
          </a:p>
        </p:txBody>
      </p:sp>
      <p:sp>
        <p:nvSpPr>
          <p:cNvPr id="7" name="Tijdelijke aanduiding voor voettekst 4"/>
          <p:cNvSpPr>
            <a:spLocks noGrp="1"/>
          </p:cNvSpPr>
          <p:nvPr>
            <p:ph type="ftr" sz="quarter" idx="11"/>
          </p:nvPr>
        </p:nvSpPr>
        <p:spPr>
          <a:xfrm>
            <a:off x="4932040" y="6207447"/>
            <a:ext cx="1959496" cy="365125"/>
          </a:xfrm>
        </p:spPr>
        <p:txBody>
          <a:bodyPr/>
          <a:lstStyle>
            <a:lvl1pPr algn="l">
              <a:defRPr baseline="0">
                <a:solidFill>
                  <a:schemeClr val="bg1"/>
                </a:solidFill>
              </a:defRPr>
            </a:lvl1pPr>
          </a:lstStyle>
          <a:p>
            <a:endParaRPr lang="nl-NL" dirty="0"/>
          </a:p>
        </p:txBody>
      </p:sp>
    </p:spTree>
    <p:extLst>
      <p:ext uri="{BB962C8B-B14F-4D97-AF65-F5344CB8AC3E}">
        <p14:creationId xmlns:p14="http://schemas.microsoft.com/office/powerpoint/2010/main" val="15277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32040" y="2348880"/>
            <a:ext cx="3744416" cy="1470025"/>
          </a:xfrm>
        </p:spPr>
        <p:txBody>
          <a:bodyPr/>
          <a:lstStyle>
            <a:lvl1pPr>
              <a:defRPr baseline="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32040" y="3861048"/>
            <a:ext cx="3744416" cy="2304256"/>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datum 3"/>
          <p:cNvSpPr>
            <a:spLocks noGrp="1"/>
          </p:cNvSpPr>
          <p:nvPr>
            <p:ph type="dt" sz="half" idx="10"/>
          </p:nvPr>
        </p:nvSpPr>
        <p:spPr>
          <a:xfrm>
            <a:off x="7020272" y="6207447"/>
            <a:ext cx="1656184" cy="365125"/>
          </a:xfrm>
        </p:spPr>
        <p:txBody>
          <a:bodyPr/>
          <a:lstStyle>
            <a:lvl1pPr>
              <a:defRPr baseline="0">
                <a:solidFill>
                  <a:schemeClr val="bg1"/>
                </a:solidFill>
              </a:defRPr>
            </a:lvl1pPr>
          </a:lstStyle>
          <a:p>
            <a:fld id="{EFFB5759-49BA-4E1B-9A7A-17B395469082}" type="datetime1">
              <a:rPr lang="nl-NL" smtClean="0"/>
              <a:t>2-4-2019</a:t>
            </a:fld>
            <a:endParaRPr lang="nl-NL" dirty="0"/>
          </a:p>
        </p:txBody>
      </p:sp>
      <p:sp>
        <p:nvSpPr>
          <p:cNvPr id="7" name="Tijdelijke aanduiding voor voettekst 4"/>
          <p:cNvSpPr>
            <a:spLocks noGrp="1"/>
          </p:cNvSpPr>
          <p:nvPr>
            <p:ph type="ftr" sz="quarter" idx="11"/>
          </p:nvPr>
        </p:nvSpPr>
        <p:spPr>
          <a:xfrm>
            <a:off x="4932040" y="6207447"/>
            <a:ext cx="1959496" cy="365125"/>
          </a:xfrm>
        </p:spPr>
        <p:txBody>
          <a:bodyPr/>
          <a:lstStyle>
            <a:lvl1pPr algn="l">
              <a:defRPr baseline="0">
                <a:solidFill>
                  <a:schemeClr val="bg1"/>
                </a:solidFill>
              </a:defRPr>
            </a:lvl1pPr>
          </a:lstStyle>
          <a:p>
            <a:endParaRPr lang="nl-NL" dirty="0"/>
          </a:p>
        </p:txBody>
      </p:sp>
    </p:spTree>
    <p:extLst>
      <p:ext uri="{BB962C8B-B14F-4D97-AF65-F5344CB8AC3E}">
        <p14:creationId xmlns:p14="http://schemas.microsoft.com/office/powerpoint/2010/main" val="181683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32040" y="2348880"/>
            <a:ext cx="3744416" cy="1470025"/>
          </a:xfrm>
        </p:spPr>
        <p:txBody>
          <a:bodyPr/>
          <a:lstStyle>
            <a:lvl1pPr>
              <a:defRPr baseline="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32040" y="3861048"/>
            <a:ext cx="3744416" cy="2304256"/>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datum 3"/>
          <p:cNvSpPr>
            <a:spLocks noGrp="1"/>
          </p:cNvSpPr>
          <p:nvPr>
            <p:ph type="dt" sz="half" idx="10"/>
          </p:nvPr>
        </p:nvSpPr>
        <p:spPr>
          <a:xfrm>
            <a:off x="7020272" y="6207447"/>
            <a:ext cx="1656184" cy="365125"/>
          </a:xfrm>
        </p:spPr>
        <p:txBody>
          <a:bodyPr/>
          <a:lstStyle>
            <a:lvl1pPr>
              <a:defRPr baseline="0">
                <a:solidFill>
                  <a:schemeClr val="bg1"/>
                </a:solidFill>
              </a:defRPr>
            </a:lvl1pPr>
          </a:lstStyle>
          <a:p>
            <a:fld id="{AA2E477D-DB33-4037-938E-7E8C5E53EC0E}" type="datetime1">
              <a:rPr lang="nl-NL" smtClean="0"/>
              <a:t>2-4-2019</a:t>
            </a:fld>
            <a:endParaRPr lang="nl-NL" dirty="0"/>
          </a:p>
        </p:txBody>
      </p:sp>
      <p:sp>
        <p:nvSpPr>
          <p:cNvPr id="7" name="Tijdelijke aanduiding voor voettekst 4"/>
          <p:cNvSpPr>
            <a:spLocks noGrp="1"/>
          </p:cNvSpPr>
          <p:nvPr>
            <p:ph type="ftr" sz="quarter" idx="11"/>
          </p:nvPr>
        </p:nvSpPr>
        <p:spPr>
          <a:xfrm>
            <a:off x="4932040" y="6207447"/>
            <a:ext cx="1959496" cy="365125"/>
          </a:xfrm>
        </p:spPr>
        <p:txBody>
          <a:bodyPr/>
          <a:lstStyle>
            <a:lvl1pPr algn="l">
              <a:defRPr baseline="0">
                <a:solidFill>
                  <a:schemeClr val="bg1"/>
                </a:solidFill>
              </a:defRPr>
            </a:lvl1pPr>
          </a:lstStyle>
          <a:p>
            <a:endParaRPr lang="nl-NL" dirty="0"/>
          </a:p>
        </p:txBody>
      </p:sp>
    </p:spTree>
    <p:extLst>
      <p:ext uri="{BB962C8B-B14F-4D97-AF65-F5344CB8AC3E}">
        <p14:creationId xmlns:p14="http://schemas.microsoft.com/office/powerpoint/2010/main" val="30056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32040" y="2348880"/>
            <a:ext cx="3744416" cy="1470025"/>
          </a:xfrm>
        </p:spPr>
        <p:txBody>
          <a:bodyPr/>
          <a:lstStyle>
            <a:lvl1pPr>
              <a:defRPr baseline="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32040" y="3861048"/>
            <a:ext cx="3744416" cy="2304256"/>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datum 3"/>
          <p:cNvSpPr>
            <a:spLocks noGrp="1"/>
          </p:cNvSpPr>
          <p:nvPr>
            <p:ph type="dt" sz="half" idx="10"/>
          </p:nvPr>
        </p:nvSpPr>
        <p:spPr>
          <a:xfrm>
            <a:off x="7020272" y="6207447"/>
            <a:ext cx="1656184" cy="365125"/>
          </a:xfrm>
        </p:spPr>
        <p:txBody>
          <a:bodyPr/>
          <a:lstStyle>
            <a:lvl1pPr>
              <a:defRPr baseline="0">
                <a:solidFill>
                  <a:schemeClr val="bg1"/>
                </a:solidFill>
              </a:defRPr>
            </a:lvl1pPr>
          </a:lstStyle>
          <a:p>
            <a:fld id="{4D147778-3472-4AAB-AFAB-730AFC3892C0}" type="datetime1">
              <a:rPr lang="nl-NL" smtClean="0"/>
              <a:t>2-4-2019</a:t>
            </a:fld>
            <a:endParaRPr lang="nl-NL" dirty="0"/>
          </a:p>
        </p:txBody>
      </p:sp>
      <p:sp>
        <p:nvSpPr>
          <p:cNvPr id="7" name="Tijdelijke aanduiding voor voettekst 4"/>
          <p:cNvSpPr>
            <a:spLocks noGrp="1"/>
          </p:cNvSpPr>
          <p:nvPr>
            <p:ph type="ftr" sz="quarter" idx="11"/>
          </p:nvPr>
        </p:nvSpPr>
        <p:spPr>
          <a:xfrm>
            <a:off x="4932040" y="6207447"/>
            <a:ext cx="1959496" cy="365125"/>
          </a:xfrm>
        </p:spPr>
        <p:txBody>
          <a:bodyPr/>
          <a:lstStyle>
            <a:lvl1pPr algn="l">
              <a:defRPr baseline="0">
                <a:solidFill>
                  <a:schemeClr val="bg1"/>
                </a:solidFill>
              </a:defRPr>
            </a:lvl1pPr>
          </a:lstStyle>
          <a:p>
            <a:endParaRPr lang="nl-NL" dirty="0"/>
          </a:p>
        </p:txBody>
      </p:sp>
    </p:spTree>
    <p:extLst>
      <p:ext uri="{BB962C8B-B14F-4D97-AF65-F5344CB8AC3E}">
        <p14:creationId xmlns:p14="http://schemas.microsoft.com/office/powerpoint/2010/main" val="207634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32040" y="2348880"/>
            <a:ext cx="3744416" cy="1470025"/>
          </a:xfrm>
        </p:spPr>
        <p:txBody>
          <a:bodyPr/>
          <a:lstStyle>
            <a:lvl1pPr>
              <a:defRPr baseline="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32040" y="3861048"/>
            <a:ext cx="3744416" cy="2304256"/>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datum 3"/>
          <p:cNvSpPr>
            <a:spLocks noGrp="1"/>
          </p:cNvSpPr>
          <p:nvPr>
            <p:ph type="dt" sz="half" idx="10"/>
          </p:nvPr>
        </p:nvSpPr>
        <p:spPr>
          <a:xfrm>
            <a:off x="7020272" y="6207447"/>
            <a:ext cx="1656184" cy="365125"/>
          </a:xfrm>
        </p:spPr>
        <p:txBody>
          <a:bodyPr/>
          <a:lstStyle>
            <a:lvl1pPr>
              <a:defRPr baseline="0">
                <a:solidFill>
                  <a:schemeClr val="bg1"/>
                </a:solidFill>
              </a:defRPr>
            </a:lvl1pPr>
          </a:lstStyle>
          <a:p>
            <a:fld id="{EDD1C82F-94C7-40E1-9D1C-F29847B0A3ED}" type="datetime1">
              <a:rPr lang="nl-NL" smtClean="0"/>
              <a:t>2-4-2019</a:t>
            </a:fld>
            <a:endParaRPr lang="nl-NL" dirty="0"/>
          </a:p>
        </p:txBody>
      </p:sp>
      <p:sp>
        <p:nvSpPr>
          <p:cNvPr id="7" name="Tijdelijke aanduiding voor voettekst 4"/>
          <p:cNvSpPr>
            <a:spLocks noGrp="1"/>
          </p:cNvSpPr>
          <p:nvPr>
            <p:ph type="ftr" sz="quarter" idx="11"/>
          </p:nvPr>
        </p:nvSpPr>
        <p:spPr>
          <a:xfrm>
            <a:off x="4932040" y="6207447"/>
            <a:ext cx="1959496" cy="365125"/>
          </a:xfrm>
        </p:spPr>
        <p:txBody>
          <a:bodyPr/>
          <a:lstStyle>
            <a:lvl1pPr algn="l">
              <a:defRPr baseline="0">
                <a:solidFill>
                  <a:schemeClr val="bg1"/>
                </a:solidFill>
              </a:defRPr>
            </a:lvl1pPr>
          </a:lstStyle>
          <a:p>
            <a:endParaRPr lang="nl-NL" dirty="0"/>
          </a:p>
        </p:txBody>
      </p:sp>
    </p:spTree>
    <p:extLst>
      <p:ext uri="{BB962C8B-B14F-4D97-AF65-F5344CB8AC3E}">
        <p14:creationId xmlns:p14="http://schemas.microsoft.com/office/powerpoint/2010/main" val="1371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932040" y="2348880"/>
            <a:ext cx="3744416" cy="1470025"/>
          </a:xfrm>
        </p:spPr>
        <p:txBody>
          <a:bodyPr/>
          <a:lstStyle>
            <a:lvl1pPr>
              <a:defRPr baseline="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32040" y="3861048"/>
            <a:ext cx="3744416" cy="2304256"/>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a:xfrm>
            <a:off x="7020272" y="6207447"/>
            <a:ext cx="1656184" cy="365125"/>
          </a:xfrm>
        </p:spPr>
        <p:txBody>
          <a:bodyPr/>
          <a:lstStyle>
            <a:lvl1pPr>
              <a:defRPr baseline="0">
                <a:solidFill>
                  <a:schemeClr val="bg1"/>
                </a:solidFill>
              </a:defRPr>
            </a:lvl1pPr>
          </a:lstStyle>
          <a:p>
            <a:fld id="{6CAF60FE-3C6F-4BA5-9A24-74392101E46A}" type="datetime1">
              <a:rPr lang="nl-NL" smtClean="0"/>
              <a:t>2-4-2019</a:t>
            </a:fld>
            <a:endParaRPr lang="nl-NL" dirty="0"/>
          </a:p>
        </p:txBody>
      </p:sp>
      <p:sp>
        <p:nvSpPr>
          <p:cNvPr id="5" name="Tijdelijke aanduiding voor voettekst 4"/>
          <p:cNvSpPr>
            <a:spLocks noGrp="1"/>
          </p:cNvSpPr>
          <p:nvPr>
            <p:ph type="ftr" sz="quarter" idx="11"/>
          </p:nvPr>
        </p:nvSpPr>
        <p:spPr>
          <a:xfrm>
            <a:off x="4932040" y="6207447"/>
            <a:ext cx="1959496" cy="365125"/>
          </a:xfrm>
        </p:spPr>
        <p:txBody>
          <a:bodyPr/>
          <a:lstStyle>
            <a:lvl1pPr algn="l">
              <a:defRPr baseline="0">
                <a:solidFill>
                  <a:schemeClr val="bg1"/>
                </a:solidFill>
              </a:defRPr>
            </a:lvl1pPr>
          </a:lstStyle>
          <a:p>
            <a:endParaRPr lang="nl-NL" dirty="0"/>
          </a:p>
        </p:txBody>
      </p:sp>
    </p:spTree>
    <p:extLst>
      <p:ext uri="{BB962C8B-B14F-4D97-AF65-F5344CB8AC3E}">
        <p14:creationId xmlns:p14="http://schemas.microsoft.com/office/powerpoint/2010/main" val="45534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der zonde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196752"/>
            <a:ext cx="8352928" cy="4929411"/>
          </a:xfrm>
        </p:spPr>
        <p:txBody>
          <a:bodyPr/>
          <a:lstStyle>
            <a:lvl2pPr>
              <a:defRPr baseline="0"/>
            </a:lvl2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2"/>
          </p:nvPr>
        </p:nvSpPr>
        <p:spPr>
          <a:xfrm>
            <a:off x="6588224" y="6356349"/>
            <a:ext cx="2133600" cy="365125"/>
          </a:xfrm>
          <a:prstGeom prst="rect">
            <a:avLst/>
          </a:prstGeom>
        </p:spPr>
        <p:txBody>
          <a:bodyPr vert="horz" lIns="91440" tIns="45720" rIns="91440" bIns="45720" rtlCol="0" anchor="ctr"/>
          <a:lstStyle>
            <a:lvl1pPr algn="r">
              <a:defRPr sz="1000" baseline="0">
                <a:solidFill>
                  <a:schemeClr val="bg2"/>
                </a:solidFill>
              </a:defRPr>
            </a:lvl1pPr>
          </a:lstStyle>
          <a:p>
            <a:fld id="{A9DD1D8E-9BE2-45D8-8939-2CAC437B2854}" type="datetime1">
              <a:rPr lang="nl-NL" smtClean="0"/>
              <a:t>2-4-2019</a:t>
            </a:fld>
            <a:endParaRPr lang="nl-NL"/>
          </a:p>
        </p:txBody>
      </p:sp>
      <p:sp>
        <p:nvSpPr>
          <p:cNvPr id="8"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aseline="0">
                <a:solidFill>
                  <a:schemeClr val="bg2">
                    <a:lumMod val="90000"/>
                  </a:schemeClr>
                </a:solidFill>
              </a:defRPr>
            </a:lvl1pPr>
          </a:lstStyle>
          <a:p>
            <a:endParaRPr lang="nl-NL" dirty="0"/>
          </a:p>
        </p:txBody>
      </p:sp>
      <p:sp>
        <p:nvSpPr>
          <p:cNvPr id="9" name="Tijdelijke aanduiding voor dianummer 5"/>
          <p:cNvSpPr>
            <a:spLocks noGrp="1"/>
          </p:cNvSpPr>
          <p:nvPr>
            <p:ph type="sldNum" sz="quarter" idx="4"/>
          </p:nvPr>
        </p:nvSpPr>
        <p:spPr>
          <a:xfrm>
            <a:off x="395536" y="6356350"/>
            <a:ext cx="2133600" cy="365125"/>
          </a:xfrm>
          <a:prstGeom prst="rect">
            <a:avLst/>
          </a:prstGeom>
        </p:spPr>
        <p:txBody>
          <a:bodyPr vert="horz" lIns="91440" tIns="45720" rIns="91440" bIns="45720" rtlCol="0" anchor="ctr"/>
          <a:lstStyle>
            <a:lvl1pPr algn="l">
              <a:defRPr sz="1000" baseline="0">
                <a:solidFill>
                  <a:schemeClr val="bg2">
                    <a:lumMod val="90000"/>
                  </a:schemeClr>
                </a:solidFill>
              </a:defRPr>
            </a:lvl1pPr>
          </a:lstStyle>
          <a:p>
            <a:fld id="{52F693C1-2EBD-4E3D-BA37-919DC64FC560}" type="slidenum">
              <a:rPr lang="nl-NL" smtClean="0"/>
              <a:pPr/>
              <a:t>‹nr.›</a:t>
            </a:fld>
            <a:endParaRPr lang="nl-NL"/>
          </a:p>
        </p:txBody>
      </p:sp>
    </p:spTree>
    <p:extLst>
      <p:ext uri="{BB962C8B-B14F-4D97-AF65-F5344CB8AC3E}">
        <p14:creationId xmlns:p14="http://schemas.microsoft.com/office/powerpoint/2010/main" val="387506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5536" y="1196752"/>
            <a:ext cx="8352928" cy="576064"/>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395536" y="1772816"/>
            <a:ext cx="8352928" cy="435334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588224" y="6356349"/>
            <a:ext cx="2133600" cy="365125"/>
          </a:xfrm>
          <a:prstGeom prst="rect">
            <a:avLst/>
          </a:prstGeom>
        </p:spPr>
        <p:txBody>
          <a:bodyPr vert="horz" lIns="91440" tIns="45720" rIns="91440" bIns="45720" rtlCol="0" anchor="ctr"/>
          <a:lstStyle>
            <a:lvl1pPr algn="r">
              <a:defRPr sz="1000" baseline="0">
                <a:solidFill>
                  <a:schemeClr val="bg2"/>
                </a:solidFill>
              </a:defRPr>
            </a:lvl1pPr>
          </a:lstStyle>
          <a:p>
            <a:fld id="{544B8127-425C-40C5-A06D-19BC39485A92}" type="datetime1">
              <a:rPr lang="nl-NL" smtClean="0"/>
              <a:t>2-4-2019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aseline="0">
                <a:solidFill>
                  <a:schemeClr val="bg2">
                    <a:lumMod val="90000"/>
                  </a:schemeClr>
                </a:solidFill>
              </a:defRPr>
            </a:lvl1pPr>
          </a:lstStyle>
          <a:p>
            <a:endParaRPr lang="nl-NL" dirty="0"/>
          </a:p>
        </p:txBody>
      </p:sp>
      <p:sp>
        <p:nvSpPr>
          <p:cNvPr id="6" name="Tijdelijke aanduiding voor dianummer 5"/>
          <p:cNvSpPr>
            <a:spLocks noGrp="1"/>
          </p:cNvSpPr>
          <p:nvPr>
            <p:ph type="sldNum" sz="quarter" idx="4"/>
          </p:nvPr>
        </p:nvSpPr>
        <p:spPr>
          <a:xfrm>
            <a:off x="395536" y="6356350"/>
            <a:ext cx="2133600" cy="365125"/>
          </a:xfrm>
          <a:prstGeom prst="rect">
            <a:avLst/>
          </a:prstGeom>
        </p:spPr>
        <p:txBody>
          <a:bodyPr vert="horz" lIns="91440" tIns="45720" rIns="91440" bIns="45720" rtlCol="0" anchor="ctr"/>
          <a:lstStyle>
            <a:lvl1pPr algn="l">
              <a:defRPr sz="1000" baseline="0">
                <a:solidFill>
                  <a:schemeClr val="bg2">
                    <a:lumMod val="90000"/>
                  </a:schemeClr>
                </a:solidFill>
              </a:defRPr>
            </a:lvl1pPr>
          </a:lstStyle>
          <a:p>
            <a:fld id="{52F693C1-2EBD-4E3D-BA37-919DC64FC560}" type="slidenum">
              <a:rPr lang="nl-NL" smtClean="0"/>
              <a:pPr/>
              <a:t>‹nr.›</a:t>
            </a:fld>
            <a:endParaRPr lang="nl-NL"/>
          </a:p>
        </p:txBody>
      </p:sp>
    </p:spTree>
    <p:extLst>
      <p:ext uri="{BB962C8B-B14F-4D97-AF65-F5344CB8AC3E}">
        <p14:creationId xmlns:p14="http://schemas.microsoft.com/office/powerpoint/2010/main" val="1830033476"/>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60" r:id="rId3"/>
    <p:sldLayoutId id="2147483669" r:id="rId4"/>
    <p:sldLayoutId id="2147483670" r:id="rId5"/>
    <p:sldLayoutId id="2147483671" r:id="rId6"/>
    <p:sldLayoutId id="2147483672" r:id="rId7"/>
    <p:sldLayoutId id="2147483676" r:id="rId8"/>
    <p:sldLayoutId id="2147483665" r:id="rId9"/>
    <p:sldLayoutId id="2147483652" r:id="rId10"/>
    <p:sldLayoutId id="2147483666" r:id="rId11"/>
    <p:sldLayoutId id="2147483667" r:id="rId12"/>
    <p:sldLayoutId id="2147483668" r:id="rId13"/>
    <p:sldLayoutId id="2147483655" r:id="rId14"/>
    <p:sldLayoutId id="2147483664" r:id="rId15"/>
    <p:sldLayoutId id="2147483677" r:id="rId16"/>
  </p:sldLayoutIdLst>
  <p:hf hdr="0" ftr="0" dt="0"/>
  <p:txStyles>
    <p:titleStyle>
      <a:lvl1pPr algn="l" defTabSz="914400" rtl="0" eaLnBrk="1" latinLnBrk="0" hangingPunct="1">
        <a:spcBef>
          <a:spcPct val="0"/>
        </a:spcBef>
        <a:buNone/>
        <a:defRPr sz="2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hyperlink" Target="mailto:jan.stevens@cito.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15000" y="2204864"/>
            <a:ext cx="4429000" cy="1470025"/>
          </a:xfrm>
        </p:spPr>
        <p:txBody>
          <a:bodyPr>
            <a:normAutofit fontScale="90000"/>
          </a:bodyPr>
          <a:lstStyle/>
          <a:p>
            <a:r>
              <a:rPr lang="nl-NL" sz="2200" dirty="0"/>
              <a:t>Bedrijfseconomie</a:t>
            </a:r>
            <a:br>
              <a:rPr lang="nl-NL" sz="2200" dirty="0"/>
            </a:br>
            <a:r>
              <a:rPr lang="nl-NL" sz="2200" dirty="0"/>
              <a:t>ondernemerschap</a:t>
            </a:r>
            <a:br>
              <a:rPr lang="nl-NL" sz="2200" dirty="0"/>
            </a:br>
            <a:r>
              <a:rPr lang="nl-NL" sz="2200" dirty="0" err="1"/>
              <a:t>financiele</a:t>
            </a:r>
            <a:r>
              <a:rPr lang="nl-NL" sz="2200" dirty="0"/>
              <a:t> zelfredzaamheid</a:t>
            </a:r>
            <a:r>
              <a:rPr lang="nl-NL" dirty="0"/>
              <a:t/>
            </a:r>
            <a:br>
              <a:rPr lang="nl-NL" dirty="0"/>
            </a:br>
            <a:r>
              <a:rPr lang="nl-NL" dirty="0"/>
              <a:t/>
            </a:r>
            <a:br>
              <a:rPr lang="nl-NL" dirty="0"/>
            </a:br>
            <a:r>
              <a:rPr lang="nl-NL" dirty="0"/>
              <a:t>Voorbeeldexamen </a:t>
            </a:r>
            <a:br>
              <a:rPr lang="nl-NL" dirty="0"/>
            </a:br>
            <a:r>
              <a:rPr lang="nl-NL" dirty="0"/>
              <a:t>nieuwe programma </a:t>
            </a:r>
            <a:r>
              <a:rPr lang="nl-NL" dirty="0" smtClean="0"/>
              <a:t>havo</a:t>
            </a:r>
            <a:endParaRPr lang="nl-NL" dirty="0"/>
          </a:p>
        </p:txBody>
      </p:sp>
      <p:sp>
        <p:nvSpPr>
          <p:cNvPr id="3" name="Ondertitel 2"/>
          <p:cNvSpPr>
            <a:spLocks noGrp="1"/>
          </p:cNvSpPr>
          <p:nvPr>
            <p:ph type="subTitle" idx="1"/>
          </p:nvPr>
        </p:nvSpPr>
        <p:spPr>
          <a:xfrm>
            <a:off x="4937786" y="4149080"/>
            <a:ext cx="3954693" cy="1512168"/>
          </a:xfrm>
        </p:spPr>
        <p:txBody>
          <a:bodyPr>
            <a:normAutofit/>
          </a:bodyPr>
          <a:lstStyle/>
          <a:p>
            <a:pPr algn="r"/>
            <a:endParaRPr lang="nl-NL" dirty="0"/>
          </a:p>
          <a:p>
            <a:pPr algn="r"/>
            <a:endParaRPr lang="nl-NL" dirty="0"/>
          </a:p>
          <a:p>
            <a:pPr algn="r"/>
            <a:r>
              <a:rPr lang="nl-NL" dirty="0"/>
              <a:t>Jan Stevens – Cito</a:t>
            </a:r>
          </a:p>
          <a:p>
            <a:pPr algn="r"/>
            <a:r>
              <a:rPr lang="nl-NL" dirty="0" smtClean="0"/>
              <a:t>Jan </a:t>
            </a:r>
            <a:r>
              <a:rPr lang="nl-NL" dirty="0" err="1" smtClean="0"/>
              <a:t>Straver</a:t>
            </a:r>
            <a:r>
              <a:rPr lang="nl-NL" dirty="0" smtClean="0"/>
              <a:t> </a:t>
            </a:r>
            <a:r>
              <a:rPr lang="nl-NL" dirty="0"/>
              <a:t>- CvTE</a:t>
            </a:r>
          </a:p>
        </p:txBody>
      </p:sp>
      <p:pic>
        <p:nvPicPr>
          <p:cNvPr id="1026"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797152"/>
            <a:ext cx="3040334"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33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syllabuscommissie </a:t>
            </a:r>
            <a:r>
              <a:rPr lang="nl-NL" dirty="0" err="1"/>
              <a:t>koelewijn</a:t>
            </a:r>
            <a:r>
              <a:rPr lang="nl-NL" dirty="0"/>
              <a:t> - 1</a:t>
            </a:r>
          </a:p>
        </p:txBody>
      </p:sp>
      <p:sp>
        <p:nvSpPr>
          <p:cNvPr id="3" name="Tijdelijke aanduiding voor inhoud 2"/>
          <p:cNvSpPr>
            <a:spLocks noGrp="1"/>
          </p:cNvSpPr>
          <p:nvPr>
            <p:ph sz="half" idx="2"/>
          </p:nvPr>
        </p:nvSpPr>
        <p:spPr>
          <a:xfrm>
            <a:off x="374901" y="2154796"/>
            <a:ext cx="8208912" cy="4367511"/>
          </a:xfrm>
        </p:spPr>
        <p:txBody>
          <a:bodyPr>
            <a:normAutofit/>
          </a:bodyPr>
          <a:lstStyle/>
          <a:p>
            <a:pPr marL="0" indent="0">
              <a:buNone/>
            </a:pPr>
            <a:r>
              <a:rPr lang="nl-NL" sz="3200" dirty="0">
                <a:solidFill>
                  <a:schemeClr val="tx1">
                    <a:lumMod val="75000"/>
                  </a:schemeClr>
                </a:solidFill>
              </a:rPr>
              <a:t>Taak van de syllabuscommissie: 	</a:t>
            </a:r>
          </a:p>
          <a:p>
            <a:pPr marL="0" indent="0">
              <a:buNone/>
            </a:pPr>
            <a:endParaRPr lang="nl-NL" sz="3200" dirty="0">
              <a:solidFill>
                <a:schemeClr val="tx1">
                  <a:lumMod val="75000"/>
                </a:schemeClr>
              </a:solidFill>
            </a:endParaRPr>
          </a:p>
          <a:p>
            <a:pPr marL="0" indent="0">
              <a:buNone/>
            </a:pPr>
            <a:r>
              <a:rPr lang="nl-NL" sz="3200" dirty="0">
                <a:solidFill>
                  <a:schemeClr val="tx1">
                    <a:lumMod val="75000"/>
                  </a:schemeClr>
                </a:solidFill>
              </a:rPr>
              <a:t>Omzetten van de visie en opgestelde globale eindtermen door de commissie Boot in gespecificeerde eindtermen in een syllabus. </a:t>
            </a:r>
          </a:p>
          <a:p>
            <a:pPr marL="0" indent="0">
              <a:buNone/>
            </a:pPr>
            <a:r>
              <a:rPr lang="nl-NL" sz="3200" i="1" dirty="0">
                <a:solidFill>
                  <a:srgbClr val="7030A0"/>
                </a:solidFill>
              </a:rPr>
              <a:t>	</a:t>
            </a:r>
            <a:endParaRPr lang="nl-NL" sz="2000" i="1" dirty="0">
              <a:solidFill>
                <a:srgbClr val="FF0000"/>
              </a:solidFill>
            </a:endParaRP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10</a:t>
            </a:fld>
            <a:endParaRPr lang="nl-NL" dirty="0"/>
          </a:p>
        </p:txBody>
      </p:sp>
    </p:spTree>
    <p:extLst>
      <p:ext uri="{BB962C8B-B14F-4D97-AF65-F5344CB8AC3E}">
        <p14:creationId xmlns:p14="http://schemas.microsoft.com/office/powerpoint/2010/main" val="4040027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syllabuscommissie </a:t>
            </a:r>
            <a:r>
              <a:rPr lang="nl-NL" dirty="0" err="1"/>
              <a:t>koelewijn</a:t>
            </a:r>
            <a:r>
              <a:rPr lang="nl-NL" dirty="0"/>
              <a:t> - 2</a:t>
            </a:r>
          </a:p>
        </p:txBody>
      </p:sp>
      <p:sp>
        <p:nvSpPr>
          <p:cNvPr id="3" name="Tijdelijke aanduiding voor inhoud 2"/>
          <p:cNvSpPr>
            <a:spLocks noGrp="1"/>
          </p:cNvSpPr>
          <p:nvPr>
            <p:ph sz="half" idx="2"/>
          </p:nvPr>
        </p:nvSpPr>
        <p:spPr>
          <a:xfrm>
            <a:off x="384564" y="2060848"/>
            <a:ext cx="8640960" cy="5175423"/>
          </a:xfrm>
        </p:spPr>
        <p:txBody>
          <a:bodyPr>
            <a:normAutofit/>
          </a:bodyPr>
          <a:lstStyle/>
          <a:p>
            <a:pPr marL="0" indent="0">
              <a:buNone/>
            </a:pPr>
            <a:r>
              <a:rPr lang="nl-NL" sz="3200" dirty="0">
                <a:solidFill>
                  <a:schemeClr val="tx1">
                    <a:lumMod val="75000"/>
                  </a:schemeClr>
                </a:solidFill>
                <a:latin typeface="Verdana" panose="020B0604030504040204" pitchFamily="34" charset="0"/>
              </a:rPr>
              <a:t>Doel van de syllabus:</a:t>
            </a:r>
          </a:p>
          <a:p>
            <a:pPr marL="0" indent="0">
              <a:buNone/>
            </a:pPr>
            <a:endParaRPr lang="nl-NL" sz="3200" dirty="0">
              <a:solidFill>
                <a:schemeClr val="tx1">
                  <a:lumMod val="75000"/>
                </a:schemeClr>
              </a:solidFill>
              <a:latin typeface="Verdana" panose="020B0604030504040204" pitchFamily="34" charset="0"/>
            </a:endParaRPr>
          </a:p>
          <a:p>
            <a:pPr marL="0" indent="0">
              <a:buNone/>
            </a:pPr>
            <a:r>
              <a:rPr lang="nl-NL" sz="3200" dirty="0">
                <a:solidFill>
                  <a:schemeClr val="tx1">
                    <a:lumMod val="75000"/>
                  </a:schemeClr>
                </a:solidFill>
                <a:latin typeface="Verdana" panose="020B0604030504040204" pitchFamily="34" charset="0"/>
              </a:rPr>
              <a:t>De syllabus stelt de vakdocent in staat zich een goed beeld te vormen van wat in het centraal examen wel en niet gevraagd kan worden. </a:t>
            </a:r>
          </a:p>
          <a:p>
            <a:endParaRPr lang="nl-NL" sz="1600" dirty="0">
              <a:solidFill>
                <a:schemeClr val="tx1">
                  <a:lumMod val="75000"/>
                </a:schemeClr>
              </a:solidFill>
              <a:latin typeface="Verdana" panose="020B0604030504040204" pitchFamily="34" charset="0"/>
            </a:endParaRPr>
          </a:p>
          <a:p>
            <a:pPr marL="0" indent="0">
              <a:buNone/>
            </a:pPr>
            <a:endParaRPr lang="nl-NL" sz="2000" dirty="0">
              <a:solidFill>
                <a:srgbClr val="FF0000"/>
              </a:solidFill>
            </a:endParaRP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11</a:t>
            </a:fld>
            <a:endParaRPr lang="nl-NL" dirty="0"/>
          </a:p>
        </p:txBody>
      </p:sp>
    </p:spTree>
    <p:extLst>
      <p:ext uri="{BB962C8B-B14F-4D97-AF65-F5344CB8AC3E}">
        <p14:creationId xmlns:p14="http://schemas.microsoft.com/office/powerpoint/2010/main" val="2365359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syllabuscommissie </a:t>
            </a:r>
            <a:r>
              <a:rPr lang="nl-NL" dirty="0" err="1"/>
              <a:t>koelewijn</a:t>
            </a:r>
            <a:r>
              <a:rPr lang="nl-NL" dirty="0"/>
              <a:t> - 3</a:t>
            </a:r>
          </a:p>
        </p:txBody>
      </p:sp>
      <p:sp>
        <p:nvSpPr>
          <p:cNvPr id="3" name="Tijdelijke aanduiding voor inhoud 2"/>
          <p:cNvSpPr>
            <a:spLocks noGrp="1"/>
          </p:cNvSpPr>
          <p:nvPr>
            <p:ph sz="half" idx="2"/>
          </p:nvPr>
        </p:nvSpPr>
        <p:spPr>
          <a:xfrm>
            <a:off x="395536" y="1781969"/>
            <a:ext cx="8640960" cy="4383335"/>
          </a:xfrm>
        </p:spPr>
        <p:txBody>
          <a:bodyPr>
            <a:normAutofit fontScale="62500" lnSpcReduction="20000"/>
          </a:bodyPr>
          <a:lstStyle/>
          <a:p>
            <a:endParaRPr lang="nl-NL" sz="1600" dirty="0">
              <a:solidFill>
                <a:schemeClr val="tx1">
                  <a:lumMod val="75000"/>
                </a:schemeClr>
              </a:solidFill>
              <a:latin typeface="Verdana" panose="020B0604030504040204" pitchFamily="34" charset="0"/>
            </a:endParaRPr>
          </a:p>
          <a:p>
            <a:pPr marL="0" indent="0">
              <a:lnSpc>
                <a:spcPct val="120000"/>
              </a:lnSpc>
              <a:spcBef>
                <a:spcPts val="0"/>
              </a:spcBef>
              <a:buNone/>
            </a:pPr>
            <a:r>
              <a:rPr lang="nl-NL" sz="3800" i="1" dirty="0">
                <a:solidFill>
                  <a:schemeClr val="tx1">
                    <a:lumMod val="75000"/>
                  </a:schemeClr>
                </a:solidFill>
                <a:latin typeface="Verdana" panose="020B0604030504040204" pitchFamily="34" charset="0"/>
              </a:rPr>
              <a:t>NB 1	Naar zijn aard is een syllabus dus niet een</a:t>
            </a:r>
          </a:p>
          <a:p>
            <a:pPr marL="0" indent="0">
              <a:lnSpc>
                <a:spcPct val="120000"/>
              </a:lnSpc>
              <a:spcBef>
                <a:spcPts val="0"/>
              </a:spcBef>
              <a:buNone/>
            </a:pPr>
            <a:r>
              <a:rPr lang="nl-NL" sz="3800" i="1" dirty="0">
                <a:solidFill>
                  <a:schemeClr val="tx1">
                    <a:lumMod val="75000"/>
                  </a:schemeClr>
                </a:solidFill>
                <a:latin typeface="Verdana" panose="020B0604030504040204" pitchFamily="34" charset="0"/>
              </a:rPr>
              <a:t>	volledig gesloten en afgebakende beschrijving 	van alles wat op een examen zou kunnen 	voorkomen. </a:t>
            </a:r>
          </a:p>
          <a:p>
            <a:pPr>
              <a:lnSpc>
                <a:spcPct val="120000"/>
              </a:lnSpc>
            </a:pPr>
            <a:endParaRPr lang="nl-NL" sz="3800" dirty="0">
              <a:solidFill>
                <a:schemeClr val="tx1">
                  <a:lumMod val="75000"/>
                </a:schemeClr>
              </a:solidFill>
              <a:latin typeface="Verdana" panose="020B0604030504040204" pitchFamily="34" charset="0"/>
            </a:endParaRPr>
          </a:p>
          <a:p>
            <a:pPr marL="0" indent="0">
              <a:lnSpc>
                <a:spcPct val="120000"/>
              </a:lnSpc>
              <a:buNone/>
            </a:pPr>
            <a:r>
              <a:rPr lang="nl-NL" sz="3800" i="1" dirty="0">
                <a:solidFill>
                  <a:schemeClr val="tx1">
                    <a:lumMod val="75000"/>
                  </a:schemeClr>
                </a:solidFill>
                <a:latin typeface="Verdana" panose="020B0604030504040204" pitchFamily="34" charset="0"/>
              </a:rPr>
              <a:t>NB 2	Het is mogelijk, al zal dat maar in beperkte 	mate voorkomen, dat op een CE ook iets  	aan de orde komt dat niet met zo veel 	woorden in de syllabus staat, maar naar 	algemeen gevoelen in het verlengde 	daarvan ligt.</a:t>
            </a:r>
            <a:endParaRPr lang="nl-NL" sz="3800" i="1" dirty="0">
              <a:solidFill>
                <a:schemeClr val="tx1">
                  <a:lumMod val="75000"/>
                </a:schemeClr>
              </a:solidFill>
            </a:endParaRPr>
          </a:p>
          <a:p>
            <a:pPr marL="0" indent="0">
              <a:buNone/>
            </a:pPr>
            <a:endParaRPr lang="nl-NL" sz="2000" dirty="0">
              <a:solidFill>
                <a:srgbClr val="FF0000"/>
              </a:solidFill>
            </a:endParaRP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12</a:t>
            </a:fld>
            <a:endParaRPr lang="nl-NL" dirty="0"/>
          </a:p>
        </p:txBody>
      </p:sp>
    </p:spTree>
    <p:extLst>
      <p:ext uri="{BB962C8B-B14F-4D97-AF65-F5344CB8AC3E}">
        <p14:creationId xmlns:p14="http://schemas.microsoft.com/office/powerpoint/2010/main" val="4286296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96752"/>
            <a:ext cx="8748464" cy="576064"/>
          </a:xfrm>
        </p:spPr>
        <p:txBody>
          <a:bodyPr>
            <a:normAutofit/>
          </a:bodyPr>
          <a:lstStyle/>
          <a:p>
            <a:r>
              <a:rPr lang="nl-NL" sz="2200" dirty="0"/>
              <a:t>Overige zaken bij syllabus – winst/resultaatbegrip</a:t>
            </a:r>
          </a:p>
        </p:txBody>
      </p:sp>
      <p:sp>
        <p:nvSpPr>
          <p:cNvPr id="3" name="Tijdelijke aanduiding voor inhoud 2"/>
          <p:cNvSpPr>
            <a:spLocks noGrp="1"/>
          </p:cNvSpPr>
          <p:nvPr>
            <p:ph sz="half" idx="2"/>
          </p:nvPr>
        </p:nvSpPr>
        <p:spPr>
          <a:xfrm>
            <a:off x="398215" y="1880827"/>
            <a:ext cx="8151293" cy="4367511"/>
          </a:xfrm>
        </p:spPr>
        <p:txBody>
          <a:bodyPr>
            <a:noAutofit/>
          </a:bodyPr>
          <a:lstStyle/>
          <a:p>
            <a:pPr marL="0" lvl="0" indent="0">
              <a:lnSpc>
                <a:spcPct val="115000"/>
              </a:lnSpc>
              <a:spcBef>
                <a:spcPts val="0"/>
              </a:spcBef>
              <a:spcAft>
                <a:spcPts val="1000"/>
              </a:spcAft>
              <a:buNone/>
              <a:defRPr/>
            </a:pPr>
            <a:r>
              <a:rPr lang="nl-NL"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Omzet</a:t>
            </a:r>
          </a:p>
          <a:p>
            <a:pPr marL="0" lvl="0" indent="0">
              <a:lnSpc>
                <a:spcPct val="115000"/>
              </a:lnSpc>
              <a:spcBef>
                <a:spcPts val="0"/>
              </a:spcBef>
              <a:spcAft>
                <a:spcPts val="1000"/>
              </a:spcAft>
              <a:buNone/>
              <a:defRPr/>
            </a:pPr>
            <a:r>
              <a:rPr lang="nl-NL" sz="2400"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Kosten (exclusief interestkosten) </a:t>
            </a:r>
            <a:r>
              <a:rPr lang="nl-NL"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nl-NL"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None/>
              <a:defRPr/>
            </a:pPr>
            <a:r>
              <a:rPr lang="nl-NL"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Bedrijfsresultaat</a:t>
            </a:r>
          </a:p>
          <a:p>
            <a:pPr marL="0" lvl="0" indent="0">
              <a:lnSpc>
                <a:spcPct val="115000"/>
              </a:lnSpc>
              <a:spcBef>
                <a:spcPts val="0"/>
              </a:spcBef>
              <a:spcAft>
                <a:spcPts val="1000"/>
              </a:spcAft>
              <a:buNone/>
              <a:defRPr/>
            </a:pPr>
            <a:r>
              <a:rPr lang="nl-NL"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Financieringsresultaat</a:t>
            </a:r>
            <a:r>
              <a:rPr lang="nl-NL"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15000"/>
              </a:lnSpc>
              <a:spcBef>
                <a:spcPts val="0"/>
              </a:spcBef>
              <a:spcAft>
                <a:spcPts val="1000"/>
              </a:spcAft>
              <a:buNone/>
              <a:defRPr/>
            </a:pPr>
            <a:r>
              <a:rPr lang="nl-NL" sz="24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Incidenteel resultaat</a:t>
            </a:r>
            <a:r>
              <a:rPr lang="nl-NL"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nl-NL"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None/>
              <a:defRPr/>
            </a:pPr>
            <a:r>
              <a:rPr lang="nl-NL"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Resultaat</a:t>
            </a:r>
            <a:r>
              <a:rPr lang="nl-NL"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voor winstbelasting</a:t>
            </a:r>
          </a:p>
          <a:p>
            <a:pPr marL="0" lvl="0" indent="0">
              <a:lnSpc>
                <a:spcPct val="115000"/>
              </a:lnSpc>
              <a:spcBef>
                <a:spcPts val="0"/>
              </a:spcBef>
              <a:spcAft>
                <a:spcPts val="1000"/>
              </a:spcAft>
              <a:buNone/>
              <a:defRPr/>
            </a:pPr>
            <a:r>
              <a:rPr lang="nl-NL"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Winstbelasting-</a:t>
            </a:r>
            <a:endParaRPr lang="nl-NL"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None/>
              <a:defRPr/>
            </a:pPr>
            <a:r>
              <a:rPr lang="nl-NL"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Resultaat</a:t>
            </a:r>
            <a:r>
              <a:rPr lang="nl-NL"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na winstbelasting</a:t>
            </a: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College voor Toetsen en Examens </a:t>
            </a:r>
            <a:r>
              <a:rPr kumimoji="0" lang="nl-NL" sz="1800" b="0" i="0" u="none" strike="noStrike" kern="1200" cap="none" spc="0" normalizeH="0" baseline="0" noProof="0" dirty="0">
                <a:ln>
                  <a:noFill/>
                </a:ln>
                <a:solidFill>
                  <a:srgbClr val="330066"/>
                </a:solidFill>
                <a:effectLst/>
                <a:uLnTx/>
                <a:uFillTx/>
                <a:latin typeface="Verdana"/>
                <a:ea typeface="+mn-ea"/>
                <a:cs typeface="+mn-cs"/>
              </a:rPr>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13</a:t>
            </a:fld>
            <a:endParaRPr lang="nl-NL" dirty="0"/>
          </a:p>
        </p:txBody>
      </p:sp>
    </p:spTree>
    <p:extLst>
      <p:ext uri="{BB962C8B-B14F-4D97-AF65-F5344CB8AC3E}">
        <p14:creationId xmlns:p14="http://schemas.microsoft.com/office/powerpoint/2010/main" val="4278825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Vervallen zijn </a:t>
            </a:r>
            <a:r>
              <a:rPr lang="nl-NL" dirty="0" smtClean="0"/>
              <a:t>onder andere …</a:t>
            </a:r>
            <a:endParaRPr lang="nl-NL" dirty="0"/>
          </a:p>
        </p:txBody>
      </p:sp>
      <p:sp>
        <p:nvSpPr>
          <p:cNvPr id="3" name="Tijdelijke aanduiding voor inhoud 2"/>
          <p:cNvSpPr>
            <a:spLocks noGrp="1"/>
          </p:cNvSpPr>
          <p:nvPr>
            <p:ph idx="1"/>
          </p:nvPr>
        </p:nvSpPr>
        <p:spPr/>
        <p:txBody>
          <a:bodyPr/>
          <a:lstStyle/>
          <a:p>
            <a:pPr marL="400050" lvl="1" indent="0">
              <a:lnSpc>
                <a:spcPct val="90000"/>
              </a:lnSpc>
              <a:spcBef>
                <a:spcPts val="1000"/>
              </a:spcBef>
              <a:buNone/>
            </a:pPr>
            <a:endParaRPr lang="nl-NL" sz="2400" dirty="0">
              <a:solidFill>
                <a:prstClr val="black"/>
              </a:solidFill>
              <a:latin typeface="Calibri" panose="020F0502020204030204"/>
            </a:endParaRPr>
          </a:p>
          <a:p>
            <a:pPr marL="1028700" lvl="2">
              <a:lnSpc>
                <a:spcPct val="90000"/>
              </a:lnSpc>
              <a:spcBef>
                <a:spcPts val="1000"/>
              </a:spcBef>
              <a:buFontTx/>
              <a:buChar char="-"/>
            </a:pPr>
            <a:r>
              <a:rPr lang="nl-NL" sz="2800" dirty="0">
                <a:solidFill>
                  <a:prstClr val="black"/>
                </a:solidFill>
                <a:latin typeface="Calibri" panose="020F0502020204030204"/>
              </a:rPr>
              <a:t>voorraadadministratie (</a:t>
            </a:r>
            <a:r>
              <a:rPr lang="nl-NL" sz="2800" dirty="0" err="1">
                <a:solidFill>
                  <a:prstClr val="black"/>
                </a:solidFill>
                <a:latin typeface="Calibri" panose="020F0502020204030204"/>
              </a:rPr>
              <a:t>vvp</a:t>
            </a:r>
            <a:r>
              <a:rPr lang="nl-NL" sz="2800" dirty="0">
                <a:solidFill>
                  <a:prstClr val="black"/>
                </a:solidFill>
                <a:latin typeface="Calibri" panose="020F0502020204030204"/>
              </a:rPr>
              <a:t>, </a:t>
            </a:r>
            <a:r>
              <a:rPr lang="nl-NL" sz="2800" dirty="0" err="1">
                <a:solidFill>
                  <a:prstClr val="black"/>
                </a:solidFill>
                <a:latin typeface="Calibri" panose="020F0502020204030204"/>
              </a:rPr>
              <a:t>fifo</a:t>
            </a:r>
            <a:r>
              <a:rPr lang="nl-NL" sz="2800" dirty="0">
                <a:solidFill>
                  <a:prstClr val="black"/>
                </a:solidFill>
                <a:latin typeface="Calibri" panose="020F0502020204030204"/>
              </a:rPr>
              <a:t>, </a:t>
            </a:r>
            <a:r>
              <a:rPr lang="nl-NL" sz="2800" dirty="0" err="1">
                <a:solidFill>
                  <a:prstClr val="black"/>
                </a:solidFill>
                <a:latin typeface="Calibri" panose="020F0502020204030204"/>
              </a:rPr>
              <a:t>lifo</a:t>
            </a:r>
            <a:r>
              <a:rPr lang="nl-NL" sz="2800" dirty="0">
                <a:solidFill>
                  <a:prstClr val="black"/>
                </a:solidFill>
                <a:latin typeface="Calibri" panose="020F0502020204030204"/>
              </a:rPr>
              <a:t>, economische – en technische voorraad)</a:t>
            </a:r>
          </a:p>
          <a:p>
            <a:pPr marL="1028700" lvl="2">
              <a:lnSpc>
                <a:spcPct val="90000"/>
              </a:lnSpc>
              <a:spcBef>
                <a:spcPts val="1000"/>
              </a:spcBef>
              <a:buFontTx/>
              <a:buChar char="-"/>
            </a:pPr>
            <a:r>
              <a:rPr lang="nl-NL" sz="2800" dirty="0" smtClean="0">
                <a:solidFill>
                  <a:prstClr val="black"/>
                </a:solidFill>
                <a:latin typeface="Calibri" panose="020F0502020204030204"/>
              </a:rPr>
              <a:t>nettowinstopslagmethode</a:t>
            </a:r>
            <a:endParaRPr lang="nl-NL" sz="2800" dirty="0">
              <a:solidFill>
                <a:prstClr val="black"/>
              </a:solidFill>
              <a:latin typeface="Calibri" panose="020F0502020204030204"/>
            </a:endParaRPr>
          </a:p>
          <a:p>
            <a:pPr marL="1028700" lvl="2">
              <a:lnSpc>
                <a:spcPct val="90000"/>
              </a:lnSpc>
              <a:spcBef>
                <a:spcPts val="1000"/>
              </a:spcBef>
              <a:buFontTx/>
              <a:buChar char="-"/>
            </a:pPr>
            <a:r>
              <a:rPr lang="nl-NL" sz="2800" dirty="0">
                <a:solidFill>
                  <a:prstClr val="black"/>
                </a:solidFill>
                <a:latin typeface="Calibri" panose="020F0502020204030204"/>
              </a:rPr>
              <a:t>b</a:t>
            </a:r>
            <a:r>
              <a:rPr lang="nl-NL" sz="2800" dirty="0" smtClean="0">
                <a:solidFill>
                  <a:prstClr val="black"/>
                </a:solidFill>
                <a:latin typeface="Calibri" panose="020F0502020204030204"/>
              </a:rPr>
              <a:t>rutowinstopslagmethode</a:t>
            </a:r>
          </a:p>
          <a:p>
            <a:endParaRPr lang="nl-NL" dirty="0"/>
          </a:p>
        </p:txBody>
      </p:sp>
      <p:sp>
        <p:nvSpPr>
          <p:cNvPr id="4" name="Tijdelijke aanduiding voor dianummer 3"/>
          <p:cNvSpPr>
            <a:spLocks noGrp="1"/>
          </p:cNvSpPr>
          <p:nvPr>
            <p:ph type="sldNum" sz="quarter" idx="4"/>
          </p:nvPr>
        </p:nvSpPr>
        <p:spPr/>
        <p:txBody>
          <a:bodyPr/>
          <a:lstStyle/>
          <a:p>
            <a:fld id="{52F693C1-2EBD-4E3D-BA37-919DC64FC560}" type="slidenum">
              <a:rPr lang="nl-NL" smtClean="0"/>
              <a:pPr/>
              <a:t>14</a:t>
            </a:fld>
            <a:endParaRPr lang="nl-NL"/>
          </a:p>
        </p:txBody>
      </p:sp>
    </p:spTree>
    <p:extLst>
      <p:ext uri="{BB962C8B-B14F-4D97-AF65-F5344CB8AC3E}">
        <p14:creationId xmlns:p14="http://schemas.microsoft.com/office/powerpoint/2010/main" val="3770091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Totstandkoming centraal examen</a:t>
            </a:r>
          </a:p>
        </p:txBody>
      </p:sp>
      <p:sp>
        <p:nvSpPr>
          <p:cNvPr id="3" name="Tijdelijke aanduiding voor inhoud 2"/>
          <p:cNvSpPr>
            <a:spLocks noGrp="1"/>
          </p:cNvSpPr>
          <p:nvPr>
            <p:ph sz="half" idx="2"/>
          </p:nvPr>
        </p:nvSpPr>
        <p:spPr>
          <a:xfrm>
            <a:off x="467544" y="1976933"/>
            <a:ext cx="7776864" cy="4104457"/>
          </a:xfrm>
        </p:spPr>
        <p:txBody>
          <a:bodyPr>
            <a:noAutofit/>
          </a:bodyPr>
          <a:lstStyle/>
          <a:p>
            <a:r>
              <a:rPr lang="nl-NL" sz="2200" dirty="0"/>
              <a:t>CvTE is verantwoordelijk voor het eindexamen en schrijft een constructie opdracht voor Cito voor examenproductie</a:t>
            </a:r>
          </a:p>
          <a:p>
            <a:endParaRPr lang="nl-NL" sz="2200" dirty="0"/>
          </a:p>
          <a:p>
            <a:r>
              <a:rPr lang="nl-NL" sz="2200" dirty="0"/>
              <a:t>CvTE beoordeelt conceptexamen of het voldoet aan syllabus en de constructieopdracht en </a:t>
            </a:r>
            <a:r>
              <a:rPr lang="nl-NL" sz="2200" dirty="0" err="1" smtClean="0"/>
              <a:t>toetsmatrijs</a:t>
            </a:r>
            <a:endParaRPr lang="nl-NL" sz="2200" dirty="0"/>
          </a:p>
          <a:p>
            <a:endParaRPr lang="nl-NL" sz="2200" dirty="0"/>
          </a:p>
          <a:p>
            <a:r>
              <a:rPr lang="nl-NL" sz="2200" dirty="0"/>
              <a:t>Cito herziet concept</a:t>
            </a:r>
          </a:p>
          <a:p>
            <a:endParaRPr lang="nl-NL" sz="2200" dirty="0"/>
          </a:p>
          <a:p>
            <a:r>
              <a:rPr lang="nl-NL" sz="2200" dirty="0" err="1"/>
              <a:t>CvTE</a:t>
            </a:r>
            <a:r>
              <a:rPr lang="nl-NL" sz="2200" dirty="0"/>
              <a:t> stelt examen vast</a:t>
            </a: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15</a:t>
            </a:fld>
            <a:endParaRPr lang="nl-NL" dirty="0"/>
          </a:p>
        </p:txBody>
      </p:sp>
    </p:spTree>
    <p:extLst>
      <p:ext uri="{BB962C8B-B14F-4D97-AF65-F5344CB8AC3E}">
        <p14:creationId xmlns:p14="http://schemas.microsoft.com/office/powerpoint/2010/main" val="241268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Voorbeeldexamen havo</a:t>
            </a:r>
          </a:p>
        </p:txBody>
      </p:sp>
      <p:sp>
        <p:nvSpPr>
          <p:cNvPr id="3" name="Tijdelijke aanduiding voor inhoud 2"/>
          <p:cNvSpPr>
            <a:spLocks noGrp="1"/>
          </p:cNvSpPr>
          <p:nvPr>
            <p:ph sz="half" idx="2"/>
          </p:nvPr>
        </p:nvSpPr>
        <p:spPr>
          <a:xfrm>
            <a:off x="539552" y="1988839"/>
            <a:ext cx="7499176" cy="2520281"/>
          </a:xfrm>
        </p:spPr>
        <p:txBody>
          <a:bodyPr>
            <a:normAutofit/>
          </a:bodyPr>
          <a:lstStyle/>
          <a:p>
            <a:r>
              <a:rPr lang="nl-NL" sz="2800" dirty="0">
                <a:solidFill>
                  <a:schemeClr val="tx1">
                    <a:lumMod val="75000"/>
                  </a:schemeClr>
                </a:solidFill>
              </a:rPr>
              <a:t>Voorbeeldexamen</a:t>
            </a:r>
          </a:p>
          <a:p>
            <a:r>
              <a:rPr lang="nl-NL" sz="2800" dirty="0" err="1" smtClean="0">
                <a:solidFill>
                  <a:schemeClr val="tx1">
                    <a:lumMod val="75000"/>
                  </a:schemeClr>
                </a:solidFill>
              </a:rPr>
              <a:t>Toetsmatrijs</a:t>
            </a:r>
            <a:r>
              <a:rPr lang="nl-NL" sz="2800" dirty="0" smtClean="0">
                <a:solidFill>
                  <a:schemeClr val="tx1">
                    <a:lumMod val="75000"/>
                  </a:schemeClr>
                </a:solidFill>
              </a:rPr>
              <a:t> voor </a:t>
            </a:r>
          </a:p>
          <a:p>
            <a:pPr marL="0" indent="0">
              <a:buNone/>
            </a:pPr>
            <a:r>
              <a:rPr lang="nl-NL" sz="2800" dirty="0">
                <a:solidFill>
                  <a:schemeClr val="tx1">
                    <a:lumMod val="75000"/>
                  </a:schemeClr>
                </a:solidFill>
              </a:rPr>
              <a:t> </a:t>
            </a:r>
            <a:r>
              <a:rPr lang="nl-NL" sz="2800" dirty="0" smtClean="0">
                <a:solidFill>
                  <a:schemeClr val="tx1">
                    <a:lumMod val="75000"/>
                  </a:schemeClr>
                </a:solidFill>
              </a:rPr>
              <a:t>  dit examen</a:t>
            </a:r>
          </a:p>
          <a:p>
            <a:endParaRPr lang="nl-NL" sz="2800" dirty="0">
              <a:solidFill>
                <a:schemeClr val="tx1">
                  <a:lumMod val="75000"/>
                </a:schemeClr>
              </a:solidFill>
            </a:endParaRP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16</a:t>
            </a:fld>
            <a:endParaRPr lang="nl-NL" dirty="0"/>
          </a:p>
        </p:txBody>
      </p:sp>
      <p:pic>
        <p:nvPicPr>
          <p:cNvPr id="7" name="Afbeelding 6">
            <a:extLst>
              <a:ext uri="{FF2B5EF4-FFF2-40B4-BE49-F238E27FC236}">
                <a16:creationId xmlns:a16="http://schemas.microsoft.com/office/drawing/2014/main" xmlns="" id="{25819B31-B4B8-4AFD-BA6B-CBE94ECF24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87793">
            <a:off x="4617573" y="1162554"/>
            <a:ext cx="3679151" cy="5202737"/>
          </a:xfrm>
          <a:prstGeom prst="rect">
            <a:avLst/>
          </a:prstGeom>
        </p:spPr>
      </p:pic>
    </p:spTree>
    <p:extLst>
      <p:ext uri="{BB962C8B-B14F-4D97-AF65-F5344CB8AC3E}">
        <p14:creationId xmlns:p14="http://schemas.microsoft.com/office/powerpoint/2010/main" val="575056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Voorbeeld havo- examen BE</a:t>
            </a:r>
            <a:endParaRPr lang="nl-NL" dirty="0"/>
          </a:p>
        </p:txBody>
      </p:sp>
      <p:sp>
        <p:nvSpPr>
          <p:cNvPr id="3" name="Tijdelijke aanduiding voor inhoud 2"/>
          <p:cNvSpPr>
            <a:spLocks noGrp="1"/>
          </p:cNvSpPr>
          <p:nvPr>
            <p:ph sz="half" idx="2"/>
          </p:nvPr>
        </p:nvSpPr>
        <p:spPr>
          <a:xfrm>
            <a:off x="539552" y="1988839"/>
            <a:ext cx="8352928" cy="3888433"/>
          </a:xfrm>
        </p:spPr>
        <p:txBody>
          <a:bodyPr>
            <a:normAutofit/>
          </a:bodyPr>
          <a:lstStyle/>
          <a:p>
            <a:pPr>
              <a:buFont typeface="Symbol"/>
              <a:buChar char="Þ"/>
            </a:pPr>
            <a:r>
              <a:rPr lang="nl-NL" sz="2800" dirty="0" smtClean="0">
                <a:solidFill>
                  <a:schemeClr val="tx1">
                    <a:lumMod val="75000"/>
                  </a:schemeClr>
                </a:solidFill>
              </a:rPr>
              <a:t>Voorpublicatie op </a:t>
            </a:r>
            <a:r>
              <a:rPr lang="nl-NL" sz="2800" dirty="0" err="1" smtClean="0">
                <a:solidFill>
                  <a:schemeClr val="tx1">
                    <a:lumMod val="75000"/>
                  </a:schemeClr>
                </a:solidFill>
              </a:rPr>
              <a:t>Veconcongres</a:t>
            </a:r>
            <a:r>
              <a:rPr lang="nl-NL" sz="2800" dirty="0" smtClean="0">
                <a:solidFill>
                  <a:schemeClr val="tx1">
                    <a:lumMod val="75000"/>
                  </a:schemeClr>
                </a:solidFill>
              </a:rPr>
              <a:t> + publicatie op website</a:t>
            </a:r>
          </a:p>
          <a:p>
            <a:pPr>
              <a:buFont typeface="Symbol"/>
              <a:buChar char="Þ"/>
            </a:pPr>
            <a:endParaRPr lang="nl-NL" sz="2800" dirty="0" smtClean="0">
              <a:solidFill>
                <a:schemeClr val="tx1">
                  <a:lumMod val="75000"/>
                </a:schemeClr>
              </a:solidFill>
            </a:endParaRPr>
          </a:p>
          <a:p>
            <a:pPr>
              <a:buFont typeface="Symbol"/>
              <a:buChar char="Þ"/>
            </a:pPr>
            <a:r>
              <a:rPr lang="nl-NL" sz="2800" dirty="0" smtClean="0">
                <a:solidFill>
                  <a:schemeClr val="tx1">
                    <a:lumMod val="75000"/>
                  </a:schemeClr>
                </a:solidFill>
              </a:rPr>
              <a:t>Opening discussieforum door sectie BE </a:t>
            </a:r>
            <a:r>
              <a:rPr lang="nl-NL" sz="2800" dirty="0" err="1" smtClean="0">
                <a:solidFill>
                  <a:schemeClr val="tx1">
                    <a:lumMod val="75000"/>
                  </a:schemeClr>
                </a:solidFill>
              </a:rPr>
              <a:t>Vecon</a:t>
            </a:r>
            <a:endParaRPr lang="nl-NL" sz="2800" dirty="0" smtClean="0">
              <a:solidFill>
                <a:schemeClr val="tx1">
                  <a:lumMod val="75000"/>
                </a:schemeClr>
              </a:solidFill>
            </a:endParaRPr>
          </a:p>
          <a:p>
            <a:pPr>
              <a:buFont typeface="Symbol"/>
              <a:buChar char="Þ"/>
            </a:pPr>
            <a:endParaRPr lang="nl-NL" sz="2800" dirty="0" smtClean="0">
              <a:solidFill>
                <a:schemeClr val="tx1">
                  <a:lumMod val="75000"/>
                </a:schemeClr>
              </a:solidFill>
            </a:endParaRPr>
          </a:p>
          <a:p>
            <a:pPr>
              <a:buFont typeface="Symbol"/>
              <a:buChar char="Þ"/>
            </a:pPr>
            <a:r>
              <a:rPr lang="nl-NL" sz="2800" dirty="0" smtClean="0">
                <a:solidFill>
                  <a:schemeClr val="tx1">
                    <a:lumMod val="75000"/>
                  </a:schemeClr>
                </a:solidFill>
              </a:rPr>
              <a:t>Reacties mogelijk tot 1 april (zie laatste slide)</a:t>
            </a:r>
          </a:p>
          <a:p>
            <a:endParaRPr lang="nl-NL" sz="2800" dirty="0">
              <a:solidFill>
                <a:schemeClr val="tx1">
                  <a:lumMod val="75000"/>
                </a:schemeClr>
              </a:solidFill>
            </a:endParaRP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17</a:t>
            </a:fld>
            <a:endParaRPr lang="nl-NL" dirty="0"/>
          </a:p>
        </p:txBody>
      </p:sp>
    </p:spTree>
    <p:extLst>
      <p:ext uri="{BB962C8B-B14F-4D97-AF65-F5344CB8AC3E}">
        <p14:creationId xmlns:p14="http://schemas.microsoft.com/office/powerpoint/2010/main" val="2698551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Nog even in de herhaling ..</a:t>
            </a:r>
            <a:br>
              <a:rPr lang="nl-NL" dirty="0"/>
            </a:br>
            <a:r>
              <a:rPr lang="nl-NL" dirty="0"/>
              <a:t>Uitgangspunten vernieuwingscommissie Boot</a:t>
            </a:r>
          </a:p>
        </p:txBody>
      </p:sp>
      <p:sp>
        <p:nvSpPr>
          <p:cNvPr id="3" name="Tijdelijke aanduiding voor inhoud 2"/>
          <p:cNvSpPr>
            <a:spLocks noGrp="1"/>
          </p:cNvSpPr>
          <p:nvPr>
            <p:ph sz="half" idx="2"/>
          </p:nvPr>
        </p:nvSpPr>
        <p:spPr>
          <a:xfrm>
            <a:off x="395536" y="1987599"/>
            <a:ext cx="8151293" cy="4104457"/>
          </a:xfrm>
        </p:spPr>
        <p:txBody>
          <a:bodyPr>
            <a:normAutofit fontScale="92500" lnSpcReduction="20000"/>
          </a:bodyPr>
          <a:lstStyle/>
          <a:p>
            <a:pPr marL="539750" lvl="1" indent="-539750">
              <a:buAutoNum type="arabicPeriod"/>
            </a:pPr>
            <a:r>
              <a:rPr lang="nl-NL" sz="2000" dirty="0">
                <a:solidFill>
                  <a:schemeClr val="tx1">
                    <a:lumMod val="75000"/>
                  </a:schemeClr>
                </a:solidFill>
              </a:rPr>
              <a:t>Naast het </a:t>
            </a:r>
            <a:r>
              <a:rPr lang="nl-NL" sz="2000" b="1" u="sng" dirty="0">
                <a:solidFill>
                  <a:schemeClr val="tx1">
                    <a:lumMod val="75000"/>
                  </a:schemeClr>
                </a:solidFill>
              </a:rPr>
              <a:t>perspectief</a:t>
            </a:r>
            <a:r>
              <a:rPr lang="nl-NL" sz="2000" dirty="0">
                <a:solidFill>
                  <a:schemeClr val="tx1">
                    <a:lumMod val="75000"/>
                  </a:schemeClr>
                </a:solidFill>
              </a:rPr>
              <a:t> van de organisatie, staat het individu, de leerling, meer centraal; </a:t>
            </a:r>
          </a:p>
          <a:p>
            <a:pPr marL="539750" lvl="1" indent="-539750">
              <a:buNone/>
            </a:pPr>
            <a:r>
              <a:rPr lang="nl-NL" sz="2000" dirty="0">
                <a:solidFill>
                  <a:schemeClr val="tx1">
                    <a:lumMod val="75000"/>
                  </a:schemeClr>
                </a:solidFill>
              </a:rPr>
              <a:t>	</a:t>
            </a:r>
            <a:r>
              <a:rPr lang="nl-NL" sz="2000" i="1" dirty="0">
                <a:solidFill>
                  <a:schemeClr val="tx1">
                    <a:lumMod val="75000"/>
                  </a:schemeClr>
                </a:solidFill>
              </a:rPr>
              <a:t>zelfredzaamheid, ondernemerschap en de belevingswereld van de leerling. </a:t>
            </a:r>
          </a:p>
          <a:p>
            <a:pPr marL="539750" lvl="1" indent="-539750">
              <a:buNone/>
            </a:pPr>
            <a:endParaRPr lang="nl-NL" sz="2000" dirty="0">
              <a:solidFill>
                <a:schemeClr val="tx1">
                  <a:lumMod val="75000"/>
                </a:schemeClr>
              </a:solidFill>
            </a:endParaRPr>
          </a:p>
          <a:p>
            <a:pPr marL="539750" lvl="1" indent="-539750">
              <a:buNone/>
            </a:pPr>
            <a:r>
              <a:rPr lang="nl-NL" sz="2000" dirty="0">
                <a:solidFill>
                  <a:schemeClr val="tx1">
                    <a:lumMod val="75000"/>
                  </a:schemeClr>
                </a:solidFill>
              </a:rPr>
              <a:t>2.	Een meer geïntegreerde programmastructuur: een </a:t>
            </a:r>
            <a:r>
              <a:rPr lang="nl-NL" sz="2000" b="1" u="sng" dirty="0">
                <a:solidFill>
                  <a:schemeClr val="tx1">
                    <a:lumMod val="75000"/>
                  </a:schemeClr>
                </a:solidFill>
              </a:rPr>
              <a:t>grotere samenhang</a:t>
            </a:r>
            <a:r>
              <a:rPr lang="nl-NL" sz="2000" dirty="0">
                <a:solidFill>
                  <a:schemeClr val="tx1">
                    <a:lumMod val="75000"/>
                  </a:schemeClr>
                </a:solidFill>
              </a:rPr>
              <a:t> (het stadionmodel). </a:t>
            </a:r>
          </a:p>
          <a:p>
            <a:pPr marL="0" indent="0">
              <a:buNone/>
              <a:tabLst>
                <a:tab pos="539750" algn="l"/>
              </a:tabLst>
            </a:pPr>
            <a:r>
              <a:rPr lang="nl-NL" sz="2000" dirty="0">
                <a:solidFill>
                  <a:schemeClr val="tx1">
                    <a:lumMod val="75000"/>
                  </a:schemeClr>
                </a:solidFill>
              </a:rPr>
              <a:t>	</a:t>
            </a:r>
            <a:r>
              <a:rPr lang="nl-NL" sz="2000" i="1" dirty="0">
                <a:solidFill>
                  <a:schemeClr val="tx1">
                    <a:lumMod val="75000"/>
                  </a:schemeClr>
                </a:solidFill>
              </a:rPr>
              <a:t>Het bindmiddel is domein B (van persoon naar 	rechtspersoon) </a:t>
            </a:r>
            <a:r>
              <a:rPr lang="nl-NL" sz="1200" i="1" dirty="0">
                <a:solidFill>
                  <a:schemeClr val="tx1">
                    <a:lumMod val="75000"/>
                  </a:schemeClr>
                </a:solidFill>
              </a:rPr>
              <a:t>(</a:t>
            </a:r>
            <a:r>
              <a:rPr lang="nl-NL" sz="1200" i="1" dirty="0" err="1">
                <a:solidFill>
                  <a:schemeClr val="tx1">
                    <a:lumMod val="75000"/>
                  </a:schemeClr>
                </a:solidFill>
              </a:rPr>
              <a:t>blz</a:t>
            </a:r>
            <a:r>
              <a:rPr lang="nl-NL" sz="1200" i="1" dirty="0">
                <a:solidFill>
                  <a:schemeClr val="tx1">
                    <a:lumMod val="75000"/>
                  </a:schemeClr>
                </a:solidFill>
              </a:rPr>
              <a:t> 15)</a:t>
            </a:r>
          </a:p>
          <a:p>
            <a:pPr marL="539750" lvl="0" indent="-539750">
              <a:buNone/>
            </a:pPr>
            <a:endParaRPr lang="nl-NL" sz="2000" dirty="0">
              <a:solidFill>
                <a:schemeClr val="tx1">
                  <a:lumMod val="75000"/>
                </a:schemeClr>
              </a:solidFill>
            </a:endParaRPr>
          </a:p>
          <a:p>
            <a:pPr marL="539750" lvl="0" indent="-539750">
              <a:buAutoNum type="arabicPeriod" startAt="3"/>
            </a:pPr>
            <a:r>
              <a:rPr lang="nl-NL" sz="2000" dirty="0">
                <a:solidFill>
                  <a:schemeClr val="tx1">
                    <a:lumMod val="75000"/>
                  </a:schemeClr>
                </a:solidFill>
              </a:rPr>
              <a:t>Gebruik van </a:t>
            </a:r>
            <a:r>
              <a:rPr lang="nl-NL" sz="2000" b="1" u="sng" dirty="0">
                <a:solidFill>
                  <a:schemeClr val="tx1">
                    <a:lumMod val="75000"/>
                  </a:schemeClr>
                </a:solidFill>
              </a:rPr>
              <a:t>handelingswerkwoorden</a:t>
            </a:r>
            <a:r>
              <a:rPr lang="nl-NL" sz="2000" dirty="0">
                <a:solidFill>
                  <a:schemeClr val="tx1">
                    <a:lumMod val="75000"/>
                  </a:schemeClr>
                </a:solidFill>
              </a:rPr>
              <a:t>:</a:t>
            </a:r>
          </a:p>
          <a:p>
            <a:pPr marL="0" lvl="0" indent="0">
              <a:buNone/>
            </a:pPr>
            <a:r>
              <a:rPr lang="nl-NL" sz="2000" dirty="0">
                <a:solidFill>
                  <a:schemeClr val="tx1">
                    <a:lumMod val="75000"/>
                  </a:schemeClr>
                </a:solidFill>
              </a:rPr>
              <a:t>	-	havo eindtermen zijn vooral </a:t>
            </a:r>
            <a:r>
              <a:rPr lang="nl-NL" sz="2000" i="1" dirty="0">
                <a:solidFill>
                  <a:schemeClr val="tx1">
                    <a:lumMod val="75000"/>
                  </a:schemeClr>
                </a:solidFill>
              </a:rPr>
              <a:t>toepassingsgericht</a:t>
            </a:r>
          </a:p>
          <a:p>
            <a:pPr marL="539750" lvl="0" indent="-539750">
              <a:buNone/>
            </a:pPr>
            <a:r>
              <a:rPr lang="nl-NL" sz="2000" dirty="0">
                <a:solidFill>
                  <a:schemeClr val="tx1">
                    <a:lumMod val="75000"/>
                  </a:schemeClr>
                </a:solidFill>
              </a:rPr>
              <a:t>     		-	vwo eindtermen zijn naast </a:t>
            </a:r>
            <a:r>
              <a:rPr lang="nl-NL" sz="2000" i="1" dirty="0">
                <a:solidFill>
                  <a:schemeClr val="tx1">
                    <a:lumMod val="75000"/>
                  </a:schemeClr>
                </a:solidFill>
              </a:rPr>
              <a:t>toepassingsgerich</a:t>
            </a:r>
            <a:r>
              <a:rPr lang="nl-NL" sz="2000" dirty="0">
                <a:solidFill>
                  <a:schemeClr val="tx1">
                    <a:lumMod val="75000"/>
                  </a:schemeClr>
                </a:solidFill>
              </a:rPr>
              <a:t>t, in 		sommige gevallen </a:t>
            </a:r>
            <a:r>
              <a:rPr lang="nl-NL" sz="2000" i="1" dirty="0">
                <a:solidFill>
                  <a:schemeClr val="tx1">
                    <a:lumMod val="75000"/>
                  </a:schemeClr>
                </a:solidFill>
              </a:rPr>
              <a:t>meer beschouwend en 			analytisch </a:t>
            </a:r>
            <a:r>
              <a:rPr lang="nl-NL" sz="1100" dirty="0">
                <a:solidFill>
                  <a:srgbClr val="7030A0"/>
                </a:solidFill>
              </a:rPr>
              <a:t>(</a:t>
            </a:r>
            <a:r>
              <a:rPr lang="nl-NL" sz="1100" dirty="0" err="1">
                <a:solidFill>
                  <a:srgbClr val="7030A0"/>
                </a:solidFill>
              </a:rPr>
              <a:t>blz</a:t>
            </a:r>
            <a:r>
              <a:rPr lang="nl-NL" sz="1100" dirty="0">
                <a:solidFill>
                  <a:srgbClr val="7030A0"/>
                </a:solidFill>
              </a:rPr>
              <a:t> 37)</a:t>
            </a:r>
          </a:p>
          <a:p>
            <a:endParaRPr lang="nl-NL" sz="20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18</a:t>
            </a:fld>
            <a:endParaRPr lang="nl-NL" dirty="0"/>
          </a:p>
        </p:txBody>
      </p:sp>
    </p:spTree>
    <p:extLst>
      <p:ext uri="{BB962C8B-B14F-4D97-AF65-F5344CB8AC3E}">
        <p14:creationId xmlns:p14="http://schemas.microsoft.com/office/powerpoint/2010/main" val="2473535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vernieuwingscommissie Boot uitgangspunt 1 – </a:t>
            </a:r>
            <a:r>
              <a:rPr lang="nl-NL" i="1" dirty="0"/>
              <a:t>perspectief</a:t>
            </a:r>
            <a:r>
              <a:rPr lang="nl-NL" dirty="0"/>
              <a:t> </a:t>
            </a:r>
          </a:p>
        </p:txBody>
      </p:sp>
      <p:sp>
        <p:nvSpPr>
          <p:cNvPr id="3" name="Tijdelijke aanduiding voor inhoud 2"/>
          <p:cNvSpPr>
            <a:spLocks noGrp="1"/>
          </p:cNvSpPr>
          <p:nvPr>
            <p:ph sz="half" idx="2"/>
          </p:nvPr>
        </p:nvSpPr>
        <p:spPr>
          <a:xfrm>
            <a:off x="395536" y="2060848"/>
            <a:ext cx="8151293" cy="4104457"/>
          </a:xfrm>
        </p:spPr>
        <p:txBody>
          <a:bodyPr>
            <a:normAutofit/>
          </a:bodyPr>
          <a:lstStyle/>
          <a:p>
            <a:pPr marL="0" lvl="0" indent="0">
              <a:lnSpc>
                <a:spcPct val="90000"/>
              </a:lnSpc>
              <a:spcBef>
                <a:spcPts val="1000"/>
              </a:spcBef>
              <a:buNone/>
            </a:pPr>
            <a:r>
              <a:rPr lang="nl-NL" sz="2800" dirty="0" smtClean="0">
                <a:solidFill>
                  <a:schemeClr val="tx1">
                    <a:lumMod val="75000"/>
                  </a:schemeClr>
                </a:solidFill>
                <a:latin typeface="Calibri" panose="020F0502020204030204"/>
              </a:rPr>
              <a:t>Het nieuwe havo-examen BE zal bestaan uit 5 tot 6 opgaven waarbij in de opgaven vanuit leerstof vanuit het perspectief het bedrijf als ook vanuit het individu wordt getoetst.</a:t>
            </a:r>
            <a:endParaRPr lang="nl-NL" sz="2800" dirty="0">
              <a:solidFill>
                <a:schemeClr val="tx1">
                  <a:lumMod val="75000"/>
                </a:schemeClr>
              </a:solidFill>
              <a:latin typeface="Calibri" panose="020F0502020204030204"/>
            </a:endParaRPr>
          </a:p>
          <a:p>
            <a:endParaRPr lang="nl-NL" sz="20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19</a:t>
            </a:fld>
            <a:endParaRPr lang="nl-NL" dirty="0"/>
          </a:p>
        </p:txBody>
      </p:sp>
    </p:spTree>
    <p:extLst>
      <p:ext uri="{BB962C8B-B14F-4D97-AF65-F5344CB8AC3E}">
        <p14:creationId xmlns:p14="http://schemas.microsoft.com/office/powerpoint/2010/main" val="3512674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Agenda</a:t>
            </a:r>
          </a:p>
        </p:txBody>
      </p:sp>
      <p:sp>
        <p:nvSpPr>
          <p:cNvPr id="3" name="Tijdelijke aanduiding voor inhoud 2"/>
          <p:cNvSpPr>
            <a:spLocks noGrp="1"/>
          </p:cNvSpPr>
          <p:nvPr>
            <p:ph sz="half" idx="2"/>
          </p:nvPr>
        </p:nvSpPr>
        <p:spPr>
          <a:xfrm>
            <a:off x="539552" y="1988839"/>
            <a:ext cx="7499176" cy="2520281"/>
          </a:xfrm>
        </p:spPr>
        <p:txBody>
          <a:bodyPr>
            <a:noAutofit/>
          </a:bodyPr>
          <a:lstStyle/>
          <a:p>
            <a:r>
              <a:rPr lang="nl-NL" sz="2400" dirty="0"/>
              <a:t>Welkom</a:t>
            </a:r>
          </a:p>
          <a:p>
            <a:r>
              <a:rPr lang="nl-NL" sz="2400" dirty="0"/>
              <a:t>Even voorstellen en zo</a:t>
            </a:r>
          </a:p>
          <a:p>
            <a:r>
              <a:rPr lang="nl-NL" sz="2400" dirty="0"/>
              <a:t>Gang van zaken bij </a:t>
            </a:r>
            <a:r>
              <a:rPr lang="nl-NL" sz="2400" dirty="0" err="1"/>
              <a:t>vakvernieuwing</a:t>
            </a:r>
            <a:endParaRPr lang="nl-NL" sz="2400" dirty="0"/>
          </a:p>
          <a:p>
            <a:r>
              <a:rPr lang="nl-NL" sz="2400" dirty="0"/>
              <a:t>Uitgangspunten vernieuwingscommissie Boot</a:t>
            </a:r>
          </a:p>
          <a:p>
            <a:r>
              <a:rPr lang="nl-NL" sz="2400" dirty="0"/>
              <a:t>Uitgangspunten syllabuscommissie Koelewijn</a:t>
            </a:r>
          </a:p>
          <a:p>
            <a:r>
              <a:rPr lang="nl-NL" sz="2400" dirty="0"/>
              <a:t>Totstandkoming centraal examen</a:t>
            </a:r>
          </a:p>
          <a:p>
            <a:r>
              <a:rPr lang="nl-NL" sz="2400" dirty="0"/>
              <a:t>Voorbeeldexamen </a:t>
            </a:r>
            <a:r>
              <a:rPr lang="nl-NL" sz="2400" dirty="0" smtClean="0"/>
              <a:t>vwo</a:t>
            </a:r>
            <a:endParaRPr lang="nl-NL" sz="24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2</a:t>
            </a:fld>
            <a:endParaRPr lang="nl-NL" dirty="0"/>
          </a:p>
        </p:txBody>
      </p:sp>
    </p:spTree>
    <p:extLst>
      <p:ext uri="{BB962C8B-B14F-4D97-AF65-F5344CB8AC3E}">
        <p14:creationId xmlns:p14="http://schemas.microsoft.com/office/powerpoint/2010/main" val="6895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vernieuwingscommissie Boot uitgangspunt 1 – </a:t>
            </a:r>
            <a:r>
              <a:rPr lang="nl-NL" i="1" dirty="0"/>
              <a:t>perspectief</a:t>
            </a:r>
            <a:r>
              <a:rPr lang="nl-NL" dirty="0"/>
              <a:t> </a:t>
            </a:r>
          </a:p>
        </p:txBody>
      </p:sp>
      <p:sp>
        <p:nvSpPr>
          <p:cNvPr id="3" name="Tijdelijke aanduiding voor inhoud 2"/>
          <p:cNvSpPr>
            <a:spLocks noGrp="1"/>
          </p:cNvSpPr>
          <p:nvPr>
            <p:ph sz="half" idx="2"/>
          </p:nvPr>
        </p:nvSpPr>
        <p:spPr>
          <a:xfrm>
            <a:off x="395536" y="1986458"/>
            <a:ext cx="8151293" cy="4104457"/>
          </a:xfrm>
        </p:spPr>
        <p:txBody>
          <a:bodyPr>
            <a:normAutofit/>
          </a:bodyPr>
          <a:lstStyle/>
          <a:p>
            <a:pPr marL="0" lvl="0" indent="0">
              <a:lnSpc>
                <a:spcPct val="90000"/>
              </a:lnSpc>
              <a:spcBef>
                <a:spcPts val="1000"/>
              </a:spcBef>
              <a:buNone/>
            </a:pPr>
            <a:r>
              <a:rPr lang="nl-NL" sz="2800" dirty="0">
                <a:solidFill>
                  <a:schemeClr val="tx1">
                    <a:lumMod val="75000"/>
                  </a:schemeClr>
                </a:solidFill>
                <a:latin typeface="Calibri" panose="020F0502020204030204"/>
              </a:rPr>
              <a:t>Opgave 1: 	Organisatie </a:t>
            </a:r>
            <a:r>
              <a:rPr lang="nl-NL" sz="2800" dirty="0" err="1">
                <a:solidFill>
                  <a:schemeClr val="tx1">
                    <a:lumMod val="75000"/>
                  </a:schemeClr>
                </a:solidFill>
                <a:latin typeface="Calibri" panose="020F0502020204030204"/>
              </a:rPr>
              <a:t>Tuindeco</a:t>
            </a:r>
            <a:endParaRPr lang="nl-NL" sz="2800" dirty="0">
              <a:solidFill>
                <a:schemeClr val="tx1">
                  <a:lumMod val="75000"/>
                </a:schemeClr>
              </a:solidFill>
              <a:latin typeface="Calibri" panose="020F0502020204030204"/>
            </a:endParaRPr>
          </a:p>
          <a:p>
            <a:pPr marL="0" lvl="0" indent="0">
              <a:lnSpc>
                <a:spcPct val="90000"/>
              </a:lnSpc>
              <a:spcBef>
                <a:spcPts val="1000"/>
              </a:spcBef>
              <a:buNone/>
            </a:pPr>
            <a:r>
              <a:rPr lang="nl-NL" sz="2800" dirty="0">
                <a:solidFill>
                  <a:schemeClr val="tx1">
                    <a:lumMod val="75000"/>
                  </a:schemeClr>
                </a:solidFill>
                <a:latin typeface="Calibri" panose="020F0502020204030204"/>
              </a:rPr>
              <a:t>Opgave 2: 	Organisatie The </a:t>
            </a:r>
            <a:r>
              <a:rPr lang="nl-NL" sz="2800" dirty="0" err="1">
                <a:solidFill>
                  <a:schemeClr val="tx1">
                    <a:lumMod val="75000"/>
                  </a:schemeClr>
                </a:solidFill>
                <a:latin typeface="Calibri" panose="020F0502020204030204"/>
              </a:rPr>
              <a:t>Merchandisor</a:t>
            </a:r>
            <a:r>
              <a:rPr lang="nl-NL" sz="2800" dirty="0">
                <a:solidFill>
                  <a:schemeClr val="tx1">
                    <a:lumMod val="75000"/>
                  </a:schemeClr>
                </a:solidFill>
                <a:latin typeface="Calibri" panose="020F0502020204030204"/>
              </a:rPr>
              <a:t> 				Individuen Stefan en John</a:t>
            </a:r>
          </a:p>
          <a:p>
            <a:pPr marL="0" lvl="0" indent="0">
              <a:lnSpc>
                <a:spcPct val="90000"/>
              </a:lnSpc>
              <a:spcBef>
                <a:spcPts val="1000"/>
              </a:spcBef>
              <a:buNone/>
            </a:pPr>
            <a:r>
              <a:rPr lang="nl-NL" sz="2800" dirty="0">
                <a:solidFill>
                  <a:schemeClr val="tx1">
                    <a:lumMod val="75000"/>
                  </a:schemeClr>
                </a:solidFill>
                <a:latin typeface="Calibri" panose="020F0502020204030204"/>
              </a:rPr>
              <a:t>Opgave 3: 	Organisatie Wessels 	 				Individu </a:t>
            </a:r>
            <a:r>
              <a:rPr lang="nl-NL" sz="2800" dirty="0" err="1">
                <a:solidFill>
                  <a:schemeClr val="tx1">
                    <a:lumMod val="75000"/>
                  </a:schemeClr>
                </a:solidFill>
                <a:latin typeface="Calibri" panose="020F0502020204030204"/>
              </a:rPr>
              <a:t>Rohan</a:t>
            </a:r>
            <a:endParaRPr lang="nl-NL" sz="2800" dirty="0">
              <a:solidFill>
                <a:schemeClr val="tx1">
                  <a:lumMod val="75000"/>
                </a:schemeClr>
              </a:solidFill>
              <a:latin typeface="Calibri" panose="020F0502020204030204"/>
            </a:endParaRPr>
          </a:p>
          <a:p>
            <a:pPr marL="0" lvl="0" indent="0">
              <a:lnSpc>
                <a:spcPct val="90000"/>
              </a:lnSpc>
              <a:spcBef>
                <a:spcPts val="1000"/>
              </a:spcBef>
              <a:buNone/>
            </a:pPr>
            <a:r>
              <a:rPr lang="nl-NL" sz="2800" dirty="0">
                <a:solidFill>
                  <a:schemeClr val="tx1">
                    <a:lumMod val="75000"/>
                  </a:schemeClr>
                </a:solidFill>
                <a:latin typeface="Calibri" panose="020F0502020204030204"/>
              </a:rPr>
              <a:t>Opgave 4: 	Organisatie Café Chesapeake</a:t>
            </a:r>
          </a:p>
          <a:p>
            <a:pPr marL="0" lvl="0" indent="0">
              <a:lnSpc>
                <a:spcPct val="90000"/>
              </a:lnSpc>
              <a:spcBef>
                <a:spcPts val="1000"/>
              </a:spcBef>
              <a:buNone/>
            </a:pPr>
            <a:r>
              <a:rPr lang="nl-NL" sz="2800" dirty="0">
                <a:solidFill>
                  <a:schemeClr val="tx1">
                    <a:lumMod val="75000"/>
                  </a:schemeClr>
                </a:solidFill>
                <a:latin typeface="Calibri" panose="020F0502020204030204"/>
              </a:rPr>
              <a:t>Opgave 5: 	Individuen Rachel en Mike</a:t>
            </a:r>
          </a:p>
          <a:p>
            <a:pPr marL="0" lvl="0" indent="0">
              <a:lnSpc>
                <a:spcPct val="90000"/>
              </a:lnSpc>
              <a:spcBef>
                <a:spcPts val="1000"/>
              </a:spcBef>
              <a:buNone/>
            </a:pPr>
            <a:r>
              <a:rPr lang="nl-NL" sz="2800" dirty="0">
                <a:solidFill>
                  <a:schemeClr val="tx1">
                    <a:lumMod val="75000"/>
                  </a:schemeClr>
                </a:solidFill>
                <a:latin typeface="Calibri" panose="020F0502020204030204"/>
              </a:rPr>
              <a:t>Opgave 6:	Individuen Imke en Rob</a:t>
            </a:r>
          </a:p>
          <a:p>
            <a:endParaRPr lang="nl-NL" sz="20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20</a:t>
            </a:fld>
            <a:endParaRPr lang="nl-NL"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628800"/>
            <a:ext cx="347503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4644008" y="6381328"/>
            <a:ext cx="4339133" cy="369332"/>
          </a:xfrm>
          <a:prstGeom prst="rect">
            <a:avLst/>
          </a:prstGeom>
          <a:noFill/>
        </p:spPr>
        <p:txBody>
          <a:bodyPr wrap="square" rtlCol="0">
            <a:spAutoFit/>
          </a:bodyPr>
          <a:lstStyle/>
          <a:p>
            <a:r>
              <a:rPr lang="nl-NL" b="1" dirty="0" smtClean="0">
                <a:solidFill>
                  <a:schemeClr val="accent5">
                    <a:lumMod val="75000"/>
                  </a:schemeClr>
                </a:solidFill>
              </a:rPr>
              <a:t>Voorbeeldexamen havo BE 2018</a:t>
            </a:r>
            <a:endParaRPr lang="nl-NL" b="1" dirty="0">
              <a:solidFill>
                <a:schemeClr val="accent5">
                  <a:lumMod val="75000"/>
                </a:schemeClr>
              </a:solidFill>
            </a:endParaRPr>
          </a:p>
        </p:txBody>
      </p:sp>
    </p:spTree>
    <p:extLst>
      <p:ext uri="{BB962C8B-B14F-4D97-AF65-F5344CB8AC3E}">
        <p14:creationId xmlns:p14="http://schemas.microsoft.com/office/powerpoint/2010/main" val="409254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834" y="1268760"/>
            <a:ext cx="8352928" cy="576064"/>
          </a:xfrm>
        </p:spPr>
        <p:txBody>
          <a:bodyPr>
            <a:normAutofit fontScale="90000"/>
          </a:bodyPr>
          <a:lstStyle/>
          <a:p>
            <a:r>
              <a:rPr lang="nl-NL" dirty="0"/>
              <a:t>Uitgangspunten vernieuwingscommissie Boot</a:t>
            </a:r>
            <a:br>
              <a:rPr lang="nl-NL" dirty="0"/>
            </a:br>
            <a:r>
              <a:rPr lang="nl-NL" dirty="0"/>
              <a:t>uitgangspunt 2 </a:t>
            </a:r>
            <a:r>
              <a:rPr lang="nl-NL" i="1" dirty="0"/>
              <a:t>stadionmodel ‘samenhang’</a:t>
            </a: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3" name="Tijdelijke aanduiding voor inhoud 2"/>
          <p:cNvSpPr>
            <a:spLocks noGrp="1"/>
          </p:cNvSpPr>
          <p:nvPr>
            <p:ph sz="half" idx="2"/>
          </p:nvPr>
        </p:nvSpPr>
        <p:spPr>
          <a:xfrm>
            <a:off x="350834" y="1700808"/>
            <a:ext cx="8219256" cy="4353347"/>
          </a:xfrm>
        </p:spPr>
        <p:txBody>
          <a:bodyPr/>
          <a:lstStyle/>
          <a:p>
            <a:pPr marL="0" lvl="0" indent="0">
              <a:lnSpc>
                <a:spcPct val="90000"/>
              </a:lnSpc>
              <a:spcBef>
                <a:spcPts val="1000"/>
              </a:spcBef>
              <a:buNone/>
            </a:pPr>
            <a:endParaRPr lang="nl-NL" sz="2800" dirty="0">
              <a:solidFill>
                <a:prstClr val="black"/>
              </a:solidFill>
              <a:latin typeface="Calibri" panose="020F0502020204030204"/>
            </a:endParaRPr>
          </a:p>
          <a:p>
            <a:pPr marL="0" lvl="0" indent="0">
              <a:lnSpc>
                <a:spcPct val="90000"/>
              </a:lnSpc>
              <a:spcBef>
                <a:spcPts val="1000"/>
              </a:spcBef>
              <a:buNone/>
            </a:pPr>
            <a:r>
              <a:rPr lang="nl-NL" sz="2800" dirty="0" smtClean="0">
                <a:solidFill>
                  <a:schemeClr val="tx1">
                    <a:lumMod val="75000"/>
                  </a:schemeClr>
                </a:solidFill>
                <a:latin typeface="Calibri" panose="020F0502020204030204"/>
              </a:rPr>
              <a:t>Het nieuwe havo-examen BE zal opgaven bevatten waarbij binnen de opgave samenhang tussen de verschillende domeinen wordt getoetst.</a:t>
            </a:r>
            <a:endParaRPr lang="nl-NL" sz="2800" dirty="0">
              <a:solidFill>
                <a:schemeClr val="tx1">
                  <a:lumMod val="75000"/>
                </a:schemeClr>
              </a:solidFill>
              <a:latin typeface="Calibri" panose="020F0502020204030204"/>
            </a:endParaRPr>
          </a:p>
          <a:p>
            <a:endParaRPr lang="nl-NL" dirty="0"/>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21</a:t>
            </a:fld>
            <a:endParaRPr lang="nl-NL" dirty="0"/>
          </a:p>
        </p:txBody>
      </p:sp>
    </p:spTree>
    <p:extLst>
      <p:ext uri="{BB962C8B-B14F-4D97-AF65-F5344CB8AC3E}">
        <p14:creationId xmlns:p14="http://schemas.microsoft.com/office/powerpoint/2010/main" val="3379145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834" y="1268760"/>
            <a:ext cx="8352928" cy="576064"/>
          </a:xfrm>
        </p:spPr>
        <p:txBody>
          <a:bodyPr>
            <a:normAutofit fontScale="90000"/>
          </a:bodyPr>
          <a:lstStyle/>
          <a:p>
            <a:r>
              <a:rPr lang="nl-NL" dirty="0"/>
              <a:t>Uitgangspunten vernieuwingscommissie Boot</a:t>
            </a:r>
            <a:br>
              <a:rPr lang="nl-NL" dirty="0"/>
            </a:br>
            <a:r>
              <a:rPr lang="nl-NL" dirty="0"/>
              <a:t>uitgangspunt 2 </a:t>
            </a:r>
            <a:r>
              <a:rPr lang="nl-NL" i="1" dirty="0"/>
              <a:t>stadionmodel ‘samenhang’</a:t>
            </a: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3" name="Tijdelijke aanduiding voor inhoud 2"/>
          <p:cNvSpPr>
            <a:spLocks noGrp="1"/>
          </p:cNvSpPr>
          <p:nvPr>
            <p:ph sz="half" idx="2"/>
          </p:nvPr>
        </p:nvSpPr>
        <p:spPr>
          <a:xfrm>
            <a:off x="350834" y="1700808"/>
            <a:ext cx="8219256" cy="4353347"/>
          </a:xfrm>
        </p:spPr>
        <p:txBody>
          <a:bodyPr/>
          <a:lstStyle/>
          <a:p>
            <a:pPr marL="0" lvl="0" indent="0">
              <a:lnSpc>
                <a:spcPct val="90000"/>
              </a:lnSpc>
              <a:spcBef>
                <a:spcPts val="1000"/>
              </a:spcBef>
              <a:buNone/>
            </a:pPr>
            <a:endParaRPr lang="nl-NL" sz="2800" dirty="0">
              <a:solidFill>
                <a:prstClr val="black"/>
              </a:solidFill>
              <a:latin typeface="Calibri" panose="020F0502020204030204"/>
            </a:endParaRPr>
          </a:p>
          <a:p>
            <a:pPr marL="0" lvl="0" indent="0">
              <a:lnSpc>
                <a:spcPct val="90000"/>
              </a:lnSpc>
              <a:spcBef>
                <a:spcPts val="1000"/>
              </a:spcBef>
              <a:buNone/>
            </a:pPr>
            <a:r>
              <a:rPr lang="nl-NL" sz="3200" dirty="0">
                <a:solidFill>
                  <a:schemeClr val="tx1">
                    <a:lumMod val="75000"/>
                  </a:schemeClr>
                </a:solidFill>
                <a:latin typeface="Calibri" panose="020F0502020204030204"/>
              </a:rPr>
              <a:t>Opgave 1: domeinen F1, D2</a:t>
            </a:r>
          </a:p>
          <a:p>
            <a:pPr marL="0" lvl="0" indent="0">
              <a:lnSpc>
                <a:spcPct val="90000"/>
              </a:lnSpc>
              <a:spcBef>
                <a:spcPts val="1000"/>
              </a:spcBef>
              <a:buNone/>
            </a:pPr>
            <a:r>
              <a:rPr lang="nl-NL" sz="3200" dirty="0">
                <a:solidFill>
                  <a:schemeClr val="tx1">
                    <a:lumMod val="75000"/>
                  </a:schemeClr>
                </a:solidFill>
                <a:latin typeface="Calibri" panose="020F0502020204030204"/>
              </a:rPr>
              <a:t>Opgave 2: domeinen A, B1, B2, B4, E2, F2</a:t>
            </a:r>
          </a:p>
          <a:p>
            <a:pPr marL="0" lvl="0" indent="0">
              <a:lnSpc>
                <a:spcPct val="90000"/>
              </a:lnSpc>
              <a:spcBef>
                <a:spcPts val="1000"/>
              </a:spcBef>
              <a:buNone/>
            </a:pPr>
            <a:r>
              <a:rPr lang="nl-NL" sz="3200" dirty="0">
                <a:solidFill>
                  <a:schemeClr val="tx1">
                    <a:lumMod val="75000"/>
                  </a:schemeClr>
                </a:solidFill>
                <a:latin typeface="Calibri" panose="020F0502020204030204"/>
              </a:rPr>
              <a:t>Opgave 3: domeinen A, C2, D2, G</a:t>
            </a:r>
          </a:p>
          <a:p>
            <a:pPr marL="0" lvl="0" indent="0">
              <a:lnSpc>
                <a:spcPct val="90000"/>
              </a:lnSpc>
              <a:spcBef>
                <a:spcPts val="1000"/>
              </a:spcBef>
              <a:buNone/>
            </a:pPr>
            <a:r>
              <a:rPr lang="nl-NL" sz="3200" dirty="0">
                <a:solidFill>
                  <a:schemeClr val="tx1">
                    <a:lumMod val="75000"/>
                  </a:schemeClr>
                </a:solidFill>
                <a:latin typeface="Calibri" panose="020F0502020204030204"/>
              </a:rPr>
              <a:t>Opgave 4: domeinen A, C2, F2</a:t>
            </a:r>
          </a:p>
          <a:p>
            <a:pPr marL="0" lvl="0" indent="0">
              <a:lnSpc>
                <a:spcPct val="90000"/>
              </a:lnSpc>
              <a:spcBef>
                <a:spcPts val="1000"/>
              </a:spcBef>
              <a:buNone/>
            </a:pPr>
            <a:r>
              <a:rPr lang="nl-NL" sz="3200" dirty="0">
                <a:solidFill>
                  <a:schemeClr val="tx1">
                    <a:lumMod val="75000"/>
                  </a:schemeClr>
                </a:solidFill>
                <a:latin typeface="Calibri" panose="020F0502020204030204"/>
              </a:rPr>
              <a:t>Opgave 5: domeinen B1, B3</a:t>
            </a:r>
          </a:p>
          <a:p>
            <a:pPr marL="0" lvl="0" indent="0">
              <a:lnSpc>
                <a:spcPct val="90000"/>
              </a:lnSpc>
              <a:spcBef>
                <a:spcPts val="1000"/>
              </a:spcBef>
              <a:buNone/>
            </a:pPr>
            <a:r>
              <a:rPr lang="nl-NL" sz="3200" dirty="0">
                <a:solidFill>
                  <a:schemeClr val="tx1">
                    <a:lumMod val="75000"/>
                  </a:schemeClr>
                </a:solidFill>
                <a:latin typeface="Calibri" panose="020F0502020204030204"/>
              </a:rPr>
              <a:t>Opgave 6: domeinen A, B1</a:t>
            </a:r>
          </a:p>
          <a:p>
            <a:endParaRPr lang="nl-NL" dirty="0"/>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22</a:t>
            </a:fld>
            <a:endParaRPr lang="nl-NL" dirty="0"/>
          </a:p>
        </p:txBody>
      </p:sp>
      <p:sp>
        <p:nvSpPr>
          <p:cNvPr id="6" name="Tekstvak 5"/>
          <p:cNvSpPr txBox="1"/>
          <p:nvPr/>
        </p:nvSpPr>
        <p:spPr>
          <a:xfrm rot="19469040">
            <a:off x="5559407" y="3680435"/>
            <a:ext cx="3201761" cy="1077218"/>
          </a:xfrm>
          <a:prstGeom prst="rect">
            <a:avLst/>
          </a:prstGeom>
          <a:solidFill>
            <a:srgbClr val="FFFF00"/>
          </a:solidFill>
        </p:spPr>
        <p:txBody>
          <a:bodyPr wrap="square" rtlCol="0">
            <a:spAutoFit/>
          </a:bodyPr>
          <a:lstStyle/>
          <a:p>
            <a:r>
              <a:rPr lang="nl-NL" sz="3200" b="1" dirty="0" smtClean="0">
                <a:latin typeface="Bradley Hand ITC" panose="03070402050302030203" pitchFamily="66" charset="0"/>
              </a:rPr>
              <a:t>Behorend bij dit voorbeeldexamen</a:t>
            </a:r>
            <a:endParaRPr lang="nl-NL" sz="3200" b="1" dirty="0">
              <a:latin typeface="Bradley Hand ITC" panose="03070402050302030203" pitchFamily="66" charset="0"/>
            </a:endParaRPr>
          </a:p>
        </p:txBody>
      </p:sp>
      <p:sp>
        <p:nvSpPr>
          <p:cNvPr id="7" name="Rechthoek 6"/>
          <p:cNvSpPr/>
          <p:nvPr/>
        </p:nvSpPr>
        <p:spPr>
          <a:xfrm>
            <a:off x="4571999" y="6381328"/>
            <a:ext cx="4379725" cy="369332"/>
          </a:xfrm>
          <a:prstGeom prst="rect">
            <a:avLst/>
          </a:prstGeom>
        </p:spPr>
        <p:txBody>
          <a:bodyPr wrap="none">
            <a:spAutoFit/>
          </a:bodyPr>
          <a:lstStyle/>
          <a:p>
            <a:r>
              <a:rPr lang="nl-NL" b="1" dirty="0">
                <a:solidFill>
                  <a:schemeClr val="accent5">
                    <a:lumMod val="75000"/>
                  </a:schemeClr>
                </a:solidFill>
              </a:rPr>
              <a:t>Voorbeeldexamen havo BE 2018</a:t>
            </a:r>
          </a:p>
        </p:txBody>
      </p:sp>
    </p:spTree>
    <p:extLst>
      <p:ext uri="{BB962C8B-B14F-4D97-AF65-F5344CB8AC3E}">
        <p14:creationId xmlns:p14="http://schemas.microsoft.com/office/powerpoint/2010/main" val="1394762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834" y="1268760"/>
            <a:ext cx="8352928" cy="576064"/>
          </a:xfrm>
        </p:spPr>
        <p:txBody>
          <a:bodyPr>
            <a:normAutofit fontScale="90000"/>
          </a:bodyPr>
          <a:lstStyle/>
          <a:p>
            <a:r>
              <a:rPr lang="nl-NL" dirty="0"/>
              <a:t>Uitgangspunten vernieuwingscommissie Boot</a:t>
            </a:r>
            <a:br>
              <a:rPr lang="nl-NL" dirty="0"/>
            </a:br>
            <a:r>
              <a:rPr lang="nl-NL" dirty="0"/>
              <a:t>uitgangspunt 3 </a:t>
            </a:r>
            <a:r>
              <a:rPr lang="nl-NL" i="1" dirty="0"/>
              <a:t>handelingswerkwoorden</a:t>
            </a: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3" name="Tijdelijke aanduiding voor inhoud 2"/>
          <p:cNvSpPr>
            <a:spLocks noGrp="1"/>
          </p:cNvSpPr>
          <p:nvPr>
            <p:ph sz="half" idx="2"/>
          </p:nvPr>
        </p:nvSpPr>
        <p:spPr>
          <a:xfrm>
            <a:off x="396216" y="1761323"/>
            <a:ext cx="8568271" cy="4608512"/>
          </a:xfrm>
        </p:spPr>
        <p:txBody>
          <a:bodyPr>
            <a:normAutofit/>
          </a:bodyPr>
          <a:lstStyle/>
          <a:p>
            <a:pPr marL="0" lvl="0" indent="0">
              <a:lnSpc>
                <a:spcPct val="90000"/>
              </a:lnSpc>
              <a:spcBef>
                <a:spcPts val="1000"/>
              </a:spcBef>
              <a:buNone/>
            </a:pPr>
            <a:endParaRPr lang="nl-NL" sz="2800" dirty="0">
              <a:solidFill>
                <a:prstClr val="black"/>
              </a:solidFill>
              <a:latin typeface="Calibri" panose="020F0502020204030204"/>
            </a:endParaRPr>
          </a:p>
          <a:p>
            <a:pPr marL="0" lvl="0" indent="0">
              <a:lnSpc>
                <a:spcPct val="90000"/>
              </a:lnSpc>
              <a:spcBef>
                <a:spcPts val="1000"/>
              </a:spcBef>
              <a:buNone/>
            </a:pPr>
            <a:r>
              <a:rPr lang="nl-NL" sz="2400" dirty="0" smtClean="0">
                <a:solidFill>
                  <a:schemeClr val="tx1">
                    <a:lumMod val="75000"/>
                  </a:schemeClr>
                </a:solidFill>
              </a:rPr>
              <a:t>Het gebruik van eindtermen met de volgende handelingswerkwoorden in het nieuwe havo-examen BE heeft globaal een volgende verdeling: </a:t>
            </a:r>
          </a:p>
          <a:p>
            <a:pPr marL="0" lvl="0" indent="0">
              <a:lnSpc>
                <a:spcPct val="90000"/>
              </a:lnSpc>
              <a:spcBef>
                <a:spcPts val="1000"/>
              </a:spcBef>
              <a:buNone/>
            </a:pPr>
            <a:endParaRPr lang="nl-NL" sz="2800" dirty="0">
              <a:solidFill>
                <a:schemeClr val="tx1">
                  <a:lumMod val="75000"/>
                </a:schemeClr>
              </a:solidFill>
            </a:endParaRPr>
          </a:p>
          <a:p>
            <a:endParaRPr lang="nl-NL" dirty="0"/>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23</a:t>
            </a:fld>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4178232472"/>
              </p:ext>
            </p:extLst>
          </p:nvPr>
        </p:nvGraphicFramePr>
        <p:xfrm>
          <a:off x="1547664" y="3429000"/>
          <a:ext cx="5760640" cy="259588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xmlns="" val="20000"/>
                    </a:ext>
                  </a:extLst>
                </a:gridCol>
                <a:gridCol w="2712640">
                  <a:extLst>
                    <a:ext uri="{9D8B030D-6E8A-4147-A177-3AD203B41FA5}">
                      <a16:colId xmlns:a16="http://schemas.microsoft.com/office/drawing/2014/main" xmlns="" val="20001"/>
                    </a:ext>
                  </a:extLst>
                </a:gridCol>
              </a:tblGrid>
              <a:tr h="370840">
                <a:tc>
                  <a:txBody>
                    <a:bodyPr/>
                    <a:lstStyle/>
                    <a:p>
                      <a:r>
                        <a:rPr lang="nl-NL" dirty="0" smtClean="0"/>
                        <a:t>handelingswerkwoord</a:t>
                      </a:r>
                      <a:endParaRPr lang="nl-NL" dirty="0"/>
                    </a:p>
                  </a:txBody>
                  <a:tcPr/>
                </a:tc>
                <a:tc>
                  <a:txBody>
                    <a:bodyPr/>
                    <a:lstStyle/>
                    <a:p>
                      <a:r>
                        <a:rPr lang="nl-NL" dirty="0" smtClean="0"/>
                        <a:t>marges</a:t>
                      </a:r>
                      <a:r>
                        <a:rPr lang="nl-NL" baseline="0" dirty="0" smtClean="0"/>
                        <a:t> in examen</a:t>
                      </a:r>
                      <a:endParaRPr lang="nl-NL" dirty="0"/>
                    </a:p>
                  </a:txBody>
                  <a:tcPr/>
                </a:tc>
                <a:extLst>
                  <a:ext uri="{0D108BD9-81ED-4DB2-BD59-A6C34878D82A}">
                    <a16:rowId xmlns:a16="http://schemas.microsoft.com/office/drawing/2014/main" xmlns="" val="10000"/>
                  </a:ext>
                </a:extLst>
              </a:tr>
              <a:tr h="370840">
                <a:tc>
                  <a:txBody>
                    <a:bodyPr/>
                    <a:lstStyle/>
                    <a:p>
                      <a:r>
                        <a:rPr lang="nl-NL" dirty="0" smtClean="0"/>
                        <a:t>Noemen</a:t>
                      </a:r>
                      <a:endParaRPr lang="nl-NL" dirty="0"/>
                    </a:p>
                  </a:txBody>
                  <a:tcPr/>
                </a:tc>
                <a:tc>
                  <a:txBody>
                    <a:bodyPr/>
                    <a:lstStyle/>
                    <a:p>
                      <a:pPr algn="r"/>
                      <a:r>
                        <a:rPr lang="nl-NL" dirty="0" smtClean="0"/>
                        <a:t>25 – 35 %</a:t>
                      </a:r>
                      <a:endParaRPr lang="nl-NL" dirty="0"/>
                    </a:p>
                  </a:txBody>
                  <a:tcPr/>
                </a:tc>
                <a:extLst>
                  <a:ext uri="{0D108BD9-81ED-4DB2-BD59-A6C34878D82A}">
                    <a16:rowId xmlns:a16="http://schemas.microsoft.com/office/drawing/2014/main" xmlns="" val="10001"/>
                  </a:ext>
                </a:extLst>
              </a:tr>
              <a:tr h="370840">
                <a:tc>
                  <a:txBody>
                    <a:bodyPr/>
                    <a:lstStyle/>
                    <a:p>
                      <a:r>
                        <a:rPr lang="nl-NL" dirty="0" smtClean="0"/>
                        <a:t>Uitleggen</a:t>
                      </a:r>
                      <a:endParaRPr lang="nl-NL" dirty="0"/>
                    </a:p>
                  </a:txBody>
                  <a:tcPr/>
                </a:tc>
                <a:tc>
                  <a:txBody>
                    <a:bodyPr/>
                    <a:lstStyle/>
                    <a:p>
                      <a:pPr algn="r"/>
                      <a:r>
                        <a:rPr lang="nl-NL" dirty="0" smtClean="0"/>
                        <a:t>15 – 30 %</a:t>
                      </a:r>
                      <a:endParaRPr lang="nl-NL" dirty="0"/>
                    </a:p>
                  </a:txBody>
                  <a:tcPr/>
                </a:tc>
                <a:extLst>
                  <a:ext uri="{0D108BD9-81ED-4DB2-BD59-A6C34878D82A}">
                    <a16:rowId xmlns:a16="http://schemas.microsoft.com/office/drawing/2014/main" xmlns="" val="10002"/>
                  </a:ext>
                </a:extLst>
              </a:tr>
              <a:tr h="370840">
                <a:tc>
                  <a:txBody>
                    <a:bodyPr/>
                    <a:lstStyle/>
                    <a:p>
                      <a:r>
                        <a:rPr lang="nl-NL" dirty="0" smtClean="0"/>
                        <a:t>Berekenen/opstellen</a:t>
                      </a:r>
                      <a:endParaRPr lang="nl-NL" dirty="0"/>
                    </a:p>
                  </a:txBody>
                  <a:tcPr/>
                </a:tc>
                <a:tc>
                  <a:txBody>
                    <a:bodyPr/>
                    <a:lstStyle/>
                    <a:p>
                      <a:pPr algn="r"/>
                      <a:r>
                        <a:rPr lang="nl-NL" dirty="0" smtClean="0"/>
                        <a:t>40 – 60 %</a:t>
                      </a:r>
                      <a:endParaRPr lang="nl-NL" dirty="0"/>
                    </a:p>
                  </a:txBody>
                  <a:tcPr/>
                </a:tc>
                <a:extLst>
                  <a:ext uri="{0D108BD9-81ED-4DB2-BD59-A6C34878D82A}">
                    <a16:rowId xmlns:a16="http://schemas.microsoft.com/office/drawing/2014/main" xmlns="" val="10003"/>
                  </a:ext>
                </a:extLst>
              </a:tr>
              <a:tr h="370840">
                <a:tc>
                  <a:txBody>
                    <a:bodyPr/>
                    <a:lstStyle/>
                    <a:p>
                      <a:r>
                        <a:rPr lang="nl-NL" dirty="0" smtClean="0"/>
                        <a:t>Analyseren</a:t>
                      </a:r>
                      <a:endParaRPr lang="nl-NL" dirty="0"/>
                    </a:p>
                  </a:txBody>
                  <a:tcPr/>
                </a:tc>
                <a:tc>
                  <a:txBody>
                    <a:bodyPr/>
                    <a:lstStyle/>
                    <a:p>
                      <a:pPr algn="r"/>
                      <a:r>
                        <a:rPr lang="nl-NL" dirty="0" smtClean="0"/>
                        <a:t>5 – 15 %</a:t>
                      </a:r>
                      <a:endParaRPr lang="nl-NL" dirty="0"/>
                    </a:p>
                  </a:txBody>
                  <a:tcPr/>
                </a:tc>
                <a:extLst>
                  <a:ext uri="{0D108BD9-81ED-4DB2-BD59-A6C34878D82A}">
                    <a16:rowId xmlns:a16="http://schemas.microsoft.com/office/drawing/2014/main" xmlns="" val="10004"/>
                  </a:ext>
                </a:extLst>
              </a:tr>
              <a:tr h="370840">
                <a:tc>
                  <a:txBody>
                    <a:bodyPr/>
                    <a:lstStyle/>
                    <a:p>
                      <a:r>
                        <a:rPr lang="nl-NL" dirty="0" smtClean="0"/>
                        <a:t>Beoordelen</a:t>
                      </a:r>
                      <a:endParaRPr lang="nl-NL" dirty="0"/>
                    </a:p>
                  </a:txBody>
                  <a:tcPr/>
                </a:tc>
                <a:tc>
                  <a:txBody>
                    <a:bodyPr/>
                    <a:lstStyle/>
                    <a:p>
                      <a:pPr algn="r"/>
                      <a:r>
                        <a:rPr lang="nl-NL" dirty="0" smtClean="0"/>
                        <a:t>5 – 15 %</a:t>
                      </a:r>
                      <a:endParaRPr lang="nl-NL" dirty="0"/>
                    </a:p>
                  </a:txBody>
                  <a:tcPr/>
                </a:tc>
                <a:extLst>
                  <a:ext uri="{0D108BD9-81ED-4DB2-BD59-A6C34878D82A}">
                    <a16:rowId xmlns:a16="http://schemas.microsoft.com/office/drawing/2014/main" xmlns="" val="10005"/>
                  </a:ext>
                </a:extLst>
              </a:tr>
              <a:tr h="370840">
                <a:tc>
                  <a:txBody>
                    <a:bodyPr/>
                    <a:lstStyle/>
                    <a:p>
                      <a:r>
                        <a:rPr lang="nl-NL" dirty="0" smtClean="0"/>
                        <a:t>Adviseren</a:t>
                      </a:r>
                      <a:endParaRPr lang="nl-NL" dirty="0"/>
                    </a:p>
                  </a:txBody>
                  <a:tcPr/>
                </a:tc>
                <a:tc>
                  <a:txBody>
                    <a:bodyPr/>
                    <a:lstStyle/>
                    <a:p>
                      <a:pPr algn="r"/>
                      <a:r>
                        <a:rPr lang="nl-NL" dirty="0" smtClean="0"/>
                        <a:t>0 – 10 %</a:t>
                      </a:r>
                      <a:endParaRPr lang="nl-NL"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220676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834" y="1268760"/>
            <a:ext cx="8352928" cy="576064"/>
          </a:xfrm>
        </p:spPr>
        <p:txBody>
          <a:bodyPr>
            <a:normAutofit fontScale="90000"/>
          </a:bodyPr>
          <a:lstStyle/>
          <a:p>
            <a:r>
              <a:rPr lang="nl-NL" dirty="0"/>
              <a:t>Uitgangspunten vernieuwingscommissie Boot</a:t>
            </a:r>
            <a:br>
              <a:rPr lang="nl-NL" dirty="0"/>
            </a:br>
            <a:r>
              <a:rPr lang="nl-NL" dirty="0"/>
              <a:t>uitgangspunt 3 </a:t>
            </a:r>
            <a:r>
              <a:rPr lang="nl-NL" i="1" dirty="0"/>
              <a:t>handelingswerkwoorden</a:t>
            </a: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3" name="Tijdelijke aanduiding voor inhoud 2"/>
          <p:cNvSpPr>
            <a:spLocks noGrp="1"/>
          </p:cNvSpPr>
          <p:nvPr>
            <p:ph sz="half" idx="2"/>
          </p:nvPr>
        </p:nvSpPr>
        <p:spPr>
          <a:xfrm>
            <a:off x="396217" y="1761323"/>
            <a:ext cx="8219256" cy="4608512"/>
          </a:xfrm>
        </p:spPr>
        <p:txBody>
          <a:bodyPr>
            <a:normAutofit fontScale="92500" lnSpcReduction="10000"/>
          </a:bodyPr>
          <a:lstStyle/>
          <a:p>
            <a:pPr marL="0" lvl="0" indent="0">
              <a:lnSpc>
                <a:spcPct val="90000"/>
              </a:lnSpc>
              <a:spcBef>
                <a:spcPts val="1000"/>
              </a:spcBef>
              <a:buNone/>
            </a:pPr>
            <a:endParaRPr lang="nl-NL" sz="2800" dirty="0">
              <a:solidFill>
                <a:prstClr val="black"/>
              </a:solidFill>
              <a:latin typeface="Calibri" panose="020F0502020204030204"/>
            </a:endParaRPr>
          </a:p>
          <a:p>
            <a:pPr marL="0" lvl="0" indent="0">
              <a:lnSpc>
                <a:spcPct val="90000"/>
              </a:lnSpc>
              <a:spcBef>
                <a:spcPts val="1000"/>
              </a:spcBef>
              <a:buNone/>
            </a:pPr>
            <a:r>
              <a:rPr lang="nl-NL" sz="2800" dirty="0">
                <a:solidFill>
                  <a:schemeClr val="tx1">
                    <a:lumMod val="75000"/>
                  </a:schemeClr>
                </a:solidFill>
              </a:rPr>
              <a:t>Handelingswerkwoorden in aantal vragen:</a:t>
            </a:r>
          </a:p>
          <a:p>
            <a:pPr marL="0" lvl="0" indent="0">
              <a:lnSpc>
                <a:spcPct val="90000"/>
              </a:lnSpc>
              <a:spcBef>
                <a:spcPts val="1000"/>
              </a:spcBef>
              <a:buNone/>
            </a:pPr>
            <a:endParaRPr lang="nl-NL" sz="2800" dirty="0">
              <a:solidFill>
                <a:schemeClr val="tx1">
                  <a:lumMod val="75000"/>
                </a:schemeClr>
              </a:solidFill>
            </a:endParaRPr>
          </a:p>
          <a:p>
            <a:pPr marL="0" lvl="0" indent="0">
              <a:lnSpc>
                <a:spcPct val="90000"/>
              </a:lnSpc>
              <a:spcBef>
                <a:spcPts val="1000"/>
              </a:spcBef>
              <a:buNone/>
            </a:pPr>
            <a:r>
              <a:rPr lang="nl-NL" sz="2800" dirty="0">
                <a:solidFill>
                  <a:schemeClr val="tx1">
                    <a:lumMod val="75000"/>
                  </a:schemeClr>
                </a:solidFill>
              </a:rPr>
              <a:t>Noemen:        	        	  8 ½</a:t>
            </a:r>
          </a:p>
          <a:p>
            <a:pPr marL="0" lvl="0" indent="0">
              <a:lnSpc>
                <a:spcPct val="90000"/>
              </a:lnSpc>
              <a:spcBef>
                <a:spcPts val="1000"/>
              </a:spcBef>
              <a:buNone/>
            </a:pPr>
            <a:r>
              <a:rPr lang="nl-NL" sz="2800" dirty="0">
                <a:solidFill>
                  <a:schemeClr val="tx1">
                    <a:lumMod val="75000"/>
                  </a:schemeClr>
                </a:solidFill>
              </a:rPr>
              <a:t>Uitleggen:                 	  5    </a:t>
            </a:r>
          </a:p>
          <a:p>
            <a:pPr marL="0" lvl="0" indent="0">
              <a:lnSpc>
                <a:spcPct val="90000"/>
              </a:lnSpc>
              <a:spcBef>
                <a:spcPts val="1000"/>
              </a:spcBef>
              <a:buNone/>
            </a:pPr>
            <a:r>
              <a:rPr lang="nl-NL" sz="2800" dirty="0">
                <a:solidFill>
                  <a:schemeClr val="tx1">
                    <a:lumMod val="75000"/>
                  </a:schemeClr>
                </a:solidFill>
              </a:rPr>
              <a:t>Berekenen/opstellen:     	14    </a:t>
            </a:r>
          </a:p>
          <a:p>
            <a:pPr marL="0" lvl="0" indent="0">
              <a:lnSpc>
                <a:spcPct val="90000"/>
              </a:lnSpc>
              <a:spcBef>
                <a:spcPts val="1000"/>
              </a:spcBef>
              <a:buNone/>
            </a:pPr>
            <a:r>
              <a:rPr lang="nl-NL" sz="2800" dirty="0">
                <a:solidFill>
                  <a:schemeClr val="tx1">
                    <a:lumMod val="75000"/>
                  </a:schemeClr>
                </a:solidFill>
              </a:rPr>
              <a:t>Analyseren                    	  1    </a:t>
            </a:r>
          </a:p>
          <a:p>
            <a:pPr marL="0" lvl="0" indent="0">
              <a:lnSpc>
                <a:spcPct val="90000"/>
              </a:lnSpc>
              <a:spcBef>
                <a:spcPts val="1000"/>
              </a:spcBef>
              <a:buNone/>
            </a:pPr>
            <a:r>
              <a:rPr lang="nl-NL" sz="2800" dirty="0">
                <a:solidFill>
                  <a:schemeClr val="tx1">
                    <a:lumMod val="75000"/>
                  </a:schemeClr>
                </a:solidFill>
              </a:rPr>
              <a:t>Beoordelen:                 	  1 ½ </a:t>
            </a:r>
          </a:p>
          <a:p>
            <a:pPr marL="0" lvl="0" indent="0">
              <a:lnSpc>
                <a:spcPct val="90000"/>
              </a:lnSpc>
              <a:spcBef>
                <a:spcPts val="1000"/>
              </a:spcBef>
              <a:buNone/>
            </a:pPr>
            <a:r>
              <a:rPr lang="nl-NL" sz="2800" dirty="0">
                <a:solidFill>
                  <a:schemeClr val="tx1">
                    <a:lumMod val="75000"/>
                  </a:schemeClr>
                </a:solidFill>
              </a:rPr>
              <a:t>Adviseren:                     	  </a:t>
            </a:r>
            <a:r>
              <a:rPr lang="nl-NL" sz="2800" u="sng" dirty="0">
                <a:solidFill>
                  <a:schemeClr val="tx1">
                    <a:lumMod val="75000"/>
                  </a:schemeClr>
                </a:solidFill>
              </a:rPr>
              <a:t>0</a:t>
            </a:r>
            <a:endParaRPr lang="nl-NL" sz="2800" dirty="0">
              <a:solidFill>
                <a:schemeClr val="tx1">
                  <a:lumMod val="75000"/>
                </a:schemeClr>
              </a:solidFill>
            </a:endParaRPr>
          </a:p>
          <a:p>
            <a:pPr marL="0" lvl="0" indent="0">
              <a:lnSpc>
                <a:spcPct val="90000"/>
              </a:lnSpc>
              <a:spcBef>
                <a:spcPts val="1000"/>
              </a:spcBef>
              <a:buNone/>
            </a:pPr>
            <a:r>
              <a:rPr lang="nl-NL" sz="2800" dirty="0">
                <a:solidFill>
                  <a:schemeClr val="tx1">
                    <a:lumMod val="75000"/>
                  </a:schemeClr>
                </a:solidFill>
                <a:latin typeface="Calibri" panose="020F0502020204030204"/>
              </a:rPr>
              <a:t>                                            		</a:t>
            </a:r>
            <a:r>
              <a:rPr lang="nl-NL" sz="2800" dirty="0">
                <a:solidFill>
                  <a:schemeClr val="tx1">
                    <a:lumMod val="75000"/>
                  </a:schemeClr>
                </a:solidFill>
              </a:rPr>
              <a:t>30    vragen</a:t>
            </a:r>
          </a:p>
          <a:p>
            <a:endParaRPr lang="nl-NL" dirty="0"/>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24</a:t>
            </a:fld>
            <a:endParaRPr lang="nl-NL" dirty="0"/>
          </a:p>
        </p:txBody>
      </p:sp>
      <p:sp>
        <p:nvSpPr>
          <p:cNvPr id="7" name="Tekstvak 6"/>
          <p:cNvSpPr txBox="1"/>
          <p:nvPr/>
        </p:nvSpPr>
        <p:spPr>
          <a:xfrm rot="19469040">
            <a:off x="5739184" y="3178673"/>
            <a:ext cx="3201761" cy="1077218"/>
          </a:xfrm>
          <a:prstGeom prst="rect">
            <a:avLst/>
          </a:prstGeom>
          <a:solidFill>
            <a:srgbClr val="FFFF00"/>
          </a:solidFill>
        </p:spPr>
        <p:txBody>
          <a:bodyPr wrap="square" rtlCol="0">
            <a:spAutoFit/>
          </a:bodyPr>
          <a:lstStyle/>
          <a:p>
            <a:r>
              <a:rPr lang="nl-NL" sz="3200" b="1" dirty="0" smtClean="0">
                <a:latin typeface="Bradley Hand ITC" panose="03070402050302030203" pitchFamily="66" charset="0"/>
              </a:rPr>
              <a:t>Behorend bij dit voorbeeldexamen</a:t>
            </a:r>
            <a:endParaRPr lang="nl-NL" sz="3200" b="1" dirty="0">
              <a:latin typeface="Bradley Hand ITC" panose="03070402050302030203" pitchFamily="66" charset="0"/>
            </a:endParaRPr>
          </a:p>
        </p:txBody>
      </p:sp>
      <p:sp>
        <p:nvSpPr>
          <p:cNvPr id="6" name="Rechthoek 5"/>
          <p:cNvSpPr/>
          <p:nvPr/>
        </p:nvSpPr>
        <p:spPr>
          <a:xfrm>
            <a:off x="4592770" y="6381328"/>
            <a:ext cx="4379725" cy="369332"/>
          </a:xfrm>
          <a:prstGeom prst="rect">
            <a:avLst/>
          </a:prstGeom>
        </p:spPr>
        <p:txBody>
          <a:bodyPr wrap="none">
            <a:spAutoFit/>
          </a:bodyPr>
          <a:lstStyle/>
          <a:p>
            <a:r>
              <a:rPr lang="nl-NL" b="1" dirty="0">
                <a:solidFill>
                  <a:schemeClr val="accent5">
                    <a:lumMod val="75000"/>
                  </a:schemeClr>
                </a:solidFill>
              </a:rPr>
              <a:t>Voorbeeldexamen havo BE 2018</a:t>
            </a:r>
          </a:p>
        </p:txBody>
      </p:sp>
    </p:spTree>
    <p:extLst>
      <p:ext uri="{BB962C8B-B14F-4D97-AF65-F5344CB8AC3E}">
        <p14:creationId xmlns:p14="http://schemas.microsoft.com/office/powerpoint/2010/main" val="90477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834" y="1268760"/>
            <a:ext cx="8352928" cy="576064"/>
          </a:xfrm>
        </p:spPr>
        <p:txBody>
          <a:bodyPr>
            <a:normAutofit/>
          </a:bodyPr>
          <a:lstStyle/>
          <a:p>
            <a:endParaRPr lang="nl-NL" i="1"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3" name="Tijdelijke aanduiding voor inhoud 2"/>
          <p:cNvSpPr>
            <a:spLocks noGrp="1"/>
          </p:cNvSpPr>
          <p:nvPr>
            <p:ph sz="half" idx="2"/>
          </p:nvPr>
        </p:nvSpPr>
        <p:spPr>
          <a:xfrm>
            <a:off x="396217" y="1761323"/>
            <a:ext cx="8219256" cy="4608512"/>
          </a:xfrm>
        </p:spPr>
        <p:txBody>
          <a:bodyPr>
            <a:normAutofit/>
          </a:bodyPr>
          <a:lstStyle/>
          <a:p>
            <a:pPr marL="0" lvl="0" indent="0">
              <a:lnSpc>
                <a:spcPct val="90000"/>
              </a:lnSpc>
              <a:spcBef>
                <a:spcPts val="1000"/>
              </a:spcBef>
              <a:buNone/>
            </a:pPr>
            <a:endParaRPr lang="nl-NL" sz="2800" dirty="0">
              <a:solidFill>
                <a:prstClr val="black"/>
              </a:solidFill>
              <a:latin typeface="Calibri" panose="020F0502020204030204"/>
            </a:endParaRPr>
          </a:p>
          <a:p>
            <a:endParaRPr lang="nl-NL" dirty="0"/>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25</a:t>
            </a:fld>
            <a:endParaRPr lang="nl-NL" dirty="0"/>
          </a:p>
        </p:txBody>
      </p:sp>
      <p:sp>
        <p:nvSpPr>
          <p:cNvPr id="6" name="Rechthoek 5"/>
          <p:cNvSpPr/>
          <p:nvPr/>
        </p:nvSpPr>
        <p:spPr>
          <a:xfrm>
            <a:off x="4592770" y="6381328"/>
            <a:ext cx="4379725" cy="369332"/>
          </a:xfrm>
          <a:prstGeom prst="rect">
            <a:avLst/>
          </a:prstGeom>
        </p:spPr>
        <p:txBody>
          <a:bodyPr wrap="none">
            <a:spAutoFit/>
          </a:bodyPr>
          <a:lstStyle/>
          <a:p>
            <a:r>
              <a:rPr lang="nl-NL" b="1" dirty="0">
                <a:solidFill>
                  <a:schemeClr val="accent5">
                    <a:lumMod val="75000"/>
                  </a:schemeClr>
                </a:solidFill>
              </a:rPr>
              <a:t>Voorbeeldexamen havo BE 2018</a:t>
            </a:r>
          </a:p>
        </p:txBody>
      </p:sp>
      <p:pic>
        <p:nvPicPr>
          <p:cNvPr id="8" name="Picture 2" descr="Afbeeldingsresultaat voor goed en niet goed smi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70" y="1556792"/>
            <a:ext cx="4670600" cy="467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385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96752"/>
            <a:ext cx="8352928" cy="576064"/>
          </a:xfrm>
        </p:spPr>
        <p:txBody>
          <a:bodyPr/>
          <a:lstStyle/>
          <a:p>
            <a:r>
              <a:rPr lang="nl-NL" dirty="0"/>
              <a:t>Wat gebeurt er met jullie opmerkingen?</a:t>
            </a:r>
          </a:p>
        </p:txBody>
      </p:sp>
      <p:sp>
        <p:nvSpPr>
          <p:cNvPr id="3" name="Tijdelijke aanduiding voor inhoud 2"/>
          <p:cNvSpPr>
            <a:spLocks noGrp="1"/>
          </p:cNvSpPr>
          <p:nvPr>
            <p:ph idx="1"/>
          </p:nvPr>
        </p:nvSpPr>
        <p:spPr>
          <a:xfrm>
            <a:off x="395536" y="1772816"/>
            <a:ext cx="8352928" cy="4353347"/>
          </a:xfrm>
        </p:spPr>
        <p:txBody>
          <a:bodyPr>
            <a:normAutofit fontScale="92500" lnSpcReduction="20000"/>
          </a:bodyPr>
          <a:lstStyle/>
          <a:p>
            <a:r>
              <a:rPr lang="nl-NL" sz="2400" dirty="0" smtClean="0">
                <a:solidFill>
                  <a:schemeClr val="tx1">
                    <a:lumMod val="75000"/>
                  </a:schemeClr>
                </a:solidFill>
              </a:rPr>
              <a:t>Opmerkingen graag sturen per </a:t>
            </a:r>
            <a:r>
              <a:rPr lang="nl-NL" sz="2400" dirty="0">
                <a:solidFill>
                  <a:schemeClr val="tx1">
                    <a:lumMod val="75000"/>
                  </a:schemeClr>
                </a:solidFill>
              </a:rPr>
              <a:t>mail naar </a:t>
            </a:r>
            <a:r>
              <a:rPr lang="nl-NL" sz="2400" dirty="0" smtClean="0">
                <a:solidFill>
                  <a:schemeClr val="tx1">
                    <a:lumMod val="75000"/>
                  </a:schemeClr>
                </a:solidFill>
                <a:hlinkClick r:id="rId2"/>
              </a:rPr>
              <a:t>jan.stevens@cito.nl</a:t>
            </a:r>
            <a:r>
              <a:rPr lang="nl-NL" sz="2400" dirty="0" smtClean="0">
                <a:solidFill>
                  <a:schemeClr val="tx1">
                    <a:lumMod val="75000"/>
                  </a:schemeClr>
                </a:solidFill>
              </a:rPr>
              <a:t> (</a:t>
            </a:r>
            <a:r>
              <a:rPr lang="nl-NL" sz="2400" i="1" u="sng" dirty="0" smtClean="0">
                <a:solidFill>
                  <a:schemeClr val="tx1">
                    <a:lumMod val="75000"/>
                  </a:schemeClr>
                </a:solidFill>
                <a:effectLst>
                  <a:outerShdw blurRad="38100" dist="38100" dir="2700000" algn="tl">
                    <a:srgbClr val="000000">
                      <a:alpha val="43137"/>
                    </a:srgbClr>
                  </a:outerShdw>
                </a:effectLst>
              </a:rPr>
              <a:t>voor 30 april 2018</a:t>
            </a:r>
            <a:r>
              <a:rPr lang="nl-NL" sz="2400" dirty="0" smtClean="0">
                <a:solidFill>
                  <a:schemeClr val="tx1">
                    <a:lumMod val="75000"/>
                  </a:schemeClr>
                </a:solidFill>
              </a:rPr>
              <a:t>)</a:t>
            </a:r>
          </a:p>
          <a:p>
            <a:endParaRPr lang="nl-NL" sz="2400" dirty="0" smtClean="0">
              <a:solidFill>
                <a:schemeClr val="tx1">
                  <a:lumMod val="75000"/>
                </a:schemeClr>
              </a:solidFill>
            </a:endParaRPr>
          </a:p>
          <a:p>
            <a:r>
              <a:rPr lang="nl-NL" sz="2400" dirty="0">
                <a:solidFill>
                  <a:schemeClr val="tx1">
                    <a:lumMod val="75000"/>
                  </a:schemeClr>
                </a:solidFill>
              </a:rPr>
              <a:t>VECON sectie BE opent discussieforum. Sectie BE deelt de uitkomst daarvan met Cito/</a:t>
            </a:r>
            <a:r>
              <a:rPr lang="nl-NL" sz="2400" dirty="0" err="1">
                <a:solidFill>
                  <a:schemeClr val="tx1">
                    <a:lumMod val="75000"/>
                  </a:schemeClr>
                </a:solidFill>
              </a:rPr>
              <a:t>CvTE</a:t>
            </a:r>
            <a:r>
              <a:rPr lang="nl-NL" sz="2400" dirty="0">
                <a:solidFill>
                  <a:schemeClr val="tx1">
                    <a:lumMod val="75000"/>
                  </a:schemeClr>
                </a:solidFill>
              </a:rPr>
              <a:t>.</a:t>
            </a:r>
          </a:p>
          <a:p>
            <a:pPr marL="0" indent="0">
              <a:buNone/>
            </a:pPr>
            <a:endParaRPr lang="nl-NL" sz="2400" dirty="0">
              <a:solidFill>
                <a:schemeClr val="tx1">
                  <a:lumMod val="75000"/>
                </a:schemeClr>
              </a:solidFill>
            </a:endParaRPr>
          </a:p>
          <a:p>
            <a:r>
              <a:rPr lang="nl-NL" sz="2400" dirty="0">
                <a:solidFill>
                  <a:schemeClr val="tx1">
                    <a:lumMod val="75000"/>
                  </a:schemeClr>
                </a:solidFill>
              </a:rPr>
              <a:t>Overleg CvTE en Cito</a:t>
            </a:r>
          </a:p>
          <a:p>
            <a:endParaRPr lang="nl-NL" sz="2400" dirty="0">
              <a:solidFill>
                <a:schemeClr val="tx1">
                  <a:lumMod val="75000"/>
                </a:schemeClr>
              </a:solidFill>
            </a:endParaRPr>
          </a:p>
          <a:p>
            <a:r>
              <a:rPr lang="nl-NL" sz="2400" dirty="0">
                <a:solidFill>
                  <a:schemeClr val="tx1">
                    <a:lumMod val="75000"/>
                  </a:schemeClr>
                </a:solidFill>
              </a:rPr>
              <a:t>Publicatie (aangepaste) </a:t>
            </a:r>
            <a:r>
              <a:rPr lang="nl-NL" sz="2400" dirty="0" smtClean="0">
                <a:solidFill>
                  <a:schemeClr val="tx1">
                    <a:lumMod val="75000"/>
                  </a:schemeClr>
                </a:solidFill>
              </a:rPr>
              <a:t>voorbeeldexamen havo BE in </a:t>
            </a:r>
            <a:r>
              <a:rPr lang="nl-NL" sz="2400" i="1" dirty="0" smtClean="0">
                <a:solidFill>
                  <a:schemeClr val="tx1">
                    <a:lumMod val="75000"/>
                  </a:schemeClr>
                </a:solidFill>
              </a:rPr>
              <a:t>juni 2018 op </a:t>
            </a:r>
            <a:r>
              <a:rPr lang="nl-NL" sz="2400" dirty="0" smtClean="0">
                <a:solidFill>
                  <a:schemeClr val="tx1">
                    <a:lumMod val="75000"/>
                  </a:schemeClr>
                </a:solidFill>
              </a:rPr>
              <a:t>www.examenblad.nl</a:t>
            </a:r>
          </a:p>
          <a:p>
            <a:endParaRPr lang="nl-NL" sz="2400" dirty="0">
              <a:solidFill>
                <a:schemeClr val="tx1">
                  <a:lumMod val="75000"/>
                </a:schemeClr>
              </a:solidFill>
            </a:endParaRPr>
          </a:p>
          <a:p>
            <a:r>
              <a:rPr lang="nl-NL" sz="2400" dirty="0">
                <a:solidFill>
                  <a:schemeClr val="tx1">
                    <a:lumMod val="75000"/>
                  </a:schemeClr>
                </a:solidFill>
              </a:rPr>
              <a:t>In voorjaar 2019 verschijnt het voorbeeldexamen vwo BE</a:t>
            </a:r>
          </a:p>
        </p:txBody>
      </p:sp>
      <p:sp>
        <p:nvSpPr>
          <p:cNvPr id="4" name="Tijdelijke aanduiding voor dianummer 3"/>
          <p:cNvSpPr>
            <a:spLocks noGrp="1"/>
          </p:cNvSpPr>
          <p:nvPr>
            <p:ph type="sldNum" sz="quarter" idx="4"/>
          </p:nvPr>
        </p:nvSpPr>
        <p:spPr/>
        <p:txBody>
          <a:bodyPr/>
          <a:lstStyle/>
          <a:p>
            <a:fld id="{52F693C1-2EBD-4E3D-BA37-919DC64FC560}" type="slidenum">
              <a:rPr lang="nl-NL" smtClean="0"/>
              <a:pPr/>
              <a:t>26</a:t>
            </a:fld>
            <a:endParaRPr lang="nl-NL"/>
          </a:p>
        </p:txBody>
      </p:sp>
    </p:spTree>
    <p:extLst>
      <p:ext uri="{BB962C8B-B14F-4D97-AF65-F5344CB8AC3E}">
        <p14:creationId xmlns:p14="http://schemas.microsoft.com/office/powerpoint/2010/main" val="1423674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Even voorstellen en zo …</a:t>
            </a:r>
          </a:p>
        </p:txBody>
      </p:sp>
      <p:sp>
        <p:nvSpPr>
          <p:cNvPr id="3" name="Tijdelijke aanduiding voor inhoud 2"/>
          <p:cNvSpPr>
            <a:spLocks noGrp="1"/>
          </p:cNvSpPr>
          <p:nvPr>
            <p:ph sz="half" idx="2"/>
          </p:nvPr>
        </p:nvSpPr>
        <p:spPr>
          <a:xfrm>
            <a:off x="397333" y="2564904"/>
            <a:ext cx="8352928" cy="2520281"/>
          </a:xfrm>
        </p:spPr>
        <p:txBody>
          <a:bodyPr>
            <a:noAutofit/>
          </a:bodyPr>
          <a:lstStyle/>
          <a:p>
            <a:pPr marL="0" indent="0">
              <a:buNone/>
            </a:pPr>
            <a:r>
              <a:rPr lang="nl-NL" sz="6600" b="1" dirty="0">
                <a:latin typeface="Bradley Hand ITC" panose="03070402050302030203" pitchFamily="66" charset="0"/>
              </a:rPr>
              <a:t>Hallo allemaal</a:t>
            </a:r>
          </a:p>
          <a:p>
            <a:pPr marL="0" indent="0">
              <a:buNone/>
            </a:pPr>
            <a:r>
              <a:rPr lang="nl-NL" sz="6600" b="1" dirty="0">
                <a:latin typeface="Bradley Hand ITC" panose="03070402050302030203" pitchFamily="66" charset="0"/>
              </a:rPr>
              <a:t>Wat fijn dat je er bent!</a:t>
            </a:r>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3</a:t>
            </a:fld>
            <a:endParaRPr lang="nl-NL" dirty="0"/>
          </a:p>
        </p:txBody>
      </p:sp>
    </p:spTree>
    <p:extLst>
      <p:ext uri="{BB962C8B-B14F-4D97-AF65-F5344CB8AC3E}">
        <p14:creationId xmlns:p14="http://schemas.microsoft.com/office/powerpoint/2010/main" val="4258669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Gang van zaken bij </a:t>
            </a:r>
            <a:r>
              <a:rPr lang="nl-NL" dirty="0" err="1"/>
              <a:t>vakvernieuwing</a:t>
            </a:r>
            <a:r>
              <a:rPr lang="nl-NL" dirty="0"/>
              <a:t> </a:t>
            </a:r>
          </a:p>
        </p:txBody>
      </p:sp>
      <p:sp>
        <p:nvSpPr>
          <p:cNvPr id="3" name="Tijdelijke aanduiding voor inhoud 2"/>
          <p:cNvSpPr>
            <a:spLocks noGrp="1"/>
          </p:cNvSpPr>
          <p:nvPr>
            <p:ph sz="half" idx="2"/>
          </p:nvPr>
        </p:nvSpPr>
        <p:spPr>
          <a:xfrm>
            <a:off x="467544" y="1844824"/>
            <a:ext cx="8424936" cy="4367511"/>
          </a:xfrm>
        </p:spPr>
        <p:txBody>
          <a:bodyPr>
            <a:noAutofit/>
          </a:bodyPr>
          <a:lstStyle/>
          <a:p>
            <a:r>
              <a:rPr lang="nl-NL" sz="2000" dirty="0"/>
              <a:t>Opdracht tot nieuw examenprogramma vanuit </a:t>
            </a:r>
            <a:r>
              <a:rPr lang="nl-NL" sz="2000" dirty="0" smtClean="0"/>
              <a:t>OCW naar aanleiding behoefte werkveld</a:t>
            </a:r>
            <a:endParaRPr lang="nl-NL" sz="2000" dirty="0"/>
          </a:p>
          <a:p>
            <a:pPr marL="0" indent="0">
              <a:buNone/>
            </a:pPr>
            <a:r>
              <a:rPr lang="nl-NL" sz="1000" dirty="0"/>
              <a:t>	 </a:t>
            </a:r>
          </a:p>
          <a:p>
            <a:r>
              <a:rPr lang="nl-NL" sz="2000" dirty="0"/>
              <a:t>OCW stelt vernieuwingscommissie samen – SLO is </a:t>
            </a:r>
            <a:r>
              <a:rPr lang="nl-NL" sz="2000" dirty="0" smtClean="0"/>
              <a:t>penvoerder. CvTE </a:t>
            </a:r>
            <a:r>
              <a:rPr lang="nl-NL" sz="2000" dirty="0"/>
              <a:t>en Cito </a:t>
            </a:r>
            <a:r>
              <a:rPr lang="nl-NL" sz="2000" dirty="0" smtClean="0"/>
              <a:t>adviesrol</a:t>
            </a:r>
            <a:endParaRPr lang="nl-NL" sz="2000" dirty="0"/>
          </a:p>
          <a:p>
            <a:endParaRPr lang="nl-NL" sz="1000" dirty="0"/>
          </a:p>
          <a:p>
            <a:r>
              <a:rPr lang="nl-NL" sz="2000" dirty="0"/>
              <a:t>CvTE stelt syllabuscommissie in om examenprogramma uit te </a:t>
            </a:r>
            <a:r>
              <a:rPr lang="nl-NL" sz="2000" dirty="0" smtClean="0"/>
              <a:t>werken. SLO </a:t>
            </a:r>
            <a:r>
              <a:rPr lang="nl-NL" sz="2000" dirty="0"/>
              <a:t>en Cito </a:t>
            </a:r>
            <a:r>
              <a:rPr lang="nl-NL" sz="2000" dirty="0" smtClean="0"/>
              <a:t>adviesrol</a:t>
            </a:r>
            <a:endParaRPr lang="nl-NL" sz="2000" dirty="0"/>
          </a:p>
          <a:p>
            <a:endParaRPr lang="nl-NL" sz="1000" dirty="0"/>
          </a:p>
          <a:p>
            <a:r>
              <a:rPr lang="nl-NL" sz="2000" dirty="0" smtClean="0"/>
              <a:t>CvTE-vaststellingscommissie BE adviseert/becommentarieert conceptsyllabus op </a:t>
            </a:r>
            <a:r>
              <a:rPr lang="nl-NL" sz="2000" dirty="0"/>
              <a:t>inhoud.</a:t>
            </a:r>
          </a:p>
          <a:p>
            <a:endParaRPr lang="nl-NL" sz="1000" dirty="0"/>
          </a:p>
          <a:p>
            <a:r>
              <a:rPr lang="nl-NL" sz="2000" dirty="0"/>
              <a:t>CvTE zorgt voor </a:t>
            </a:r>
            <a:r>
              <a:rPr lang="nl-NL" sz="2000" dirty="0" smtClean="0"/>
              <a:t>veldraadpleging</a:t>
            </a:r>
            <a:endParaRPr lang="nl-NL" sz="2000" dirty="0"/>
          </a:p>
          <a:p>
            <a:endParaRPr lang="nl-NL" sz="1000" dirty="0"/>
          </a:p>
          <a:p>
            <a:r>
              <a:rPr lang="nl-NL" sz="2000" dirty="0"/>
              <a:t>CvTE stelt programma </a:t>
            </a:r>
            <a:r>
              <a:rPr lang="nl-NL" sz="2000" dirty="0" smtClean="0"/>
              <a:t>vast</a:t>
            </a:r>
            <a:endParaRPr lang="nl-NL" sz="20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4</a:t>
            </a:fld>
            <a:endParaRPr lang="nl-NL" dirty="0"/>
          </a:p>
        </p:txBody>
      </p:sp>
    </p:spTree>
    <p:extLst>
      <p:ext uri="{BB962C8B-B14F-4D97-AF65-F5344CB8AC3E}">
        <p14:creationId xmlns:p14="http://schemas.microsoft.com/office/powerpoint/2010/main" val="2630390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vernieuwingscommissie Boot</a:t>
            </a:r>
            <a:br>
              <a:rPr lang="nl-NL" dirty="0"/>
            </a:br>
            <a:r>
              <a:rPr lang="nl-NL" dirty="0"/>
              <a:t>uitgangspunt 1 – </a:t>
            </a:r>
            <a:r>
              <a:rPr lang="nl-NL" i="1" dirty="0"/>
              <a:t>Perspectief</a:t>
            </a:r>
            <a:endParaRPr lang="nl-NL" dirty="0"/>
          </a:p>
        </p:txBody>
      </p:sp>
      <p:sp>
        <p:nvSpPr>
          <p:cNvPr id="3" name="Tijdelijke aanduiding voor inhoud 2"/>
          <p:cNvSpPr>
            <a:spLocks noGrp="1"/>
          </p:cNvSpPr>
          <p:nvPr>
            <p:ph sz="half" idx="2"/>
          </p:nvPr>
        </p:nvSpPr>
        <p:spPr>
          <a:xfrm>
            <a:off x="400150" y="1897210"/>
            <a:ext cx="8151293" cy="4104457"/>
          </a:xfrm>
        </p:spPr>
        <p:txBody>
          <a:bodyPr>
            <a:normAutofit/>
          </a:bodyPr>
          <a:lstStyle/>
          <a:p>
            <a:pPr marL="539750" lvl="1" indent="-539750">
              <a:buAutoNum type="arabicPeriod"/>
            </a:pPr>
            <a:endParaRPr lang="nl-NL" sz="2400" dirty="0">
              <a:solidFill>
                <a:srgbClr val="7030A0"/>
              </a:solidFill>
            </a:endParaRPr>
          </a:p>
          <a:p>
            <a:pPr marL="539750" lvl="1" indent="-539750">
              <a:buAutoNum type="arabicPeriod"/>
            </a:pPr>
            <a:r>
              <a:rPr lang="nl-NL" sz="2800" dirty="0">
                <a:solidFill>
                  <a:schemeClr val="tx1">
                    <a:lumMod val="75000"/>
                  </a:schemeClr>
                </a:solidFill>
              </a:rPr>
              <a:t>Naast het perspectief van de organisatie, staat het individu, de leerling, meer centraal.</a:t>
            </a:r>
          </a:p>
          <a:p>
            <a:pPr marL="539750" lvl="1" indent="-539750">
              <a:buAutoNum type="arabicPeriod"/>
            </a:pPr>
            <a:endParaRPr lang="nl-NL" sz="2800" dirty="0">
              <a:solidFill>
                <a:schemeClr val="tx1">
                  <a:lumMod val="75000"/>
                </a:schemeClr>
              </a:solidFill>
            </a:endParaRPr>
          </a:p>
          <a:p>
            <a:pPr marL="539750" lvl="1" indent="-539750">
              <a:buNone/>
            </a:pPr>
            <a:r>
              <a:rPr lang="nl-NL" sz="2800" dirty="0">
                <a:solidFill>
                  <a:schemeClr val="tx1">
                    <a:lumMod val="75000"/>
                  </a:schemeClr>
                </a:solidFill>
              </a:rPr>
              <a:t>	</a:t>
            </a:r>
            <a:r>
              <a:rPr lang="nl-NL" sz="2800" i="1" dirty="0">
                <a:solidFill>
                  <a:schemeClr val="tx1">
                    <a:lumMod val="75000"/>
                  </a:schemeClr>
                </a:solidFill>
              </a:rPr>
              <a:t>zelfredzaamheid, ondernemerschap en de belevingswereld van de leerling. </a:t>
            </a:r>
          </a:p>
          <a:p>
            <a:pPr marL="539750" lvl="1" indent="-539750">
              <a:buNone/>
            </a:pPr>
            <a:endParaRPr lang="nl-NL" sz="2000" dirty="0">
              <a:solidFill>
                <a:schemeClr val="tx1">
                  <a:lumMod val="75000"/>
                </a:schemeClr>
              </a:solidFill>
            </a:endParaRPr>
          </a:p>
          <a:p>
            <a:pPr marL="539750" lvl="1" indent="-539750">
              <a:buNone/>
            </a:pPr>
            <a:endParaRPr lang="nl-NL" sz="20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5</a:t>
            </a:fld>
            <a:endParaRPr lang="nl-NL" dirty="0"/>
          </a:p>
        </p:txBody>
      </p:sp>
    </p:spTree>
    <p:extLst>
      <p:ext uri="{BB962C8B-B14F-4D97-AF65-F5344CB8AC3E}">
        <p14:creationId xmlns:p14="http://schemas.microsoft.com/office/powerpoint/2010/main" val="2732897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vernieuwingscommissie Boot</a:t>
            </a:r>
            <a:br>
              <a:rPr lang="nl-NL" dirty="0"/>
            </a:br>
            <a:r>
              <a:rPr lang="nl-NL" dirty="0"/>
              <a:t>uitgangspunt 2 –</a:t>
            </a:r>
            <a:r>
              <a:rPr lang="nl-NL" i="1" dirty="0"/>
              <a:t>’samenhang’ - stadionmodel</a:t>
            </a:r>
            <a:endParaRPr lang="nl-NL" dirty="0"/>
          </a:p>
        </p:txBody>
      </p:sp>
      <p:sp>
        <p:nvSpPr>
          <p:cNvPr id="3" name="Tijdelijke aanduiding voor inhoud 2"/>
          <p:cNvSpPr>
            <a:spLocks noGrp="1"/>
          </p:cNvSpPr>
          <p:nvPr>
            <p:ph sz="half" idx="2"/>
          </p:nvPr>
        </p:nvSpPr>
        <p:spPr>
          <a:xfrm>
            <a:off x="395536" y="1976933"/>
            <a:ext cx="8151293" cy="4104457"/>
          </a:xfrm>
        </p:spPr>
        <p:txBody>
          <a:bodyPr>
            <a:normAutofit/>
          </a:bodyPr>
          <a:lstStyle/>
          <a:p>
            <a:pPr marL="539750" lvl="1" indent="-539750">
              <a:buNone/>
            </a:pPr>
            <a:endParaRPr lang="nl-NL" sz="2000" dirty="0">
              <a:solidFill>
                <a:schemeClr val="tx1">
                  <a:lumMod val="75000"/>
                </a:schemeClr>
              </a:solidFill>
            </a:endParaRPr>
          </a:p>
          <a:p>
            <a:pPr marL="539750" lvl="1" indent="-539750">
              <a:buAutoNum type="arabicPeriod" startAt="2"/>
            </a:pPr>
            <a:r>
              <a:rPr lang="nl-NL" sz="2800" dirty="0">
                <a:solidFill>
                  <a:schemeClr val="tx1">
                    <a:lumMod val="75000"/>
                  </a:schemeClr>
                </a:solidFill>
              </a:rPr>
              <a:t>Een meer geïntegreerde programmastructuur: een grotere samenhang (het stadionmodel). </a:t>
            </a:r>
          </a:p>
          <a:p>
            <a:pPr marL="539750" lvl="1" indent="-539750">
              <a:buAutoNum type="arabicPeriod" startAt="2"/>
            </a:pPr>
            <a:endParaRPr lang="nl-NL" sz="2800" dirty="0">
              <a:solidFill>
                <a:schemeClr val="tx1">
                  <a:lumMod val="75000"/>
                </a:schemeClr>
              </a:solidFill>
            </a:endParaRPr>
          </a:p>
          <a:p>
            <a:pPr marL="0" indent="0">
              <a:buNone/>
              <a:tabLst>
                <a:tab pos="539750" algn="l"/>
              </a:tabLst>
            </a:pPr>
            <a:r>
              <a:rPr lang="nl-NL" sz="2800" dirty="0">
                <a:solidFill>
                  <a:schemeClr val="tx1">
                    <a:lumMod val="75000"/>
                  </a:schemeClr>
                </a:solidFill>
              </a:rPr>
              <a:t>	</a:t>
            </a:r>
            <a:r>
              <a:rPr lang="nl-NL" sz="2800" i="1" dirty="0">
                <a:solidFill>
                  <a:schemeClr val="tx1">
                    <a:lumMod val="75000"/>
                  </a:schemeClr>
                </a:solidFill>
              </a:rPr>
              <a:t>Het bindmiddel is domein B (van persoon 	naar rechtspersoon)</a:t>
            </a:r>
            <a:endParaRPr lang="nl-NL" sz="2800" dirty="0">
              <a:solidFill>
                <a:schemeClr val="tx1">
                  <a:lumMod val="75000"/>
                </a:schemeClr>
              </a:solidFill>
            </a:endParaRPr>
          </a:p>
          <a:p>
            <a:pPr marL="0" indent="0">
              <a:buNone/>
            </a:pPr>
            <a:endParaRPr lang="nl-NL" sz="20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6</a:t>
            </a:fld>
            <a:endParaRPr lang="nl-NL" dirty="0"/>
          </a:p>
        </p:txBody>
      </p:sp>
    </p:spTree>
    <p:extLst>
      <p:ext uri="{BB962C8B-B14F-4D97-AF65-F5344CB8AC3E}">
        <p14:creationId xmlns:p14="http://schemas.microsoft.com/office/powerpoint/2010/main" val="1329320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stadionmodel</a:t>
            </a:r>
          </a:p>
        </p:txBody>
      </p:sp>
      <p:sp>
        <p:nvSpPr>
          <p:cNvPr id="3" name="Tijdelijke aanduiding voor inhoud 2"/>
          <p:cNvSpPr>
            <a:spLocks noGrp="1"/>
          </p:cNvSpPr>
          <p:nvPr>
            <p:ph sz="half" idx="2"/>
          </p:nvPr>
        </p:nvSpPr>
        <p:spPr>
          <a:xfrm>
            <a:off x="395536" y="1976933"/>
            <a:ext cx="8151293" cy="4104457"/>
          </a:xfrm>
        </p:spPr>
        <p:txBody>
          <a:bodyPr>
            <a:normAutofit/>
          </a:bodyPr>
          <a:lstStyle/>
          <a:p>
            <a:pPr marL="539750" lvl="1" indent="-539750">
              <a:buNone/>
            </a:pPr>
            <a:endParaRPr lang="nl-NL" sz="2000" dirty="0">
              <a:solidFill>
                <a:schemeClr val="tx1">
                  <a:lumMod val="75000"/>
                </a:schemeClr>
              </a:solidFill>
            </a:endParaRPr>
          </a:p>
          <a:p>
            <a:pPr marL="0" indent="0">
              <a:buNone/>
            </a:pPr>
            <a:endParaRPr lang="nl-NL" sz="20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7</a:t>
            </a:fld>
            <a:endParaRPr lang="nl-NL" dirty="0"/>
          </a:p>
        </p:txBody>
      </p:sp>
      <p:pic>
        <p:nvPicPr>
          <p:cNvPr id="7" name="Afbeelding 6">
            <a:extLst>
              <a:ext uri="{FF2B5EF4-FFF2-40B4-BE49-F238E27FC236}">
                <a16:creationId xmlns:a16="http://schemas.microsoft.com/office/drawing/2014/main" xmlns="" id="{B3FEFC61-F626-42D5-A555-616C30F1D427}"/>
              </a:ext>
            </a:extLst>
          </p:cNvPr>
          <p:cNvPicPr>
            <a:picLocks noChangeAspect="1"/>
          </p:cNvPicPr>
          <p:nvPr/>
        </p:nvPicPr>
        <p:blipFill rotWithShape="1">
          <a:blip r:embed="rId4">
            <a:extLst>
              <a:ext uri="{28A0092B-C50C-407E-A947-70E740481C1C}">
                <a14:useLocalDpi xmlns:a14="http://schemas.microsoft.com/office/drawing/2010/main" val="0"/>
              </a:ext>
            </a:extLst>
          </a:blip>
          <a:srcRect l="47070" t="1795" r="5173"/>
          <a:stretch/>
        </p:blipFill>
        <p:spPr>
          <a:xfrm rot="16200000">
            <a:off x="2508505" y="282051"/>
            <a:ext cx="4633547" cy="7443101"/>
          </a:xfrm>
          <a:prstGeom prst="rect">
            <a:avLst/>
          </a:prstGeom>
        </p:spPr>
      </p:pic>
    </p:spTree>
    <p:extLst>
      <p:ext uri="{BB962C8B-B14F-4D97-AF65-F5344CB8AC3E}">
        <p14:creationId xmlns:p14="http://schemas.microsoft.com/office/powerpoint/2010/main" val="3130416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243247"/>
            <a:ext cx="8352928" cy="576064"/>
          </a:xfrm>
        </p:spPr>
        <p:txBody>
          <a:bodyPr>
            <a:normAutofit/>
          </a:bodyPr>
          <a:lstStyle/>
          <a:p>
            <a:r>
              <a:rPr lang="nl-NL" dirty="0" err="1"/>
              <a:t>DomEIN</a:t>
            </a:r>
            <a:r>
              <a:rPr lang="nl-NL" dirty="0"/>
              <a:t> B</a:t>
            </a:r>
            <a:endParaRPr lang="nl-NL" i="1"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College voor Toetsen en Examens </a:t>
            </a:r>
            <a:r>
              <a:rPr kumimoji="0" lang="nl-NL" sz="1800" b="0" i="0" u="none" strike="noStrike" kern="1200" cap="none" spc="0" normalizeH="0" baseline="0" noProof="0" dirty="0">
                <a:ln>
                  <a:noFill/>
                </a:ln>
                <a:solidFill>
                  <a:srgbClr val="330066"/>
                </a:solidFill>
                <a:effectLst/>
                <a:uLnTx/>
                <a:uFillTx/>
                <a:latin typeface="Verdana"/>
                <a:ea typeface="+mn-ea"/>
                <a:cs typeface="+mn-cs"/>
              </a:rPr>
              <a:t>Examens</a:t>
            </a:r>
          </a:p>
        </p:txBody>
      </p:sp>
      <p:pic>
        <p:nvPicPr>
          <p:cNvPr id="3074"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051720" y="1916832"/>
            <a:ext cx="5040560" cy="434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dianumm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693C1-2EBD-4E3D-BA37-919DC64FC560}" type="slidenum">
              <a:rPr kumimoji="0" lang="nl-NL" sz="1000" b="0" i="0" u="none" strike="noStrike" kern="1200" cap="none" spc="0" normalizeH="0" baseline="0" noProof="0" smtClean="0">
                <a:ln>
                  <a:noFill/>
                </a:ln>
                <a:solidFill>
                  <a:srgbClr val="EEECE1">
                    <a:lumMod val="90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nl-NL" sz="1000" b="0" i="0" u="none" strike="noStrike" kern="1200" cap="none" spc="0" normalizeH="0" baseline="0" noProof="0" dirty="0">
              <a:ln>
                <a:noFill/>
              </a:ln>
              <a:solidFill>
                <a:srgbClr val="EEECE1">
                  <a:lumMod val="90000"/>
                </a:srgbClr>
              </a:solidFill>
              <a:effectLst/>
              <a:uLnTx/>
              <a:uFillTx/>
              <a:latin typeface="Verdana"/>
              <a:ea typeface="+mn-ea"/>
              <a:cs typeface="+mn-cs"/>
            </a:endParaRPr>
          </a:p>
        </p:txBody>
      </p:sp>
    </p:spTree>
    <p:extLst>
      <p:ext uri="{BB962C8B-B14F-4D97-AF65-F5344CB8AC3E}">
        <p14:creationId xmlns:p14="http://schemas.microsoft.com/office/powerpoint/2010/main" val="3137419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Uitgangspunten vernieuwingscommissie Boot</a:t>
            </a:r>
            <a:br>
              <a:rPr lang="nl-NL" dirty="0"/>
            </a:br>
            <a:r>
              <a:rPr lang="nl-NL" dirty="0"/>
              <a:t>uitgangspunt 3 – </a:t>
            </a:r>
            <a:r>
              <a:rPr lang="nl-NL" i="1" dirty="0"/>
              <a:t>handelingswerkwoorden</a:t>
            </a:r>
            <a:endParaRPr lang="nl-NL" dirty="0"/>
          </a:p>
        </p:txBody>
      </p:sp>
      <p:sp>
        <p:nvSpPr>
          <p:cNvPr id="3" name="Tijdelijke aanduiding voor inhoud 2"/>
          <p:cNvSpPr>
            <a:spLocks noGrp="1"/>
          </p:cNvSpPr>
          <p:nvPr>
            <p:ph sz="half" idx="2"/>
          </p:nvPr>
        </p:nvSpPr>
        <p:spPr>
          <a:xfrm>
            <a:off x="395536" y="1928464"/>
            <a:ext cx="8604449" cy="4104457"/>
          </a:xfrm>
        </p:spPr>
        <p:txBody>
          <a:bodyPr>
            <a:normAutofit fontScale="92500" lnSpcReduction="10000"/>
          </a:bodyPr>
          <a:lstStyle/>
          <a:p>
            <a:pPr marL="539750" lvl="0" indent="-539750">
              <a:buAutoNum type="arabicPeriod" startAt="3"/>
            </a:pPr>
            <a:r>
              <a:rPr lang="nl-NL" sz="2400" dirty="0">
                <a:solidFill>
                  <a:schemeClr val="tx1">
                    <a:lumMod val="75000"/>
                  </a:schemeClr>
                </a:solidFill>
              </a:rPr>
              <a:t>Gebruik van handelingswerkwoorden:</a:t>
            </a:r>
          </a:p>
          <a:p>
            <a:pPr marL="0" lvl="0" indent="0">
              <a:buNone/>
            </a:pPr>
            <a:endParaRPr lang="nl-NL" sz="2400" dirty="0">
              <a:solidFill>
                <a:schemeClr val="tx1">
                  <a:lumMod val="75000"/>
                </a:schemeClr>
              </a:solidFill>
            </a:endParaRPr>
          </a:p>
          <a:p>
            <a:pPr marL="0" lvl="0" indent="0">
              <a:buNone/>
            </a:pPr>
            <a:r>
              <a:rPr lang="nl-NL" sz="2400" dirty="0">
                <a:solidFill>
                  <a:schemeClr val="tx1">
                    <a:lumMod val="75000"/>
                  </a:schemeClr>
                </a:solidFill>
              </a:rPr>
              <a:t>-	</a:t>
            </a:r>
            <a:r>
              <a:rPr lang="nl-NL" sz="2400" b="1" dirty="0">
                <a:solidFill>
                  <a:schemeClr val="tx1">
                    <a:lumMod val="75000"/>
                  </a:schemeClr>
                </a:solidFill>
              </a:rPr>
              <a:t>havo</a:t>
            </a:r>
            <a:r>
              <a:rPr lang="nl-NL" sz="2400" dirty="0">
                <a:solidFill>
                  <a:schemeClr val="tx1">
                    <a:lumMod val="75000"/>
                  </a:schemeClr>
                </a:solidFill>
              </a:rPr>
              <a:t> eindtermen zijn vooral 	</a:t>
            </a:r>
            <a:r>
              <a:rPr lang="nl-NL" sz="2400" i="1" dirty="0">
                <a:solidFill>
                  <a:schemeClr val="tx1">
                    <a:lumMod val="75000"/>
                  </a:schemeClr>
                </a:solidFill>
              </a:rPr>
              <a:t>toepassingsgericht 	=&gt; 	Handelingswerkwoorden zijn </a:t>
            </a:r>
            <a:r>
              <a:rPr lang="nl-NL" sz="2400" i="1" dirty="0" smtClean="0">
                <a:solidFill>
                  <a:schemeClr val="tx1">
                    <a:lumMod val="75000"/>
                  </a:schemeClr>
                </a:solidFill>
              </a:rPr>
              <a:t>vooral noemen</a:t>
            </a:r>
            <a:r>
              <a:rPr lang="nl-NL" sz="2400" i="1" dirty="0">
                <a:solidFill>
                  <a:schemeClr val="tx1">
                    <a:lumMod val="75000"/>
                  </a:schemeClr>
                </a:solidFill>
              </a:rPr>
              <a:t>, 		</a:t>
            </a:r>
            <a:r>
              <a:rPr lang="nl-NL" sz="2400" i="1" dirty="0" smtClean="0">
                <a:solidFill>
                  <a:schemeClr val="tx1">
                    <a:lumMod val="75000"/>
                  </a:schemeClr>
                </a:solidFill>
              </a:rPr>
              <a:t>uitleggen</a:t>
            </a:r>
            <a:r>
              <a:rPr lang="nl-NL" sz="2400" i="1" dirty="0">
                <a:solidFill>
                  <a:schemeClr val="tx1">
                    <a:lumMod val="75000"/>
                  </a:schemeClr>
                </a:solidFill>
              </a:rPr>
              <a:t>, berekenen en opstellen</a:t>
            </a:r>
          </a:p>
          <a:p>
            <a:pPr marL="539750" lvl="0" indent="-539750">
              <a:buNone/>
            </a:pPr>
            <a:endParaRPr lang="nl-NL" sz="2400" b="1" dirty="0">
              <a:solidFill>
                <a:schemeClr val="tx1">
                  <a:lumMod val="75000"/>
                </a:schemeClr>
              </a:solidFill>
            </a:endParaRPr>
          </a:p>
          <a:p>
            <a:pPr marL="539750" lvl="0" indent="-539750">
              <a:buNone/>
            </a:pPr>
            <a:r>
              <a:rPr lang="nl-NL" sz="2400" b="1" dirty="0">
                <a:solidFill>
                  <a:schemeClr val="tx1">
                    <a:lumMod val="75000"/>
                  </a:schemeClr>
                </a:solidFill>
              </a:rPr>
              <a:t>- 		vwo</a:t>
            </a:r>
            <a:r>
              <a:rPr lang="nl-NL" sz="2400" dirty="0">
                <a:solidFill>
                  <a:schemeClr val="tx1">
                    <a:lumMod val="75000"/>
                  </a:schemeClr>
                </a:solidFill>
              </a:rPr>
              <a:t> eindtermen zijn naast </a:t>
            </a:r>
            <a:r>
              <a:rPr lang="nl-NL" sz="2400" i="1" dirty="0">
                <a:solidFill>
                  <a:schemeClr val="tx1">
                    <a:lumMod val="75000"/>
                  </a:schemeClr>
                </a:solidFill>
              </a:rPr>
              <a:t>toepassingsgerich</a:t>
            </a:r>
            <a:r>
              <a:rPr lang="nl-NL" sz="2400" dirty="0">
                <a:solidFill>
                  <a:schemeClr val="tx1">
                    <a:lumMod val="75000"/>
                  </a:schemeClr>
                </a:solidFill>
              </a:rPr>
              <a:t>t, 	in sommige gevallen </a:t>
            </a:r>
            <a:r>
              <a:rPr lang="nl-NL" sz="2400" i="1" dirty="0">
                <a:solidFill>
                  <a:schemeClr val="tx1">
                    <a:lumMod val="75000"/>
                  </a:schemeClr>
                </a:solidFill>
              </a:rPr>
              <a:t>meer beschouwend en 		analytisch </a:t>
            </a:r>
          </a:p>
          <a:p>
            <a:pPr marL="0" lvl="0" indent="0">
              <a:buNone/>
            </a:pPr>
            <a:r>
              <a:rPr lang="nl-NL" sz="2400" dirty="0">
                <a:solidFill>
                  <a:schemeClr val="tx1">
                    <a:lumMod val="75000"/>
                  </a:schemeClr>
                </a:solidFill>
              </a:rPr>
              <a:t>	=&gt; 	</a:t>
            </a:r>
            <a:r>
              <a:rPr lang="nl-NL" sz="2400" i="1" dirty="0">
                <a:solidFill>
                  <a:schemeClr val="tx1">
                    <a:lumMod val="75000"/>
                  </a:schemeClr>
                </a:solidFill>
              </a:rPr>
              <a:t>Handelingswerkwoorden zijn ook 				analyseren, beoordelen en evalueren</a:t>
            </a:r>
          </a:p>
          <a:p>
            <a:endParaRPr lang="nl-NL" sz="2000" dirty="0"/>
          </a:p>
        </p:txBody>
      </p:sp>
      <p:pic>
        <p:nvPicPr>
          <p:cNvPr id="2050" name="Picture 2" descr="Ci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184"/>
            <a:ext cx="1905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874421" y="426027"/>
            <a:ext cx="3816424" cy="646331"/>
          </a:xfrm>
          <a:prstGeom prst="rect">
            <a:avLst/>
          </a:prstGeom>
          <a:noFill/>
        </p:spPr>
        <p:txBody>
          <a:bodyPr wrap="square" rtlCol="0">
            <a:spAutoFit/>
          </a:bodyPr>
          <a:lstStyle/>
          <a:p>
            <a:r>
              <a:rPr lang="nl-NL" dirty="0">
                <a:solidFill>
                  <a:schemeClr val="bg1"/>
                </a:solidFill>
                <a:latin typeface="Times New Roman" panose="02020603050405020304" pitchFamily="18" charset="0"/>
                <a:cs typeface="Times New Roman" panose="02020603050405020304" pitchFamily="18" charset="0"/>
              </a:rPr>
              <a:t>College voor Toetsen en Examens </a:t>
            </a:r>
            <a:r>
              <a:rPr lang="nl-NL" dirty="0"/>
              <a:t>Examens</a:t>
            </a:r>
          </a:p>
        </p:txBody>
      </p:sp>
      <p:sp>
        <p:nvSpPr>
          <p:cNvPr id="5" name="Tijdelijke aanduiding voor dianummer 4"/>
          <p:cNvSpPr>
            <a:spLocks noGrp="1"/>
          </p:cNvSpPr>
          <p:nvPr>
            <p:ph type="sldNum" sz="quarter" idx="12"/>
          </p:nvPr>
        </p:nvSpPr>
        <p:spPr/>
        <p:txBody>
          <a:bodyPr/>
          <a:lstStyle/>
          <a:p>
            <a:fld id="{52F693C1-2EBD-4E3D-BA37-919DC64FC560}" type="slidenum">
              <a:rPr lang="nl-NL" smtClean="0"/>
              <a:t>9</a:t>
            </a:fld>
            <a:endParaRPr lang="nl-NL" dirty="0"/>
          </a:p>
        </p:txBody>
      </p:sp>
    </p:spTree>
    <p:extLst>
      <p:ext uri="{BB962C8B-B14F-4D97-AF65-F5344CB8AC3E}">
        <p14:creationId xmlns:p14="http://schemas.microsoft.com/office/powerpoint/2010/main" val="3553470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CvTE">
      <a:dk1>
        <a:srgbClr val="33006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vTE Standaard.potx" id="{B27A52D7-2995-4D7D-A7F4-A72AB4BDE4A9}" vid="{6A4E2F06-7046-41E7-B73D-9080FFDFF56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CvTE Standaard</Template>
  <TotalTime>0</TotalTime>
  <Words>766</Words>
  <Application>Microsoft Office PowerPoint</Application>
  <PresentationFormat>Diavoorstelling (4:3)</PresentationFormat>
  <Paragraphs>240</Paragraphs>
  <Slides>26</Slides>
  <Notes>24</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Kantoorthema</vt:lpstr>
      <vt:lpstr>Bedrijfseconomie ondernemerschap financiele zelfredzaamheid  Voorbeeldexamen  nieuwe programma havo</vt:lpstr>
      <vt:lpstr>Agenda</vt:lpstr>
      <vt:lpstr>Even voorstellen en zo …</vt:lpstr>
      <vt:lpstr>Gang van zaken bij vakvernieuwing </vt:lpstr>
      <vt:lpstr>Uitgangspunten vernieuwingscommissie Boot uitgangspunt 1 – Perspectief</vt:lpstr>
      <vt:lpstr>Uitgangspunten vernieuwingscommissie Boot uitgangspunt 2 –’samenhang’ - stadionmodel</vt:lpstr>
      <vt:lpstr>stadionmodel</vt:lpstr>
      <vt:lpstr>DomEIN B</vt:lpstr>
      <vt:lpstr>Uitgangspunten vernieuwingscommissie Boot uitgangspunt 3 – handelingswerkwoorden</vt:lpstr>
      <vt:lpstr>Uitgangspunten syllabuscommissie koelewijn - 1</vt:lpstr>
      <vt:lpstr>Uitgangspunten syllabuscommissie koelewijn - 2</vt:lpstr>
      <vt:lpstr>Uitgangspunten syllabuscommissie koelewijn - 3</vt:lpstr>
      <vt:lpstr>Overige zaken bij syllabus – winst/resultaatbegrip</vt:lpstr>
      <vt:lpstr>Vervallen zijn onder andere …</vt:lpstr>
      <vt:lpstr>Totstandkoming centraal examen</vt:lpstr>
      <vt:lpstr>Voorbeeldexamen havo</vt:lpstr>
      <vt:lpstr>Voorbeeld havo- examen BE</vt:lpstr>
      <vt:lpstr>Nog even in de herhaling .. Uitgangspunten vernieuwingscommissie Boot</vt:lpstr>
      <vt:lpstr>Uitgangspunten vernieuwingscommissie Boot uitgangspunt 1 – perspectief </vt:lpstr>
      <vt:lpstr>Uitgangspunten vernieuwingscommissie Boot uitgangspunt 1 – perspectief </vt:lpstr>
      <vt:lpstr>Uitgangspunten vernieuwingscommissie Boot uitgangspunt 2 stadionmodel ‘samenhang’</vt:lpstr>
      <vt:lpstr>Uitgangspunten vernieuwingscommissie Boot uitgangspunt 2 stadionmodel ‘samenhang’</vt:lpstr>
      <vt:lpstr>Uitgangspunten vernieuwingscommissie Boot uitgangspunt 3 handelingswerkwoorden</vt:lpstr>
      <vt:lpstr>Uitgangspunten vernieuwingscommissie Boot uitgangspunt 3 handelingswerkwoorden</vt:lpstr>
      <vt:lpstr>PowerPoint-presentatie</vt:lpstr>
      <vt:lpstr>Wat gebeurt er met jullie opmerkingen?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CvTE in georgië</dc:title>
  <dc:creator>Ruth Welman</dc:creator>
  <cp:lastModifiedBy>Jan Stevens</cp:lastModifiedBy>
  <cp:revision>105</cp:revision>
  <cp:lastPrinted>2018-03-15T10:55:55Z</cp:lastPrinted>
  <dcterms:created xsi:type="dcterms:W3CDTF">2017-11-20T09:20:54Z</dcterms:created>
  <dcterms:modified xsi:type="dcterms:W3CDTF">2019-04-02T14:08:41Z</dcterms:modified>
</cp:coreProperties>
</file>