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3" r:id="rId3"/>
    <p:sldId id="290" r:id="rId4"/>
    <p:sldId id="321" r:id="rId5"/>
    <p:sldId id="316" r:id="rId6"/>
    <p:sldId id="317" r:id="rId7"/>
    <p:sldId id="318" r:id="rId8"/>
    <p:sldId id="319" r:id="rId9"/>
    <p:sldId id="280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2" r:id="rId18"/>
    <p:sldId id="314" r:id="rId19"/>
    <p:sldId id="298" r:id="rId20"/>
  </p:sldIdLst>
  <p:sldSz cx="9144000" cy="6858000" type="screen4x3"/>
  <p:notesSz cx="6811963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ikkema, M.J." initials="F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5" autoAdjust="0"/>
    <p:restoredTop sz="71518" autoAdjust="0"/>
  </p:normalViewPr>
  <p:slideViewPr>
    <p:cSldViewPr>
      <p:cViewPr varScale="1">
        <p:scale>
          <a:sx n="77" d="100"/>
          <a:sy n="77" d="100"/>
        </p:scale>
        <p:origin x="-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3-14T20:00:09.026" idx="1">
    <p:pos x="2702" y="2220"/>
    <p:text>Ik zou zeggen "inzicht in de samenhang tussen verschillende domeinen wordt getoetst".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3-14T20:01:59.426" idx="2">
    <p:pos x="367" y="1142"/>
    <p:text>Beginnen met een bullet waarin staat wat er met de opmerkingen gedaan wordt.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3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3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63910E20-9428-43C6-A8E9-190780E77590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2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2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F0CC7B72-6FF5-49A3-9985-4695AE1A7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073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028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093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913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100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021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55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581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46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46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46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23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183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4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932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466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98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8C6472F-835B-437A-8F6F-653D638D7EDE}" type="datetime1">
              <a:rPr lang="nl-NL" smtClean="0"/>
              <a:t>2-4-2019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Picture Placeholder 12"/>
          <p:cNvSpPr txBox="1">
            <a:spLocks/>
          </p:cNvSpPr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06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ad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353347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114800" cy="4353347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DE7F-2FD2-4C4E-B13F-0CC5F3F821AB}" type="datetime1">
              <a:rPr lang="nl-NL" smtClean="0"/>
              <a:t>2-4-2019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35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ders zonde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100264" cy="4857403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114800" cy="4857403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0A8E-2CC8-4A2E-B9D4-5AFCCFD9822F}" type="datetime1">
              <a:rPr lang="nl-NL" smtClean="0"/>
              <a:t>2-4-2019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20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aders boven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8352928" cy="194421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5536" y="3789040"/>
            <a:ext cx="8352928" cy="2337123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C242-EA8B-40F1-B320-A61C472A47AA}" type="datetime1">
              <a:rPr lang="nl-NL" smtClean="0"/>
              <a:t>2-4-2019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558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ders boven elkaar zonde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352928" cy="216024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5536" y="3501008"/>
            <a:ext cx="8352928" cy="2625155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C157-2EF3-494C-9521-4C9F63040D00}" type="datetime1">
              <a:rPr lang="nl-NL" smtClean="0"/>
              <a:t>2-4-2019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474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08CF-935F-4A98-813F-76C55614935D}" type="datetime1">
              <a:rPr lang="nl-NL" smtClean="0"/>
              <a:t>2-4-2019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0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274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pagina 2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37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8224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/>
                </a:solidFill>
              </a:defRPr>
            </a:lvl1pPr>
          </a:lstStyle>
          <a:p>
            <a:fld id="{F0546E57-C1C8-4B6B-9894-84654FDA20EE}" type="datetime1">
              <a:rPr lang="nl-NL" smtClean="0"/>
              <a:t>2-4-2019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97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16983BDE-4641-4501-AD4F-6904F12ED0A4}" type="datetime1">
              <a:rPr lang="nl-NL" smtClean="0"/>
              <a:t>2-4-2019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77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FFB5759-49BA-4E1B-9A7A-17B395469082}" type="datetime1">
              <a:rPr lang="nl-NL" smtClean="0"/>
              <a:t>2-4-2019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683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A2E477D-DB33-4037-938E-7E8C5E53EC0E}" type="datetime1">
              <a:rPr lang="nl-NL" smtClean="0"/>
              <a:t>2-4-2019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6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D147778-3472-4AAB-AFAB-730AFC3892C0}" type="datetime1">
              <a:rPr lang="nl-NL" smtClean="0"/>
              <a:t>2-4-2019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634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DD1C82F-94C7-40E1-9D1C-F29847B0A3ED}" type="datetime1">
              <a:rPr lang="nl-NL" smtClean="0"/>
              <a:t>2-4-2019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4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CAF60FE-3C6F-4BA5-9A24-74392101E46A}" type="datetime1">
              <a:rPr lang="nl-NL" smtClean="0"/>
              <a:t>2-4-2019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534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 zonde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929411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8224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/>
                </a:solidFill>
              </a:defRPr>
            </a:lvl1pPr>
          </a:lstStyle>
          <a:p>
            <a:fld id="{A9DD1D8E-9BE2-45D8-8939-2CAC437B2854}" type="datetime1">
              <a:rPr lang="nl-NL" smtClean="0"/>
              <a:t>2-4-2019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06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3529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352928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8224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/>
                </a:solidFill>
              </a:defRPr>
            </a:lvl1pPr>
          </a:lstStyle>
          <a:p>
            <a:fld id="{544B8127-425C-40C5-A06D-19BC39485A92}" type="datetime1">
              <a:rPr lang="nl-NL" smtClean="0"/>
              <a:t>2-4-2019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03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0" r:id="rId2"/>
    <p:sldLayoutId id="2147483660" r:id="rId3"/>
    <p:sldLayoutId id="2147483669" r:id="rId4"/>
    <p:sldLayoutId id="2147483670" r:id="rId5"/>
    <p:sldLayoutId id="2147483671" r:id="rId6"/>
    <p:sldLayoutId id="2147483672" r:id="rId7"/>
    <p:sldLayoutId id="2147483676" r:id="rId8"/>
    <p:sldLayoutId id="2147483665" r:id="rId9"/>
    <p:sldLayoutId id="2147483652" r:id="rId10"/>
    <p:sldLayoutId id="2147483666" r:id="rId11"/>
    <p:sldLayoutId id="2147483667" r:id="rId12"/>
    <p:sldLayoutId id="2147483668" r:id="rId13"/>
    <p:sldLayoutId id="2147483655" r:id="rId14"/>
    <p:sldLayoutId id="2147483664" r:id="rId15"/>
    <p:sldLayoutId id="214748367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hyperlink" Target="mailto:jan.stevens@cito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jan.stevens@cito.nl" TargetMode="External"/><Relationship Id="rId7" Type="http://schemas.openxmlformats.org/officeDocument/2006/relationships/hyperlink" Target="mailto:m.j.flikkema@vu.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hyperlink" Target="http://www.google.nl/url?sa=i&amp;rct=j&amp;q=&amp;esrc=s&amp;source=images&amp;cd=&amp;cad=rja&amp;uact=8&amp;ved=2ahUKEwiAlNqDpoLhAhXEZFAKHf7aB9AQjRx6BAgBEAU&amp;url=http://www.senseofserving.com/&amp;psig=AOvVaw2yKhsBiJ92egaWrJfPPedV&amp;ust=1552675692844654" TargetMode="Externa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2ahUKEwjIt4O9p4LhAhUNLFAKHZZ8AWgQjRx6BAgBEAU&amp;url=http://www.aardvanhetpaard.nl/gedragstherapie-voor-paarden/nieuw/&amp;psig=AOvVaw30CJego12NqYyLJhMCOpp5&amp;ust=155267613128201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nl/url?sa=i&amp;rct=j&amp;q=&amp;esrc=s&amp;source=images&amp;cd=&amp;cad=rja&amp;uact=8&amp;ved=2ahUKEwiDouKsp4LhAhUFJVAKHdZBCaQQjRx6BAgBEAU&amp;url=https://iederin.nl/nieuws/17721/praten-over-vrijheidsbeperkingen-in-de-zorg/&amp;psig=AOvVaw2Iwb3aEW0Mz4aVUst6-BZ6&amp;ust=15526760972049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hyperlink" Target="https://www.google.nl/url?sa=i&amp;rct=j&amp;q=&amp;esrc=s&amp;source=images&amp;cd=&amp;cad=rja&amp;uact=8&amp;ved=2ahUKEwjm8piqqILhAhUDJ1AKHWBvDqUQjRx6BAgBEAU&amp;url=https://knkf.nl/product/knkf-examen/&amp;psig=AOvVaw2x_ARv9cr_qORLAXVHKnkL&amp;ust=15526763554297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5000" y="2204864"/>
            <a:ext cx="4429000" cy="1470025"/>
          </a:xfrm>
        </p:spPr>
        <p:txBody>
          <a:bodyPr>
            <a:normAutofit fontScale="90000"/>
          </a:bodyPr>
          <a:lstStyle/>
          <a:p>
            <a:r>
              <a:rPr lang="nl-NL" sz="2200" dirty="0"/>
              <a:t>Bedrijfseconomie</a:t>
            </a:r>
            <a:br>
              <a:rPr lang="nl-NL" sz="2200" dirty="0"/>
            </a:br>
            <a:r>
              <a:rPr lang="nl-NL" sz="2200" dirty="0"/>
              <a:t>ondernemerschap</a:t>
            </a:r>
            <a:br>
              <a:rPr lang="nl-NL" sz="2200" dirty="0"/>
            </a:br>
            <a:r>
              <a:rPr lang="nl-NL" sz="2200" dirty="0"/>
              <a:t>financiële zelfredzaamheid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Voorbeeldexamen </a:t>
            </a:r>
            <a:br>
              <a:rPr lang="nl-NL" dirty="0"/>
            </a:br>
            <a:r>
              <a:rPr lang="nl-NL" dirty="0"/>
              <a:t>nieuwe programma VWO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7786" y="4149080"/>
            <a:ext cx="3954693" cy="1512168"/>
          </a:xfrm>
        </p:spPr>
        <p:txBody>
          <a:bodyPr>
            <a:normAutofit/>
          </a:bodyPr>
          <a:lstStyle/>
          <a:p>
            <a:pPr algn="r"/>
            <a:endParaRPr lang="nl-NL" dirty="0"/>
          </a:p>
          <a:p>
            <a:pPr algn="r"/>
            <a:endParaRPr lang="nl-NL" dirty="0"/>
          </a:p>
          <a:p>
            <a:pPr algn="r"/>
            <a:r>
              <a:rPr lang="nl-NL" dirty="0"/>
              <a:t>Jan Stevens – Cito</a:t>
            </a:r>
          </a:p>
          <a:p>
            <a:pPr algn="r"/>
            <a:r>
              <a:rPr lang="nl-NL" dirty="0"/>
              <a:t>Meindert Flikkema - </a:t>
            </a:r>
            <a:r>
              <a:rPr lang="nl-NL" dirty="0" err="1"/>
              <a:t>CvTE</a:t>
            </a:r>
            <a:endParaRPr lang="nl-NL" dirty="0"/>
          </a:p>
        </p:txBody>
      </p:sp>
      <p:pic>
        <p:nvPicPr>
          <p:cNvPr id="1026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304033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Toelichting</a:t>
            </a:r>
            <a:br>
              <a:rPr lang="nl-NL" dirty="0"/>
            </a:br>
            <a:r>
              <a:rPr lang="nl-NL" dirty="0"/>
              <a:t>Uitgangspunten vernieuwingscommissie Boot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95536" y="1987599"/>
            <a:ext cx="8151293" cy="4104457"/>
          </a:xfrm>
        </p:spPr>
        <p:txBody>
          <a:bodyPr>
            <a:normAutofit fontScale="92500" lnSpcReduction="20000"/>
          </a:bodyPr>
          <a:lstStyle/>
          <a:p>
            <a:pPr marL="539750" lvl="1" indent="-539750">
              <a:buAutoNum type="arabicPeriod"/>
            </a:pP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Naast het </a:t>
            </a:r>
            <a:r>
              <a:rPr lang="nl-NL" sz="2000" b="1" u="sng" dirty="0">
                <a:solidFill>
                  <a:schemeClr val="tx1">
                    <a:lumMod val="75000"/>
                  </a:schemeClr>
                </a:solidFill>
              </a:rPr>
              <a:t>perspectief</a:t>
            </a: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 van de organisatie, staat het individu, de leerling, meer centraal; </a:t>
            </a:r>
          </a:p>
          <a:p>
            <a:pPr marL="539750" lvl="1" indent="-539750">
              <a:buNone/>
            </a:pP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nl-NL" sz="2000" i="1" dirty="0">
                <a:solidFill>
                  <a:schemeClr val="tx1">
                    <a:lumMod val="75000"/>
                  </a:schemeClr>
                </a:solidFill>
              </a:rPr>
              <a:t>zelfredzaamheid, ondernemerschap en de belevingswereld van de leerling. </a:t>
            </a:r>
          </a:p>
          <a:p>
            <a:pPr marL="539750" lvl="1" indent="-539750">
              <a:buNone/>
            </a:pPr>
            <a:endParaRPr lang="nl-NL" sz="2000" dirty="0">
              <a:solidFill>
                <a:schemeClr val="tx1">
                  <a:lumMod val="75000"/>
                </a:schemeClr>
              </a:solidFill>
            </a:endParaRPr>
          </a:p>
          <a:p>
            <a:pPr marL="539750" lvl="1" indent="-539750">
              <a:buNone/>
            </a:pP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2.	Een meer geïntegreerde programmastructuur: een </a:t>
            </a:r>
            <a:r>
              <a:rPr lang="nl-NL" sz="2000" b="1" u="sng" dirty="0">
                <a:solidFill>
                  <a:schemeClr val="tx1">
                    <a:lumMod val="75000"/>
                  </a:schemeClr>
                </a:solidFill>
              </a:rPr>
              <a:t>grotere samenhang</a:t>
            </a: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 (het stadionmodel). 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nl-NL" sz="2000" i="1" dirty="0">
                <a:solidFill>
                  <a:schemeClr val="tx1">
                    <a:lumMod val="75000"/>
                  </a:schemeClr>
                </a:solidFill>
              </a:rPr>
              <a:t>Het bindmiddel is domein B (van persoon naar 	rechtspersoon) </a:t>
            </a:r>
            <a:r>
              <a:rPr lang="nl-NL" sz="1200" i="1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nl-NL" sz="1200" i="1" dirty="0" err="1">
                <a:solidFill>
                  <a:schemeClr val="tx1">
                    <a:lumMod val="75000"/>
                  </a:schemeClr>
                </a:solidFill>
              </a:rPr>
              <a:t>blz</a:t>
            </a:r>
            <a:r>
              <a:rPr lang="nl-NL" sz="1200" i="1" dirty="0">
                <a:solidFill>
                  <a:schemeClr val="tx1">
                    <a:lumMod val="75000"/>
                  </a:schemeClr>
                </a:solidFill>
              </a:rPr>
              <a:t> 15)</a:t>
            </a:r>
          </a:p>
          <a:p>
            <a:pPr marL="539750" lvl="0" indent="-539750">
              <a:buNone/>
            </a:pPr>
            <a:endParaRPr lang="nl-NL" sz="2000" dirty="0">
              <a:solidFill>
                <a:schemeClr val="tx1">
                  <a:lumMod val="75000"/>
                </a:schemeClr>
              </a:solidFill>
            </a:endParaRPr>
          </a:p>
          <a:p>
            <a:pPr marL="539750" lvl="0" indent="-539750">
              <a:buAutoNum type="arabicPeriod" startAt="3"/>
            </a:pP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Gebruik van </a:t>
            </a:r>
            <a:r>
              <a:rPr lang="nl-NL" sz="2000" b="1" u="sng" dirty="0">
                <a:solidFill>
                  <a:schemeClr val="tx1">
                    <a:lumMod val="75000"/>
                  </a:schemeClr>
                </a:solidFill>
              </a:rPr>
              <a:t>handelingswerkwoorden</a:t>
            </a: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0" lvl="0" indent="0">
              <a:buNone/>
            </a:pP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	-	havo eindtermen zijn vooral </a:t>
            </a:r>
            <a:r>
              <a:rPr lang="nl-NL" sz="2000" i="1" dirty="0">
                <a:solidFill>
                  <a:schemeClr val="tx1">
                    <a:lumMod val="75000"/>
                  </a:schemeClr>
                </a:solidFill>
              </a:rPr>
              <a:t>toepassingsgericht</a:t>
            </a:r>
          </a:p>
          <a:p>
            <a:pPr marL="539750" lvl="0" indent="-539750">
              <a:buNone/>
            </a:pP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     		-	vwo eindtermen zijn naast </a:t>
            </a:r>
            <a:r>
              <a:rPr lang="nl-NL" sz="2000" i="1" dirty="0">
                <a:solidFill>
                  <a:schemeClr val="tx1">
                    <a:lumMod val="75000"/>
                  </a:schemeClr>
                </a:solidFill>
              </a:rPr>
              <a:t>toepassingsgerich</a:t>
            </a: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t, in 		sommige gevallen </a:t>
            </a:r>
            <a:r>
              <a:rPr lang="nl-NL" sz="2000" i="1" dirty="0">
                <a:solidFill>
                  <a:schemeClr val="tx1">
                    <a:lumMod val="75000"/>
                  </a:schemeClr>
                </a:solidFill>
              </a:rPr>
              <a:t>meer beschouwend en 			analytisch </a:t>
            </a:r>
            <a:r>
              <a:rPr lang="nl-NL" sz="1100" dirty="0">
                <a:solidFill>
                  <a:srgbClr val="7030A0"/>
                </a:solidFill>
              </a:rPr>
              <a:t>(</a:t>
            </a:r>
            <a:r>
              <a:rPr lang="nl-NL" sz="1100" dirty="0" err="1">
                <a:solidFill>
                  <a:srgbClr val="7030A0"/>
                </a:solidFill>
              </a:rPr>
              <a:t>blz</a:t>
            </a:r>
            <a:r>
              <a:rPr lang="nl-NL" sz="1100" dirty="0">
                <a:solidFill>
                  <a:srgbClr val="7030A0"/>
                </a:solidFill>
              </a:rPr>
              <a:t> 37)</a:t>
            </a:r>
          </a:p>
          <a:p>
            <a:endParaRPr lang="nl-NL" sz="2000" dirty="0"/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722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Uitgangspunten vernieuwingscommissie Boot uitgangspunt 1 – </a:t>
            </a:r>
            <a:r>
              <a:rPr lang="nl-NL" i="1" dirty="0"/>
              <a:t>perspectief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95536" y="2060848"/>
            <a:ext cx="8151293" cy="4104457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schemeClr val="tx1">
                  <a:lumMod val="75000"/>
                </a:schemeClr>
              </a:solidFill>
              <a:latin typeface="Calibri" panose="020F050202020403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Het nieuwe vwo-examen BE zal bestaan uit 6 opgaven waarbij in de opgaven leerstof vanuit het perspectief van een organisatie als ook vanuit het individu wordt getoetst.</a:t>
            </a:r>
          </a:p>
          <a:p>
            <a:endParaRPr lang="nl-NL" sz="2000" dirty="0"/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829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Uitgangspunten vernieuwingscommissie Boot uitgangspunt 1 – </a:t>
            </a:r>
            <a:r>
              <a:rPr lang="nl-NL" i="1" dirty="0"/>
              <a:t>perspectief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95536" y="1986458"/>
            <a:ext cx="8151293" cy="4104457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1: 	Organisatie ZALMAN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2: 	Organisatie Business Bike /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                       individu Berry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3: 	Organisatie Sportbedrijf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4: 	Organisatie </a:t>
            </a:r>
            <a:r>
              <a:rPr lang="nl-NL" sz="2800" dirty="0" err="1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Sandan</a:t>
            </a: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 holding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5: 	Individuen Frank en Jolien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6:	Individu Lot de Wit</a:t>
            </a:r>
          </a:p>
          <a:p>
            <a:endParaRPr lang="nl-NL" sz="2000" dirty="0"/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12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2178893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44008" y="6381328"/>
            <a:ext cx="433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5">
                    <a:lumMod val="75000"/>
                  </a:schemeClr>
                </a:solidFill>
              </a:rPr>
              <a:t>Voorbeeldexamen havo BE 2018</a:t>
            </a:r>
          </a:p>
        </p:txBody>
      </p:sp>
    </p:spTree>
    <p:extLst>
      <p:ext uri="{BB962C8B-B14F-4D97-AF65-F5344CB8AC3E}">
        <p14:creationId xmlns:p14="http://schemas.microsoft.com/office/powerpoint/2010/main" val="108916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4" y="1268760"/>
            <a:ext cx="8352928" cy="576064"/>
          </a:xfrm>
        </p:spPr>
        <p:txBody>
          <a:bodyPr>
            <a:normAutofit fontScale="90000"/>
          </a:bodyPr>
          <a:lstStyle/>
          <a:p>
            <a:r>
              <a:rPr lang="nl-NL" dirty="0"/>
              <a:t>Uitgangspunten vernieuwingscommissie Boot</a:t>
            </a:r>
            <a:br>
              <a:rPr lang="nl-NL" dirty="0"/>
            </a:br>
            <a:r>
              <a:rPr lang="nl-NL" dirty="0"/>
              <a:t>uitgangspunt 2 </a:t>
            </a:r>
            <a:r>
              <a:rPr lang="nl-NL" i="1" dirty="0"/>
              <a:t>stadionmodel ‘samenhang’</a:t>
            </a: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50834" y="1700808"/>
            <a:ext cx="8219256" cy="4353347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schemeClr val="tx1">
                  <a:lumMod val="75000"/>
                </a:schemeClr>
              </a:solidFill>
              <a:latin typeface="Calibri" panose="020F050202020403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Het vwo-examen BE zal opgaven bevatten waarbij binnen de opgave samenhang tussen de verschillende domeinen wordt getoetst.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222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4" y="1268760"/>
            <a:ext cx="8352928" cy="576064"/>
          </a:xfrm>
        </p:spPr>
        <p:txBody>
          <a:bodyPr>
            <a:normAutofit fontScale="90000"/>
          </a:bodyPr>
          <a:lstStyle/>
          <a:p>
            <a:r>
              <a:rPr lang="nl-NL" dirty="0"/>
              <a:t>Uitgangspunten vernieuwingscommissie Boot</a:t>
            </a:r>
            <a:br>
              <a:rPr lang="nl-NL" dirty="0"/>
            </a:br>
            <a:r>
              <a:rPr lang="nl-NL" dirty="0"/>
              <a:t>uitgangspunt 2 </a:t>
            </a:r>
            <a:r>
              <a:rPr lang="nl-NL" i="1" dirty="0"/>
              <a:t>stadionmodel ‘samenhang’</a:t>
            </a: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50834" y="1700808"/>
            <a:ext cx="8219256" cy="4353347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32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1: domeinen A, F1, D2, G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32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2: domeinen A, B2, B3, C2, E, F1, F2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32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3: domeinen A, G, F1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32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4: domeinen A, F2, G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32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5: domeinen A, B1,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32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6: domeinen A, B1, G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14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 rot="19469040">
            <a:off x="5559407" y="3680435"/>
            <a:ext cx="3201761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Bradley Hand ITC" panose="03070402050302030203" pitchFamily="66" charset="0"/>
              </a:rPr>
              <a:t>Behorend bij dit voorbeeldexamen</a:t>
            </a:r>
          </a:p>
        </p:txBody>
      </p:sp>
      <p:sp>
        <p:nvSpPr>
          <p:cNvPr id="7" name="Rechthoek 6"/>
          <p:cNvSpPr/>
          <p:nvPr/>
        </p:nvSpPr>
        <p:spPr>
          <a:xfrm>
            <a:off x="4571999" y="638132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accent5">
                    <a:lumMod val="75000"/>
                  </a:schemeClr>
                </a:solidFill>
              </a:rPr>
              <a:t>Voorbeeldexamen vwo BE 2018</a:t>
            </a:r>
          </a:p>
        </p:txBody>
      </p:sp>
    </p:spTree>
    <p:extLst>
      <p:ext uri="{BB962C8B-B14F-4D97-AF65-F5344CB8AC3E}">
        <p14:creationId xmlns:p14="http://schemas.microsoft.com/office/powerpoint/2010/main" val="2149164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4" y="1268760"/>
            <a:ext cx="8352928" cy="576064"/>
          </a:xfrm>
        </p:spPr>
        <p:txBody>
          <a:bodyPr>
            <a:normAutofit fontScale="90000"/>
          </a:bodyPr>
          <a:lstStyle/>
          <a:p>
            <a:r>
              <a:rPr lang="nl-NL" dirty="0"/>
              <a:t>Uitgangspunten vernieuwingscommissie Boot</a:t>
            </a:r>
            <a:br>
              <a:rPr lang="nl-NL" dirty="0"/>
            </a:br>
            <a:r>
              <a:rPr lang="nl-NL" dirty="0"/>
              <a:t>uitgangspunt 3 </a:t>
            </a:r>
            <a:r>
              <a:rPr lang="nl-NL" i="1" dirty="0"/>
              <a:t>handelingswerkwoorden</a:t>
            </a: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96216" y="1761323"/>
            <a:ext cx="8568271" cy="4608512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Het gebruik van eindtermen met de volgende handelingswerkwoorden in een vwo-examen BE heeft globaal een volgende verdeling: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schemeClr val="tx1">
                  <a:lumMod val="75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15</a:t>
            </a:fld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/>
          </p:nvPr>
        </p:nvGraphicFramePr>
        <p:xfrm>
          <a:off x="1547664" y="3429000"/>
          <a:ext cx="5760640" cy="2595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2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handelingswerkwoord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marges</a:t>
                      </a:r>
                      <a:r>
                        <a:rPr lang="nl-NL" baseline="0" dirty="0"/>
                        <a:t> in examen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Noemen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10 – 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Uitleggen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15 – 30 %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Berekenen/opstellen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40 – 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Analyseren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5 – 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Beoordelen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5 – 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Adviseren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5 – 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84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4" y="1268760"/>
            <a:ext cx="8352928" cy="576064"/>
          </a:xfrm>
        </p:spPr>
        <p:txBody>
          <a:bodyPr>
            <a:normAutofit fontScale="90000"/>
          </a:bodyPr>
          <a:lstStyle/>
          <a:p>
            <a:r>
              <a:rPr lang="nl-NL" dirty="0"/>
              <a:t>Uitgangspunten vernieuwingscommissie Boot</a:t>
            </a:r>
            <a:br>
              <a:rPr lang="nl-NL" dirty="0"/>
            </a:br>
            <a:r>
              <a:rPr lang="nl-NL" dirty="0"/>
              <a:t>uitgangspunt 3 </a:t>
            </a:r>
            <a:r>
              <a:rPr lang="nl-NL" i="1" dirty="0"/>
              <a:t>handelingswerkwoorden</a:t>
            </a: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96217" y="1761323"/>
            <a:ext cx="8219256" cy="460851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Handelingswerkwoorden in aantal vragen: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schemeClr val="tx1">
                  <a:lumMod val="75000"/>
                </a:schemeClr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Noemen:        	        	    3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Uitleggen:                 	    7  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Berekenen/opstellen:     	  15  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Analyseren                    	    1  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Beoordelen:                 	    3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Adviseren:                     	    </a:t>
            </a:r>
            <a:r>
              <a:rPr lang="nl-NL" sz="2800" u="sng" dirty="0">
                <a:solidFill>
                  <a:schemeClr val="tx1">
                    <a:lumMod val="75000"/>
                  </a:schemeClr>
                </a:solidFill>
              </a:rPr>
              <a:t>3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                                            		    </a:t>
            </a: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32 vragen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16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 rot="19469040">
            <a:off x="5739184" y="3178673"/>
            <a:ext cx="3201761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Bradley Hand ITC" panose="03070402050302030203" pitchFamily="66" charset="0"/>
              </a:rPr>
              <a:t>Behorend bij dit voorbeeldexamen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4592770" y="638132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accent5">
                    <a:lumMod val="75000"/>
                  </a:schemeClr>
                </a:solidFill>
              </a:rPr>
              <a:t>Voorbeeldexamen vwo BE 2018</a:t>
            </a:r>
          </a:p>
        </p:txBody>
      </p:sp>
    </p:spTree>
    <p:extLst>
      <p:ext uri="{BB962C8B-B14F-4D97-AF65-F5344CB8AC3E}">
        <p14:creationId xmlns:p14="http://schemas.microsoft.com/office/powerpoint/2010/main" val="2203776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 met het Voorbeeldexamen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lphaLcPeriod"/>
            </a:pPr>
            <a:endParaRPr lang="nl-NL" dirty="0"/>
          </a:p>
          <a:p>
            <a:pPr>
              <a:buAutoNum type="alphaLcPeriod"/>
            </a:pPr>
            <a:r>
              <a:rPr lang="nl-NL" dirty="0"/>
              <a:t>Vorm groepje van 3 of 4 docenten.</a:t>
            </a:r>
          </a:p>
          <a:p>
            <a:pPr>
              <a:buAutoNum type="alphaLcPeriod"/>
            </a:pPr>
            <a:r>
              <a:rPr lang="nl-NL" dirty="0"/>
              <a:t>Per groepje gaan jullie of opgave 2 of opgave 5 uit het voorbeeldexamen maken.</a:t>
            </a:r>
          </a:p>
          <a:p>
            <a:pPr>
              <a:buAutoNum type="alphaLcPeriod"/>
            </a:pPr>
            <a:r>
              <a:rPr lang="nl-NL" dirty="0"/>
              <a:t>Vul daarna het formulier in, over jullie ervaringen met deze opgave.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formulieren worden verzameld!</a:t>
            </a:r>
          </a:p>
          <a:p>
            <a:pPr>
              <a:buAutoNum type="alphaL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623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4" y="1268760"/>
            <a:ext cx="8352928" cy="576064"/>
          </a:xfrm>
        </p:spPr>
        <p:txBody>
          <a:bodyPr>
            <a:normAutofit/>
          </a:bodyPr>
          <a:lstStyle/>
          <a:p>
            <a:r>
              <a:rPr lang="nl-NL" i="1" dirty="0"/>
              <a:t>Eerste indruk?</a:t>
            </a: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96217" y="1761323"/>
            <a:ext cx="8219256" cy="4608512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18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4592770" y="638132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accent5">
                    <a:lumMod val="75000"/>
                  </a:schemeClr>
                </a:solidFill>
              </a:rPr>
              <a:t>Voorbeeldexamen vwo BE 2018</a:t>
            </a:r>
          </a:p>
        </p:txBody>
      </p:sp>
      <p:pic>
        <p:nvPicPr>
          <p:cNvPr id="8" name="Picture 2" descr="Afbeeldingsresultaat voor goed en niet goed smi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70" y="1860463"/>
            <a:ext cx="4670600" cy="44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8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352928" cy="576064"/>
          </a:xfrm>
        </p:spPr>
        <p:txBody>
          <a:bodyPr/>
          <a:lstStyle/>
          <a:p>
            <a:r>
              <a:rPr lang="nl-NL" dirty="0"/>
              <a:t>Wat gebeurt er met jullie opmerkingen?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353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sz="2400" dirty="0">
              <a:solidFill>
                <a:schemeClr val="tx1">
                  <a:lumMod val="75000"/>
                </a:schemeClr>
              </a:solidFill>
            </a:endParaRPr>
          </a:p>
          <a:p>
            <a:endParaRPr lang="nl-NL" sz="24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Andere opmerkingen graag sturen per mail naar </a:t>
            </a:r>
            <a:r>
              <a:rPr lang="nl-NL" sz="2400" dirty="0">
                <a:solidFill>
                  <a:schemeClr val="tx1">
                    <a:lumMod val="75000"/>
                  </a:schemeClr>
                </a:solidFill>
                <a:hlinkClick r:id="rId2"/>
              </a:rPr>
              <a:t>jan.stevens@cito.nl</a:t>
            </a:r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 (</a:t>
            </a:r>
            <a:r>
              <a:rPr lang="nl-NL" sz="2400" i="1" u="sng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 30 april 2019</a:t>
            </a:r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).</a:t>
            </a:r>
          </a:p>
          <a:p>
            <a:endParaRPr lang="nl-NL" sz="24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VECON sectie BE opent discussieforum. Sectie BE deelt de uitkomst daarvan met Cito/</a:t>
            </a:r>
            <a:r>
              <a:rPr lang="nl-NL" sz="2400" dirty="0" err="1">
                <a:solidFill>
                  <a:schemeClr val="tx1">
                    <a:lumMod val="75000"/>
                  </a:schemeClr>
                </a:solidFill>
              </a:rPr>
              <a:t>CvTE</a:t>
            </a:r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Overleg CvTE en Cito.</a:t>
            </a:r>
          </a:p>
          <a:p>
            <a:endParaRPr lang="nl-NL" sz="24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Publicatie (aangepaste) voorbeeldexamen vwo BE in </a:t>
            </a:r>
            <a:r>
              <a:rPr lang="nl-NL" sz="2400" i="1" dirty="0">
                <a:solidFill>
                  <a:schemeClr val="tx1">
                    <a:lumMod val="75000"/>
                  </a:schemeClr>
                </a:solidFill>
              </a:rPr>
              <a:t>juni 2019 op </a:t>
            </a:r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www.examenblad.nl</a:t>
            </a:r>
          </a:p>
          <a:p>
            <a:endParaRPr lang="nl-NL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67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39552" y="1988839"/>
            <a:ext cx="7499176" cy="2520281"/>
          </a:xfrm>
        </p:spPr>
        <p:txBody>
          <a:bodyPr>
            <a:noAutofit/>
          </a:bodyPr>
          <a:lstStyle/>
          <a:p>
            <a:r>
              <a:rPr lang="nl-NL" sz="2400" dirty="0"/>
              <a:t>Welkom &amp; voorstellen</a:t>
            </a:r>
          </a:p>
          <a:p>
            <a:r>
              <a:rPr lang="nl-NL" sz="2400" dirty="0"/>
              <a:t>Totstandkoming centraal examen</a:t>
            </a:r>
          </a:p>
          <a:p>
            <a:r>
              <a:rPr lang="nl-NL" sz="2400" dirty="0"/>
              <a:t>Anders in vwo BE dan in vwo M&amp;O</a:t>
            </a:r>
          </a:p>
          <a:p>
            <a:r>
              <a:rPr lang="nl-NL" sz="2400" dirty="0"/>
              <a:t>Klein onderhoud syllabus</a:t>
            </a:r>
          </a:p>
          <a:p>
            <a:r>
              <a:rPr lang="nl-NL" sz="2400" dirty="0"/>
              <a:t>Voorbeeldexamen vwo:</a:t>
            </a:r>
          </a:p>
          <a:p>
            <a:pPr marL="400050" lvl="1" indent="0">
              <a:buNone/>
            </a:pPr>
            <a:r>
              <a:rPr lang="nl-NL" sz="2000" dirty="0"/>
              <a:t>* toelichting</a:t>
            </a:r>
          </a:p>
          <a:p>
            <a:pPr marL="400050" lvl="1" indent="0">
              <a:buNone/>
            </a:pPr>
            <a:r>
              <a:rPr lang="nl-NL" sz="2000" dirty="0"/>
              <a:t>* aan de slag</a:t>
            </a:r>
          </a:p>
          <a:p>
            <a:pPr marL="400050" lvl="1" indent="0">
              <a:buNone/>
            </a:pPr>
            <a:r>
              <a:rPr lang="nl-NL" sz="2000" dirty="0"/>
              <a:t>* eerste indrukken</a:t>
            </a:r>
          </a:p>
          <a:p>
            <a:pPr marL="400050" lvl="1" indent="0">
              <a:buNone/>
            </a:pPr>
            <a:r>
              <a:rPr lang="nl-NL" sz="2000" dirty="0"/>
              <a:t>* verdere procedure</a:t>
            </a: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9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Wie zijn Wij?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971600" y="5622449"/>
            <a:ext cx="2505891" cy="384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jan.stevens@cito.nl</a:t>
            </a:r>
            <a:endParaRPr lang="nl-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3</a:t>
            </a:fld>
            <a:endParaRPr lang="nl-NL" dirty="0"/>
          </a:p>
        </p:txBody>
      </p:sp>
      <p:pic>
        <p:nvPicPr>
          <p:cNvPr id="1026" name="Picture 2" descr="Afbeeldingsresultaat voor meindert flikkem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97210"/>
            <a:ext cx="2369904" cy="342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5445224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dr. Meindert Flikkema</a:t>
            </a:r>
          </a:p>
          <a:p>
            <a:pPr algn="ctr"/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m.j.flikkema@vu.nl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nl-NL" sz="14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FDD868F0-DAC0-422E-85E2-AADD0F3DED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112" y="1897211"/>
            <a:ext cx="2287735" cy="342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6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Totstandkoming centraal examen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67544" y="1976933"/>
            <a:ext cx="7776864" cy="4104457"/>
          </a:xfrm>
        </p:spPr>
        <p:txBody>
          <a:bodyPr>
            <a:noAutofit/>
          </a:bodyPr>
          <a:lstStyle/>
          <a:p>
            <a:r>
              <a:rPr lang="nl-NL" sz="2000" dirty="0"/>
              <a:t>CvTE is verantwoordelijk voor het eindexamen en schrijft een constructieopdracht aan Cito voor examenproductie.</a:t>
            </a:r>
          </a:p>
          <a:p>
            <a:endParaRPr lang="nl-NL" sz="2000" dirty="0"/>
          </a:p>
          <a:p>
            <a:r>
              <a:rPr lang="nl-NL" sz="2000" dirty="0" err="1"/>
              <a:t>CvTE</a:t>
            </a:r>
            <a:r>
              <a:rPr lang="nl-NL" sz="2000" dirty="0"/>
              <a:t> beoordeelt conceptexamen of het voldoet aan syllabus, de constructieopdracht en de toets-matrijs.</a:t>
            </a:r>
          </a:p>
          <a:p>
            <a:endParaRPr lang="nl-NL" sz="2000" dirty="0"/>
          </a:p>
          <a:p>
            <a:r>
              <a:rPr lang="nl-NL" sz="2000" dirty="0"/>
              <a:t>Cito herziet conceptexamen.</a:t>
            </a:r>
          </a:p>
          <a:p>
            <a:endParaRPr lang="nl-NL" sz="2000" dirty="0"/>
          </a:p>
          <a:p>
            <a:r>
              <a:rPr lang="nl-NL" sz="2000" dirty="0" err="1"/>
              <a:t>CvTE</a:t>
            </a:r>
            <a:r>
              <a:rPr lang="nl-NL" sz="2000" dirty="0"/>
              <a:t> stelt examen vast.</a:t>
            </a: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450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 langer in het vwo programma, o.a.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niet-commerciële organisaties;</a:t>
            </a:r>
          </a:p>
          <a:p>
            <a:pPr>
              <a:buFontTx/>
              <a:buChar char="-"/>
            </a:pPr>
            <a:r>
              <a:rPr lang="nl-NL" dirty="0"/>
              <a:t>spaarhypotheek;</a:t>
            </a:r>
          </a:p>
          <a:p>
            <a:pPr>
              <a:buFontTx/>
              <a:buChar char="-"/>
            </a:pPr>
            <a:r>
              <a:rPr lang="nl-NL" dirty="0"/>
              <a:t>dividendpercentage</a:t>
            </a:r>
          </a:p>
          <a:p>
            <a:pPr>
              <a:buFontTx/>
              <a:buChar char="-"/>
            </a:pPr>
            <a:r>
              <a:rPr lang="nl-NL" dirty="0"/>
              <a:t>brutowinst opslagmethode</a:t>
            </a:r>
          </a:p>
          <a:p>
            <a:pPr>
              <a:buFontTx/>
              <a:buChar char="-"/>
            </a:pPr>
            <a:r>
              <a:rPr lang="nl-NL" dirty="0"/>
              <a:t>nettowinst opslagmethode, dus ook resultaat op inkopen en resultaat op overheadkosten</a:t>
            </a:r>
          </a:p>
          <a:p>
            <a:pPr>
              <a:buFontTx/>
              <a:buChar char="-"/>
            </a:pPr>
            <a:r>
              <a:rPr lang="nl-NL" dirty="0"/>
              <a:t>opslagmethoden</a:t>
            </a:r>
          </a:p>
          <a:p>
            <a:pPr>
              <a:buFontTx/>
              <a:buChar char="-"/>
            </a:pPr>
            <a:r>
              <a:rPr lang="nl-NL" dirty="0"/>
              <a:t>technische en economische voorraad</a:t>
            </a:r>
          </a:p>
          <a:p>
            <a:pPr>
              <a:buFontTx/>
              <a:buChar char="-"/>
            </a:pPr>
            <a:r>
              <a:rPr lang="nl-NL" dirty="0" err="1"/>
              <a:t>fifo</a:t>
            </a:r>
            <a:r>
              <a:rPr lang="nl-NL" dirty="0"/>
              <a:t> en </a:t>
            </a:r>
            <a:r>
              <a:rPr lang="nl-NL" dirty="0" err="1"/>
              <a:t>lifo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netto contante waarde </a:t>
            </a:r>
            <a:r>
              <a:rPr lang="nl-NL" dirty="0" smtClean="0"/>
              <a:t>methode (berekening)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42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 in het programma BE vwo, o.a.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44596"/>
            <a:ext cx="8352928" cy="4581568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  <a:p>
            <a:r>
              <a:rPr lang="nl-NL" dirty="0"/>
              <a:t>Verzekeringen</a:t>
            </a:r>
          </a:p>
          <a:p>
            <a:r>
              <a:rPr lang="nl-NL" dirty="0"/>
              <a:t>Vrijwillig en verplicht sparen</a:t>
            </a:r>
          </a:p>
          <a:p>
            <a:r>
              <a:rPr lang="nl-NL" dirty="0"/>
              <a:t>Huren</a:t>
            </a:r>
          </a:p>
          <a:p>
            <a:r>
              <a:rPr lang="nl-NL" dirty="0"/>
              <a:t>Familierecht</a:t>
            </a:r>
          </a:p>
          <a:p>
            <a:r>
              <a:rPr lang="nl-NL" dirty="0"/>
              <a:t>Marketing</a:t>
            </a:r>
          </a:p>
          <a:p>
            <a:r>
              <a:rPr lang="nl-NL" dirty="0"/>
              <a:t>Maatschappelijke rol van een onderneming</a:t>
            </a:r>
          </a:p>
          <a:p>
            <a:r>
              <a:rPr lang="nl-NL" dirty="0"/>
              <a:t>Personeelsbeleid</a:t>
            </a:r>
          </a:p>
          <a:p>
            <a:r>
              <a:rPr lang="nl-NL" dirty="0"/>
              <a:t>Converteerbare obligatielening</a:t>
            </a:r>
          </a:p>
          <a:p>
            <a:r>
              <a:rPr lang="nl-NL" dirty="0"/>
              <a:t>Off-</a:t>
            </a:r>
            <a:r>
              <a:rPr lang="nl-NL" dirty="0" err="1"/>
              <a:t>balance</a:t>
            </a:r>
            <a:r>
              <a:rPr lang="nl-NL" dirty="0"/>
              <a:t> verplichtingen en risico’s</a:t>
            </a:r>
          </a:p>
          <a:p>
            <a:r>
              <a:rPr lang="nl-NL" dirty="0"/>
              <a:t>Opties/termijncontracten</a:t>
            </a:r>
          </a:p>
          <a:p>
            <a:r>
              <a:rPr lang="nl-NL" dirty="0"/>
              <a:t>Dividend in euro’s</a:t>
            </a:r>
          </a:p>
          <a:p>
            <a:r>
              <a:rPr lang="nl-NL" dirty="0"/>
              <a:t>Niet-financiële informatie (KSF,KPI)</a:t>
            </a:r>
          </a:p>
          <a:p>
            <a:r>
              <a:rPr lang="nl-NL" dirty="0"/>
              <a:t>Tarief dienstverlenend bedrijf</a:t>
            </a:r>
          </a:p>
          <a:p>
            <a:r>
              <a:rPr lang="nl-NL" dirty="0"/>
              <a:t>Variabele kostencalculatie</a:t>
            </a:r>
          </a:p>
          <a:p>
            <a:r>
              <a:rPr lang="nl-NL" dirty="0"/>
              <a:t>Transferpricing</a:t>
            </a:r>
          </a:p>
          <a:p>
            <a:r>
              <a:rPr lang="nl-NL" dirty="0"/>
              <a:t>EBIT, EBITDA</a:t>
            </a:r>
          </a:p>
          <a:p>
            <a:endParaRPr lang="nl-NL" sz="14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3074" name="Picture 2" descr="Afbeeldingsresultaat voor nieu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816424" cy="209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84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060848"/>
            <a:ext cx="7704856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Winst/resultaat bij vwo BE: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883965"/>
            <a:ext cx="8280920" cy="4353347"/>
          </a:xfrm>
        </p:spPr>
        <p:txBody>
          <a:bodyPr/>
          <a:lstStyle/>
          <a:p>
            <a:pPr marL="400050" lvl="1" indent="0">
              <a:buNone/>
            </a:pPr>
            <a:endParaRPr lang="nl-NL" dirty="0"/>
          </a:p>
          <a:p>
            <a:pPr marL="400050" lvl="1" indent="0">
              <a:buNone/>
            </a:pPr>
            <a:r>
              <a:rPr lang="nl-NL" b="1" dirty="0">
                <a:solidFill>
                  <a:schemeClr val="bg1"/>
                </a:solidFill>
              </a:rPr>
              <a:t>Opbrengsten</a:t>
            </a:r>
          </a:p>
          <a:p>
            <a:pPr marL="400050" lvl="1" indent="0">
              <a:buNone/>
            </a:pPr>
            <a:r>
              <a:rPr lang="nl-NL" b="1" u="sng" dirty="0">
                <a:solidFill>
                  <a:schemeClr val="bg1"/>
                </a:solidFill>
              </a:rPr>
              <a:t>- Kosten(exclusief interestkosten en afschrijvingskosten)</a:t>
            </a:r>
          </a:p>
          <a:p>
            <a:pPr marL="400050" lvl="1" indent="0">
              <a:buNone/>
            </a:pPr>
            <a:r>
              <a:rPr lang="nl-NL" b="1" dirty="0">
                <a:solidFill>
                  <a:schemeClr val="bg1"/>
                </a:solidFill>
              </a:rPr>
              <a:t>EBITDA</a:t>
            </a:r>
          </a:p>
          <a:p>
            <a:pPr marL="400050" lvl="1" indent="0">
              <a:buNone/>
            </a:pPr>
            <a:r>
              <a:rPr lang="nl-NL" b="1" u="sng" dirty="0">
                <a:solidFill>
                  <a:schemeClr val="bg1"/>
                </a:solidFill>
              </a:rPr>
              <a:t>- Afschrijving en amortisatie</a:t>
            </a:r>
          </a:p>
          <a:p>
            <a:pPr marL="400050" lvl="1" indent="0">
              <a:buNone/>
            </a:pPr>
            <a:r>
              <a:rPr lang="nl-NL" b="1" dirty="0">
                <a:solidFill>
                  <a:schemeClr val="bg1"/>
                </a:solidFill>
              </a:rPr>
              <a:t>EBIT</a:t>
            </a:r>
          </a:p>
          <a:p>
            <a:pPr marL="400050" lvl="1" indent="0">
              <a:buNone/>
            </a:pPr>
            <a:r>
              <a:rPr lang="nl-NL" b="1" u="sng" dirty="0">
                <a:solidFill>
                  <a:schemeClr val="bg1"/>
                </a:solidFill>
              </a:rPr>
              <a:t>- Interestkosten</a:t>
            </a:r>
          </a:p>
          <a:p>
            <a:pPr marL="400050" lvl="1" indent="0">
              <a:buNone/>
            </a:pPr>
            <a:r>
              <a:rPr lang="nl-NL" b="1" dirty="0">
                <a:solidFill>
                  <a:schemeClr val="bg1"/>
                </a:solidFill>
              </a:rPr>
              <a:t>Resultaat voor belasting</a:t>
            </a:r>
          </a:p>
          <a:p>
            <a:pPr marL="400050" lvl="1" indent="0">
              <a:buNone/>
            </a:pPr>
            <a:r>
              <a:rPr lang="nl-NL" b="1" u="sng" dirty="0">
                <a:solidFill>
                  <a:schemeClr val="bg1"/>
                </a:solidFill>
              </a:rPr>
              <a:t>- Belasting</a:t>
            </a:r>
          </a:p>
          <a:p>
            <a:pPr marL="400050" lvl="1" indent="0">
              <a:buNone/>
            </a:pPr>
            <a:r>
              <a:rPr lang="nl-NL" b="1" dirty="0">
                <a:solidFill>
                  <a:schemeClr val="bg1"/>
                </a:solidFill>
              </a:rPr>
              <a:t>Resultaat na belasting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92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Klein onderhoud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Overleg met VECON, SLO, CVTE en Cito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2050" name="Picture 2" descr="Afbeeldingsresultaat voor om de tafe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0006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79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Voorbeeldexamen vwo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39552" y="1988839"/>
            <a:ext cx="7499176" cy="2520281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Voorbeeldexamen</a:t>
            </a:r>
          </a:p>
          <a:p>
            <a:r>
              <a:rPr lang="nl-NL" sz="2800" dirty="0" err="1">
                <a:solidFill>
                  <a:schemeClr val="tx1">
                    <a:lumMod val="75000"/>
                  </a:schemeClr>
                </a:solidFill>
              </a:rPr>
              <a:t>Toetsmatrijs</a:t>
            </a: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 voor 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   dit examen</a:t>
            </a:r>
          </a:p>
          <a:p>
            <a:endParaRPr lang="nl-NL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9</a:t>
            </a:fld>
            <a:endParaRPr lang="nl-NL" dirty="0"/>
          </a:p>
        </p:txBody>
      </p:sp>
      <p:sp>
        <p:nvSpPr>
          <p:cNvPr id="6" name="AutoShape 2" descr="Afbeeldingsresultaat voor examen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0" name="Picture 4" descr="Afbeeldingsresultaat voor exam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03" y="2348880"/>
            <a:ext cx="3122081" cy="312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564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CvTE">
      <a:dk1>
        <a:srgbClr val="33006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vTE Standaard.potx" id="{B27A52D7-2995-4D7D-A7F4-A72AB4BDE4A9}" vid="{6A4E2F06-7046-41E7-B73D-9080FFDFF56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CvTE Standaard</Template>
  <TotalTime>0</TotalTime>
  <Words>681</Words>
  <Application>Microsoft Office PowerPoint</Application>
  <PresentationFormat>Diavoorstelling (4:3)</PresentationFormat>
  <Paragraphs>208</Paragraphs>
  <Slides>19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Bedrijfseconomie ondernemerschap financiële zelfredzaamheid  Voorbeeldexamen  nieuwe programma VWO</vt:lpstr>
      <vt:lpstr>Agenda</vt:lpstr>
      <vt:lpstr>Wie zijn Wij?</vt:lpstr>
      <vt:lpstr>Totstandkoming centraal examen</vt:lpstr>
      <vt:lpstr>Niet langer in het vwo programma, o.a.</vt:lpstr>
      <vt:lpstr>Nieuw in het programma BE vwo, o.a.</vt:lpstr>
      <vt:lpstr>Winst/resultaat bij vwo BE:</vt:lpstr>
      <vt:lpstr>Klein onderhoud</vt:lpstr>
      <vt:lpstr>Voorbeeldexamen vwo</vt:lpstr>
      <vt:lpstr>Toelichting Uitgangspunten vernieuwingscommissie Boot</vt:lpstr>
      <vt:lpstr>Uitgangspunten vernieuwingscommissie Boot uitgangspunt 1 – perspectief </vt:lpstr>
      <vt:lpstr>Uitgangspunten vernieuwingscommissie Boot uitgangspunt 1 – perspectief </vt:lpstr>
      <vt:lpstr>Uitgangspunten vernieuwingscommissie Boot uitgangspunt 2 stadionmodel ‘samenhang’</vt:lpstr>
      <vt:lpstr>Uitgangspunten vernieuwingscommissie Boot uitgangspunt 2 stadionmodel ‘samenhang’</vt:lpstr>
      <vt:lpstr>Uitgangspunten vernieuwingscommissie Boot uitgangspunt 3 handelingswerkwoorden</vt:lpstr>
      <vt:lpstr>Uitgangspunten vernieuwingscommissie Boot uitgangspunt 3 handelingswerkwoorden</vt:lpstr>
      <vt:lpstr>Aan de slag met het Voorbeeldexamen </vt:lpstr>
      <vt:lpstr>Eerste indruk?</vt:lpstr>
      <vt:lpstr>Wat gebeurt er met jullie opmerkingen?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CvTE in georgië</dc:title>
  <dc:creator>Ruth Welman</dc:creator>
  <cp:lastModifiedBy>Jan Stevens</cp:lastModifiedBy>
  <cp:revision>128</cp:revision>
  <cp:lastPrinted>2018-03-15T10:55:55Z</cp:lastPrinted>
  <dcterms:created xsi:type="dcterms:W3CDTF">2017-11-20T09:20:54Z</dcterms:created>
  <dcterms:modified xsi:type="dcterms:W3CDTF">2019-04-02T14:09:32Z</dcterms:modified>
</cp:coreProperties>
</file>