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92" r:id="rId2"/>
    <p:sldId id="290" r:id="rId3"/>
    <p:sldId id="341" r:id="rId4"/>
    <p:sldId id="342" r:id="rId5"/>
    <p:sldId id="287" r:id="rId6"/>
    <p:sldId id="277" r:id="rId7"/>
    <p:sldId id="437" r:id="rId8"/>
    <p:sldId id="422" r:id="rId9"/>
    <p:sldId id="436" r:id="rId10"/>
    <p:sldId id="410" r:id="rId11"/>
    <p:sldId id="41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599"/>
  </p:normalViewPr>
  <p:slideViewPr>
    <p:cSldViewPr snapToGrid="0" snapToObjects="1">
      <p:cViewPr varScale="1">
        <p:scale>
          <a:sx n="74" d="100"/>
          <a:sy n="74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29AD0-D0A4-524E-9134-5349598BD3CE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51F2C-AA85-0942-AF9C-D2207F01A5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821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B5CF2-BB85-4C0F-B54C-F39147982FAA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CE44328-D720-46C5-815A-F02B68028807}" type="datetime6">
              <a:rPr lang="nl-NL" smtClean="0"/>
              <a:pPr/>
              <a:t>juli ’21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90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dirty="0"/>
              <a:t>Jan: Scholen moeten zich voorbereiden op de invoering van het nieuwe programma op 1 augustus 2015. Wat is de visie van de school? Welke profielen, keuzedelen bieden ze aan? Met wie gaan ze samenwerken in de regio?</a:t>
            </a:r>
          </a:p>
        </p:txBody>
      </p:sp>
      <p:sp>
        <p:nvSpPr>
          <p:cNvPr id="7475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C2709-AA64-4110-897C-9278AB4F464C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106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dirty="0"/>
              <a:t>Jan: Scholen moeten zich voorbereiden op de invoering van het nieuwe programma op 1 augustus 2015. Wat is de visie van de school? Welke profielen, keuzedelen bieden ze aan? Met wie gaan ze samenwerken in de regio?</a:t>
            </a:r>
          </a:p>
        </p:txBody>
      </p:sp>
      <p:sp>
        <p:nvSpPr>
          <p:cNvPr id="7475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C2709-AA64-4110-897C-9278AB4F464C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279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AB8F3-48CF-9E45-AC7F-B1C299D5B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D17D99-F701-D74F-B4C3-ADEA8EF1A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EC86B2-9528-C647-875A-8234BAD71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63515-CEC3-0A4A-9702-921A3239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DFCE4A-3C9D-DC45-9E1C-3FD9A077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39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D6508-F179-9443-825D-9A9F1217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A69F07-1A92-B745-B192-789FCA4A2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0A400A-5934-5745-BE95-3DB82BEA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F76DD3-01ED-B64B-B12B-CB7448B1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25D2F4-A1AC-6146-869B-3D43DE28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03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5514071-9194-AD4C-A9C7-A4B5403DB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DCED95-3055-1C41-A7D3-7245B797F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6E150F-3DCF-1947-BD41-669B0156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82A786-7299-C54B-BC38-E031EAD2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413710-5852-084D-ACFE-D85A443C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38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19A98-2AA3-8C42-A00C-64A15E81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697B24-D80D-364D-A2E4-F1EA1E15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E1891E-9D2E-0C4E-BA1C-015AE61F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6A7B1A-7EEA-B748-9BE0-78E8AB94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62B4EE-DEDB-2646-8B6A-1C1F949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39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D8B06-DBE1-E94F-9333-FCCC0657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05B27F-43FB-224A-859B-651A8AE59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4736DB-3ACF-8748-93FF-6BFC50DA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3C5D37-4A6A-A145-A469-174868D3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498CAD-7C27-D04F-B11F-363B4BF0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74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7E71A-9D3B-7B41-87EC-D572C3C6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E02EF9-57FA-7644-BAB8-3987F7EE6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3B8550-FC56-C845-91AB-A08A86DA1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A771A3-28F0-0342-BB8D-577005FA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1D9E67-FB6E-A445-874D-2F00527E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017780-9084-9C41-97CD-1950EE03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16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070FE-FA83-AE42-A83C-4B8EF146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2450B5-6B9C-2048-A78F-0C99B306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DEA730-2823-F548-9579-7DF9CDFE2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5F5338-9386-3045-A8AC-03C87373A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CE84DA2-B536-F34B-B3B8-65656B2A5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188E83D-BFE1-A744-8D46-781E3C77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03F3603-A30E-B34E-A24F-06A5E065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EDEE39A-979E-2F42-B051-8B56B4D0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86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01ADE-7E3E-0A41-B562-9F230DF87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4D85513-F64D-E34D-9A88-D63DBFA3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7443C2-F0D0-CE45-B3D3-44C48276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007F25-0C3A-E34E-AA37-DABAD496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5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084D2CA-BA06-1C47-8F6B-F0998067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E467AA-A57D-B741-A858-6E55C501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8FED3-747F-7741-B71E-D54BEE2A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557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A53F5-9B6A-9248-BA0B-CFA81E6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0EBF2-B5FE-DB46-A60E-E90E9D9F0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5B45ED-CBDD-4B40-A308-347F0C5C2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C2F090-25CD-C047-901B-E7C4826C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EF2362-541E-0145-9A57-BDE695AA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7D7EBF-2910-354C-B278-4D762128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10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93D34-8A54-4447-9C73-38114AB1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C649EC7-B1EA-4745-B78C-2268EB85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EBFFC1-78BD-E348-B66C-672B77145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A6C18-F94D-DD4D-94FC-0A6986D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BDC4-FCB9-454F-B806-B3B4D984D00D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FB2B10-1532-364C-B2B2-959CB041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A848DB-AA4D-DC41-86A1-1035E9AB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93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A27BE78-0A8E-C94B-91A5-3EFDB0F8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8E6E75-5C53-F840-A901-81730E985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EAF917-0293-7041-BD0B-88038D0F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1BDC4-FCB9-454F-B806-B3B4D984D00D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5B8064-899D-884F-9AC8-765A89681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032B6B-103B-964A-8440-1D0C7BC91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C0A44-1DCC-F14B-8B58-6E17730CBE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75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95600" y="4667251"/>
            <a:ext cx="6400800" cy="1438275"/>
          </a:xfrm>
        </p:spPr>
        <p:txBody>
          <a:bodyPr>
            <a:normAutofit/>
          </a:bodyPr>
          <a:lstStyle/>
          <a:p>
            <a:r>
              <a:rPr lang="nl-NL" dirty="0"/>
              <a:t>Jacqueline Kerkhoffs</a:t>
            </a:r>
          </a:p>
          <a:p>
            <a:endParaRPr lang="nl-NL" sz="1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DEE370-A517-4FF7-A51F-0229C877F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3" y="1556793"/>
            <a:ext cx="4667895" cy="294133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FD8529C-45D6-8D41-9B8E-6DEE1D511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8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31D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-387424"/>
            <a:ext cx="9126415" cy="6858000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1908544" y="70768"/>
            <a:ext cx="1793881" cy="37592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205242" y="1013833"/>
            <a:ext cx="504690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002060"/>
                </a:solidFill>
              </a:rPr>
              <a:t>www.vernieuwingvmbo.nl</a:t>
            </a:r>
          </a:p>
        </p:txBody>
      </p:sp>
      <p:cxnSp>
        <p:nvCxnSpPr>
          <p:cNvPr id="8" name="Rechte verbindingslijn met pijl 7"/>
          <p:cNvCxnSpPr>
            <a:stCxn id="6" idx="5"/>
            <a:endCxn id="7" idx="1"/>
          </p:cNvCxnSpPr>
          <p:nvPr/>
        </p:nvCxnSpPr>
        <p:spPr>
          <a:xfrm>
            <a:off x="3439717" y="391636"/>
            <a:ext cx="1765525" cy="945362"/>
          </a:xfrm>
          <a:prstGeom prst="straightConnector1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1" name="Ovaal 10"/>
          <p:cNvSpPr/>
          <p:nvPr/>
        </p:nvSpPr>
        <p:spPr>
          <a:xfrm>
            <a:off x="5338482" y="5949280"/>
            <a:ext cx="1515035" cy="33169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15" y="-243408"/>
            <a:ext cx="9414121" cy="7101408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1755857" y="-155525"/>
            <a:ext cx="1793881" cy="53061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black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2321442" y="419162"/>
            <a:ext cx="1380982" cy="1061852"/>
          </a:xfrm>
          <a:prstGeom prst="straightConnector1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13" name="Tekstvak 12"/>
          <p:cNvSpPr txBox="1"/>
          <p:nvPr/>
        </p:nvSpPr>
        <p:spPr>
          <a:xfrm>
            <a:off x="3794392" y="1407365"/>
            <a:ext cx="504690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002060"/>
                </a:solidFill>
              </a:rPr>
              <a:t>www.nieuwvmbo.nl</a:t>
            </a:r>
          </a:p>
        </p:txBody>
      </p:sp>
    </p:spTree>
    <p:extLst>
      <p:ext uri="{BB962C8B-B14F-4D97-AF65-F5344CB8AC3E}">
        <p14:creationId xmlns:p14="http://schemas.microsoft.com/office/powerpoint/2010/main" val="37441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3125796" y="3429000"/>
          <a:ext cx="7291379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7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679">
                <a:tc gridSpan="2">
                  <a:txBody>
                    <a:bodyPr/>
                    <a:lstStyle/>
                    <a:p>
                      <a:pPr algn="l">
                        <a:tabLst>
                          <a:tab pos="623888" algn="l"/>
                        </a:tabLst>
                      </a:pPr>
                      <a:r>
                        <a:rPr lang="nl-NL" sz="2800" b="1" dirty="0">
                          <a:solidFill>
                            <a:srgbClr val="C00000"/>
                          </a:solidFill>
                        </a:rPr>
                        <a:t>         </a:t>
                      </a:r>
                      <a:r>
                        <a:rPr lang="nl-NL" sz="3600" b="0" dirty="0">
                          <a:solidFill>
                            <a:srgbClr val="8D1836"/>
                          </a:solidFill>
                          <a:latin typeface="Calibri" panose="020F0502020204030204" pitchFamily="34" charset="0"/>
                        </a:rPr>
                        <a:t>Jacqueline Kerkhoffs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79">
                <a:tc>
                  <a:txBody>
                    <a:bodyPr/>
                    <a:lstStyle/>
                    <a:p>
                      <a:r>
                        <a:rPr lang="nl-NL" dirty="0"/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 </a:t>
                      </a:r>
                      <a:r>
                        <a:rPr lang="nl-NL" sz="2800" dirty="0">
                          <a:solidFill>
                            <a:srgbClr val="57626E"/>
                          </a:solidFill>
                          <a:latin typeface="Calibri" panose="020F0502020204030204" pitchFamily="34" charset="0"/>
                        </a:rPr>
                        <a:t>06 10 11 83 41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67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 </a:t>
                      </a:r>
                      <a:r>
                        <a:rPr lang="nl-NL" sz="2800" kern="1200" dirty="0">
                          <a:solidFill>
                            <a:srgbClr val="57626E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j.kerkhoffs@platformsvmbo.nl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67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 </a:t>
                      </a:r>
                      <a:r>
                        <a:rPr lang="nl-NL" sz="2800" kern="1200" dirty="0">
                          <a:solidFill>
                            <a:srgbClr val="57626E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http://www.vernieuwingvmbo.nl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679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 </a:t>
                      </a:r>
                      <a:endParaRPr lang="nl-NL" sz="2800" kern="1200" dirty="0">
                        <a:solidFill>
                          <a:srgbClr val="57626E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797" y="4620828"/>
            <a:ext cx="500635" cy="5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897" y="4105320"/>
            <a:ext cx="452308" cy="45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21" y="3535842"/>
            <a:ext cx="409611" cy="409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kstvak 7"/>
          <p:cNvSpPr txBox="1"/>
          <p:nvPr/>
        </p:nvSpPr>
        <p:spPr>
          <a:xfrm>
            <a:off x="1774825" y="1344792"/>
            <a:ext cx="8642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3"/>
            <a:r>
              <a:rPr lang="nl-NL" sz="4800" dirty="0">
                <a:solidFill>
                  <a:srgbClr val="002060"/>
                </a:solidFill>
              </a:rPr>
              <a:t>Dank voor uw aandacht!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53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927695" y="3429001"/>
            <a:ext cx="4336610" cy="1439501"/>
          </a:xfrm>
          <a:prstGeom prst="rect">
            <a:avLst/>
          </a:prstGeom>
          <a:solidFill>
            <a:srgbClr val="80008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dirty="0">
                <a:solidFill>
                  <a:prstClr val="white"/>
                </a:solidFill>
              </a:rPr>
              <a:t>Onderbouw</a:t>
            </a:r>
          </a:p>
        </p:txBody>
      </p:sp>
      <p:sp>
        <p:nvSpPr>
          <p:cNvPr id="5" name="Rechthoek 4"/>
          <p:cNvSpPr/>
          <p:nvPr/>
        </p:nvSpPr>
        <p:spPr>
          <a:xfrm>
            <a:off x="3927695" y="1987236"/>
            <a:ext cx="2571184" cy="1441764"/>
          </a:xfrm>
          <a:prstGeom prst="rect">
            <a:avLst/>
          </a:prstGeom>
          <a:solidFill>
            <a:srgbClr val="99CC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dirty="0">
                <a:solidFill>
                  <a:prstClr val="white"/>
                </a:solidFill>
              </a:rPr>
              <a:t>AVO</a:t>
            </a:r>
          </a:p>
        </p:txBody>
      </p:sp>
      <p:sp>
        <p:nvSpPr>
          <p:cNvPr id="7" name="Rechthoek 6"/>
          <p:cNvSpPr/>
          <p:nvPr/>
        </p:nvSpPr>
        <p:spPr>
          <a:xfrm>
            <a:off x="6498879" y="1987236"/>
            <a:ext cx="1765426" cy="1441764"/>
          </a:xfrm>
          <a:prstGeom prst="rect">
            <a:avLst/>
          </a:prstGeom>
          <a:solidFill>
            <a:srgbClr val="029CDB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err="1">
                <a:solidFill>
                  <a:prstClr val="white"/>
                </a:solidFill>
              </a:rPr>
              <a:t>Beroeps-gericht</a:t>
            </a:r>
            <a:endParaRPr lang="nl-NL" sz="3200" dirty="0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48687" y="414875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prstClr val="white">
                    <a:lumMod val="50000"/>
                  </a:prstClr>
                </a:solidFill>
              </a:rPr>
              <a:t>1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248687" y="3429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prstClr val="white">
                    <a:lumMod val="50000"/>
                  </a:prstClr>
                </a:solidFill>
              </a:rPr>
              <a:t>2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248687" y="27273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prstClr val="white">
                    <a:lumMod val="50000"/>
                  </a:prstClr>
                </a:solidFill>
              </a:rPr>
              <a:t>3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248687" y="200163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solidFill>
                  <a:prstClr val="white">
                    <a:lumMod val="50000"/>
                  </a:prstClr>
                </a:solidFill>
              </a:rPr>
              <a:t>4</a:t>
            </a:r>
          </a:p>
        </p:txBody>
      </p:sp>
      <p:grpSp>
        <p:nvGrpSpPr>
          <p:cNvPr id="16" name="Groep 15"/>
          <p:cNvGrpSpPr/>
          <p:nvPr/>
        </p:nvGrpSpPr>
        <p:grpSpPr>
          <a:xfrm>
            <a:off x="6498879" y="1987236"/>
            <a:ext cx="1765426" cy="1441764"/>
            <a:chOff x="7165818" y="1965735"/>
            <a:chExt cx="1765426" cy="1441764"/>
          </a:xfrm>
        </p:grpSpPr>
        <p:sp>
          <p:nvSpPr>
            <p:cNvPr id="13" name="Rechthoek 12"/>
            <p:cNvSpPr/>
            <p:nvPr/>
          </p:nvSpPr>
          <p:spPr>
            <a:xfrm>
              <a:off x="7165818" y="1965735"/>
              <a:ext cx="1765426" cy="14417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3200" dirty="0">
                <a:solidFill>
                  <a:prstClr val="white"/>
                </a:solidFill>
              </a:endParaRPr>
            </a:p>
          </p:txBody>
        </p:sp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7875" y="2321115"/>
              <a:ext cx="1661311" cy="771744"/>
            </a:xfrm>
            <a:prstGeom prst="rect">
              <a:avLst/>
            </a:prstGeom>
          </p:spPr>
        </p:pic>
      </p:grpSp>
      <p:sp>
        <p:nvSpPr>
          <p:cNvPr id="15" name="Tekstvak 14"/>
          <p:cNvSpPr txBox="1"/>
          <p:nvPr/>
        </p:nvSpPr>
        <p:spPr>
          <a:xfrm>
            <a:off x="1524000" y="1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Vernieuwing: waar in het vmbo?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7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8150" y="1334790"/>
            <a:ext cx="7607300" cy="5180310"/>
          </a:xfrm>
        </p:spPr>
        <p:txBody>
          <a:bodyPr rtlCol="0">
            <a:normAutofit/>
          </a:bodyPr>
          <a:lstStyle/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Drie ‘type’ vakken: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Verplichte vakken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 err="1"/>
              <a:t>Profielgebonden</a:t>
            </a:r>
            <a:r>
              <a:rPr lang="nl-NL" sz="1800" dirty="0"/>
              <a:t> vakken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Vrije vakken</a:t>
            </a:r>
          </a:p>
          <a:p>
            <a:pPr marL="57150" indent="0">
              <a:buFontTx/>
              <a:buChar char="-"/>
              <a:defRPr/>
            </a:pPr>
            <a:endParaRPr lang="nl-NL" sz="1800" dirty="0"/>
          </a:p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Verplicht vakken:</a:t>
            </a:r>
          </a:p>
          <a:p>
            <a:pPr marL="57150" indent="0">
              <a:defRPr/>
            </a:pPr>
            <a:r>
              <a:rPr lang="nl-NL" sz="1800" dirty="0"/>
              <a:t>Nederlands</a:t>
            </a:r>
          </a:p>
          <a:p>
            <a:pPr marL="57150" indent="0">
              <a:defRPr/>
            </a:pPr>
            <a:r>
              <a:rPr lang="nl-NL" sz="1800" dirty="0"/>
              <a:t>Engels</a:t>
            </a:r>
          </a:p>
          <a:p>
            <a:pPr marL="57150" indent="0">
              <a:defRPr/>
            </a:pPr>
            <a:r>
              <a:rPr lang="nl-NL" sz="1800" dirty="0"/>
              <a:t>Rekenen (telt nog niet mee in zak- slaagregeling)</a:t>
            </a:r>
          </a:p>
          <a:p>
            <a:pPr marL="57150" indent="0">
              <a:defRPr/>
            </a:pPr>
            <a:r>
              <a:rPr lang="nl-NL" sz="1800" dirty="0"/>
              <a:t>Maatschappijleer (verplicht deel)</a:t>
            </a:r>
          </a:p>
          <a:p>
            <a:pPr marL="57150" indent="0">
              <a:defRPr/>
            </a:pPr>
            <a:r>
              <a:rPr lang="nl-NL" sz="1800" dirty="0"/>
              <a:t>Gym (2 uur per week)</a:t>
            </a:r>
          </a:p>
          <a:p>
            <a:pPr marL="57150" indent="0">
              <a:defRPr/>
            </a:pPr>
            <a:r>
              <a:rPr lang="nl-NL" sz="1800" dirty="0"/>
              <a:t>Culturele en kunstzinnige vorming (CKV)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524000" y="0"/>
            <a:ext cx="9144000" cy="589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2400" b="1" dirty="0">
                <a:solidFill>
                  <a:schemeClr val="bg1"/>
                </a:solidFill>
              </a:rPr>
              <a:t>Beroepsgericht vs AVO (1)</a:t>
            </a: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708151" y="873126"/>
            <a:ext cx="8235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b="1" i="1" dirty="0">
                <a:solidFill>
                  <a:srgbClr val="FF0000"/>
                </a:solidFill>
                <a:latin typeface="Calibri" pitchFamily="34" charset="0"/>
              </a:rPr>
              <a:t>Gemiddeld 32 lesuren, waarvan 12 beroepsgericht en 20 avo</a:t>
            </a:r>
          </a:p>
        </p:txBody>
      </p:sp>
      <p:sp>
        <p:nvSpPr>
          <p:cNvPr id="5" name="Rechthoek 4"/>
          <p:cNvSpPr/>
          <p:nvPr/>
        </p:nvSpPr>
        <p:spPr>
          <a:xfrm>
            <a:off x="1708149" y="3156857"/>
            <a:ext cx="7620000" cy="2705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ACC5360-1615-D94F-B898-34E2454430EC}"/>
              </a:ext>
            </a:extLst>
          </p:cNvPr>
          <p:cNvSpPr txBox="1"/>
          <p:nvPr/>
        </p:nvSpPr>
        <p:spPr>
          <a:xfrm>
            <a:off x="1524000" y="63703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Beroepsgericht </a:t>
            </a:r>
            <a:r>
              <a:rPr lang="nl-NL" dirty="0" err="1">
                <a:latin typeface="Calibri" panose="020F0502020204030204" pitchFamily="34" charset="0"/>
                <a:sym typeface="Futura" charset="0"/>
              </a:rPr>
              <a:t>vs</a:t>
            </a:r>
            <a:r>
              <a:rPr lang="nl-NL" dirty="0">
                <a:latin typeface="Calibri" panose="020F0502020204030204" pitchFamily="34" charset="0"/>
                <a:sym typeface="Futura" charset="0"/>
              </a:rPr>
              <a:t> AVO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4629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708150" y="1334790"/>
            <a:ext cx="7607300" cy="760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8150" y="1334790"/>
            <a:ext cx="7607300" cy="5180310"/>
          </a:xfrm>
        </p:spPr>
        <p:txBody>
          <a:bodyPr rtlCol="0">
            <a:normAutofit fontScale="85000" lnSpcReduction="20000"/>
          </a:bodyPr>
          <a:lstStyle/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Vrije vakken: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Beroepsgericht keuzevakken + avo-vakken (in Basis, kader en gemengde leerweg, TL: avo-vakken)</a:t>
            </a:r>
          </a:p>
          <a:p>
            <a:pPr marL="57150" indent="0">
              <a:buNone/>
              <a:defRPr/>
            </a:pPr>
            <a:endParaRPr lang="nl-NL" sz="1800" dirty="0"/>
          </a:p>
          <a:p>
            <a:pPr marL="57150" indent="0">
              <a:buNone/>
              <a:defRPr/>
            </a:pPr>
            <a:r>
              <a:rPr lang="nl-NL" sz="1800" dirty="0" err="1">
                <a:solidFill>
                  <a:srgbClr val="FF0000"/>
                </a:solidFill>
              </a:rPr>
              <a:t>Profielgebonden</a:t>
            </a:r>
            <a:r>
              <a:rPr lang="nl-NL" sz="1800" dirty="0">
                <a:solidFill>
                  <a:srgbClr val="FF0000"/>
                </a:solidFill>
              </a:rPr>
              <a:t> vakken:</a:t>
            </a:r>
          </a:p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Beroepsgerichte </a:t>
            </a:r>
            <a:r>
              <a:rPr lang="nl-NL" sz="1800" dirty="0" err="1">
                <a:solidFill>
                  <a:srgbClr val="FF0000"/>
                </a:solidFill>
              </a:rPr>
              <a:t>profielvak</a:t>
            </a:r>
            <a:endParaRPr lang="nl-NL" sz="1800" dirty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endParaRPr lang="nl-NL" sz="1800" dirty="0">
              <a:solidFill>
                <a:srgbClr val="FF0000"/>
              </a:solidFill>
            </a:endParaRPr>
          </a:p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E&amp;O en HBR</a:t>
            </a:r>
            <a:r>
              <a:rPr lang="nl-NL" sz="1800" dirty="0"/>
              <a:t>			</a:t>
            </a:r>
            <a:r>
              <a:rPr lang="nl-NL" sz="1800" dirty="0">
                <a:solidFill>
                  <a:srgbClr val="FF0000"/>
                </a:solidFill>
              </a:rPr>
              <a:t>BWI, PIE, MVI, </a:t>
            </a:r>
            <a:r>
              <a:rPr lang="nl-NL" sz="1800" dirty="0" err="1">
                <a:solidFill>
                  <a:srgbClr val="FF0000"/>
                </a:solidFill>
              </a:rPr>
              <a:t>MaT</a:t>
            </a:r>
            <a:r>
              <a:rPr lang="nl-NL" sz="1800" dirty="0">
                <a:solidFill>
                  <a:srgbClr val="FF0000"/>
                </a:solidFill>
              </a:rPr>
              <a:t> en M&amp;T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Economie				- Wiskunde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 keuze uit: wiskunde 2</a:t>
            </a:r>
            <a:r>
              <a:rPr lang="nl-NL" sz="1800" baseline="30000" dirty="0"/>
              <a:t>e</a:t>
            </a:r>
            <a:r>
              <a:rPr lang="nl-NL" sz="1800" dirty="0"/>
              <a:t> MVT		- NASK 1</a:t>
            </a:r>
          </a:p>
          <a:p>
            <a:pPr marL="57150" indent="0">
              <a:buFontTx/>
              <a:buChar char="-"/>
              <a:defRPr/>
            </a:pPr>
            <a:endParaRPr lang="nl-NL" sz="1800" dirty="0"/>
          </a:p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Zorg en welzijn</a:t>
            </a:r>
            <a:r>
              <a:rPr lang="nl-NL" sz="1800" dirty="0"/>
              <a:t>			</a:t>
            </a:r>
            <a:r>
              <a:rPr lang="nl-NL" sz="1800" dirty="0">
                <a:solidFill>
                  <a:srgbClr val="FF0000"/>
                </a:solidFill>
              </a:rPr>
              <a:t>Groen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 Biologie				- wiskunde</a:t>
            </a:r>
          </a:p>
          <a:p>
            <a:pPr marL="57150" indent="0">
              <a:buFontTx/>
              <a:buChar char="-"/>
              <a:defRPr/>
            </a:pPr>
            <a:r>
              <a:rPr lang="nl-NL" sz="1800" dirty="0"/>
              <a:t> keuze uit: wiskunde, Aardrijkskunde,	- keuze uit: biologie, NASK 1</a:t>
            </a:r>
          </a:p>
          <a:p>
            <a:pPr marL="57150" indent="0">
              <a:buNone/>
              <a:defRPr/>
            </a:pPr>
            <a:r>
              <a:rPr lang="nl-NL" sz="1800" dirty="0"/>
              <a:t>   geschiedenis, maatschappijleer 2</a:t>
            </a:r>
          </a:p>
          <a:p>
            <a:pPr marL="57150" indent="0">
              <a:buNone/>
              <a:defRPr/>
            </a:pPr>
            <a:endParaRPr lang="nl-NL" sz="1800" dirty="0"/>
          </a:p>
          <a:p>
            <a:pPr marL="57150" indent="0"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Dienstverlening en producten</a:t>
            </a:r>
          </a:p>
          <a:p>
            <a:pPr marL="57150" indent="0">
              <a:buNone/>
              <a:defRPr/>
            </a:pPr>
            <a:r>
              <a:rPr lang="nl-NL" sz="1800" dirty="0"/>
              <a:t>2 vakken uit: wiskunde, </a:t>
            </a:r>
            <a:r>
              <a:rPr lang="nl-NL" sz="1800" dirty="0" err="1"/>
              <a:t>Nask</a:t>
            </a:r>
            <a:r>
              <a:rPr lang="nl-NL" sz="1800" dirty="0"/>
              <a:t> 1, biologie en economie</a:t>
            </a:r>
          </a:p>
          <a:p>
            <a:pPr marL="57150" indent="0">
              <a:buFontTx/>
              <a:buChar char="-"/>
              <a:defRPr/>
            </a:pPr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1524000" y="0"/>
            <a:ext cx="9144000" cy="589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2400" b="1" dirty="0">
                <a:solidFill>
                  <a:schemeClr val="bg1"/>
                </a:solidFill>
              </a:rPr>
              <a:t>Beroepsgericht vs AVO (2)</a:t>
            </a:r>
          </a:p>
        </p:txBody>
      </p:sp>
      <p:sp>
        <p:nvSpPr>
          <p:cNvPr id="7" name="Rechthoek 6"/>
          <p:cNvSpPr/>
          <p:nvPr/>
        </p:nvSpPr>
        <p:spPr>
          <a:xfrm>
            <a:off x="1708150" y="2286000"/>
            <a:ext cx="7607300" cy="4103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F2C23D-320B-E240-80AC-F73B30558B09}"/>
              </a:ext>
            </a:extLst>
          </p:cNvPr>
          <p:cNvSpPr txBox="1"/>
          <p:nvPr/>
        </p:nvSpPr>
        <p:spPr>
          <a:xfrm>
            <a:off x="1524000" y="63703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Beroepsgericht </a:t>
            </a:r>
            <a:r>
              <a:rPr lang="nl-NL" dirty="0" err="1">
                <a:latin typeface="Calibri" panose="020F0502020204030204" pitchFamily="34" charset="0"/>
                <a:sym typeface="Futura" charset="0"/>
              </a:rPr>
              <a:t>vs</a:t>
            </a:r>
            <a:r>
              <a:rPr lang="nl-NL" dirty="0">
                <a:latin typeface="Calibri" panose="020F0502020204030204" pitchFamily="34" charset="0"/>
                <a:sym typeface="Futura" charset="0"/>
              </a:rPr>
              <a:t> AVO (2)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994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2788" y="857305"/>
            <a:ext cx="8229600" cy="536466"/>
          </a:xfrm>
        </p:spPr>
        <p:txBody>
          <a:bodyPr>
            <a:noAutofit/>
          </a:bodyPr>
          <a:lstStyle/>
          <a:p>
            <a:r>
              <a:rPr lang="nl-NL" sz="3600" b="1" dirty="0"/>
              <a:t>Profielen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74826" y="2532064"/>
            <a:ext cx="4310063" cy="3697288"/>
          </a:xfrm>
        </p:spPr>
        <p:txBody>
          <a:bodyPr>
            <a:normAutofit/>
          </a:bodyPr>
          <a:lstStyle/>
          <a:p>
            <a:r>
              <a:rPr lang="nl-NL" sz="2400" b="1" dirty="0"/>
              <a:t>Economie</a:t>
            </a:r>
          </a:p>
          <a:p>
            <a:pPr lvl="1"/>
            <a:r>
              <a:rPr lang="nl-NL" sz="2000" dirty="0"/>
              <a:t>Economie en ondernemen</a:t>
            </a:r>
          </a:p>
          <a:p>
            <a:pPr lvl="1"/>
            <a:r>
              <a:rPr lang="nl-NL" sz="2000" dirty="0"/>
              <a:t>Horeca, bakkerij, recreatie</a:t>
            </a:r>
          </a:p>
          <a:p>
            <a:pPr marL="457200" lvl="1" indent="0">
              <a:buNone/>
            </a:pPr>
            <a:endParaRPr lang="nl-NL" sz="2000" dirty="0"/>
          </a:p>
          <a:p>
            <a:r>
              <a:rPr lang="nl-NL" sz="2400" b="1" dirty="0"/>
              <a:t>Techniek</a:t>
            </a:r>
          </a:p>
          <a:p>
            <a:pPr lvl="1"/>
            <a:r>
              <a:rPr lang="nl-NL" sz="2000" dirty="0"/>
              <a:t>Bouwen, wonen, interieur</a:t>
            </a:r>
          </a:p>
          <a:p>
            <a:pPr lvl="1"/>
            <a:r>
              <a:rPr lang="nl-NL" sz="2000" dirty="0"/>
              <a:t>Productie, installeren, energie</a:t>
            </a:r>
          </a:p>
          <a:p>
            <a:pPr lvl="1"/>
            <a:r>
              <a:rPr lang="nl-NL" sz="2000" dirty="0"/>
              <a:t>Mobiliteit en transport</a:t>
            </a:r>
          </a:p>
          <a:p>
            <a:pPr lvl="1"/>
            <a:endParaRPr lang="nl-NL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1524000" y="0"/>
            <a:ext cx="9144000" cy="589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</a:rPr>
              <a:t>Vernieuwing beroepsgerichte programma’s vmbo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096000" y="2540001"/>
            <a:ext cx="4446588" cy="3689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/>
              <a:t>Zorg &amp; welzijn</a:t>
            </a:r>
          </a:p>
          <a:p>
            <a:pPr lvl="1">
              <a:buFont typeface="Wingdings" pitchFamily="2" charset="2"/>
              <a:buChar char="§"/>
            </a:pPr>
            <a:r>
              <a:rPr lang="nl-NL" sz="2000" dirty="0"/>
              <a:t>Zorg en welzijn</a:t>
            </a:r>
          </a:p>
          <a:p>
            <a:pPr lvl="1"/>
            <a:endParaRPr lang="nl-NL" sz="2000" b="1" dirty="0"/>
          </a:p>
          <a:p>
            <a:pPr lvl="1"/>
            <a:endParaRPr lang="nl-NL" sz="2000" b="1" dirty="0"/>
          </a:p>
          <a:p>
            <a:r>
              <a:rPr lang="nl-NL" sz="2400" b="1" dirty="0"/>
              <a:t>Intersectoraal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Dienstverlening en producten</a:t>
            </a:r>
          </a:p>
          <a:p>
            <a:pPr lvl="1"/>
            <a:endParaRPr lang="nl-NL" sz="2000" dirty="0"/>
          </a:p>
          <a:p>
            <a:r>
              <a:rPr lang="nl-NL" sz="2400" b="1" dirty="0"/>
              <a:t>Groen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b="1" dirty="0"/>
              <a:t>Groen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CF365BF-2891-F54E-9952-B69A089DAB1A}"/>
              </a:ext>
            </a:extLst>
          </p:cNvPr>
          <p:cNvSpPr txBox="1"/>
          <p:nvPr/>
        </p:nvSpPr>
        <p:spPr>
          <a:xfrm>
            <a:off x="1524000" y="63703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Profielen in het vmbo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0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spect="1"/>
          </p:cNvSpPr>
          <p:nvPr/>
        </p:nvSpPr>
        <p:spPr>
          <a:xfrm>
            <a:off x="4080600" y="3429000"/>
            <a:ext cx="720000" cy="720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>
            <a:spLocks noChangeAspect="1"/>
          </p:cNvSpPr>
          <p:nvPr/>
        </p:nvSpPr>
        <p:spPr>
          <a:xfrm>
            <a:off x="4791830" y="3428466"/>
            <a:ext cx="720000" cy="720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>
            <a:spLocks noChangeAspect="1"/>
          </p:cNvSpPr>
          <p:nvPr/>
        </p:nvSpPr>
        <p:spPr>
          <a:xfrm>
            <a:off x="4080600" y="4148466"/>
            <a:ext cx="720000" cy="720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>
            <a:spLocks noChangeAspect="1"/>
          </p:cNvSpPr>
          <p:nvPr/>
        </p:nvSpPr>
        <p:spPr>
          <a:xfrm>
            <a:off x="4791830" y="4149000"/>
            <a:ext cx="720000" cy="7200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>
            <a:spLocks noChangeAspect="1"/>
          </p:cNvSpPr>
          <p:nvPr/>
        </p:nvSpPr>
        <p:spPr>
          <a:xfrm>
            <a:off x="4323830" y="3685700"/>
            <a:ext cx="936000" cy="936000"/>
          </a:xfrm>
          <a:prstGeom prst="ellipse">
            <a:avLst/>
          </a:prstGeom>
          <a:gradFill>
            <a:gsLst>
              <a:gs pos="0">
                <a:srgbClr val="0066FF"/>
              </a:gs>
              <a:gs pos="30000">
                <a:srgbClr val="0099FF"/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104" name="Afgeronde rechthoek 103"/>
          <p:cNvSpPr/>
          <p:nvPr/>
        </p:nvSpPr>
        <p:spPr>
          <a:xfrm>
            <a:off x="5725756" y="3937794"/>
            <a:ext cx="187220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b="1" dirty="0"/>
              <a:t>4 </a:t>
            </a:r>
            <a:r>
              <a:rPr lang="nl-NL" b="1" dirty="0">
                <a:solidFill>
                  <a:srgbClr val="FF0000"/>
                </a:solidFill>
              </a:rPr>
              <a:t>Profielmodulen</a:t>
            </a:r>
            <a:endParaRPr lang="nl-NL" b="1" dirty="0"/>
          </a:p>
        </p:txBody>
      </p:sp>
      <p:sp>
        <p:nvSpPr>
          <p:cNvPr id="106" name="Afgeronde rechthoek 105"/>
          <p:cNvSpPr/>
          <p:nvPr/>
        </p:nvSpPr>
        <p:spPr>
          <a:xfrm>
            <a:off x="8292015" y="3937793"/>
            <a:ext cx="187220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/>
              <a:t>Centraal examen</a:t>
            </a:r>
          </a:p>
        </p:txBody>
      </p:sp>
      <p:sp>
        <p:nvSpPr>
          <p:cNvPr id="107" name="Rechthoek 106"/>
          <p:cNvSpPr/>
          <p:nvPr/>
        </p:nvSpPr>
        <p:spPr>
          <a:xfrm>
            <a:off x="3935553" y="3307036"/>
            <a:ext cx="3816423" cy="1683140"/>
          </a:xfrm>
          <a:prstGeom prst="rect">
            <a:avLst/>
          </a:prstGeom>
          <a:noFill/>
          <a:ln w="317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9" name="Rechte verbindingslijn met pijl 108"/>
          <p:cNvCxnSpPr/>
          <p:nvPr/>
        </p:nvCxnSpPr>
        <p:spPr>
          <a:xfrm>
            <a:off x="7895991" y="4153817"/>
            <a:ext cx="324016" cy="0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Afgeronde rechthoek 111"/>
          <p:cNvSpPr/>
          <p:nvPr/>
        </p:nvSpPr>
        <p:spPr>
          <a:xfrm>
            <a:off x="5725756" y="1593026"/>
            <a:ext cx="1872208" cy="4320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NL" b="1" dirty="0"/>
              <a:t>4 </a:t>
            </a:r>
            <a:r>
              <a:rPr lang="nl-NL" b="1" dirty="0">
                <a:solidFill>
                  <a:srgbClr val="FF0000"/>
                </a:solidFill>
              </a:rPr>
              <a:t>Keuzevakken</a:t>
            </a:r>
            <a:endParaRPr lang="nl-NL" b="1" dirty="0"/>
          </a:p>
        </p:txBody>
      </p:sp>
      <p:sp>
        <p:nvSpPr>
          <p:cNvPr id="118" name="Afgeronde rechthoek 117"/>
          <p:cNvSpPr/>
          <p:nvPr/>
        </p:nvSpPr>
        <p:spPr>
          <a:xfrm>
            <a:off x="8281821" y="1593027"/>
            <a:ext cx="1872208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/>
              <a:t>Schoolexamen</a:t>
            </a:r>
          </a:p>
        </p:txBody>
      </p:sp>
      <p:cxnSp>
        <p:nvCxnSpPr>
          <p:cNvPr id="119" name="Rechte verbindingslijn met pijl 118"/>
          <p:cNvCxnSpPr/>
          <p:nvPr/>
        </p:nvCxnSpPr>
        <p:spPr>
          <a:xfrm>
            <a:off x="7885797" y="1809051"/>
            <a:ext cx="324016" cy="0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hteraccolade 130"/>
          <p:cNvSpPr/>
          <p:nvPr/>
        </p:nvSpPr>
        <p:spPr>
          <a:xfrm rot="16200000">
            <a:off x="3465506" y="262872"/>
            <a:ext cx="714076" cy="3806434"/>
          </a:xfrm>
          <a:prstGeom prst="rightBrac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6" name="Rechte verbindingslijn met pijl 135"/>
          <p:cNvCxnSpPr>
            <a:stCxn id="131" idx="1"/>
            <a:endCxn id="112" idx="1"/>
          </p:cNvCxnSpPr>
          <p:nvPr/>
        </p:nvCxnSpPr>
        <p:spPr>
          <a:xfrm flipV="1">
            <a:off x="3822544" y="1809051"/>
            <a:ext cx="1903212" cy="1"/>
          </a:xfrm>
          <a:prstGeom prst="straightConnector1">
            <a:avLst/>
          </a:prstGeom>
          <a:ln w="317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1"/>
          <p:cNvGrpSpPr/>
          <p:nvPr/>
        </p:nvGrpSpPr>
        <p:grpSpPr>
          <a:xfrm>
            <a:off x="2063344" y="2328089"/>
            <a:ext cx="3457337" cy="3643229"/>
            <a:chOff x="539343" y="2328088"/>
            <a:chExt cx="3457337" cy="3643229"/>
          </a:xfrm>
        </p:grpSpPr>
        <p:sp>
          <p:nvSpPr>
            <p:cNvPr id="16" name="Rechthoek 15"/>
            <p:cNvSpPr>
              <a:spLocks noChangeAspect="1"/>
            </p:cNvSpPr>
            <p:nvPr/>
          </p:nvSpPr>
          <p:spPr>
            <a:xfrm>
              <a:off x="3276600" y="2341704"/>
              <a:ext cx="720000" cy="7200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/>
            <p:cNvSpPr>
              <a:spLocks noChangeAspect="1"/>
            </p:cNvSpPr>
            <p:nvPr/>
          </p:nvSpPr>
          <p:spPr>
            <a:xfrm>
              <a:off x="3456680" y="2523896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63" name="Rechthoek 62"/>
            <p:cNvSpPr>
              <a:spLocks noChangeAspect="1"/>
            </p:cNvSpPr>
            <p:nvPr/>
          </p:nvSpPr>
          <p:spPr>
            <a:xfrm>
              <a:off x="2369621" y="2340935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Ovaal 63"/>
            <p:cNvSpPr>
              <a:spLocks noChangeAspect="1"/>
            </p:cNvSpPr>
            <p:nvPr/>
          </p:nvSpPr>
          <p:spPr>
            <a:xfrm>
              <a:off x="2549701" y="2523127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66" name="Rechthoek 65"/>
            <p:cNvSpPr>
              <a:spLocks noChangeAspect="1"/>
            </p:cNvSpPr>
            <p:nvPr/>
          </p:nvSpPr>
          <p:spPr>
            <a:xfrm>
              <a:off x="1462402" y="2343896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Ovaal 66"/>
            <p:cNvSpPr>
              <a:spLocks noChangeAspect="1"/>
            </p:cNvSpPr>
            <p:nvPr/>
          </p:nvSpPr>
          <p:spPr>
            <a:xfrm>
              <a:off x="1642482" y="2526088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69" name="Rechthoek 68"/>
            <p:cNvSpPr>
              <a:spLocks noChangeAspect="1"/>
            </p:cNvSpPr>
            <p:nvPr/>
          </p:nvSpPr>
          <p:spPr>
            <a:xfrm>
              <a:off x="1462402" y="3307036"/>
              <a:ext cx="720000" cy="7200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0" name="Ovaal 69"/>
            <p:cNvSpPr>
              <a:spLocks noChangeAspect="1"/>
            </p:cNvSpPr>
            <p:nvPr/>
          </p:nvSpPr>
          <p:spPr>
            <a:xfrm>
              <a:off x="1642482" y="3489228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72" name="Rechthoek 71"/>
            <p:cNvSpPr>
              <a:spLocks noChangeAspect="1"/>
            </p:cNvSpPr>
            <p:nvPr/>
          </p:nvSpPr>
          <p:spPr>
            <a:xfrm>
              <a:off x="1462402" y="4270176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3" name="Ovaal 72"/>
            <p:cNvSpPr>
              <a:spLocks noChangeAspect="1"/>
            </p:cNvSpPr>
            <p:nvPr/>
          </p:nvSpPr>
          <p:spPr>
            <a:xfrm>
              <a:off x="1642482" y="4452368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75" name="Rechthoek 74"/>
            <p:cNvSpPr>
              <a:spLocks noChangeAspect="1"/>
            </p:cNvSpPr>
            <p:nvPr/>
          </p:nvSpPr>
          <p:spPr>
            <a:xfrm>
              <a:off x="1462402" y="5233317"/>
              <a:ext cx="720000" cy="7200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6" name="Ovaal 75"/>
            <p:cNvSpPr>
              <a:spLocks noChangeAspect="1"/>
            </p:cNvSpPr>
            <p:nvPr/>
          </p:nvSpPr>
          <p:spPr>
            <a:xfrm>
              <a:off x="1642482" y="5415509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78" name="Rechthoek 77"/>
            <p:cNvSpPr>
              <a:spLocks noChangeAspect="1"/>
            </p:cNvSpPr>
            <p:nvPr/>
          </p:nvSpPr>
          <p:spPr>
            <a:xfrm>
              <a:off x="3276680" y="5233317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9" name="Ovaal 78"/>
            <p:cNvSpPr>
              <a:spLocks noChangeAspect="1"/>
            </p:cNvSpPr>
            <p:nvPr/>
          </p:nvSpPr>
          <p:spPr>
            <a:xfrm>
              <a:off x="3456760" y="5415509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81" name="Rechthoek 80"/>
            <p:cNvSpPr>
              <a:spLocks noChangeAspect="1"/>
            </p:cNvSpPr>
            <p:nvPr/>
          </p:nvSpPr>
          <p:spPr>
            <a:xfrm>
              <a:off x="2369541" y="5233317"/>
              <a:ext cx="720000" cy="7200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Ovaal 81"/>
            <p:cNvSpPr>
              <a:spLocks noChangeAspect="1"/>
            </p:cNvSpPr>
            <p:nvPr/>
          </p:nvSpPr>
          <p:spPr>
            <a:xfrm>
              <a:off x="2549621" y="5415509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139" name="Rechthoek 138"/>
            <p:cNvSpPr>
              <a:spLocks noChangeAspect="1"/>
            </p:cNvSpPr>
            <p:nvPr/>
          </p:nvSpPr>
          <p:spPr>
            <a:xfrm>
              <a:off x="539343" y="3307036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0" name="Ovaal 139"/>
            <p:cNvSpPr>
              <a:spLocks noChangeAspect="1"/>
            </p:cNvSpPr>
            <p:nvPr/>
          </p:nvSpPr>
          <p:spPr>
            <a:xfrm>
              <a:off x="719423" y="3489228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144" name="Rechthoek 143"/>
            <p:cNvSpPr/>
            <p:nvPr/>
          </p:nvSpPr>
          <p:spPr>
            <a:xfrm>
              <a:off x="539423" y="3307036"/>
              <a:ext cx="720000" cy="75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39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41" name="Groep 140"/>
            <p:cNvGrpSpPr>
              <a:grpSpLocks noChangeAspect="1"/>
            </p:cNvGrpSpPr>
            <p:nvPr/>
          </p:nvGrpSpPr>
          <p:grpSpPr>
            <a:xfrm>
              <a:off x="539343" y="4270176"/>
              <a:ext cx="720000" cy="720000"/>
              <a:chOff x="6141717" y="2961000"/>
              <a:chExt cx="936000" cy="936000"/>
            </a:xfrm>
          </p:grpSpPr>
          <p:sp>
            <p:nvSpPr>
              <p:cNvPr id="142" name="Rechthoek 141"/>
              <p:cNvSpPr>
                <a:spLocks noChangeAspect="1"/>
              </p:cNvSpPr>
              <p:nvPr/>
            </p:nvSpPr>
            <p:spPr>
              <a:xfrm>
                <a:off x="6141717" y="2961000"/>
                <a:ext cx="936000" cy="9360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43" name="Ovaal 142"/>
              <p:cNvSpPr>
                <a:spLocks noChangeAspect="1"/>
              </p:cNvSpPr>
              <p:nvPr/>
            </p:nvSpPr>
            <p:spPr>
              <a:xfrm>
                <a:off x="6375821" y="3197850"/>
                <a:ext cx="468000" cy="468000"/>
              </a:xfrm>
              <a:prstGeom prst="ellipse">
                <a:avLst/>
              </a:prstGeom>
              <a:gradFill>
                <a:gsLst>
                  <a:gs pos="0">
                    <a:srgbClr val="0066FF"/>
                  </a:gs>
                  <a:gs pos="30000">
                    <a:srgbClr val="0099FF"/>
                  </a:gs>
                  <a:gs pos="100000">
                    <a:schemeClr val="accent6">
                      <a:lumMod val="20000"/>
                      <a:lumOff val="8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dirty="0"/>
              </a:p>
            </p:txBody>
          </p:sp>
        </p:grpSp>
        <p:sp>
          <p:nvSpPr>
            <p:cNvPr id="145" name="Rechthoek 144"/>
            <p:cNvSpPr/>
            <p:nvPr/>
          </p:nvSpPr>
          <p:spPr>
            <a:xfrm>
              <a:off x="539343" y="4261700"/>
              <a:ext cx="720000" cy="75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39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49" name="Groep 148"/>
            <p:cNvGrpSpPr>
              <a:grpSpLocks noChangeAspect="1"/>
            </p:cNvGrpSpPr>
            <p:nvPr/>
          </p:nvGrpSpPr>
          <p:grpSpPr>
            <a:xfrm>
              <a:off x="539343" y="2328088"/>
              <a:ext cx="720000" cy="720000"/>
              <a:chOff x="6141717" y="2961000"/>
              <a:chExt cx="936000" cy="936000"/>
            </a:xfrm>
          </p:grpSpPr>
          <p:sp>
            <p:nvSpPr>
              <p:cNvPr id="151" name="Rechthoek 150"/>
              <p:cNvSpPr>
                <a:spLocks noChangeAspect="1"/>
              </p:cNvSpPr>
              <p:nvPr/>
            </p:nvSpPr>
            <p:spPr>
              <a:xfrm>
                <a:off x="6141717" y="2961000"/>
                <a:ext cx="936000" cy="9360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52" name="Ovaal 151"/>
              <p:cNvSpPr>
                <a:spLocks noChangeAspect="1"/>
              </p:cNvSpPr>
              <p:nvPr/>
            </p:nvSpPr>
            <p:spPr>
              <a:xfrm>
                <a:off x="6375821" y="3197850"/>
                <a:ext cx="468000" cy="468000"/>
              </a:xfrm>
              <a:prstGeom prst="ellipse">
                <a:avLst/>
              </a:prstGeom>
              <a:gradFill>
                <a:gsLst>
                  <a:gs pos="0">
                    <a:srgbClr val="0066FF"/>
                  </a:gs>
                  <a:gs pos="30000">
                    <a:srgbClr val="0099FF"/>
                  </a:gs>
                  <a:gs pos="100000">
                    <a:schemeClr val="accent6">
                      <a:lumMod val="20000"/>
                      <a:lumOff val="80000"/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dirty="0"/>
              </a:p>
            </p:txBody>
          </p:sp>
        </p:grpSp>
        <p:sp>
          <p:nvSpPr>
            <p:cNvPr id="150" name="Rechthoek 149"/>
            <p:cNvSpPr/>
            <p:nvPr/>
          </p:nvSpPr>
          <p:spPr>
            <a:xfrm>
              <a:off x="539343" y="2328088"/>
              <a:ext cx="720000" cy="75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39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6" name="Rechthoek 165"/>
            <p:cNvSpPr>
              <a:spLocks noChangeAspect="1"/>
            </p:cNvSpPr>
            <p:nvPr/>
          </p:nvSpPr>
          <p:spPr>
            <a:xfrm>
              <a:off x="539343" y="522379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7" name="Ovaal 166"/>
            <p:cNvSpPr>
              <a:spLocks noChangeAspect="1"/>
            </p:cNvSpPr>
            <p:nvPr/>
          </p:nvSpPr>
          <p:spPr>
            <a:xfrm>
              <a:off x="719423" y="5405985"/>
              <a:ext cx="360000" cy="360000"/>
            </a:xfrm>
            <a:prstGeom prst="ellipse">
              <a:avLst/>
            </a:prstGeom>
            <a:gradFill>
              <a:gsLst>
                <a:gs pos="0">
                  <a:srgbClr val="0066FF"/>
                </a:gs>
                <a:gs pos="30000">
                  <a:srgbClr val="0099FF"/>
                </a:gs>
                <a:gs pos="100000">
                  <a:schemeClr val="accent6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 dirty="0"/>
            </a:p>
          </p:txBody>
        </p:sp>
        <p:sp>
          <p:nvSpPr>
            <p:cNvPr id="165" name="Rechthoek 164"/>
            <p:cNvSpPr/>
            <p:nvPr/>
          </p:nvSpPr>
          <p:spPr>
            <a:xfrm>
              <a:off x="539423" y="5215317"/>
              <a:ext cx="720000" cy="75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39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0" name="Tekstvak 169"/>
          <p:cNvSpPr txBox="1"/>
          <p:nvPr/>
        </p:nvSpPr>
        <p:spPr>
          <a:xfrm>
            <a:off x="5795538" y="3393048"/>
            <a:ext cx="172662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b="1">
                <a:solidFill>
                  <a:srgbClr val="FF0000"/>
                </a:solidFill>
              </a:rPr>
              <a:t>PROFIELVAK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71" name="Tekstvak 170"/>
          <p:cNvSpPr txBox="1"/>
          <p:nvPr/>
        </p:nvSpPr>
        <p:spPr>
          <a:xfrm>
            <a:off x="6157753" y="1052737"/>
            <a:ext cx="100219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FF0000"/>
                </a:solidFill>
              </a:rPr>
              <a:t>KEUZE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172" name="Tekstvak 171"/>
          <p:cNvSpPr txBox="1"/>
          <p:nvPr/>
        </p:nvSpPr>
        <p:spPr>
          <a:xfrm>
            <a:off x="1524000" y="0"/>
            <a:ext cx="9144000" cy="589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</a:rPr>
              <a:t>Structuur Kern-, Profiel-, Keuzeprogramma</a:t>
            </a:r>
          </a:p>
        </p:txBody>
      </p:sp>
      <p:sp>
        <p:nvSpPr>
          <p:cNvPr id="83" name="Tekstvak 82"/>
          <p:cNvSpPr txBox="1"/>
          <p:nvPr/>
        </p:nvSpPr>
        <p:spPr>
          <a:xfrm>
            <a:off x="6236729" y="5550132"/>
            <a:ext cx="87876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>
                <a:solidFill>
                  <a:srgbClr val="FF0000"/>
                </a:solidFill>
              </a:rPr>
              <a:t>KERN</a:t>
            </a:r>
            <a:endParaRPr lang="nl-NL" b="1" dirty="0">
              <a:solidFill>
                <a:srgbClr val="FF0000"/>
              </a:solidFill>
            </a:endParaRPr>
          </a:p>
        </p:txBody>
      </p:sp>
      <p:cxnSp>
        <p:nvCxnSpPr>
          <p:cNvPr id="3" name="Rechte verbindingslijn met pijl 2"/>
          <p:cNvCxnSpPr>
            <a:stCxn id="83" idx="1"/>
          </p:cNvCxnSpPr>
          <p:nvPr/>
        </p:nvCxnSpPr>
        <p:spPr>
          <a:xfrm flipH="1" flipV="1">
            <a:off x="4791831" y="4153924"/>
            <a:ext cx="1444899" cy="1627041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met pijl 83"/>
          <p:cNvCxnSpPr>
            <a:stCxn id="83" idx="1"/>
          </p:cNvCxnSpPr>
          <p:nvPr/>
        </p:nvCxnSpPr>
        <p:spPr>
          <a:xfrm flipH="1" flipV="1">
            <a:off x="5151831" y="5598774"/>
            <a:ext cx="1084899" cy="182191"/>
          </a:xfrm>
          <a:prstGeom prst="straightConnector1">
            <a:avLst/>
          </a:prstGeom>
          <a:ln w="317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>
            <a:extLst>
              <a:ext uri="{FF2B5EF4-FFF2-40B4-BE49-F238E27FC236}">
                <a16:creationId xmlns:a16="http://schemas.microsoft.com/office/drawing/2014/main" id="{CA54AF53-CC89-F54A-B94D-95896FE56C04}"/>
              </a:ext>
            </a:extLst>
          </p:cNvPr>
          <p:cNvSpPr txBox="1"/>
          <p:nvPr/>
        </p:nvSpPr>
        <p:spPr>
          <a:xfrm>
            <a:off x="1524000" y="51219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Structuur: kern. Profiel, keuze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4" grpId="0" animBg="1"/>
      <p:bldP spid="106" grpId="0" animBg="1"/>
      <p:bldP spid="107" grpId="0" animBg="1"/>
      <p:bldP spid="112" grpId="0" animBg="1"/>
      <p:bldP spid="118" grpId="0" animBg="1"/>
      <p:bldP spid="131" grpId="0" animBg="1"/>
      <p:bldP spid="170" grpId="0" animBg="1"/>
      <p:bldP spid="171" grpId="0" animBg="1"/>
      <p:bldP spid="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2788" y="857305"/>
            <a:ext cx="8229600" cy="536466"/>
          </a:xfrm>
        </p:spPr>
        <p:txBody>
          <a:bodyPr>
            <a:noAutofit/>
          </a:bodyPr>
          <a:lstStyle/>
          <a:p>
            <a:r>
              <a:rPr lang="nl-NL" sz="3600" b="1" dirty="0"/>
              <a:t>Examenprogramma, syllabus, examen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74826" y="2532064"/>
            <a:ext cx="8740774" cy="3697288"/>
          </a:xfrm>
        </p:spPr>
        <p:txBody>
          <a:bodyPr>
            <a:normAutofit lnSpcReduction="10000"/>
          </a:bodyPr>
          <a:lstStyle/>
          <a:p>
            <a:r>
              <a:rPr lang="nl-NL" sz="2400" b="1" dirty="0"/>
              <a:t>Examenprogramma</a:t>
            </a:r>
          </a:p>
          <a:p>
            <a:pPr lvl="1"/>
            <a:r>
              <a:rPr lang="nl-NL" sz="2000" dirty="0"/>
              <a:t>Taken, deeltaken, eindtermen</a:t>
            </a:r>
          </a:p>
          <a:p>
            <a:pPr lvl="1"/>
            <a:r>
              <a:rPr lang="nl-NL" sz="2000" dirty="0"/>
              <a:t>Vrij globaal</a:t>
            </a:r>
          </a:p>
          <a:p>
            <a:pPr marL="457200" lvl="1" indent="0">
              <a:buNone/>
            </a:pPr>
            <a:endParaRPr lang="nl-NL" sz="2000" dirty="0"/>
          </a:p>
          <a:p>
            <a:r>
              <a:rPr lang="nl-NL" sz="2400" b="1" dirty="0"/>
              <a:t>Syllabus</a:t>
            </a:r>
          </a:p>
          <a:p>
            <a:pPr lvl="1"/>
            <a:r>
              <a:rPr lang="nl-NL" sz="2000" dirty="0"/>
              <a:t>Uitwerking van eindtermen per leerweg</a:t>
            </a:r>
          </a:p>
          <a:p>
            <a:pPr lvl="1"/>
            <a:r>
              <a:rPr lang="nl-NL" sz="2000" dirty="0"/>
              <a:t>‘handvat’ voor examenmakers</a:t>
            </a:r>
          </a:p>
          <a:p>
            <a:pPr lvl="1"/>
            <a:endParaRPr lang="nl-NL" sz="2000" dirty="0"/>
          </a:p>
          <a:p>
            <a:r>
              <a:rPr lang="nl-NL" sz="2400" b="1" dirty="0"/>
              <a:t>Centraal examen</a:t>
            </a:r>
          </a:p>
          <a:p>
            <a:pPr lvl="1"/>
            <a:r>
              <a:rPr lang="nl-NL" sz="2000" dirty="0"/>
              <a:t>CSPE (april tot juli)</a:t>
            </a:r>
          </a:p>
          <a:p>
            <a:pPr lvl="1"/>
            <a:r>
              <a:rPr lang="nl-NL" sz="2000" dirty="0"/>
              <a:t>Blauw - rood</a:t>
            </a:r>
          </a:p>
          <a:p>
            <a:pPr lvl="1"/>
            <a:endParaRPr lang="nl-NL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1524000" y="0"/>
            <a:ext cx="9144000" cy="589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chemeClr val="bg1"/>
                </a:solidFill>
              </a:rPr>
              <a:t>Vernieuwing beroepsgerichte programma’s vmbo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F0AEC3C-D85E-E443-B064-E2C9B55D3FED}"/>
              </a:ext>
            </a:extLst>
          </p:cNvPr>
          <p:cNvSpPr txBox="1"/>
          <p:nvPr/>
        </p:nvSpPr>
        <p:spPr>
          <a:xfrm>
            <a:off x="1524000" y="63703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Concretisering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524000" y="1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5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nl-NL" dirty="0">
                <a:solidFill>
                  <a:prstClr val="white"/>
                </a:solidFill>
                <a:latin typeface="Calibri Light" panose="020F0302020204030204" pitchFamily="34" charset="0"/>
                <a:sym typeface="Futura" charset="0"/>
              </a:rPr>
              <a:t>Slaag- zakregeling</a:t>
            </a:r>
            <a:endParaRPr lang="nl-NL" dirty="0">
              <a:solidFill>
                <a:prstClr val="white"/>
              </a:solidFill>
              <a:latin typeface="Calibri Light" panose="020F0302020204030204" pitchFamily="34" charset="0"/>
              <a:sym typeface="Helvetica Light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779866" y="1268760"/>
          <a:ext cx="8632269" cy="49935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8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127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Calibri Light" panose="020F0302020204030204" pitchFamily="34" charset="0"/>
                        </a:rPr>
                        <a:t>leerweg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Calibri Light" panose="020F0302020204030204" pitchFamily="34" charset="0"/>
                        </a:rPr>
                        <a:t>Beroepsgericht vak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Calibri Light" panose="020F0302020204030204" pitchFamily="34" charset="0"/>
                        </a:rPr>
                        <a:t>afsluiten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694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Basis en kader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Profielvak (4 modulen)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SE: mag verantwoorden in PTA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CSPE: moet eind 4</a:t>
                      </a:r>
                      <a:r>
                        <a:rPr lang="nl-NL" sz="2000" b="0" baseline="30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leerjaar, mag eind 3</a:t>
                      </a:r>
                      <a:r>
                        <a:rPr lang="nl-NL" sz="2000" b="0" baseline="30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leerjaar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Beide 50% eindcijfer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1 eindcijfer op eindlijst</a:t>
                      </a:r>
                    </a:p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981"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Keuzevakken (ten minste 4)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SE verantwoorden in PTA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Naam en cijfer op eindlijst elk </a:t>
                      </a:r>
                      <a:r>
                        <a:rPr lang="nl-NL" sz="2000" b="0" dirty="0" err="1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keuzeak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afronden én ten minste een 4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Gemiddelde cijfer telt 1 keer mee</a:t>
                      </a: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819">
                <a:tc gridSpan="3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819">
                <a:tc gridSpan="3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A6455D46-E59A-FE40-A9EE-2EBD9281960F}"/>
              </a:ext>
            </a:extLst>
          </p:cNvPr>
          <p:cNvSpPr txBox="1"/>
          <p:nvPr/>
        </p:nvSpPr>
        <p:spPr>
          <a:xfrm>
            <a:off x="1524000" y="0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Slaag- zakregeling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524000" y="1"/>
            <a:ext cx="91440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5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nl-NL" dirty="0">
                <a:solidFill>
                  <a:prstClr val="white"/>
                </a:solidFill>
                <a:latin typeface="Calibri Light" panose="020F0302020204030204" pitchFamily="34" charset="0"/>
                <a:sym typeface="Futura" charset="0"/>
              </a:rPr>
              <a:t>Slaag- zakregeling</a:t>
            </a:r>
            <a:endParaRPr lang="nl-NL" dirty="0">
              <a:solidFill>
                <a:prstClr val="white"/>
              </a:solidFill>
              <a:latin typeface="Calibri Light" panose="020F0302020204030204" pitchFamily="34" charset="0"/>
              <a:sym typeface="Helvetica Light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779866" y="728663"/>
          <a:ext cx="8632269" cy="50671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8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06"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Calibri Light" panose="020F0302020204030204" pitchFamily="34" charset="0"/>
                        </a:rPr>
                        <a:t>leerweg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Calibri Light" panose="020F0302020204030204" pitchFamily="34" charset="0"/>
                        </a:rPr>
                        <a:t>Beroepsgericht vak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latin typeface="Calibri Light" panose="020F0302020204030204" pitchFamily="34" charset="0"/>
                        </a:rPr>
                        <a:t>afsluiten</a:t>
                      </a:r>
                      <a:endParaRPr lang="nl-NL" sz="2000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Gemengde</a:t>
                      </a:r>
                      <a:r>
                        <a:rPr lang="nl-NL" sz="2000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leerweg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Profielvak (2 modulen) + keuzevak (tenminste 2)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CSPE: moet eind 4</a:t>
                      </a:r>
                      <a:r>
                        <a:rPr lang="nl-NL" sz="2000" b="0" baseline="30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leerjaar, mag eind 3</a:t>
                      </a:r>
                      <a:r>
                        <a:rPr lang="nl-NL" sz="2000" b="0" baseline="300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e</a:t>
                      </a: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leerjaar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SE</a:t>
                      </a:r>
                      <a:r>
                        <a:rPr lang="nl-NL" sz="2000" b="0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 tenminste over keuzevakken, verantwoorden in PTA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Keuzevakken met naam en cijfer op eindlijst. Cijfer afgerond én ten minste een 4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nl-NL" sz="2000" b="0" baseline="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</a:rPr>
                        <a:t>Beide tellen 50% mee, één cijfer op eindlijst</a:t>
                      </a:r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 gridSpan="3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sz="2000" b="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 b="0" dirty="0">
                        <a:latin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D1E94FA4-FA81-A849-B245-201E0980E46A}"/>
              </a:ext>
            </a:extLst>
          </p:cNvPr>
          <p:cNvSpPr txBox="1"/>
          <p:nvPr/>
        </p:nvSpPr>
        <p:spPr>
          <a:xfrm>
            <a:off x="1524000" y="20796"/>
            <a:ext cx="9144000" cy="461665"/>
          </a:xfrm>
          <a:prstGeom prst="rect">
            <a:avLst/>
          </a:prstGeom>
          <a:solidFill>
            <a:srgbClr val="029CDB"/>
          </a:solidFill>
        </p:spPr>
        <p:txBody>
          <a:bodyPr wrap="square" rtlCol="0" anchor="ctr">
            <a:spAutoFit/>
          </a:bodyPr>
          <a:lstStyle>
            <a:defPPr>
              <a:defRPr lang="nl-NL"/>
            </a:defPPr>
            <a:lvl1pPr algn="ctr">
              <a:lnSpc>
                <a:spcPct val="100000"/>
              </a:lnSpc>
              <a:defRPr sz="2400" b="0">
                <a:solidFill>
                  <a:prstClr val="white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nl-NL" dirty="0">
                <a:latin typeface="Calibri" panose="020F0502020204030204" pitchFamily="34" charset="0"/>
                <a:sym typeface="Futura" charset="0"/>
              </a:rPr>
              <a:t>Slaag- zakregeling (2)</a:t>
            </a:r>
            <a:endParaRPr lang="nl-NL" dirty="0">
              <a:latin typeface="Calibri" panose="020F050202020403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4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e17596f3-dadc-4fca-93e5-dd15214cdff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True"/>
  <p:tag name="ARTICULATE_PLAYER_CONTROL_RESOURCES" val="True"/>
  <p:tag name="ARTICULATE_PLAYER_CONTROL_MENU" val="True"/>
  <p:tag name="ARTICULATE_PLAYER_CONTROL_GLOSSARY" val="True"/>
  <p:tag name="ARTICULATE_PLAYER_SEEKBAR" val="True"/>
  <p:tag name="ARTICULATE_PLAYER_CONTROL_PLAYPAUSE" val="True"/>
  <p:tag name="AUDIO_ID" val="332"/>
  <p:tag name="ARTICULATE_USED_LAYOUT" val="7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Breedbeeld</PresentationFormat>
  <Paragraphs>127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Profielen</vt:lpstr>
      <vt:lpstr>PowerPoint-presentatie</vt:lpstr>
      <vt:lpstr>Examenprogramma, syllabus, examen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Jacqueline Kerkhoffs</dc:creator>
  <cp:lastModifiedBy>Kees</cp:lastModifiedBy>
  <cp:revision>4</cp:revision>
  <dcterms:created xsi:type="dcterms:W3CDTF">2018-09-30T08:30:46Z</dcterms:created>
  <dcterms:modified xsi:type="dcterms:W3CDTF">2021-07-28T11:48:35Z</dcterms:modified>
</cp:coreProperties>
</file>