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959" r:id="rId3"/>
    <p:sldId id="1031" r:id="rId4"/>
    <p:sldId id="1030" r:id="rId5"/>
    <p:sldId id="856" r:id="rId6"/>
    <p:sldId id="948" r:id="rId7"/>
    <p:sldId id="993" r:id="rId8"/>
    <p:sldId id="938" r:id="rId9"/>
    <p:sldId id="936" r:id="rId10"/>
    <p:sldId id="937" r:id="rId11"/>
    <p:sldId id="1011" r:id="rId12"/>
    <p:sldId id="1036" r:id="rId13"/>
    <p:sldId id="1013" r:id="rId14"/>
    <p:sldId id="1021" r:id="rId15"/>
    <p:sldId id="1019" r:id="rId16"/>
    <p:sldId id="1026" r:id="rId17"/>
    <p:sldId id="1012" r:id="rId18"/>
    <p:sldId id="1027" r:id="rId19"/>
    <p:sldId id="991" r:id="rId20"/>
    <p:sldId id="1028" r:id="rId21"/>
    <p:sldId id="1018" r:id="rId22"/>
    <p:sldId id="656" r:id="rId23"/>
    <p:sldId id="1025" r:id="rId24"/>
    <p:sldId id="1033" r:id="rId25"/>
    <p:sldId id="1014" r:id="rId26"/>
    <p:sldId id="1015" r:id="rId27"/>
    <p:sldId id="1016" r:id="rId28"/>
    <p:sldId id="1007" r:id="rId29"/>
    <p:sldId id="977" r:id="rId30"/>
    <p:sldId id="859" r:id="rId31"/>
    <p:sldId id="857" r:id="rId32"/>
    <p:sldId id="854" r:id="rId33"/>
    <p:sldId id="1034" r:id="rId34"/>
    <p:sldId id="103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45"/>
  </p:normalViewPr>
  <p:slideViewPr>
    <p:cSldViewPr snapToGrid="0" snapToObjects="1">
      <p:cViewPr varScale="1">
        <p:scale>
          <a:sx n="79" d="100"/>
          <a:sy n="79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90C9-BBB6-3E47-BEFB-E0C3B405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4D033-17F0-784B-890D-C229BFCDD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E5118-E5EE-F14B-9017-9CB3EAB9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52A0-56D0-EF4D-A145-F537A772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D8783-C578-2C49-BA21-779F958F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2F06-A70F-924C-B1FC-0E6087B1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21720-E142-1C4C-AA84-070751F0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EF1DE-29B3-D248-9FD6-90A3B8D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069F-0A7E-2740-818D-7ECE550A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46AA-472A-8C49-9A06-2DC4001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4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8FE42-49E3-C444-82D9-F71121C02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6C48B-9E73-D14A-966D-09AAD19D5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C72A-F85E-FC46-ADD3-94BDE66D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FE76-AC36-BE44-8840-0EEAE17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2F4D0-9D03-7A45-B017-19F84513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A102-81E1-584C-A138-3B73FD65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9715-AAD0-E841-9BD8-52796185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2293-5262-A945-94A1-2A63CDEE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2BA1-08C8-FE4C-A84D-9ADD113C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8B93-0483-E34E-ABC3-5889C15A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A20E-A1B1-1D48-A364-1A7D3EC9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B1B71-B523-3D43-B5AD-54E8244D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12B31-132F-9844-A4E3-43315440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4FE3E-A566-8540-98AF-8E070668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0B7A1-173C-0F45-931C-77EBCC2C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679C-FFFC-F34C-B061-6918F276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D49C-0F87-414B-9ABF-97745385A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E2A58-36EA-7C4B-888C-A60252D7B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DA1A8-05CC-1F43-BC8E-6AB060AB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9B454-FB6D-DB43-815D-D254D28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6E586-87A3-D646-B5F1-2D4D80C9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2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7833-DB5A-4C4C-AD58-8932F7AE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1B5FF-41F4-704F-8872-14C259374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E7B62-DF28-1342-BB7C-23AD76C81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7EAFC-5270-9945-8DD0-C799C20FD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1CF25-62F4-4F40-BE47-5148CA837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F2C56-E2D6-F54E-AE9B-7A19F77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C823E-662D-EB44-B6BF-37CBED5A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68788-9920-1543-8676-886F92D1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3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6607-754B-D74B-B6E4-988DCE74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F27C8-31F3-1D49-87B1-12CBA85E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4A73C-DB9B-9443-97BE-E06C4B62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4763-A39D-DD4C-8D4F-61B3E557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DC374-9636-FD47-93B9-04175838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0312D-9D5A-7545-9B10-3C513253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C3C2B-2C1E-0241-BEEB-3378FB6B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2580-0119-0249-9002-59104F8A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ACB8-B33E-8E4E-9FAC-215D6223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65125-21C4-E042-9926-5F7AA263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B69E1-7EDD-3349-9B2C-AFD91754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47BAA-50AE-1242-A9E0-41CB9B1B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96EEB-A022-9C42-8BD6-4055989D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F4E1-0947-8547-B4F2-C3DC891C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860B5-45FD-F746-B819-E91AFAE2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E4E95-0353-8747-8C47-E9FB3CF70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F1423-C03D-DD49-8745-7FF40C63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17B5F-5FE0-8A45-BA6B-87E5D162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114C-3341-5445-87D3-3DFADC6F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A5410-8A59-1F41-8833-BD56A73D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5FBD5-0013-9742-88AB-5ACFAC2E6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B848-B685-7245-B3F6-37DD7607E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F15A-2CA6-C049-930E-CA7EBE586841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F47C-7CF1-604F-9D66-6F3EE8BC3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C1ED-07AE-F045-95B2-0EEFD9648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EA5B-9805-0246-9AF0-09736468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BFAC-93B3-054D-A231-04590F636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6700" b="1" dirty="0">
                <a:latin typeface="Century Gothic" panose="020B0502020202020204" pitchFamily="34" charset="0"/>
              </a:rPr>
              <a:t>De </a:t>
            </a:r>
            <a:r>
              <a:rPr lang="en-US" sz="6700" b="1" dirty="0" err="1">
                <a:latin typeface="Century Gothic" panose="020B0502020202020204" pitchFamily="34" charset="0"/>
              </a:rPr>
              <a:t>Betekeniseconomie</a:t>
            </a:r>
            <a:br>
              <a:rPr lang="en-US" sz="7300" b="1" dirty="0">
                <a:latin typeface="Century Gothic" panose="020B0502020202020204" pitchFamily="34" charset="0"/>
              </a:rPr>
            </a:br>
            <a:r>
              <a:rPr lang="en-US" sz="4400" b="1" i="1" dirty="0">
                <a:latin typeface="Century Gothic" panose="020B0502020202020204" pitchFamily="34" charset="0"/>
              </a:rPr>
              <a:t>Het </a:t>
            </a:r>
            <a:r>
              <a:rPr lang="en-US" sz="4400" b="1" i="1" dirty="0" err="1">
                <a:latin typeface="Century Gothic" panose="020B0502020202020204" pitchFamily="34" charset="0"/>
              </a:rPr>
              <a:t>nieuwe</a:t>
            </a:r>
            <a:r>
              <a:rPr lang="en-US" sz="4400" b="1" i="1" dirty="0">
                <a:latin typeface="Century Gothic" panose="020B0502020202020204" pitchFamily="34" charset="0"/>
              </a:rPr>
              <a:t> </a:t>
            </a:r>
            <a:r>
              <a:rPr lang="en-US" sz="4400" b="1" i="1" dirty="0" err="1">
                <a:latin typeface="Century Gothic" panose="020B0502020202020204" pitchFamily="34" charset="0"/>
              </a:rPr>
              <a:t>normaal</a:t>
            </a:r>
            <a:br>
              <a:rPr lang="en-US" sz="7300" b="1" dirty="0">
                <a:latin typeface="Century Gothic" panose="020B0502020202020204" pitchFamily="34" charset="0"/>
              </a:rPr>
            </a:br>
            <a:br>
              <a:rPr lang="en-US" b="1" dirty="0">
                <a:latin typeface="Century Gothic" panose="020B0502020202020204" pitchFamily="34" charset="0"/>
              </a:rPr>
            </a:br>
            <a:endParaRPr lang="en-US" sz="31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A07A1-11E5-1B4B-AF03-2F4AAFE64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Kees Klomp, Professor of applied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18EFA-6BD8-4847-B02B-74C8FC8C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53" y="4429919"/>
            <a:ext cx="5739493" cy="21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6E35-BF23-6349-A36B-30B0843C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anose="020B0502020202020204" pitchFamily="34" charset="0"/>
              </a:rPr>
              <a:t>Thriveability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6833C-F910-104E-9962-BEF89B00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00051"/>
            <a:ext cx="4523014" cy="132665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4899F34-9E8B-9E44-82AF-3DFC2543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3" y="4709998"/>
            <a:ext cx="12196343" cy="2229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999A6-D618-BE4A-9CFD-3B90D1C4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3693"/>
            <a:ext cx="12192000" cy="1642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B8147-4EF7-D243-B1B2-E71948661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825" y="5824820"/>
            <a:ext cx="6526361" cy="818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D317E-235C-7E4F-A4EF-B106D77A3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586" y="4725389"/>
            <a:ext cx="3788229" cy="249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E810E2-9936-5D4A-A2CF-8F6918CA2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641" y="3500051"/>
            <a:ext cx="6121859" cy="11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46EA-6BCB-604B-A845-90CCB261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97" y="319519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Beyond GDP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2863E6-15A4-C54F-8B08-7620BFFF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63" y="2537409"/>
            <a:ext cx="5600243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184BCA-9C2E-F149-9D05-A2B6D0B9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79" y="1716243"/>
            <a:ext cx="2128741" cy="1641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08A16-C535-DA42-80A5-237A00B2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08" y="1711190"/>
            <a:ext cx="2058698" cy="691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EFA7AB-E6A2-7F4E-95C6-3C8E86862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5" y="1745359"/>
            <a:ext cx="1602635" cy="830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2E141-27A3-5B43-A743-A3C7B7B2B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707" y="6011104"/>
            <a:ext cx="2355850" cy="846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AA3A6-06D5-4A41-82D6-1884AB310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520" y="3726987"/>
            <a:ext cx="1786724" cy="84634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461FCBA-701E-E140-9E24-0029E466C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928" y="5790831"/>
            <a:ext cx="4052072" cy="1067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8CF1F7-02D5-1C44-BFF3-64C998330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928" y="3595263"/>
            <a:ext cx="3999622" cy="2180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57AE12-CFAB-6D4B-9EDB-19C539154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9446" y="2707833"/>
            <a:ext cx="3442951" cy="711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1262B4-6A0A-B24A-9B4F-C8B4D7A73D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2731" y="1674510"/>
            <a:ext cx="3442951" cy="85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F04F5-E11A-F845-90A2-DE616A6F18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1640" y="2857500"/>
            <a:ext cx="2710543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E2E9-239E-A648-9DEC-5616C97C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Ecological Civilization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1E91861-D52C-F04E-8A3A-4243FC89C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007" y="1362908"/>
            <a:ext cx="8049985" cy="56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9AF3-EE7A-7147-A413-9A0BC220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4179-DDB2-0B4F-BDDA-C05D8DB7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Wat is de </a:t>
            </a:r>
            <a:r>
              <a:rPr lang="en-US" sz="4400" b="1" dirty="0" err="1">
                <a:latin typeface="Century Gothic" panose="020B0502020202020204" pitchFamily="34" charset="0"/>
              </a:rPr>
              <a:t>Betekeniseconomie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</a:rPr>
              <a:t>definitie</a:t>
            </a:r>
            <a:r>
              <a:rPr lang="en-US" sz="44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110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A8C4-9639-D94F-BED7-A594B90B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515EAC-071B-BE47-A9BC-93DA32E1B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95778"/>
            <a:ext cx="10885713" cy="6908571"/>
          </a:xfrm>
        </p:spPr>
      </p:pic>
    </p:spTree>
    <p:extLst>
      <p:ext uri="{BB962C8B-B14F-4D97-AF65-F5344CB8AC3E}">
        <p14:creationId xmlns:p14="http://schemas.microsoft.com/office/powerpoint/2010/main" val="131463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4998-6EBC-924E-A69E-48B9DF9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Meta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227D-7A1B-9F4B-BD67-8F6B63D4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9FDC9-D9E3-474B-B0F7-5333AF46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54" y="1251442"/>
            <a:ext cx="5675491" cy="56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F1F1-0DF9-7E49-BCFA-0FAEDC93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entury Gothic" panose="020B0502020202020204" pitchFamily="34" charset="0"/>
              </a:rPr>
              <a:t>Integral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C44544-510A-F54C-893B-409D8D918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462802"/>
            <a:ext cx="6270171" cy="54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60B4-D9C8-DA41-A285-3CE7C64A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Design 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759B8-C38C-5646-8FA9-177BE37E8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231" y="1353540"/>
            <a:ext cx="6876994" cy="5504460"/>
          </a:xfrm>
        </p:spPr>
      </p:pic>
    </p:spTree>
    <p:extLst>
      <p:ext uri="{BB962C8B-B14F-4D97-AF65-F5344CB8AC3E}">
        <p14:creationId xmlns:p14="http://schemas.microsoft.com/office/powerpoint/2010/main" val="84318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0923-2176-4C48-8B39-2EC6FB42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entury Gothic" panose="020B0502020202020204" pitchFamily="34" charset="0"/>
              </a:rPr>
              <a:t>Foundational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CF5D-8217-3E4E-A83C-03670FBD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98A40-215F-F54C-B2C7-2FDDAE3E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6847"/>
            <a:ext cx="12192000" cy="313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BAFFE-8E22-D141-B4E0-6FF69255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70" y="1368619"/>
            <a:ext cx="2906487" cy="27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BB6-ACC4-FB48-9EC6-C0016581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Post Economics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09A50-BF9D-0B44-A7FE-D4CB28B16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915"/>
            <a:ext cx="12138154" cy="4996542"/>
          </a:xfrm>
        </p:spPr>
      </p:pic>
    </p:spTree>
    <p:extLst>
      <p:ext uri="{BB962C8B-B14F-4D97-AF65-F5344CB8AC3E}">
        <p14:creationId xmlns:p14="http://schemas.microsoft.com/office/powerpoint/2010/main" val="37497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1567-C5CB-264F-86ED-A1FB34A8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85F0-A352-B241-99BF-21D5FFF9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Wat is </a:t>
            </a:r>
            <a:r>
              <a:rPr lang="en-US" sz="5400" b="1" dirty="0" err="1">
                <a:latin typeface="Century Gothic" panose="020B0502020202020204" pitchFamily="34" charset="0"/>
              </a:rPr>
              <a:t>economie</a:t>
            </a:r>
            <a:r>
              <a:rPr lang="en-US" sz="54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84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CA57-22F4-FF41-B7E9-60AE0A6E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entury Gothic" panose="020B0502020202020204" pitchFamily="34" charset="0"/>
              </a:rPr>
              <a:t>Plural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EBD57E-F963-E34F-9593-9E0FD4A3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52454"/>
            <a:ext cx="4963886" cy="18083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6228D-826A-CE43-A240-54A0465E9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74" y="2351313"/>
            <a:ext cx="5399925" cy="3026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B09F0-E558-1447-B2F3-5599AFB5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430" y="2885056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94DD-3BCA-9943-8DF8-0E26CFD3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18268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Deep Economics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03D9B-FBB3-F041-8ECF-537F4518E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582" y="1822274"/>
            <a:ext cx="7987175" cy="491161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34244-5AB4-0F40-8E04-1E92756043A4}"/>
              </a:ext>
            </a:extLst>
          </p:cNvPr>
          <p:cNvSpPr/>
          <p:nvPr/>
        </p:nvSpPr>
        <p:spPr>
          <a:xfrm>
            <a:off x="8642749" y="5856906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matic SC" pitchFamily="2" charset="-79"/>
                <a:cs typeface="Amatic SC" pitchFamily="2" charset="-79"/>
              </a:rPr>
              <a:t>Meta</a:t>
            </a:r>
            <a:endParaRPr lang="en-US" sz="3600" dirty="0">
              <a:latin typeface="Amatic SC" pitchFamily="2" charset="-79"/>
              <a:cs typeface="Amatic SC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23888-4D61-4A4F-92A1-F5FEE2E18608}"/>
              </a:ext>
            </a:extLst>
          </p:cNvPr>
          <p:cNvSpPr/>
          <p:nvPr/>
        </p:nvSpPr>
        <p:spPr>
          <a:xfrm>
            <a:off x="2601178" y="5856906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matic SC" pitchFamily="2" charset="-79"/>
                <a:cs typeface="Amatic SC" pitchFamily="2" charset="-79"/>
              </a:rPr>
              <a:t>Micro</a:t>
            </a:r>
            <a:endParaRPr lang="en-US" sz="3600" dirty="0">
              <a:latin typeface="Amatic SC" pitchFamily="2" charset="-79"/>
              <a:cs typeface="Amatic SC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814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6713059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FB7FC-0BC2-1F44-BD06-E7557FD5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631" y="0"/>
            <a:ext cx="423936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1288F-1953-0245-B48E-5B944F99C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102" y="18642"/>
            <a:ext cx="2759529" cy="2161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07BDC-DF15-D540-9241-8CED8062F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695" y="1206020"/>
            <a:ext cx="1183407" cy="743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D13FFF-7EDC-7840-8DAD-BA0881BF9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091" y="2198914"/>
            <a:ext cx="1565422" cy="958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9FB6AE-CDCE-B94D-8E6F-70450C6A6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690" y="3157682"/>
            <a:ext cx="1682431" cy="898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45EA23-7D2F-8F4F-BAA1-6467B3F97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113" y="6311900"/>
            <a:ext cx="59944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BD004B-E313-7D48-8302-1CD6E5109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113" y="5624370"/>
            <a:ext cx="5994400" cy="6875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F0F753-DC8A-7744-BC8D-7AE1F405E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6350" y="3959540"/>
            <a:ext cx="5990771" cy="1702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2A1F8-89D3-E849-93B6-24E8AF274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9695" y="0"/>
            <a:ext cx="1183407" cy="1206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2C237F-EFC8-E447-B2B2-15E7C9DC09E4}"/>
              </a:ext>
            </a:extLst>
          </p:cNvPr>
          <p:cNvSpPr/>
          <p:nvPr/>
        </p:nvSpPr>
        <p:spPr>
          <a:xfrm>
            <a:off x="499657" y="504416"/>
            <a:ext cx="2856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Century Gothic" panose="020B0502020202020204" pitchFamily="34" charset="0"/>
              </a:rPr>
              <a:t>Existential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78811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87E3-2E8D-EA42-B80C-A2444DE9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Purpose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D7D6-DF5C-6542-9EBE-D449FA51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Transcendental</a:t>
            </a:r>
          </a:p>
          <a:p>
            <a:r>
              <a:rPr lang="en-US" dirty="0">
                <a:latin typeface="Century Gothic" panose="020B0502020202020204" pitchFamily="34" charset="0"/>
              </a:rPr>
              <a:t>Expansion of Economics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 meaningful life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An ecological civilization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 wellbeing society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 sustainable economy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B918B-3B01-8443-BF1A-8AF4A31E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620487"/>
            <a:ext cx="4310743" cy="4310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409BC-DDEE-E94C-9BD6-3F8122EB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62" y="0"/>
            <a:ext cx="1825625" cy="182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2614-EB26-1740-A406-AA0B31D3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37" y="964381"/>
            <a:ext cx="1970858" cy="1970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61C44F-5E6C-5C48-BAD6-6FB2733A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76" y="831013"/>
            <a:ext cx="2076224" cy="207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395F0-88B2-9B46-89CE-4BA1622B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37" y="3430421"/>
            <a:ext cx="2163792" cy="2163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1998BF-3DE3-5441-AE1B-5961439F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76" y="3517989"/>
            <a:ext cx="2076224" cy="2076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781EF-973E-1145-B7C2-7B3C371A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48" y="4719045"/>
            <a:ext cx="2102230" cy="2102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B7B01-968C-DD45-AFA5-0224A052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76" y="4719045"/>
            <a:ext cx="2198149" cy="21981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78CA8-1D78-9843-9904-772D919A9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19437" y="2958028"/>
            <a:ext cx="1178267" cy="11782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442F02-9FA7-814D-A00A-484DBD6325DE}"/>
              </a:ext>
            </a:extLst>
          </p:cNvPr>
          <p:cNvSpPr/>
          <p:nvPr/>
        </p:nvSpPr>
        <p:spPr>
          <a:xfrm>
            <a:off x="7759537" y="4371435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Personal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5BF62C-A863-D343-A29C-B2498ED1A7FA}"/>
              </a:ext>
            </a:extLst>
          </p:cNvPr>
          <p:cNvSpPr/>
          <p:nvPr/>
        </p:nvSpPr>
        <p:spPr>
          <a:xfrm>
            <a:off x="9106460" y="4321744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Natural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336C83-21DA-B849-A0D3-51499F080560}"/>
              </a:ext>
            </a:extLst>
          </p:cNvPr>
          <p:cNvSpPr/>
          <p:nvPr/>
        </p:nvSpPr>
        <p:spPr>
          <a:xfrm>
            <a:off x="7804621" y="5670925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Societal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E103BC-1651-7F4B-B7D5-194F4139E34B}"/>
              </a:ext>
            </a:extLst>
          </p:cNvPr>
          <p:cNvSpPr/>
          <p:nvPr/>
        </p:nvSpPr>
        <p:spPr>
          <a:xfrm>
            <a:off x="9104844" y="562218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Financial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97A1BB-F738-3547-AAA3-EC0947A6CBAB}"/>
              </a:ext>
            </a:extLst>
          </p:cNvPr>
          <p:cNvSpPr/>
          <p:nvPr/>
        </p:nvSpPr>
        <p:spPr>
          <a:xfrm>
            <a:off x="7726828" y="170842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Personal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599E5F-39F9-9C49-9851-32C91EB4D03E}"/>
              </a:ext>
            </a:extLst>
          </p:cNvPr>
          <p:cNvSpPr/>
          <p:nvPr/>
        </p:nvSpPr>
        <p:spPr>
          <a:xfrm>
            <a:off x="8442576" y="713031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Natural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8AB17-8CF7-6749-B189-E84D7AF36F17}"/>
              </a:ext>
            </a:extLst>
          </p:cNvPr>
          <p:cNvSpPr/>
          <p:nvPr/>
        </p:nvSpPr>
        <p:spPr>
          <a:xfrm>
            <a:off x="8970762" y="175737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Societal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228E57-D16A-1349-BD73-BDBB743DC7BE}"/>
              </a:ext>
            </a:extLst>
          </p:cNvPr>
          <p:cNvSpPr/>
          <p:nvPr/>
        </p:nvSpPr>
        <p:spPr>
          <a:xfrm>
            <a:off x="8249284" y="245643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atic SC" pitchFamily="2" charset="-79"/>
                <a:cs typeface="Amatic SC" pitchFamily="2" charset="-79"/>
              </a:rPr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3395883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D9C0-5DCF-9F4E-B6F7-86FB07FA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Thrive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D37E-D966-524F-9E23-51B48741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 service of life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Life strengthening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Life affirming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E7EA0B4-D355-D248-8DD4-A7A05B94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85" y="1825625"/>
            <a:ext cx="7881771" cy="47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8FCD-2848-CC4F-9562-E421936B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68A1-B35E-6046-B2FE-812478E7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Country/company management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based upon achieving a flourishing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balance between welfare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(economical value, living standard),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wellbeing (objective societal value,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living environment) and wellness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(subjective personal value, living 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conditions)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219AC-EB47-394A-942F-BFD29911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55" y="3167742"/>
            <a:ext cx="4606664" cy="3690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14270-3992-7B4E-A5D5-CEBB74BE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73" y="0"/>
            <a:ext cx="4483781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8FCD-2848-CC4F-9562-E421936B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68A1-B35E-6046-B2FE-812478E7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Combining the pursuit of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business effectivity with</a:t>
            </a: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societal and personal effectivity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A9EA1-B376-534F-9281-D26F98B3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896" y="1690688"/>
            <a:ext cx="5502880" cy="40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98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9AF3-EE7A-7147-A413-9A0BC220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4179-DDB2-0B4F-BDDA-C05D8DB7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Hoe </a:t>
            </a:r>
            <a:r>
              <a:rPr lang="en-US" sz="4400" b="1" dirty="0" err="1">
                <a:latin typeface="Century Gothic" panose="020B0502020202020204" pitchFamily="34" charset="0"/>
              </a:rPr>
              <a:t>herkennen</a:t>
            </a:r>
            <a:r>
              <a:rPr lang="en-US" sz="4400" b="1" dirty="0">
                <a:latin typeface="Century Gothic" panose="020B0502020202020204" pitchFamily="34" charset="0"/>
              </a:rPr>
              <a:t> we de </a:t>
            </a:r>
          </a:p>
          <a:p>
            <a:pPr marL="0" indent="0">
              <a:buNone/>
            </a:pPr>
            <a:r>
              <a:rPr lang="en-US" sz="4400" b="1" dirty="0" err="1">
                <a:latin typeface="Century Gothic" panose="020B0502020202020204" pitchFamily="34" charset="0"/>
              </a:rPr>
              <a:t>Betekeniseconomie</a:t>
            </a:r>
            <a:r>
              <a:rPr lang="en-US" sz="44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9041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C9CE-01FE-9D4F-9331-FA323483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New Skills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C627E-2ED6-B448-B473-4AB5717B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985" y="1322976"/>
            <a:ext cx="10134659" cy="5535023"/>
          </a:xfrm>
        </p:spPr>
      </p:pic>
    </p:spTree>
    <p:extLst>
      <p:ext uri="{BB962C8B-B14F-4D97-AF65-F5344CB8AC3E}">
        <p14:creationId xmlns:p14="http://schemas.microsoft.com/office/powerpoint/2010/main" val="416418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392C-1651-1240-B859-BFA9484B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1) Recognizing the bigger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D3941-518B-444B-BF99-C6AD90D67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4129"/>
            <a:ext cx="1121229" cy="9028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E5A54-A1AB-EB45-884F-CCCECC61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94" y="1382071"/>
            <a:ext cx="5568157" cy="56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0B2B-EFF2-1A40-ACAC-59C167AF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C2B0-0C88-5C4E-A538-420871DD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 social science, which revolves around the relationships between individuals and societies</a:t>
            </a:r>
          </a:p>
          <a:p>
            <a:r>
              <a:rPr lang="en-US" dirty="0">
                <a:latin typeface="Century Gothic" panose="020B0502020202020204" pitchFamily="34" charset="0"/>
              </a:rPr>
              <a:t>Household management</a:t>
            </a:r>
          </a:p>
          <a:p>
            <a:r>
              <a:rPr lang="en-US" dirty="0">
                <a:latin typeface="Century Gothic" panose="020B0502020202020204" pitchFamily="34" charset="0"/>
              </a:rPr>
              <a:t>Organizational principles</a:t>
            </a:r>
          </a:p>
          <a:p>
            <a:r>
              <a:rPr lang="en-US" dirty="0">
                <a:latin typeface="Century Gothic" panose="020B0502020202020204" pitchFamily="34" charset="0"/>
              </a:rPr>
              <a:t>Allocation rules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study of the efficiency</a:t>
            </a:r>
          </a:p>
          <a:p>
            <a:r>
              <a:rPr lang="en-US" dirty="0">
                <a:latin typeface="Century Gothic" panose="020B0502020202020204" pitchFamily="34" charset="0"/>
              </a:rPr>
              <a:t>Understanding/defining human behavior based upon scarcity, supply and demand, costs and benefits,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167198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4C12-8B95-3746-A39E-4E17F2D8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2) Making societal personal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63E34-D78E-3842-AF01-F5F9ED9D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257" y="1727427"/>
            <a:ext cx="9339943" cy="5253718"/>
          </a:xfrm>
        </p:spPr>
      </p:pic>
    </p:spTree>
    <p:extLst>
      <p:ext uri="{BB962C8B-B14F-4D97-AF65-F5344CB8AC3E}">
        <p14:creationId xmlns:p14="http://schemas.microsoft.com/office/powerpoint/2010/main" val="1895300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3E31-82CA-8841-8E11-42472FD3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matic SC" pitchFamily="2" charset="-79"/>
              </a:rPr>
              <a:t>3) Making a difference</a:t>
            </a:r>
            <a:endParaRPr lang="en-US" b="1" i="1" dirty="0">
              <a:latin typeface="Amatic SC" pitchFamily="2" charset="-79"/>
              <a:cs typeface="Amatic SC" pitchFamily="2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38802-1FF7-8F42-86F3-8AF7B026C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786" y="2175716"/>
            <a:ext cx="6885214" cy="387293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A33C8-C32E-9343-817A-3F2187D0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5" y="2175716"/>
            <a:ext cx="4554677" cy="4131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DA0EC-A4AE-6C4F-AE18-868D4BCFF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06786" y="1771040"/>
            <a:ext cx="4682284" cy="46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3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3916-FBA9-8845-88A7-E72F495D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 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9B9D74-A585-5641-8395-FDB9C5A7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9" y="4165748"/>
            <a:ext cx="4429515" cy="2692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27641-EB7F-DD41-9B78-5AA707CB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79" y="4379498"/>
            <a:ext cx="4161653" cy="2163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1EDB1-65D8-4440-842C-BB3D4972A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189" y="5707614"/>
            <a:ext cx="4048811" cy="957311"/>
          </a:xfrm>
          <a:prstGeom prst="rect">
            <a:avLst/>
          </a:prstGeom>
        </p:spPr>
      </p:pic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D9136810-5ED7-5A41-9489-7096866CB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6" y="2481943"/>
            <a:ext cx="3726551" cy="19827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C8A4D-0D4B-4742-A80B-9101161E3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72899" y="4464703"/>
            <a:ext cx="3819101" cy="96288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2FBB21-C11D-3A45-B188-61632A233E29}"/>
              </a:ext>
            </a:extLst>
          </p:cNvPr>
          <p:cNvSpPr/>
          <p:nvPr/>
        </p:nvSpPr>
        <p:spPr>
          <a:xfrm>
            <a:off x="527957" y="379469"/>
            <a:ext cx="69236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Century Gothic" panose="020B0502020202020204" pitchFamily="34" charset="0"/>
              </a:rPr>
              <a:t>4) Accounting the </a:t>
            </a:r>
          </a:p>
          <a:p>
            <a:r>
              <a:rPr lang="en-US" sz="4400" b="1" i="1" dirty="0">
                <a:latin typeface="Century Gothic" panose="020B0502020202020204" pitchFamily="34" charset="0"/>
              </a:rPr>
              <a:t>Integral company value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12" name="Afbeelding 4">
            <a:extLst>
              <a:ext uri="{FF2B5EF4-FFF2-40B4-BE49-F238E27FC236}">
                <a16:creationId xmlns:a16="http://schemas.microsoft.com/office/drawing/2014/main" id="{B3AF036C-0C21-7C4D-ABA4-9E8551495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16" y="2530759"/>
            <a:ext cx="3097052" cy="2004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094CE-6BBC-4B47-B4F9-C08313893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467" y="500933"/>
            <a:ext cx="5448270" cy="37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9AF3-EE7A-7147-A413-9A0BC220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4179-DDB2-0B4F-BDDA-C05D8DB7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Hoe </a:t>
            </a:r>
            <a:r>
              <a:rPr lang="en-US" sz="4400" b="1" dirty="0" err="1">
                <a:latin typeface="Century Gothic" panose="020B0502020202020204" pitchFamily="34" charset="0"/>
              </a:rPr>
              <a:t>realiseren</a:t>
            </a:r>
            <a:r>
              <a:rPr lang="en-US" sz="4400" b="1" dirty="0">
                <a:latin typeface="Century Gothic" panose="020B0502020202020204" pitchFamily="34" charset="0"/>
              </a:rPr>
              <a:t> we </a:t>
            </a:r>
            <a:r>
              <a:rPr lang="en-US" sz="4400" b="1" dirty="0" err="1">
                <a:latin typeface="Century Gothic" panose="020B0502020202020204" pitchFamily="34" charset="0"/>
              </a:rPr>
              <a:t>een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</a:rPr>
              <a:t>transitie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</a:rPr>
              <a:t>richting</a:t>
            </a:r>
            <a:r>
              <a:rPr lang="en-US" sz="4400" b="1" dirty="0">
                <a:latin typeface="Century Gothic" panose="020B0502020202020204" pitchFamily="34" charset="0"/>
              </a:rPr>
              <a:t> de </a:t>
            </a:r>
            <a:r>
              <a:rPr lang="en-US" sz="4400" b="1" dirty="0" err="1">
                <a:latin typeface="Century Gothic" panose="020B0502020202020204" pitchFamily="34" charset="0"/>
              </a:rPr>
              <a:t>Betekeniseconomie</a:t>
            </a:r>
            <a:r>
              <a:rPr lang="en-US" sz="44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11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2F61-AA61-8744-8928-E3AE3E1C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289C-1F65-BE4D-A6DC-9D3A19EC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Debunking/</a:t>
            </a:r>
            <a:r>
              <a:rPr lang="en-US">
                <a:latin typeface="Century Gothic" panose="020B0502020202020204" pitchFamily="34" charset="0"/>
              </a:rPr>
              <a:t>Diabiasing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Amplition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Voluntarism</a:t>
            </a:r>
          </a:p>
          <a:p>
            <a:r>
              <a:rPr lang="en-US" dirty="0">
                <a:latin typeface="Century Gothic" panose="020B0502020202020204" pitchFamily="34" charset="0"/>
              </a:rPr>
              <a:t>Imagination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Appreciative Inquiry</a:t>
            </a:r>
          </a:p>
          <a:p>
            <a:r>
              <a:rPr lang="en-US" dirty="0">
                <a:latin typeface="Century Gothic" panose="020B0502020202020204" pitchFamily="34" charset="0"/>
              </a:rPr>
              <a:t>Multidisciplinary </a:t>
            </a:r>
          </a:p>
          <a:p>
            <a:r>
              <a:rPr lang="en-US" dirty="0">
                <a:latin typeface="Century Gothic" panose="020B0502020202020204" pitchFamily="34" charset="0"/>
              </a:rPr>
              <a:t>Transformational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398866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1567-C5CB-264F-86ED-A1FB34A8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85F0-A352-B241-99BF-21D5FFF9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Wat </a:t>
            </a:r>
            <a:r>
              <a:rPr lang="en-US" sz="5400" b="1" dirty="0" err="1">
                <a:latin typeface="Century Gothic" panose="020B0502020202020204" pitchFamily="34" charset="0"/>
              </a:rPr>
              <a:t>zijn</a:t>
            </a: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latin typeface="Century Gothic" panose="020B0502020202020204" pitchFamily="34" charset="0"/>
              </a:rPr>
              <a:t>Betekeniseconomie</a:t>
            </a: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latin typeface="Century Gothic" panose="020B0502020202020204" pitchFamily="34" charset="0"/>
              </a:rPr>
              <a:t>kenmerken</a:t>
            </a:r>
            <a:r>
              <a:rPr lang="en-US" sz="5400" b="1" dirty="0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24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AD94-2488-8E44-990D-978DF02F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SEVA (Serve)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637F5-A41F-AC41-A650-3B787BEF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7506"/>
            <a:ext cx="10515600" cy="428757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47391-496C-0D4E-A55A-56060590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15" y="1690688"/>
            <a:ext cx="2082232" cy="208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338CA-8E73-6641-B220-6D0A279D9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4" y="1532845"/>
            <a:ext cx="2082232" cy="20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236D-F5A5-144E-867F-63D64124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3238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System Thinking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F87BC-F4D1-6E4A-9FAB-30A49025D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24272"/>
            <a:ext cx="4573262" cy="10337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ACEBB-238D-0745-A463-25CE41B0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3" y="3678561"/>
            <a:ext cx="4573262" cy="83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B794D-07C6-7548-9338-21F9B5E60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262" y="0"/>
            <a:ext cx="761873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41365-71DC-5349-863D-924685E1F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7" y="4417161"/>
            <a:ext cx="4573262" cy="674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D5ED-2283-5D40-9626-33C41BD62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" y="4944731"/>
            <a:ext cx="4599263" cy="821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158AA-B24C-2E45-BED9-38BBD7B63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306" y="4318205"/>
            <a:ext cx="3676017" cy="250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040F65-A90B-5C4D-9E11-6506A6257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323" y="4318205"/>
            <a:ext cx="3935678" cy="250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DDC0C-BEE5-0E4F-A4B3-D369D6BAF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2306" y="2661558"/>
            <a:ext cx="3890621" cy="1656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6978F-343A-5C4B-A059-DEF677B83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593" y="2661557"/>
            <a:ext cx="4020661" cy="1619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A646BE-493F-9D44-9381-07210CC9E6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1316181"/>
            <a:ext cx="4547261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DFD0-2EF4-2D49-BDFE-9421D4D7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Embedded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2FB541-6174-F44F-82F9-AC7AF8045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323" y="1302699"/>
            <a:ext cx="8001462" cy="5555301"/>
          </a:xfrm>
        </p:spPr>
      </p:pic>
    </p:spTree>
    <p:extLst>
      <p:ext uri="{BB962C8B-B14F-4D97-AF65-F5344CB8AC3E}">
        <p14:creationId xmlns:p14="http://schemas.microsoft.com/office/powerpoint/2010/main" val="372691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1BE8-3A58-DF46-8FC4-02C5AA27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System Value</a:t>
            </a:r>
            <a:br>
              <a:rPr lang="en-US" b="1" dirty="0"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B5E809-B1F9-D845-A7A4-DD009E299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658" y="0"/>
            <a:ext cx="4377683" cy="6717297"/>
          </a:xfrm>
        </p:spPr>
      </p:pic>
    </p:spTree>
    <p:extLst>
      <p:ext uri="{BB962C8B-B14F-4D97-AF65-F5344CB8AC3E}">
        <p14:creationId xmlns:p14="http://schemas.microsoft.com/office/powerpoint/2010/main" val="280060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C518-CEAD-D74C-B719-A4EB50F6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Regenerative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D0D03-AC36-754B-9AEB-26C042D5C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80" y="1469799"/>
            <a:ext cx="11879019" cy="5944640"/>
          </a:xfrm>
        </p:spPr>
      </p:pic>
    </p:spTree>
    <p:extLst>
      <p:ext uri="{BB962C8B-B14F-4D97-AF65-F5344CB8AC3E}">
        <p14:creationId xmlns:p14="http://schemas.microsoft.com/office/powerpoint/2010/main" val="37848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241</Words>
  <Application>Microsoft Macintosh PowerPoint</Application>
  <PresentationFormat>Widescreen</PresentationFormat>
  <Paragraphs>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Amatic SC</vt:lpstr>
      <vt:lpstr>Arial</vt:lpstr>
      <vt:lpstr>Calibri</vt:lpstr>
      <vt:lpstr>Calibri Light</vt:lpstr>
      <vt:lpstr>Century Gothic</vt:lpstr>
      <vt:lpstr>Office Theme</vt:lpstr>
      <vt:lpstr> De Betekeniseconomie Het nieuwe normaal  </vt:lpstr>
      <vt:lpstr>PowerPoint Presentation</vt:lpstr>
      <vt:lpstr>PowerPoint Presentation</vt:lpstr>
      <vt:lpstr>PowerPoint Presentation</vt:lpstr>
      <vt:lpstr>SEVA (Serve)</vt:lpstr>
      <vt:lpstr>System Thinking</vt:lpstr>
      <vt:lpstr>Embedded</vt:lpstr>
      <vt:lpstr>System Value </vt:lpstr>
      <vt:lpstr>Regenerative</vt:lpstr>
      <vt:lpstr>Thriveability</vt:lpstr>
      <vt:lpstr>Beyond GDP</vt:lpstr>
      <vt:lpstr>Ecological Civilization </vt:lpstr>
      <vt:lpstr>PowerPoint Presentation</vt:lpstr>
      <vt:lpstr>PowerPoint Presentation</vt:lpstr>
      <vt:lpstr>Meta Economics</vt:lpstr>
      <vt:lpstr>Integral</vt:lpstr>
      <vt:lpstr>Design Economics</vt:lpstr>
      <vt:lpstr>Foundational</vt:lpstr>
      <vt:lpstr>Post Economics</vt:lpstr>
      <vt:lpstr>Plural</vt:lpstr>
      <vt:lpstr>Deep Economics </vt:lpstr>
      <vt:lpstr>PowerPoint Presentation</vt:lpstr>
      <vt:lpstr>Purpose </vt:lpstr>
      <vt:lpstr>Thrive</vt:lpstr>
      <vt:lpstr>PowerPoint Presentation</vt:lpstr>
      <vt:lpstr>PowerPoint Presentation</vt:lpstr>
      <vt:lpstr>PowerPoint Presentation</vt:lpstr>
      <vt:lpstr>New Skills</vt:lpstr>
      <vt:lpstr>1) Recognizing the bigger picture</vt:lpstr>
      <vt:lpstr>2) Making societal personal</vt:lpstr>
      <vt:lpstr>3) Making a difference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Avondcollege Groningen</dc:title>
  <dc:creator>Kees Klomp</dc:creator>
  <cp:lastModifiedBy>Microsoft Office User</cp:lastModifiedBy>
  <cp:revision>542</cp:revision>
  <dcterms:created xsi:type="dcterms:W3CDTF">2019-05-07T05:10:51Z</dcterms:created>
  <dcterms:modified xsi:type="dcterms:W3CDTF">2021-04-07T14:13:59Z</dcterms:modified>
</cp:coreProperties>
</file>