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90" r:id="rId4"/>
    <p:sldMasterId id="2147483695" r:id="rId5"/>
    <p:sldMasterId id="2147483700" r:id="rId6"/>
    <p:sldMasterId id="2147483713" r:id="rId7"/>
  </p:sldMasterIdLst>
  <p:notesMasterIdLst>
    <p:notesMasterId r:id="rId29"/>
  </p:notesMasterIdLst>
  <p:sldIdLst>
    <p:sldId id="265" r:id="rId8"/>
    <p:sldId id="270" r:id="rId9"/>
    <p:sldId id="258" r:id="rId10"/>
    <p:sldId id="271" r:id="rId11"/>
    <p:sldId id="259" r:id="rId12"/>
    <p:sldId id="267" r:id="rId13"/>
    <p:sldId id="266" r:id="rId14"/>
    <p:sldId id="260" r:id="rId15"/>
    <p:sldId id="281" r:id="rId16"/>
    <p:sldId id="279" r:id="rId17"/>
    <p:sldId id="261" r:id="rId18"/>
    <p:sldId id="262" r:id="rId19"/>
    <p:sldId id="269" r:id="rId20"/>
    <p:sldId id="268" r:id="rId21"/>
    <p:sldId id="274" r:id="rId22"/>
    <p:sldId id="276" r:id="rId23"/>
    <p:sldId id="277" r:id="rId24"/>
    <p:sldId id="272" r:id="rId25"/>
    <p:sldId id="263" r:id="rId26"/>
    <p:sldId id="264" r:id="rId27"/>
    <p:sldId id="280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4EFD4-CD67-45F1-9B1C-4EC4549D2048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9CDE1-C2C7-4648-B444-D20B8923897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831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50316-330A-4075-8127-A167E042B87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779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50316-330A-4075-8127-A167E042B87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23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0D8E-C716-4376-822B-D710452F9EA6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89AA-CDED-4B23-AA39-A17EB81AE3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075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0D8E-C716-4376-822B-D710452F9EA6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89AA-CDED-4B23-AA39-A17EB81AE3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39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0D8E-C716-4376-822B-D710452F9EA6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89AA-CDED-4B23-AA39-A17EB81AE3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43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_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07435" y="1800002"/>
            <a:ext cx="10800000" cy="1368151"/>
          </a:xfrm>
        </p:spPr>
        <p:txBody>
          <a:bodyPr/>
          <a:lstStyle>
            <a:lvl1pPr algn="ctr">
              <a:defRPr sz="5000" b="1" cap="all" baseline="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1751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7435" y="3573016"/>
            <a:ext cx="10800000" cy="2232248"/>
          </a:xfrm>
        </p:spPr>
        <p:txBody>
          <a:bodyPr/>
          <a:lstStyle>
            <a:lvl1pPr marL="266700" indent="-266700" algn="ctr">
              <a:buNone/>
              <a:defRPr cap="all" baseline="0">
                <a:solidFill>
                  <a:srgbClr val="FFFF00"/>
                </a:solidFill>
              </a:defRPr>
            </a:lvl1pPr>
            <a:lvl2pPr marL="714375" lvl="1" indent="-266700" algn="ctr">
              <a:buNone/>
              <a:defRPr/>
            </a:lvl2pPr>
            <a:lvl3pPr marL="1162050" lvl="2" indent="-173038" algn="ctr">
              <a:buNone/>
              <a:defRPr>
                <a:solidFill>
                  <a:srgbClr val="FFFF00"/>
                </a:solidFill>
              </a:defRPr>
            </a:lvl3pPr>
            <a:lvl4pPr marL="1524000" lvl="3" indent="-180975" algn="ctr">
              <a:buNone/>
              <a:defRPr/>
            </a:lvl4pPr>
          </a:lstStyle>
          <a:p>
            <a:r>
              <a:rPr lang="en-US" noProof="1" smtClean="0"/>
              <a:t>Click to edit Master subtitle style</a:t>
            </a:r>
            <a:endParaRPr lang="en-GB" noProof="1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93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6" y="539752"/>
            <a:ext cx="10849205" cy="46831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340769"/>
            <a:ext cx="10849205" cy="4608000"/>
          </a:xfrm>
        </p:spPr>
        <p:txBody>
          <a:bodyPr/>
          <a:lstStyle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826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785" y="1438278"/>
            <a:ext cx="531918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5170" y="1438278"/>
            <a:ext cx="53213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A074D-E2AB-47B2-95D7-1C86BA2F30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381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9B76A-4BA1-46F3-AEA2-71AAE66C6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394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55367" y="1335040"/>
            <a:ext cx="7921366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55367" y="2964640"/>
            <a:ext cx="7921366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 bewerken</a:t>
            </a:r>
          </a:p>
        </p:txBody>
      </p:sp>
    </p:spTree>
    <p:extLst>
      <p:ext uri="{BB962C8B-B14F-4D97-AF65-F5344CB8AC3E}">
        <p14:creationId xmlns:p14="http://schemas.microsoft.com/office/powerpoint/2010/main" val="83715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55367" y="1335600"/>
            <a:ext cx="6498966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55367" y="2966400"/>
            <a:ext cx="6498966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Plaats een foto en zet die op de achtergrond met rechtermuisknop</a:t>
            </a:r>
            <a:br>
              <a:rPr lang="nl-NL" dirty="0"/>
            </a:br>
            <a:r>
              <a:rPr lang="nl-NL" dirty="0"/>
              <a:t> &gt; </a:t>
            </a:r>
            <a:r>
              <a:rPr lang="nl-NL" dirty="0" err="1"/>
              <a:t>send</a:t>
            </a:r>
            <a:r>
              <a:rPr lang="nl-NL" dirty="0"/>
              <a:t> to back</a:t>
            </a:r>
          </a:p>
        </p:txBody>
      </p:sp>
    </p:spTree>
    <p:extLst>
      <p:ext uri="{BB962C8B-B14F-4D97-AF65-F5344CB8AC3E}">
        <p14:creationId xmlns:p14="http://schemas.microsoft.com/office/powerpoint/2010/main" val="2294208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84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91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0D8E-C716-4376-822B-D710452F9EA6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89AA-CDED-4B23-AA39-A17EB81AE3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856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57600" y="1296000"/>
            <a:ext cx="5352000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97602" y="1295999"/>
            <a:ext cx="5353766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978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57600" y="1296000"/>
            <a:ext cx="5330565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65" y="1600200"/>
            <a:ext cx="53328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296000"/>
            <a:ext cx="5352000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93366" y="1600200"/>
            <a:ext cx="53520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416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68" y="396000"/>
            <a:ext cx="53327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57600" y="1296000"/>
            <a:ext cx="5330565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65" y="1600200"/>
            <a:ext cx="53328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6191999" y="488950"/>
            <a:ext cx="5352000" cy="50292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  <p:extLst>
      <p:ext uri="{BB962C8B-B14F-4D97-AF65-F5344CB8AC3E}">
        <p14:creationId xmlns:p14="http://schemas.microsoft.com/office/powerpoint/2010/main" val="614387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2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68" y="396000"/>
            <a:ext cx="53327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57600" y="1296000"/>
            <a:ext cx="5330565" cy="35500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65" y="1600200"/>
            <a:ext cx="53328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6191999" y="488950"/>
            <a:ext cx="5352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6191999" y="3088800"/>
            <a:ext cx="5352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  <p:extLst>
      <p:ext uri="{BB962C8B-B14F-4D97-AF65-F5344CB8AC3E}">
        <p14:creationId xmlns:p14="http://schemas.microsoft.com/office/powerpoint/2010/main" val="4048794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899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326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655366" y="900000"/>
            <a:ext cx="10896000" cy="461815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66" y="396000"/>
            <a:ext cx="10896000" cy="360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06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6" y="539752"/>
            <a:ext cx="10849205" cy="46831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340769"/>
            <a:ext cx="10849205" cy="4608000"/>
          </a:xfrm>
        </p:spPr>
        <p:txBody>
          <a:bodyPr/>
          <a:lstStyle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453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_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07435" y="1800002"/>
            <a:ext cx="10800000" cy="1368151"/>
          </a:xfrm>
        </p:spPr>
        <p:txBody>
          <a:bodyPr/>
          <a:lstStyle>
            <a:lvl1pPr algn="ctr">
              <a:defRPr sz="5000" b="1" cap="all" baseline="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1751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7435" y="3573016"/>
            <a:ext cx="10800000" cy="2232248"/>
          </a:xfrm>
        </p:spPr>
        <p:txBody>
          <a:bodyPr/>
          <a:lstStyle>
            <a:lvl1pPr marL="266700" indent="-266700" algn="ctr">
              <a:buNone/>
              <a:defRPr cap="all" baseline="0">
                <a:solidFill>
                  <a:srgbClr val="FFFF00"/>
                </a:solidFill>
              </a:defRPr>
            </a:lvl1pPr>
            <a:lvl2pPr marL="714375" lvl="1" indent="-266700" algn="ctr">
              <a:buNone/>
              <a:defRPr/>
            </a:lvl2pPr>
            <a:lvl3pPr marL="1162050" lvl="2" indent="-173038" algn="ctr">
              <a:buNone/>
              <a:defRPr>
                <a:solidFill>
                  <a:srgbClr val="FFFF00"/>
                </a:solidFill>
              </a:defRPr>
            </a:lvl3pPr>
            <a:lvl4pPr marL="1524000" lvl="3" indent="-180975" algn="ctr">
              <a:buNone/>
              <a:defRPr/>
            </a:lvl4pPr>
          </a:lstStyle>
          <a:p>
            <a:r>
              <a:rPr lang="en-US" noProof="1" smtClean="0"/>
              <a:t>Click to edit Master subtitle style</a:t>
            </a:r>
            <a:endParaRPr lang="en-GB" noProof="1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830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6" y="539752"/>
            <a:ext cx="10849205" cy="46831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340769"/>
            <a:ext cx="10849205" cy="4608000"/>
          </a:xfrm>
        </p:spPr>
        <p:txBody>
          <a:bodyPr/>
          <a:lstStyle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54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0D8E-C716-4376-822B-D710452F9EA6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89AA-CDED-4B23-AA39-A17EB81AE3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5784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785" y="1438278"/>
            <a:ext cx="531918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5170" y="1438278"/>
            <a:ext cx="53213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A074D-E2AB-47B2-95D7-1C86BA2F30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591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775EB39-B435-4470-B3EE-3541E63BAF1D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DAB4-9CEC-4C23-ADDA-A4AD257F31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958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_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07435" y="1800002"/>
            <a:ext cx="10800000" cy="1368151"/>
          </a:xfrm>
        </p:spPr>
        <p:txBody>
          <a:bodyPr/>
          <a:lstStyle>
            <a:lvl1pPr algn="ctr">
              <a:defRPr sz="5000" b="1" cap="all" baseline="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1751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7435" y="3573016"/>
            <a:ext cx="10800000" cy="2232248"/>
          </a:xfrm>
        </p:spPr>
        <p:txBody>
          <a:bodyPr/>
          <a:lstStyle>
            <a:lvl1pPr marL="266700" indent="-266700" algn="ctr">
              <a:buNone/>
              <a:defRPr cap="all" baseline="0">
                <a:solidFill>
                  <a:srgbClr val="FFFF00"/>
                </a:solidFill>
              </a:defRPr>
            </a:lvl1pPr>
            <a:lvl2pPr marL="714375" lvl="1" indent="-266700" algn="ctr">
              <a:buNone/>
              <a:defRPr/>
            </a:lvl2pPr>
            <a:lvl3pPr marL="1162050" lvl="2" indent="-173038" algn="ctr">
              <a:buNone/>
              <a:defRPr>
                <a:solidFill>
                  <a:srgbClr val="FFFF00"/>
                </a:solidFill>
              </a:defRPr>
            </a:lvl3pPr>
            <a:lvl4pPr marL="1524000" lvl="3" indent="-180975" algn="ctr">
              <a:buNone/>
              <a:defRPr/>
            </a:lvl4pPr>
          </a:lstStyle>
          <a:p>
            <a:r>
              <a:rPr lang="en-US" noProof="1" smtClean="0"/>
              <a:t>Click to edit Master subtitle style</a:t>
            </a:r>
            <a:endParaRPr lang="en-GB" noProof="1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655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6" y="539752"/>
            <a:ext cx="10849205" cy="46831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340769"/>
            <a:ext cx="10849205" cy="4608000"/>
          </a:xfrm>
        </p:spPr>
        <p:txBody>
          <a:bodyPr/>
          <a:lstStyle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244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785" y="1438278"/>
            <a:ext cx="531918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5170" y="1438278"/>
            <a:ext cx="53213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A074D-E2AB-47B2-95D7-1C86BA2F30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950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D9B76A-4BA1-46F3-AEA2-71AAE66C64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528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55367" y="1335040"/>
            <a:ext cx="7921366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55367" y="2964640"/>
            <a:ext cx="7921366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Subtitel bewerken</a:t>
            </a:r>
          </a:p>
        </p:txBody>
      </p:sp>
    </p:spTree>
    <p:extLst>
      <p:ext uri="{BB962C8B-B14F-4D97-AF65-F5344CB8AC3E}">
        <p14:creationId xmlns:p14="http://schemas.microsoft.com/office/powerpoint/2010/main" val="2041883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55367" y="1335600"/>
            <a:ext cx="6498966" cy="1512000"/>
          </a:xfrm>
        </p:spPr>
        <p:txBody>
          <a:bodyPr/>
          <a:lstStyle>
            <a:lvl1pPr>
              <a:lnSpc>
                <a:spcPts val="6000"/>
              </a:lnSpc>
              <a:defRPr sz="70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 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655367" y="2966400"/>
            <a:ext cx="6498966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Plaats een foto en zet die op de achtergrond met rechtermuisknop</a:t>
            </a:r>
            <a:br>
              <a:rPr lang="nl-NL" dirty="0"/>
            </a:br>
            <a:r>
              <a:rPr lang="nl-NL" dirty="0"/>
              <a:t> &gt; </a:t>
            </a:r>
            <a:r>
              <a:rPr lang="nl-NL" dirty="0" err="1"/>
              <a:t>send</a:t>
            </a:r>
            <a:r>
              <a:rPr lang="nl-NL" dirty="0"/>
              <a:t> to back</a:t>
            </a:r>
          </a:p>
        </p:txBody>
      </p:sp>
    </p:spTree>
    <p:extLst>
      <p:ext uri="{BB962C8B-B14F-4D97-AF65-F5344CB8AC3E}">
        <p14:creationId xmlns:p14="http://schemas.microsoft.com/office/powerpoint/2010/main" val="2702465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5006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699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0D8E-C716-4376-822B-D710452F9EA6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89AA-CDED-4B23-AA39-A17EB81AE3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4734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57600" y="1296000"/>
            <a:ext cx="5352000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97602" y="1295999"/>
            <a:ext cx="5353766" cy="46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930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57600" y="1296000"/>
            <a:ext cx="5330565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65" y="1600200"/>
            <a:ext cx="53328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296000"/>
            <a:ext cx="5352000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93366" y="1600200"/>
            <a:ext cx="53520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06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68" y="396000"/>
            <a:ext cx="53327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57600" y="1296000"/>
            <a:ext cx="5330565" cy="355000"/>
          </a:xfrm>
        </p:spPr>
        <p:txBody>
          <a:bodyPr anchor="t" anchorCtr="0"/>
          <a:lstStyle>
            <a:lvl1pPr marL="0" indent="0">
              <a:buNone/>
              <a:defRPr sz="20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65" y="1600200"/>
            <a:ext cx="53328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6191999" y="488950"/>
            <a:ext cx="5352000" cy="50292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  <p:extLst>
      <p:ext uri="{BB962C8B-B14F-4D97-AF65-F5344CB8AC3E}">
        <p14:creationId xmlns:p14="http://schemas.microsoft.com/office/powerpoint/2010/main" val="50517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2 afbeeldinge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68" y="396000"/>
            <a:ext cx="5332799" cy="828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57600" y="1296000"/>
            <a:ext cx="5330565" cy="35500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 te bewerken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65" y="1600200"/>
            <a:ext cx="5332800" cy="43758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6191999" y="488950"/>
            <a:ext cx="5352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6191999" y="3088800"/>
            <a:ext cx="5352000" cy="2430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</p:spTree>
    <p:extLst>
      <p:ext uri="{BB962C8B-B14F-4D97-AF65-F5344CB8AC3E}">
        <p14:creationId xmlns:p14="http://schemas.microsoft.com/office/powerpoint/2010/main" val="3292549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987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87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655366" y="900000"/>
            <a:ext cx="10896000" cy="461815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icoon om een foto</a:t>
            </a:r>
            <a:br>
              <a:rPr lang="nl-NL" dirty="0"/>
            </a:br>
            <a:r>
              <a:rPr lang="nl-NL" dirty="0"/>
              <a:t>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55366" y="396000"/>
            <a:ext cx="10896000" cy="360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l-NL" dirty="0"/>
              <a:t>Titel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1-6-2020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704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6" y="539752"/>
            <a:ext cx="10849205" cy="46831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340769"/>
            <a:ext cx="10849205" cy="4608000"/>
          </a:xfrm>
        </p:spPr>
        <p:txBody>
          <a:bodyPr/>
          <a:lstStyle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209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_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07435" y="1800002"/>
            <a:ext cx="10800000" cy="1368151"/>
          </a:xfrm>
        </p:spPr>
        <p:txBody>
          <a:bodyPr/>
          <a:lstStyle>
            <a:lvl1pPr algn="ctr">
              <a:defRPr sz="5000" b="1" cap="all" baseline="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17512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07435" y="3573016"/>
            <a:ext cx="10800000" cy="2232248"/>
          </a:xfrm>
        </p:spPr>
        <p:txBody>
          <a:bodyPr/>
          <a:lstStyle>
            <a:lvl1pPr marL="266700" indent="-266700" algn="ctr">
              <a:buNone/>
              <a:defRPr cap="all" baseline="0">
                <a:solidFill>
                  <a:srgbClr val="FFFF00"/>
                </a:solidFill>
              </a:defRPr>
            </a:lvl1pPr>
            <a:lvl2pPr marL="714375" lvl="1" indent="-266700" algn="ctr">
              <a:buNone/>
              <a:defRPr/>
            </a:lvl2pPr>
            <a:lvl3pPr marL="1162050" lvl="2" indent="-173038" algn="ctr">
              <a:buNone/>
              <a:defRPr>
                <a:solidFill>
                  <a:srgbClr val="FFFF00"/>
                </a:solidFill>
              </a:defRPr>
            </a:lvl3pPr>
            <a:lvl4pPr marL="1524000" lvl="3" indent="-180975" algn="ctr">
              <a:buNone/>
              <a:defRPr/>
            </a:lvl4pPr>
          </a:lstStyle>
          <a:p>
            <a:r>
              <a:rPr lang="en-US" noProof="1" smtClean="0"/>
              <a:t>Click to edit Master subtitle style</a:t>
            </a:r>
            <a:endParaRPr lang="en-GB" noProof="1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5659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6" y="539752"/>
            <a:ext cx="10849205" cy="468313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340769"/>
            <a:ext cx="10849205" cy="4608000"/>
          </a:xfrm>
        </p:spPr>
        <p:txBody>
          <a:bodyPr/>
          <a:lstStyle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noProof="1" smtClean="0"/>
              <a:t>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62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0D8E-C716-4376-822B-D710452F9EA6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89AA-CDED-4B23-AA39-A17EB81AE3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1930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785" y="1438278"/>
            <a:ext cx="531918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5170" y="1438278"/>
            <a:ext cx="53213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A074D-E2AB-47B2-95D7-1C86BA2F30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7628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775EB39-B435-4470-B3EE-3541E63BAF1D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8DAB4-9CEC-4C23-ADDA-A4AD257F31B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9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0D8E-C716-4376-822B-D710452F9EA6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89AA-CDED-4B23-AA39-A17EB81AE3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1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0D8E-C716-4376-822B-D710452F9EA6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89AA-CDED-4B23-AA39-A17EB81AE3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628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0D8E-C716-4376-822B-D710452F9EA6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89AA-CDED-4B23-AA39-A17EB81AE3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37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r>
              <a:rPr lang="en-US" smtClean="0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0D8E-C716-4376-822B-D710452F9EA6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C89AA-CDED-4B23-AA39-A17EB81AE3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607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0D8E-C716-4376-822B-D710452F9EA6}" type="datetimeFigureOut">
              <a:rPr lang="nl-NL" smtClean="0"/>
              <a:t>1-6-2020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89AA-CDED-4B23-AA39-A17EB81AE3D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60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007532" y="539752"/>
            <a:ext cx="10847919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/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2" y="1339853"/>
            <a:ext cx="10847919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Level 2</a:t>
            </a:r>
          </a:p>
          <a:p>
            <a:pPr lvl="2"/>
            <a:r>
              <a:rPr lang="nl-NL" altLang="nl-NL"/>
              <a:t>Level 3 </a:t>
            </a:r>
          </a:p>
          <a:p>
            <a:pPr lvl="3"/>
            <a:r>
              <a:rPr lang="nl-NL" altLang="nl-NL"/>
              <a:t>Level 4</a:t>
            </a:r>
          </a:p>
          <a:p>
            <a:pPr lvl="2"/>
            <a:endParaRPr lang="nl-NL" alt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311217" y="6408741"/>
            <a:ext cx="2688167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253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365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079500" indent="-2063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438275" indent="-1793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2939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511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2083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655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227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55366" y="396000"/>
            <a:ext cx="10896000" cy="8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5365" y="1295401"/>
            <a:ext cx="10896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89600" y="6217570"/>
            <a:ext cx="1008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1-6-2020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97601" y="6217570"/>
            <a:ext cx="6803893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66" y="6217570"/>
            <a:ext cx="432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 descr="EU_Logo_Groen_300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744000" y="6012002"/>
            <a:ext cx="1910144" cy="5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0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88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1pPr>
      <a:lvl2pPr marL="576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864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1152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440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007532" y="539752"/>
            <a:ext cx="10847919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/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2" y="1339853"/>
            <a:ext cx="10847919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Level 2</a:t>
            </a:r>
          </a:p>
          <a:p>
            <a:pPr lvl="2"/>
            <a:r>
              <a:rPr lang="nl-NL" altLang="nl-NL"/>
              <a:t>Level 3 </a:t>
            </a:r>
          </a:p>
          <a:p>
            <a:pPr lvl="3"/>
            <a:r>
              <a:rPr lang="nl-NL" altLang="nl-NL"/>
              <a:t>Level 4</a:t>
            </a:r>
          </a:p>
          <a:p>
            <a:pPr lvl="2"/>
            <a:endParaRPr lang="nl-NL" alt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311217" y="6408741"/>
            <a:ext cx="2688167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30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365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079500" indent="-2063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438275" indent="-1793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2939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511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2083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655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227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007532" y="539752"/>
            <a:ext cx="10847919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/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2" y="1339853"/>
            <a:ext cx="10847919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Level 2</a:t>
            </a:r>
          </a:p>
          <a:p>
            <a:pPr lvl="2"/>
            <a:r>
              <a:rPr lang="nl-NL" altLang="nl-NL"/>
              <a:t>Level 3 </a:t>
            </a:r>
          </a:p>
          <a:p>
            <a:pPr lvl="3"/>
            <a:r>
              <a:rPr lang="nl-NL" altLang="nl-NL"/>
              <a:t>Level 4</a:t>
            </a:r>
          </a:p>
          <a:p>
            <a:pPr lvl="2"/>
            <a:endParaRPr lang="nl-NL" alt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311217" y="6408741"/>
            <a:ext cx="2688167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372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365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079500" indent="-2063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438275" indent="-1793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2939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511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2083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655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227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55366" y="396000"/>
            <a:ext cx="10896000" cy="8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Titel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5365" y="1295401"/>
            <a:ext cx="10896000" cy="46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/>
              <a:t>Klik om de tekst te bewerken</a:t>
            </a:r>
          </a:p>
          <a:p>
            <a:pPr lvl="1"/>
            <a:r>
              <a:rPr lang="nl-NL" dirty="0"/>
              <a:t>Tweede niveau tekst</a:t>
            </a:r>
          </a:p>
          <a:p>
            <a:pPr lvl="2"/>
            <a:r>
              <a:rPr lang="nl-NL" dirty="0"/>
              <a:t>Derde niveau tekst</a:t>
            </a:r>
          </a:p>
          <a:p>
            <a:pPr lvl="3"/>
            <a:r>
              <a:rPr lang="nl-NL" dirty="0"/>
              <a:t>Vierde niveau tekst</a:t>
            </a:r>
          </a:p>
          <a:p>
            <a:pPr lvl="4"/>
            <a:r>
              <a:rPr lang="nl-NL" dirty="0"/>
              <a:t>Vijfde niveau tekst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89600" y="6217570"/>
            <a:ext cx="1008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1-6-2020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97601" y="6217570"/>
            <a:ext cx="6803893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66" y="6217570"/>
            <a:ext cx="432000" cy="24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 descr="EU_Logo_Groen_300.png"/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744000" y="6012002"/>
            <a:ext cx="1910144" cy="57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7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88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1pPr>
      <a:lvl2pPr marL="576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864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1152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440000" indent="-288000" algn="l" defTabSz="457200" rtl="0" eaLnBrk="1" latinLnBrk="0" hangingPunct="1">
        <a:lnSpc>
          <a:spcPts val="2500"/>
        </a:lnSpc>
        <a:spcBef>
          <a:spcPts val="0"/>
        </a:spcBef>
        <a:buSzPct val="130000"/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007532" y="539752"/>
            <a:ext cx="10847919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  <a:endParaRPr lang="nl-NL" altLang="nl-NL"/>
          </a:p>
        </p:txBody>
      </p:sp>
      <p:sp>
        <p:nvSpPr>
          <p:cNvPr id="1027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7532" y="1339853"/>
            <a:ext cx="10847919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Click to edit Master text styles</a:t>
            </a:r>
          </a:p>
          <a:p>
            <a:pPr lvl="1"/>
            <a:r>
              <a:rPr lang="nl-NL" altLang="nl-NL"/>
              <a:t>Level 2</a:t>
            </a:r>
          </a:p>
          <a:p>
            <a:pPr lvl="2"/>
            <a:r>
              <a:rPr lang="nl-NL" altLang="nl-NL"/>
              <a:t>Level 3 </a:t>
            </a:r>
          </a:p>
          <a:p>
            <a:pPr lvl="3"/>
            <a:r>
              <a:rPr lang="nl-NL" altLang="nl-NL"/>
              <a:t>Level 4</a:t>
            </a:r>
          </a:p>
          <a:p>
            <a:pPr lvl="2"/>
            <a:endParaRPr lang="nl-NL" alt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9311217" y="6408741"/>
            <a:ext cx="2688167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fld id="{F8A94BC8-AD90-46D9-8C57-969BDD47976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03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365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2pPr>
      <a:lvl3pPr marL="1079500" indent="-20637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438275" indent="-1793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2939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7511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2083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6655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122738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73055"/>
          </a:xfrm>
        </p:spPr>
        <p:txBody>
          <a:bodyPr>
            <a:normAutofit/>
          </a:bodyPr>
          <a:lstStyle/>
          <a:p>
            <a:r>
              <a:rPr lang="nl-NL" sz="4800" noProof="0" dirty="0" smtClean="0">
                <a:solidFill>
                  <a:srgbClr val="FFFF00"/>
                </a:solidFill>
              </a:rPr>
              <a:t>Welvaart en surplus</a:t>
            </a:r>
            <a:endParaRPr lang="nl-NL" sz="4800" noProof="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05472"/>
          </a:xfrm>
        </p:spPr>
        <p:txBody>
          <a:bodyPr>
            <a:normAutofit fontScale="92500" lnSpcReduction="10000"/>
          </a:bodyPr>
          <a:lstStyle/>
          <a:p>
            <a:endParaRPr lang="nl-NL" noProof="0" dirty="0" smtClean="0"/>
          </a:p>
          <a:p>
            <a:r>
              <a:rPr lang="nl-NL" noProof="0" dirty="0" smtClean="0"/>
              <a:t>Prof. dr. Bas Jacobs</a:t>
            </a:r>
          </a:p>
          <a:p>
            <a:r>
              <a:rPr lang="nl-NL" noProof="0" dirty="0" smtClean="0"/>
              <a:t>Sijbren Cnossen hoogleraar economie en overheidsfinanciën</a:t>
            </a:r>
            <a:endParaRPr lang="nl-NL" noProof="0" dirty="0"/>
          </a:p>
          <a:p>
            <a:endParaRPr lang="nl-NL" noProof="0" dirty="0" smtClean="0"/>
          </a:p>
          <a:p>
            <a:r>
              <a:rPr lang="nl-NL" noProof="0" dirty="0" smtClean="0"/>
              <a:t>11 maart 2020</a:t>
            </a:r>
          </a:p>
          <a:p>
            <a:r>
              <a:rPr lang="nl-NL" dirty="0" smtClean="0"/>
              <a:t>VECON</a:t>
            </a:r>
          </a:p>
          <a:p>
            <a:r>
              <a:rPr lang="nl-NL" dirty="0" smtClean="0"/>
              <a:t>De </a:t>
            </a:r>
            <a:r>
              <a:rPr lang="nl-NL" dirty="0" err="1" smtClean="0"/>
              <a:t>Reehorst</a:t>
            </a:r>
            <a:r>
              <a:rPr lang="nl-NL" dirty="0" smtClean="0"/>
              <a:t>, Ede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947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maatschappelijke welvaart in MKBA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 smtClean="0"/>
              <a:t>Maatschappelijke kosten-batenanalyse publiek project</a:t>
            </a:r>
          </a:p>
          <a:p>
            <a:r>
              <a:rPr lang="nl-NL" sz="2000" dirty="0" smtClean="0"/>
              <a:t>Bepaal alle opbrengsten en kosten, financieel en niet-financieel</a:t>
            </a:r>
          </a:p>
          <a:p>
            <a:pPr lvl="1"/>
            <a:r>
              <a:rPr lang="nl-NL" sz="2000" dirty="0" err="1" smtClean="0"/>
              <a:t>Monetariseer</a:t>
            </a:r>
            <a:r>
              <a:rPr lang="nl-NL" sz="2000" dirty="0" smtClean="0"/>
              <a:t> indien mogelijk</a:t>
            </a:r>
          </a:p>
          <a:p>
            <a:pPr lvl="1"/>
            <a:r>
              <a:rPr lang="nl-NL" sz="2000" dirty="0" smtClean="0"/>
              <a:t>PM als waardebepaling niet mogelijk is</a:t>
            </a:r>
          </a:p>
          <a:p>
            <a:r>
              <a:rPr lang="nl-NL" sz="2000" dirty="0" smtClean="0"/>
              <a:t>Waardeer alle verdelingseffecten</a:t>
            </a:r>
          </a:p>
          <a:p>
            <a:pPr lvl="1"/>
            <a:r>
              <a:rPr lang="nl-NL" sz="2000" dirty="0" smtClean="0"/>
              <a:t>Neem gewichten en reken gewogen som opbrengsten/kosten uit </a:t>
            </a:r>
          </a:p>
          <a:p>
            <a:pPr lvl="1"/>
            <a:r>
              <a:rPr lang="nl-NL" sz="2000" dirty="0" smtClean="0"/>
              <a:t>PM als verdelingseffecten niet te bepalen zijn</a:t>
            </a:r>
          </a:p>
          <a:p>
            <a:r>
              <a:rPr lang="nl-NL" sz="2000" dirty="0" smtClean="0"/>
              <a:t>Voer project uit als </a:t>
            </a:r>
            <a:r>
              <a:rPr lang="nl-NL" sz="2000" i="1" dirty="0" smtClean="0"/>
              <a:t>gewogen</a:t>
            </a:r>
            <a:r>
              <a:rPr lang="nl-NL" sz="2000" dirty="0" smtClean="0"/>
              <a:t> som van baten – kosten groter is dan nul</a:t>
            </a:r>
          </a:p>
          <a:p>
            <a:pPr lvl="1"/>
            <a:r>
              <a:rPr lang="nl-NL" sz="2000" dirty="0" smtClean="0"/>
              <a:t>Hoe meer PM-posten hoe moeilijker een goed oordeel te vellen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9232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858500" cy="1325563"/>
          </a:xfrm>
        </p:spPr>
        <p:txBody>
          <a:bodyPr/>
          <a:lstStyle/>
          <a:p>
            <a:r>
              <a:rPr lang="nl-NL" dirty="0" smtClean="0"/>
              <a:t>Groen bbp, HDI en CBS-indicatoren brede welvaart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nl-NL" sz="2000" dirty="0" smtClean="0"/>
              <a:t>Groen bbp = bbp – geschatte waarde milieuvervuiling</a:t>
            </a:r>
          </a:p>
          <a:p>
            <a:pPr lvl="1"/>
            <a:r>
              <a:rPr lang="nl-NL" sz="2000" dirty="0" smtClean="0"/>
              <a:t>Welvaartsverlies van milieuvervuiling </a:t>
            </a:r>
            <a:r>
              <a:rPr lang="nl-NL" sz="2000" dirty="0" err="1" smtClean="0"/>
              <a:t>gemonetariseerd</a:t>
            </a:r>
            <a:endParaRPr lang="nl-NL" sz="2000" dirty="0" smtClean="0"/>
          </a:p>
          <a:p>
            <a:r>
              <a:rPr lang="nl-NL" sz="2000" dirty="0" smtClean="0"/>
              <a:t>HDI: consumptie (netto inkomen), levensverwachting en scholing</a:t>
            </a:r>
          </a:p>
          <a:p>
            <a:pPr lvl="1"/>
            <a:r>
              <a:rPr lang="nl-NL" sz="2000" dirty="0" smtClean="0"/>
              <a:t>Allen onderdeel brede welvaartsdefinitie</a:t>
            </a:r>
          </a:p>
          <a:p>
            <a:r>
              <a:rPr lang="nl-NL" sz="2000" dirty="0" smtClean="0"/>
              <a:t>CBS-indicatoren</a:t>
            </a:r>
            <a:r>
              <a:rPr lang="nl-NL" sz="2000" dirty="0"/>
              <a:t>: consumptie, langdurige werkloosheid, arbeidsparticipatie, vertrouwen in instituties, vertrouwen in mensen, misdaad, vervuiling door fijnstof, inspraak, vrijwilligerswerk, menselijk kapitaal, hernieuwbare energie, waterwinning, discriminatie, fossiele energiereserves, stikstofuitstoot, CO2-uitstoot, invoer metalen (uit ontwikkelingslanden), invoer mineralen, biomassa, broeikasgas</a:t>
            </a:r>
          </a:p>
          <a:p>
            <a:pPr lvl="1"/>
            <a:r>
              <a:rPr lang="nl-NL" sz="2000" dirty="0" smtClean="0"/>
              <a:t>Allen onderdeel </a:t>
            </a:r>
            <a:r>
              <a:rPr lang="nl-NL" sz="2000" dirty="0"/>
              <a:t>brede </a:t>
            </a:r>
            <a:r>
              <a:rPr lang="nl-NL" sz="2000" dirty="0" smtClean="0"/>
              <a:t>welvaartsdefinitie</a:t>
            </a:r>
          </a:p>
          <a:p>
            <a:r>
              <a:rPr lang="nl-NL" sz="2000" dirty="0" smtClean="0"/>
              <a:t>Hoewel niet opgenomen in eindtermen kunnen deze welvaartsindicatoren wel degelijk worden behandeld in de klas</a:t>
            </a:r>
            <a:r>
              <a:rPr lang="nl-NL" sz="2325" dirty="0" smtClean="0"/>
              <a:t> </a:t>
            </a:r>
          </a:p>
          <a:p>
            <a:endParaRPr lang="nl-NL" sz="2325" dirty="0"/>
          </a:p>
        </p:txBody>
      </p:sp>
    </p:spTree>
    <p:extLst>
      <p:ext uri="{BB962C8B-B14F-4D97-AF65-F5344CB8AC3E}">
        <p14:creationId xmlns:p14="http://schemas.microsoft.com/office/powerpoint/2010/main" val="19747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Relatie surplus en welvaart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 smtClean="0"/>
              <a:t>Som consumenten surplus (</a:t>
            </a:r>
            <a:r>
              <a:rPr lang="nl-NL" sz="2000" i="1" dirty="0" smtClean="0"/>
              <a:t>CS</a:t>
            </a:r>
            <a:r>
              <a:rPr lang="nl-NL" sz="2000" dirty="0" smtClean="0"/>
              <a:t>) en </a:t>
            </a:r>
            <a:r>
              <a:rPr lang="nl-NL" sz="2000" dirty="0" err="1" smtClean="0"/>
              <a:t>producentensurplus</a:t>
            </a:r>
            <a:r>
              <a:rPr lang="nl-NL" sz="2000" dirty="0" smtClean="0"/>
              <a:t> (</a:t>
            </a:r>
            <a:r>
              <a:rPr lang="nl-NL" sz="2000" i="1" dirty="0" smtClean="0"/>
              <a:t>PS</a:t>
            </a:r>
            <a:r>
              <a:rPr lang="nl-NL" sz="2000" dirty="0" smtClean="0"/>
              <a:t>) (plus een constante) is alleen gelijk aan maatschappelijke welvaart (</a:t>
            </a:r>
            <a:r>
              <a:rPr lang="nl-NL" sz="2000" i="1" dirty="0" smtClean="0"/>
              <a:t>W</a:t>
            </a:r>
            <a:r>
              <a:rPr lang="nl-NL" sz="2000" dirty="0" smtClean="0"/>
              <a:t>) als</a:t>
            </a:r>
          </a:p>
          <a:p>
            <a:pPr lvl="1"/>
            <a:r>
              <a:rPr lang="nl-NL" sz="2000" dirty="0" smtClean="0"/>
              <a:t>Verdelingseffecten </a:t>
            </a:r>
            <a:r>
              <a:rPr lang="nl-NL" sz="2000" dirty="0"/>
              <a:t>geen rol spelen</a:t>
            </a:r>
            <a:endParaRPr lang="nl-NL" sz="2000" dirty="0" smtClean="0"/>
          </a:p>
          <a:p>
            <a:pPr lvl="1"/>
            <a:r>
              <a:rPr lang="nl-NL" sz="2000" dirty="0" smtClean="0"/>
              <a:t>Partieel evenwicht, geen interacties andere markten</a:t>
            </a:r>
          </a:p>
          <a:p>
            <a:pPr lvl="1"/>
            <a:r>
              <a:rPr lang="nl-NL" sz="2000" dirty="0" smtClean="0"/>
              <a:t>Geen kruiseffecten vraag</a:t>
            </a:r>
          </a:p>
          <a:p>
            <a:endParaRPr lang="nl-NL" sz="2000" dirty="0" smtClean="0"/>
          </a:p>
          <a:p>
            <a:r>
              <a:rPr lang="nl-NL" sz="2000" dirty="0" smtClean="0"/>
              <a:t>In wiskunde: </a:t>
            </a:r>
            <a:r>
              <a:rPr lang="nl-NL" sz="2000" i="1" dirty="0" smtClean="0"/>
              <a:t>W</a:t>
            </a:r>
            <a:r>
              <a:rPr lang="nl-NL" sz="2000" dirty="0" smtClean="0"/>
              <a:t> = </a:t>
            </a:r>
            <a:r>
              <a:rPr lang="nl-NL" sz="2000" i="1" dirty="0" smtClean="0"/>
              <a:t>CS</a:t>
            </a:r>
            <a:r>
              <a:rPr lang="nl-NL" sz="2000" dirty="0" smtClean="0"/>
              <a:t> + </a:t>
            </a:r>
            <a:r>
              <a:rPr lang="nl-NL" sz="2000" i="1" dirty="0" smtClean="0"/>
              <a:t>PS</a:t>
            </a:r>
            <a:r>
              <a:rPr lang="nl-NL" sz="2000" dirty="0" smtClean="0"/>
              <a:t> + constante</a:t>
            </a:r>
          </a:p>
          <a:p>
            <a:endParaRPr lang="nl-NL" sz="2000" dirty="0"/>
          </a:p>
          <a:p>
            <a:r>
              <a:rPr lang="nl-NL" sz="2000" dirty="0" smtClean="0"/>
              <a:t>Merk op: producenten </a:t>
            </a:r>
            <a:r>
              <a:rPr lang="nl-NL" sz="2000" dirty="0"/>
              <a:t>tellen niet mee voor de maatschappelijke </a:t>
            </a:r>
            <a:r>
              <a:rPr lang="nl-NL" sz="2000" dirty="0" smtClean="0"/>
              <a:t>welvaart, alleen consumenten (beter: gezinshuishoudens)</a:t>
            </a:r>
          </a:p>
          <a:p>
            <a:endParaRPr lang="nl-NL" sz="2000" dirty="0" smtClean="0"/>
          </a:p>
          <a:p>
            <a:r>
              <a:rPr lang="nl-NL" sz="2000" dirty="0" smtClean="0"/>
              <a:t>Maar…,  </a:t>
            </a:r>
            <a:r>
              <a:rPr lang="nl-NL" sz="2000" dirty="0" err="1" smtClean="0"/>
              <a:t>producentensurplus</a:t>
            </a:r>
            <a:r>
              <a:rPr lang="nl-NL" sz="2000" dirty="0" smtClean="0"/>
              <a:t> bepaalt wel de maatschappelijke welvaart: komt </a:t>
            </a:r>
            <a:r>
              <a:rPr lang="nl-NL" sz="2000" dirty="0"/>
              <a:t>via winstuitkeringen bij </a:t>
            </a:r>
            <a:r>
              <a:rPr lang="nl-NL" sz="2000" dirty="0" smtClean="0"/>
              <a:t>(</a:t>
            </a:r>
            <a:r>
              <a:rPr lang="nl-NL" sz="2000" dirty="0" err="1" smtClean="0"/>
              <a:t>gezins</a:t>
            </a:r>
            <a:r>
              <a:rPr lang="nl-NL" sz="2000" dirty="0" smtClean="0"/>
              <a:t>)huishoudens </a:t>
            </a:r>
            <a:r>
              <a:rPr lang="nl-NL" sz="2000" dirty="0"/>
              <a:t>terecht</a:t>
            </a:r>
          </a:p>
          <a:p>
            <a:endParaRPr lang="nl-NL" sz="2000" dirty="0" smtClean="0"/>
          </a:p>
          <a:p>
            <a:endParaRPr lang="nl-NL" sz="2000" dirty="0"/>
          </a:p>
          <a:p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16769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Maatschappelijke welvaart en surplus bij verdelingseffecten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Als verdelingseffecten wel een rol </a:t>
            </a:r>
            <a:r>
              <a:rPr lang="nl-NL" sz="2000" dirty="0" smtClean="0"/>
              <a:t>spelen dan is de maatschappelijke welvaart gelijk aan een gewogen som van het consumenten- en </a:t>
            </a:r>
            <a:r>
              <a:rPr lang="nl-NL" sz="2000" dirty="0" err="1" smtClean="0"/>
              <a:t>producentensurplus</a:t>
            </a:r>
            <a:r>
              <a:rPr lang="nl-NL" sz="2000" dirty="0" smtClean="0"/>
              <a:t> (plus een constante) </a:t>
            </a:r>
          </a:p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smtClean="0"/>
              <a:t>In wiskunde: </a:t>
            </a:r>
            <a:r>
              <a:rPr lang="nl-NL" sz="2000" i="1" dirty="0" smtClean="0"/>
              <a:t>W</a:t>
            </a:r>
            <a:r>
              <a:rPr lang="nl-NL" sz="2000" dirty="0" smtClean="0"/>
              <a:t> </a:t>
            </a:r>
            <a:r>
              <a:rPr lang="nl-NL" sz="2000" dirty="0"/>
              <a:t>=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∑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nl-NL" sz="2000" i="1" baseline="30000" dirty="0" err="1"/>
              <a:t>i</a:t>
            </a:r>
            <a:r>
              <a:rPr lang="nl-NL" sz="2000" i="1" dirty="0" err="1"/>
              <a:t>CS</a:t>
            </a:r>
            <a:r>
              <a:rPr lang="nl-NL" sz="2000" i="1" baseline="30000" dirty="0" err="1"/>
              <a:t>i</a:t>
            </a:r>
            <a:r>
              <a:rPr lang="nl-NL" sz="2000" i="1" dirty="0" err="1"/>
              <a:t>n</a:t>
            </a:r>
            <a:r>
              <a:rPr lang="nl-NL" sz="2000" i="1" baseline="30000" dirty="0" err="1"/>
              <a:t>i</a:t>
            </a:r>
            <a:r>
              <a:rPr lang="nl-NL" sz="2000" i="1" baseline="30000" dirty="0"/>
              <a:t> </a:t>
            </a:r>
            <a:r>
              <a:rPr lang="nl-NL" sz="2000" dirty="0"/>
              <a:t>+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∑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nl-NL" sz="2000" i="1" baseline="30000" dirty="0" err="1" smtClean="0"/>
              <a:t>i</a:t>
            </a:r>
            <a:r>
              <a:rPr lang="nl-NL" sz="2000" i="1" dirty="0" err="1" smtClean="0"/>
              <a:t>PS</a:t>
            </a:r>
            <a:r>
              <a:rPr lang="nl-NL" sz="2000" i="1" baseline="30000" dirty="0" err="1" smtClean="0"/>
              <a:t>i</a:t>
            </a:r>
            <a:r>
              <a:rPr lang="nl-NL" sz="2000" i="1" dirty="0" err="1" smtClean="0"/>
              <a:t>n</a:t>
            </a:r>
            <a:r>
              <a:rPr lang="nl-NL" sz="2000" i="1" baseline="30000" dirty="0" err="1" smtClean="0"/>
              <a:t>i</a:t>
            </a:r>
            <a:r>
              <a:rPr lang="nl-NL" sz="2000" dirty="0"/>
              <a:t> + </a:t>
            </a:r>
            <a:r>
              <a:rPr lang="nl-NL" sz="2000" dirty="0" smtClean="0"/>
              <a:t>constante </a:t>
            </a:r>
          </a:p>
          <a:p>
            <a:pPr marL="0" indent="0">
              <a:buNone/>
            </a:pPr>
            <a:r>
              <a:rPr lang="nl-NL" sz="2000" dirty="0" smtClean="0"/>
              <a:t>	waar </a:t>
            </a:r>
            <a:r>
              <a:rPr lang="nl-NL" sz="2000" i="1" dirty="0" err="1"/>
              <a:t>w</a:t>
            </a:r>
            <a:r>
              <a:rPr lang="nl-NL" sz="2000" i="1" baseline="30000" dirty="0" err="1"/>
              <a:t>i</a:t>
            </a:r>
            <a:r>
              <a:rPr lang="nl-NL" sz="2000" dirty="0"/>
              <a:t> het gewicht is van </a:t>
            </a:r>
            <a:r>
              <a:rPr lang="nl-NL" sz="2000" dirty="0" smtClean="0"/>
              <a:t>huishouden </a:t>
            </a:r>
            <a:r>
              <a:rPr lang="nl-NL" sz="2000" i="1" dirty="0"/>
              <a:t>i </a:t>
            </a:r>
            <a:r>
              <a:rPr lang="nl-NL" sz="2000" dirty="0"/>
              <a:t>en </a:t>
            </a:r>
            <a:r>
              <a:rPr lang="nl-NL" sz="2000" i="1" dirty="0"/>
              <a:t>n</a:t>
            </a:r>
            <a:r>
              <a:rPr lang="nl-NL" sz="2000" i="1" baseline="30000" dirty="0"/>
              <a:t>i</a:t>
            </a:r>
            <a:r>
              <a:rPr lang="nl-NL" sz="2000" dirty="0"/>
              <a:t> het </a:t>
            </a:r>
            <a:r>
              <a:rPr lang="nl-NL" sz="2000" dirty="0" smtClean="0"/>
              <a:t>aantal huishoudens van </a:t>
            </a:r>
            <a:r>
              <a:rPr lang="nl-NL" sz="2000" dirty="0"/>
              <a:t>type </a:t>
            </a:r>
            <a:endParaRPr lang="nl-NL" sz="2000" dirty="0" smtClean="0"/>
          </a:p>
          <a:p>
            <a:pPr marL="0" indent="0">
              <a:buNone/>
            </a:pPr>
            <a:r>
              <a:rPr lang="nl-NL" sz="2000" i="1" dirty="0"/>
              <a:t>	</a:t>
            </a:r>
            <a:r>
              <a:rPr lang="nl-NL" sz="2000" i="1" dirty="0" smtClean="0"/>
              <a:t>i</a:t>
            </a:r>
            <a:r>
              <a:rPr lang="nl-NL" sz="2000" dirty="0" smtClean="0"/>
              <a:t> = 1,2</a:t>
            </a:r>
            <a:r>
              <a:rPr lang="nl-NL" sz="2000" dirty="0"/>
              <a:t>,…, </a:t>
            </a:r>
            <a:r>
              <a:rPr lang="nl-NL" sz="2000" i="1" dirty="0" smtClean="0"/>
              <a:t>I</a:t>
            </a:r>
          </a:p>
          <a:p>
            <a:pPr marL="0" indent="0">
              <a:buNone/>
            </a:pPr>
            <a:endParaRPr lang="nl-NL" sz="2000" i="1" dirty="0"/>
          </a:p>
          <a:p>
            <a:r>
              <a:rPr lang="nl-NL" sz="2000" dirty="0" smtClean="0"/>
              <a:t>Nb. geen onderdeel herziene programma</a:t>
            </a: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6895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Wanneer surplus gebruiken?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 smtClean="0"/>
              <a:t>Totaal </a:t>
            </a:r>
            <a:r>
              <a:rPr lang="nl-NL" sz="2000" dirty="0"/>
              <a:t>surplus is </a:t>
            </a:r>
            <a:r>
              <a:rPr lang="nl-NL" sz="2000" dirty="0" smtClean="0"/>
              <a:t>vooral een </a:t>
            </a:r>
            <a:r>
              <a:rPr lang="nl-NL" sz="2000" dirty="0"/>
              <a:t>maatstaf voor de doelmatigheid van de economische uitkomst</a:t>
            </a:r>
          </a:p>
          <a:p>
            <a:pPr lvl="1"/>
            <a:r>
              <a:rPr lang="nl-NL" sz="2000" dirty="0"/>
              <a:t>Niet alleen geldig bij marktuitkomsten, ook bij publieke voortbrenging, regulering, enz.</a:t>
            </a:r>
          </a:p>
          <a:p>
            <a:endParaRPr lang="nl-NL" sz="2000" dirty="0" smtClean="0"/>
          </a:p>
          <a:p>
            <a:r>
              <a:rPr lang="nl-NL" sz="2000" dirty="0" smtClean="0"/>
              <a:t>Bij </a:t>
            </a:r>
            <a:r>
              <a:rPr lang="nl-NL" sz="2000" dirty="0"/>
              <a:t>maximaal surplus </a:t>
            </a:r>
            <a:r>
              <a:rPr lang="nl-NL" sz="2000" dirty="0" smtClean="0"/>
              <a:t>is de uitkomst </a:t>
            </a:r>
            <a:r>
              <a:rPr lang="nl-NL" sz="2000" dirty="0" err="1" smtClean="0"/>
              <a:t>Pareto</a:t>
            </a:r>
            <a:r>
              <a:rPr lang="nl-NL" sz="2000" dirty="0" smtClean="0"/>
              <a:t>-efficiënt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err="1" smtClean="0"/>
              <a:t>Surplusanalyse</a:t>
            </a:r>
            <a:r>
              <a:rPr lang="nl-NL" sz="2000" dirty="0" smtClean="0"/>
              <a:t> nuttig voor uitleggen doelmatigheidsverlies belastingen</a:t>
            </a:r>
            <a:r>
              <a:rPr lang="nl-NL" sz="2000" dirty="0"/>
              <a:t>, monopolie, etc</a:t>
            </a:r>
            <a:r>
              <a:rPr lang="nl-NL" sz="2000" dirty="0" smtClean="0"/>
              <a:t>.</a:t>
            </a:r>
          </a:p>
          <a:p>
            <a:endParaRPr lang="nl-NL" sz="2000" dirty="0" smtClean="0"/>
          </a:p>
          <a:p>
            <a:r>
              <a:rPr lang="nl-NL" sz="2000" dirty="0" smtClean="0"/>
              <a:t>Belangrijk</a:t>
            </a:r>
            <a:r>
              <a:rPr lang="nl-NL" sz="2000" dirty="0"/>
              <a:t>: maximale welvaart is niet gelijk aan maximaal </a:t>
            </a:r>
            <a:r>
              <a:rPr lang="nl-NL" sz="2000" dirty="0" smtClean="0"/>
              <a:t>surplus!</a:t>
            </a:r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9187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/>
          <p:cNvSpPr/>
          <p:nvPr/>
        </p:nvSpPr>
        <p:spPr>
          <a:xfrm rot="13517154">
            <a:off x="4836672" y="3557727"/>
            <a:ext cx="651593" cy="63693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Triangle 24"/>
          <p:cNvSpPr/>
          <p:nvPr/>
        </p:nvSpPr>
        <p:spPr>
          <a:xfrm rot="5400000">
            <a:off x="3349027" y="4332273"/>
            <a:ext cx="1836250" cy="182999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9014" y="3418145"/>
            <a:ext cx="1815124" cy="91682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3349014" y="1611163"/>
            <a:ext cx="1814944" cy="1816723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49014" y="1126643"/>
            <a:ext cx="2" cy="5047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349014" y="6165626"/>
            <a:ext cx="5087162" cy="9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45444" y="1606974"/>
            <a:ext cx="4554353" cy="4555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49014" y="1602689"/>
            <a:ext cx="4550783" cy="4566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40848" y="3421832"/>
            <a:ext cx="1827703" cy="554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20353" y="3238433"/>
            <a:ext cx="76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l-NL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nl-NL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22996" y="6181238"/>
            <a:ext cx="2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9797" y="1233357"/>
            <a:ext cx="72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S(p)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29245" y="5796059"/>
            <a:ext cx="71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D(p)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29527" y="606163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07974" y="313214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650203" y="36877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02125" y="13068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70824" y="415349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14621" y="6183687"/>
            <a:ext cx="72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5163958" y="3431065"/>
            <a:ext cx="4593" cy="27287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09388" y="5794499"/>
            <a:ext cx="95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MO(p)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>
            <a:stCxn id="4" idx="1"/>
            <a:endCxn id="35" idx="2"/>
          </p:cNvCxnSpPr>
          <p:nvPr/>
        </p:nvCxnSpPr>
        <p:spPr>
          <a:xfrm>
            <a:off x="3349014" y="3876559"/>
            <a:ext cx="2268986" cy="70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920353" y="3707510"/>
            <a:ext cx="76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l-NL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nl-NL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 flipV="1">
            <a:off x="5624687" y="3892176"/>
            <a:ext cx="4592" cy="22732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38899" y="6181238"/>
            <a:ext cx="72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nl-NL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345875" y="1612303"/>
            <a:ext cx="3074803" cy="45508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50" y="0"/>
            <a:ext cx="10515601" cy="1325563"/>
          </a:xfrm>
        </p:spPr>
        <p:txBody>
          <a:bodyPr/>
          <a:lstStyle/>
          <a:p>
            <a:r>
              <a:rPr lang="nl-NL" dirty="0" smtClean="0"/>
              <a:t>Voorbeeld monopolie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35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Triangle 34"/>
          <p:cNvSpPr/>
          <p:nvPr/>
        </p:nvSpPr>
        <p:spPr>
          <a:xfrm rot="13465407">
            <a:off x="4837272" y="3557812"/>
            <a:ext cx="649815" cy="639865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Triangle 24"/>
          <p:cNvSpPr/>
          <p:nvPr/>
        </p:nvSpPr>
        <p:spPr>
          <a:xfrm rot="5400000">
            <a:off x="3344689" y="4327934"/>
            <a:ext cx="1838215" cy="1836709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5441" y="3424237"/>
            <a:ext cx="1823109" cy="91011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Triangle 7"/>
          <p:cNvSpPr/>
          <p:nvPr/>
        </p:nvSpPr>
        <p:spPr>
          <a:xfrm>
            <a:off x="3345445" y="1611163"/>
            <a:ext cx="1834218" cy="1824187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46141" y="1099247"/>
            <a:ext cx="2" cy="5047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334329" y="6165395"/>
            <a:ext cx="5087162" cy="9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45444" y="1606974"/>
            <a:ext cx="4554353" cy="4555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34328" y="1579413"/>
            <a:ext cx="4590473" cy="4585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43564" y="4333182"/>
            <a:ext cx="508716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07858" y="4177245"/>
            <a:ext cx="76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l-NL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endParaRPr lang="nl-NL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22996" y="6181238"/>
            <a:ext cx="2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9797" y="1233357"/>
            <a:ext cx="72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S(p)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29245" y="5796059"/>
            <a:ext cx="71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D(p)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29527" y="606163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36107" y="311564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9299" y="36877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02125" y="13068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56166" y="429709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14621" y="6183687"/>
            <a:ext cx="72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5168551" y="3427378"/>
            <a:ext cx="4593" cy="27287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1"/>
            <a:endCxn id="35" idx="2"/>
          </p:cNvCxnSpPr>
          <p:nvPr/>
        </p:nvCxnSpPr>
        <p:spPr>
          <a:xfrm flipV="1">
            <a:off x="3345441" y="3876674"/>
            <a:ext cx="2272722" cy="262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20353" y="3707510"/>
            <a:ext cx="76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nl-NL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nl-NL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5624687" y="3892176"/>
            <a:ext cx="4592" cy="22732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38899" y="6181238"/>
            <a:ext cx="72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nl-NL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070134" y="4324124"/>
            <a:ext cx="4666" cy="17993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52874" y="6165391"/>
            <a:ext cx="72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9626" y="0"/>
            <a:ext cx="10515600" cy="1325563"/>
          </a:xfrm>
        </p:spPr>
        <p:txBody>
          <a:bodyPr/>
          <a:lstStyle/>
          <a:p>
            <a:r>
              <a:rPr lang="nl-NL" dirty="0" smtClean="0"/>
              <a:t>Voorbeeld maximumprijs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98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>
            <a:off x="3343566" y="1611163"/>
            <a:ext cx="2281120" cy="2281013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ight Triangle 32"/>
          <p:cNvSpPr/>
          <p:nvPr/>
        </p:nvSpPr>
        <p:spPr>
          <a:xfrm rot="5400000">
            <a:off x="3343473" y="3878491"/>
            <a:ext cx="2279240" cy="2279055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41497" y="1109830"/>
            <a:ext cx="2" cy="50478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3343565" y="6163676"/>
            <a:ext cx="5087162" cy="92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45444" y="1606974"/>
            <a:ext cx="4554353" cy="4555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334328" y="1579413"/>
            <a:ext cx="4590473" cy="45859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122996" y="6172910"/>
            <a:ext cx="28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99797" y="1233357"/>
            <a:ext cx="728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S(p)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29245" y="5796059"/>
            <a:ext cx="71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D(p)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29527" y="606163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79299" y="36877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02125" y="130684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5624687" y="3892176"/>
            <a:ext cx="4592" cy="22732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93187" y="6246303"/>
            <a:ext cx="420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c*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79377"/>
            <a:ext cx="10515601" cy="1325563"/>
          </a:xfrm>
        </p:spPr>
        <p:txBody>
          <a:bodyPr/>
          <a:lstStyle/>
          <a:p>
            <a:r>
              <a:rPr lang="nl-NL" dirty="0" smtClean="0"/>
              <a:t>Voorbeeld publieke voortbrenging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1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Discussies over juiste welvaartsbegrip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Teulings, Theeuwes en Van Damme:</a:t>
            </a:r>
          </a:p>
          <a:p>
            <a:pPr lvl="1"/>
            <a:r>
              <a:rPr lang="nl-NL" dirty="0" smtClean="0"/>
              <a:t>Surplus = welvaart </a:t>
            </a:r>
          </a:p>
          <a:p>
            <a:pPr lvl="1"/>
            <a:r>
              <a:rPr lang="nl-NL" dirty="0" smtClean="0"/>
              <a:t>Maximaal surplus = </a:t>
            </a:r>
            <a:r>
              <a:rPr lang="nl-NL" dirty="0" err="1" smtClean="0"/>
              <a:t>Pareto</a:t>
            </a:r>
            <a:r>
              <a:rPr lang="nl-NL" dirty="0" smtClean="0"/>
              <a:t> </a:t>
            </a:r>
            <a:r>
              <a:rPr lang="nl-NL" dirty="0" smtClean="0"/>
              <a:t>efficiënte uitkomst</a:t>
            </a:r>
            <a:endParaRPr lang="nl-NL" dirty="0" smtClean="0"/>
          </a:p>
          <a:p>
            <a:pPr lvl="1"/>
            <a:r>
              <a:rPr lang="nl-NL" dirty="0" smtClean="0"/>
              <a:t>Maximale welvaart = </a:t>
            </a:r>
            <a:r>
              <a:rPr lang="nl-NL" dirty="0" err="1"/>
              <a:t>Pareto</a:t>
            </a:r>
            <a:r>
              <a:rPr lang="nl-NL" dirty="0"/>
              <a:t> </a:t>
            </a:r>
            <a:r>
              <a:rPr lang="nl-NL" dirty="0" smtClean="0"/>
              <a:t>efficiënte uitkomst</a:t>
            </a:r>
          </a:p>
          <a:p>
            <a:pPr lvl="1"/>
            <a:r>
              <a:rPr lang="nl-NL" dirty="0" err="1" smtClean="0"/>
              <a:t>Surplusanalyse</a:t>
            </a:r>
            <a:r>
              <a:rPr lang="nl-NL" dirty="0" smtClean="0"/>
              <a:t> gaat ook op bij monopolie, prijsrestricties, etc.</a:t>
            </a:r>
          </a:p>
          <a:p>
            <a:endParaRPr lang="nl-NL" dirty="0"/>
          </a:p>
          <a:p>
            <a:r>
              <a:rPr lang="nl-NL" dirty="0" smtClean="0"/>
              <a:t>Heertje en </a:t>
            </a:r>
            <a:r>
              <a:rPr lang="nl-NL" dirty="0" err="1" smtClean="0"/>
              <a:t>Schöndorff</a:t>
            </a:r>
            <a:r>
              <a:rPr lang="nl-NL" dirty="0" smtClean="0"/>
              <a:t>: </a:t>
            </a:r>
            <a:endParaRPr lang="nl-NL" dirty="0"/>
          </a:p>
          <a:p>
            <a:pPr lvl="1"/>
            <a:r>
              <a:rPr lang="nl-NL" dirty="0" smtClean="0"/>
              <a:t>Surplus zegt niets over welvaart</a:t>
            </a:r>
          </a:p>
          <a:p>
            <a:pPr lvl="1"/>
            <a:r>
              <a:rPr lang="nl-NL" dirty="0" smtClean="0"/>
              <a:t>Alleen consumenten dragen bij aan de welvaart</a:t>
            </a:r>
          </a:p>
          <a:p>
            <a:pPr lvl="1"/>
            <a:r>
              <a:rPr lang="nl-NL" dirty="0" err="1" smtClean="0"/>
              <a:t>Surplusanalyse</a:t>
            </a:r>
            <a:r>
              <a:rPr lang="nl-NL" dirty="0" smtClean="0"/>
              <a:t> geldt niet voor onvolledige mededinging</a:t>
            </a:r>
          </a:p>
          <a:p>
            <a:pPr lvl="1"/>
            <a:r>
              <a:rPr lang="nl-NL" dirty="0" err="1"/>
              <a:t>Surplusanalyse</a:t>
            </a:r>
            <a:r>
              <a:rPr lang="nl-NL" dirty="0"/>
              <a:t> geld alleen bij marktmechanisme</a:t>
            </a:r>
            <a:endParaRPr lang="nl-NL" dirty="0" smtClean="0"/>
          </a:p>
          <a:p>
            <a:pPr lvl="1"/>
            <a:r>
              <a:rPr lang="nl-NL" dirty="0" err="1" smtClean="0"/>
              <a:t>Surplusanalyse</a:t>
            </a:r>
            <a:r>
              <a:rPr lang="nl-NL" dirty="0" smtClean="0"/>
              <a:t> </a:t>
            </a:r>
            <a:r>
              <a:rPr lang="nl-NL" dirty="0"/>
              <a:t>geldt niet </a:t>
            </a:r>
            <a:r>
              <a:rPr lang="nl-NL" dirty="0" smtClean="0"/>
              <a:t>bij niet-verhandelbare goederen</a:t>
            </a:r>
          </a:p>
          <a:p>
            <a:pPr lvl="1"/>
            <a:r>
              <a:rPr lang="nl-NL" dirty="0" err="1" smtClean="0"/>
              <a:t>Surplusanalyse</a:t>
            </a:r>
            <a:r>
              <a:rPr lang="nl-NL" dirty="0" smtClean="0"/>
              <a:t> negeert verdelingseffecten</a:t>
            </a:r>
            <a:endParaRPr lang="nl-NL" dirty="0"/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58" y="2381539"/>
            <a:ext cx="300006" cy="290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44" y="2990850"/>
            <a:ext cx="300006" cy="290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19" y="5553075"/>
            <a:ext cx="300006" cy="290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544" y="4286250"/>
            <a:ext cx="300006" cy="2905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124075"/>
            <a:ext cx="3048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2740891"/>
            <a:ext cx="3048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4048125"/>
            <a:ext cx="304800" cy="30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629150"/>
            <a:ext cx="304800" cy="304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4895850"/>
            <a:ext cx="304800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52101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om te gaan met welvaartsbegrip?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Voorbeeld:</a:t>
            </a:r>
            <a:r>
              <a:rPr lang="nl-NL" sz="2000" dirty="0"/>
              <a:t> </a:t>
            </a:r>
            <a:r>
              <a:rPr lang="nl-NL" sz="2000" dirty="0" smtClean="0"/>
              <a:t>meer </a:t>
            </a:r>
            <a:r>
              <a:rPr lang="nl-NL" sz="2000" dirty="0"/>
              <a:t>consumptie leidt niet noodzakelijk tot hogere welvaart als het gepaard gaat met </a:t>
            </a:r>
            <a:r>
              <a:rPr lang="nl-NL" sz="2000" dirty="0" smtClean="0"/>
              <a:t>grote milieuschade</a:t>
            </a:r>
          </a:p>
          <a:p>
            <a:pPr lvl="1"/>
            <a:r>
              <a:rPr lang="nl-NL" sz="2000" dirty="0" smtClean="0"/>
              <a:t>Consumptie leidt tot een hogere welvaart </a:t>
            </a:r>
          </a:p>
          <a:p>
            <a:pPr lvl="1"/>
            <a:r>
              <a:rPr lang="nl-NL" sz="2000" dirty="0" smtClean="0"/>
              <a:t>Milieuschade leidt tot een lagere welvaart</a:t>
            </a:r>
          </a:p>
          <a:p>
            <a:pPr lvl="1"/>
            <a:endParaRPr lang="nl-NL" sz="2000" dirty="0" smtClean="0"/>
          </a:p>
          <a:p>
            <a:pPr lvl="1"/>
            <a:endParaRPr lang="nl-NL" sz="2000" dirty="0"/>
          </a:p>
          <a:p>
            <a:r>
              <a:rPr lang="nl-NL" sz="2000" dirty="0" smtClean="0"/>
              <a:t>Voorbeeld: de afruil tussen doelmatigheid en rechtvaardigheid bij belastingen</a:t>
            </a:r>
          </a:p>
          <a:p>
            <a:pPr lvl="1"/>
            <a:r>
              <a:rPr lang="nl-NL" sz="2000" dirty="0" smtClean="0"/>
              <a:t>Progressievere belasting leidt tot door welvaartsverlies arbeidsmarkt (minder surplus, dood gewicht)</a:t>
            </a:r>
          </a:p>
          <a:p>
            <a:pPr lvl="1"/>
            <a:r>
              <a:rPr lang="nl-NL" sz="2000" dirty="0"/>
              <a:t>Progressievere </a:t>
            </a:r>
            <a:r>
              <a:rPr lang="nl-NL" sz="2000" dirty="0" smtClean="0"/>
              <a:t>belasting leidt tot meer gelijkheid in inkomen (consumptie). Als welvaartsgewicht hoger voor lagere inkomens, dan leidt meer gelijkheid tot hogere maatschappelijke welvaart</a:t>
            </a:r>
          </a:p>
          <a:p>
            <a:pPr lvl="1"/>
            <a:r>
              <a:rPr lang="nl-NL" sz="2000" dirty="0" smtClean="0"/>
              <a:t>Voorbeeld van maximaal surplus is niet gelijk aan maximale welvaart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74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Vandaag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</a:rPr>
              <a:t>Deel 1:</a:t>
            </a:r>
          </a:p>
          <a:p>
            <a:pPr lvl="1"/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</a:rPr>
              <a:t>Samenvatting herziening programma</a:t>
            </a:r>
          </a:p>
          <a:p>
            <a:pPr lvl="1"/>
            <a:r>
              <a:rPr lang="nl-NL" sz="2000" dirty="0" smtClean="0">
                <a:solidFill>
                  <a:schemeClr val="bg2">
                    <a:lumMod val="50000"/>
                  </a:schemeClr>
                </a:solidFill>
              </a:rPr>
              <a:t>Conjunctuuranalyse </a:t>
            </a:r>
            <a:r>
              <a:rPr lang="nl-NL" sz="2000" dirty="0">
                <a:solidFill>
                  <a:schemeClr val="bg2">
                    <a:lumMod val="50000"/>
                  </a:schemeClr>
                </a:solidFill>
              </a:rPr>
              <a:t>met IS-MB-GA</a:t>
            </a:r>
          </a:p>
          <a:p>
            <a:r>
              <a:rPr lang="nl-NL" sz="2000" dirty="0" smtClean="0"/>
              <a:t>Deel 2:</a:t>
            </a:r>
          </a:p>
          <a:p>
            <a:pPr lvl="1"/>
            <a:r>
              <a:rPr lang="nl-NL" sz="2000" dirty="0" smtClean="0"/>
              <a:t>Welvaart en surplus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183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stCxn id="38" idx="0"/>
          </p:cNvCxnSpPr>
          <p:nvPr/>
        </p:nvCxnSpPr>
        <p:spPr>
          <a:xfrm>
            <a:off x="1524001" y="1595120"/>
            <a:ext cx="4643119" cy="37896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524000" y="3833091"/>
            <a:ext cx="2743200" cy="234725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l-N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BBP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Triangle 37"/>
          <p:cNvSpPr/>
          <p:nvPr/>
        </p:nvSpPr>
        <p:spPr>
          <a:xfrm>
            <a:off x="1524001" y="1595120"/>
            <a:ext cx="2692400" cy="2215632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Welvaart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>
            <a:stCxn id="38" idx="0"/>
          </p:cNvCxnSpPr>
          <p:nvPr/>
        </p:nvCxnSpPr>
        <p:spPr>
          <a:xfrm flipH="1">
            <a:off x="1521400" y="1595120"/>
            <a:ext cx="2601" cy="458429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503595" y="6167120"/>
            <a:ext cx="4724486" cy="169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16332" y="5472465"/>
            <a:ext cx="233948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Vraag (= marginaal nut)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27978" y="1747748"/>
            <a:ext cx="206178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Aanbod </a:t>
            </a:r>
          </a:p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(= marginale kosten)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8392" y="36464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17299" y="622626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99032" y="6184035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03654" y="3438588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12427" y="1576075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(Individuele) Welvaart en bbp</a:t>
            </a:r>
            <a:endParaRPr lang="nl-NL" dirty="0"/>
          </a:p>
        </p:txBody>
      </p:sp>
      <p:sp>
        <p:nvSpPr>
          <p:cNvPr id="35" name="Content Placeholder 34"/>
          <p:cNvSpPr>
            <a:spLocks noGrp="1"/>
          </p:cNvSpPr>
          <p:nvPr>
            <p:ph idx="1"/>
          </p:nvPr>
        </p:nvSpPr>
        <p:spPr>
          <a:xfrm>
            <a:off x="7254239" y="1784985"/>
            <a:ext cx="4099561" cy="4351338"/>
          </a:xfrm>
        </p:spPr>
        <p:txBody>
          <a:bodyPr>
            <a:normAutofit lnSpcReduction="10000"/>
          </a:bodyPr>
          <a:lstStyle/>
          <a:p>
            <a:r>
              <a:rPr lang="nl-NL" sz="2000" dirty="0" smtClean="0"/>
              <a:t>Bbp</a:t>
            </a:r>
            <a:r>
              <a:rPr lang="nl-NL" sz="2000" dirty="0"/>
              <a:t>: vierkant </a:t>
            </a:r>
            <a:r>
              <a:rPr lang="nl-NL" sz="2000" dirty="0" err="1"/>
              <a:t>OqEp</a:t>
            </a:r>
            <a:endParaRPr lang="nl-NL" sz="2000" dirty="0"/>
          </a:p>
          <a:p>
            <a:r>
              <a:rPr lang="nl-NL" sz="2000" dirty="0" smtClean="0"/>
              <a:t>Totaal surplus</a:t>
            </a:r>
            <a:r>
              <a:rPr lang="nl-NL" sz="2000" dirty="0"/>
              <a:t>: </a:t>
            </a:r>
            <a:r>
              <a:rPr lang="nl-NL" sz="2000" dirty="0" smtClean="0"/>
              <a:t>driehoek OEF</a:t>
            </a:r>
            <a:endParaRPr lang="nl-NL" sz="2000" dirty="0"/>
          </a:p>
          <a:p>
            <a:r>
              <a:rPr lang="nl-NL" sz="2000" dirty="0" err="1"/>
              <a:t>Surplusanalyse</a:t>
            </a:r>
            <a:r>
              <a:rPr lang="nl-NL" sz="2000" dirty="0"/>
              <a:t> drukt </a:t>
            </a:r>
            <a:r>
              <a:rPr lang="nl-NL" sz="2000" dirty="0" smtClean="0"/>
              <a:t>consumenten- en </a:t>
            </a:r>
            <a:r>
              <a:rPr lang="nl-NL" sz="2000" dirty="0" err="1" smtClean="0"/>
              <a:t>producentensurplus</a:t>
            </a:r>
            <a:r>
              <a:rPr lang="nl-NL" sz="2000" dirty="0" smtClean="0"/>
              <a:t> </a:t>
            </a:r>
            <a:r>
              <a:rPr lang="nl-NL" sz="2000" dirty="0"/>
              <a:t>uit in geld</a:t>
            </a:r>
          </a:p>
          <a:p>
            <a:r>
              <a:rPr lang="nl-NL" sz="2000" dirty="0" smtClean="0"/>
              <a:t>Bbp zegt in het algemeen wel iets over welvaart (consumptie), maar is niet hetzelfde</a:t>
            </a:r>
          </a:p>
          <a:p>
            <a:r>
              <a:rPr lang="nl-NL" sz="2000" dirty="0" smtClean="0"/>
              <a:t>Dus: bbp niet langer ‘enge welvaart’</a:t>
            </a:r>
          </a:p>
          <a:p>
            <a:r>
              <a:rPr lang="nl-NL" sz="2000" dirty="0"/>
              <a:t>Nb. surplus is alleen maatschappelijke welvaart als verdelingseffecten worden uitgesloten (en allerlei aannames opgaan)</a:t>
            </a:r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/>
          </a:p>
          <a:p>
            <a:endParaRPr lang="nl-NL" sz="2000" dirty="0" smtClean="0"/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17" name="Right Triangle 16"/>
          <p:cNvSpPr/>
          <p:nvPr/>
        </p:nvSpPr>
        <p:spPr>
          <a:xfrm rot="5400000">
            <a:off x="1724530" y="3645695"/>
            <a:ext cx="2342427" cy="2724438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533236" y="1985818"/>
            <a:ext cx="4821382" cy="41748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533525" y="3810001"/>
            <a:ext cx="2705388" cy="76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248438" y="3808129"/>
            <a:ext cx="18762" cy="235454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9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Dank u wel!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Meer </a:t>
            </a:r>
            <a:r>
              <a:rPr lang="en-US" sz="2400" dirty="0" err="1" smtClean="0"/>
              <a:t>informatie</a:t>
            </a:r>
            <a:r>
              <a:rPr lang="en-US" sz="2400" dirty="0" smtClean="0"/>
              <a:t>?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Nieuwe</a:t>
            </a:r>
            <a:r>
              <a:rPr lang="en-US" sz="2400" dirty="0" smtClean="0"/>
              <a:t> syllabus </a:t>
            </a:r>
            <a:r>
              <a:rPr lang="en-US" sz="2400" dirty="0" err="1" smtClean="0"/>
              <a:t>economie</a:t>
            </a:r>
            <a:endParaRPr lang="en-US" sz="2400" dirty="0" smtClean="0"/>
          </a:p>
          <a:p>
            <a:r>
              <a:rPr lang="en-US" sz="2400" dirty="0" err="1" smtClean="0"/>
              <a:t>Verantwoordingsdocument</a:t>
            </a:r>
            <a:endParaRPr lang="en-US" sz="2400" dirty="0" smtClean="0"/>
          </a:p>
          <a:p>
            <a:r>
              <a:rPr lang="en-US" sz="2400" dirty="0" err="1" smtClean="0"/>
              <a:t>Achtergrondnotitie</a:t>
            </a:r>
            <a:r>
              <a:rPr lang="en-US" sz="2400" dirty="0" smtClean="0"/>
              <a:t> over </a:t>
            </a:r>
            <a:r>
              <a:rPr lang="en-US" sz="2400" dirty="0" err="1" smtClean="0"/>
              <a:t>welvaart</a:t>
            </a:r>
            <a:r>
              <a:rPr lang="en-US" sz="2400" dirty="0" smtClean="0"/>
              <a:t> en surplus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nl-NL" sz="2400" dirty="0"/>
              <a:t>T</a:t>
            </a:r>
            <a:r>
              <a:rPr lang="nl-NL" sz="2400" dirty="0" smtClean="0"/>
              <a:t>e vinden op examenblad.nl – Economie vwo 2023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E-mail: bjacobs@ese.eur.nl</a:t>
            </a:r>
          </a:p>
          <a:p>
            <a:pPr marL="0" indent="0">
              <a:buNone/>
            </a:pPr>
            <a:r>
              <a:rPr lang="nl-NL" sz="2400" dirty="0"/>
              <a:t>Homepage: personal.eur.nl/</a:t>
            </a:r>
            <a:r>
              <a:rPr lang="nl-NL" sz="2400" dirty="0" err="1"/>
              <a:t>bjacobs</a:t>
            </a:r>
            <a:endParaRPr lang="nl-NL" sz="2400" dirty="0"/>
          </a:p>
          <a:p>
            <a:pPr marL="0" indent="0">
              <a:buNone/>
            </a:pPr>
            <a:r>
              <a:rPr lang="nl-NL" sz="2400" dirty="0"/>
              <a:t>Twitter: twitter.com/_</a:t>
            </a:r>
            <a:r>
              <a:rPr lang="nl-NL" sz="2400" dirty="0" err="1"/>
              <a:t>basjacobs</a:t>
            </a: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11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Problemen in huidige programma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Geen eenduidig welvaartsbegrip</a:t>
            </a:r>
          </a:p>
          <a:p>
            <a:pPr lvl="1"/>
            <a:r>
              <a:rPr lang="nl-NL" sz="2000" dirty="0" smtClean="0"/>
              <a:t>Eng (bbp), breed (niet gedefinieerd), surplus</a:t>
            </a:r>
          </a:p>
          <a:p>
            <a:r>
              <a:rPr lang="nl-NL" sz="2000" dirty="0" smtClean="0"/>
              <a:t>Gelijkschakeling maximale welvaart met </a:t>
            </a:r>
            <a:r>
              <a:rPr lang="nl-NL" sz="2000" dirty="0" err="1" smtClean="0"/>
              <a:t>Pareto</a:t>
            </a:r>
            <a:r>
              <a:rPr lang="nl-NL" sz="2000" dirty="0" smtClean="0"/>
              <a:t>-efficiëntie</a:t>
            </a:r>
          </a:p>
          <a:p>
            <a:r>
              <a:rPr lang="nl-NL" sz="2000" dirty="0" smtClean="0"/>
              <a:t>Welvaartsanalyse vooral in termen van markten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64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Discussies over juiste welvaartsbegrip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Teulings, Theeuwes en Van Damme:</a:t>
            </a:r>
          </a:p>
          <a:p>
            <a:pPr lvl="1"/>
            <a:r>
              <a:rPr lang="nl-NL" dirty="0" smtClean="0"/>
              <a:t>Surplus = welvaart</a:t>
            </a:r>
          </a:p>
          <a:p>
            <a:pPr lvl="1"/>
            <a:r>
              <a:rPr lang="nl-NL" dirty="0" smtClean="0"/>
              <a:t>Maximaal surplus = </a:t>
            </a:r>
            <a:r>
              <a:rPr lang="nl-NL" dirty="0" err="1" smtClean="0"/>
              <a:t>Pareto</a:t>
            </a:r>
            <a:r>
              <a:rPr lang="nl-NL" dirty="0" smtClean="0"/>
              <a:t> </a:t>
            </a:r>
            <a:r>
              <a:rPr lang="nl-NL" dirty="0" smtClean="0"/>
              <a:t>efficiënte uitkomst</a:t>
            </a:r>
            <a:endParaRPr lang="nl-NL" dirty="0" smtClean="0"/>
          </a:p>
          <a:p>
            <a:pPr lvl="1"/>
            <a:r>
              <a:rPr lang="nl-NL" dirty="0" smtClean="0"/>
              <a:t>Maximale welvaart = </a:t>
            </a:r>
            <a:r>
              <a:rPr lang="nl-NL" dirty="0" err="1"/>
              <a:t>Pareto</a:t>
            </a:r>
            <a:r>
              <a:rPr lang="nl-NL" dirty="0"/>
              <a:t> </a:t>
            </a:r>
            <a:r>
              <a:rPr lang="nl-NL" dirty="0" smtClean="0"/>
              <a:t>efficiënte uitkomst</a:t>
            </a:r>
          </a:p>
          <a:p>
            <a:pPr lvl="1"/>
            <a:r>
              <a:rPr lang="nl-NL" dirty="0" err="1" smtClean="0"/>
              <a:t>Surplusanalyse</a:t>
            </a:r>
            <a:r>
              <a:rPr lang="nl-NL" dirty="0" smtClean="0"/>
              <a:t> geldt ook bij monopolie, prijsrestricties, etc.</a:t>
            </a:r>
          </a:p>
          <a:p>
            <a:endParaRPr lang="nl-NL" dirty="0"/>
          </a:p>
          <a:p>
            <a:r>
              <a:rPr lang="nl-NL" dirty="0" smtClean="0"/>
              <a:t>Heertje en </a:t>
            </a:r>
            <a:r>
              <a:rPr lang="nl-NL" dirty="0" err="1" smtClean="0"/>
              <a:t>Schöndorff</a:t>
            </a:r>
            <a:r>
              <a:rPr lang="nl-NL" dirty="0" smtClean="0"/>
              <a:t>: </a:t>
            </a:r>
            <a:endParaRPr lang="nl-NL" dirty="0"/>
          </a:p>
          <a:p>
            <a:pPr lvl="1"/>
            <a:r>
              <a:rPr lang="nl-NL" dirty="0" smtClean="0"/>
              <a:t>Surplus zegt niets over welvaart</a:t>
            </a:r>
          </a:p>
          <a:p>
            <a:pPr lvl="1"/>
            <a:r>
              <a:rPr lang="nl-NL" dirty="0"/>
              <a:t>Alleen consumenten dragen bij aan de welvaart</a:t>
            </a:r>
          </a:p>
          <a:p>
            <a:pPr lvl="1"/>
            <a:r>
              <a:rPr lang="nl-NL" dirty="0" err="1" smtClean="0"/>
              <a:t>Surplusanalyse</a:t>
            </a:r>
            <a:r>
              <a:rPr lang="nl-NL" dirty="0" smtClean="0"/>
              <a:t> geldt niet voor onvolledige mededinging</a:t>
            </a:r>
          </a:p>
          <a:p>
            <a:pPr lvl="1"/>
            <a:r>
              <a:rPr lang="nl-NL" dirty="0" err="1"/>
              <a:t>Surplusanalyse</a:t>
            </a:r>
            <a:r>
              <a:rPr lang="nl-NL" dirty="0"/>
              <a:t> geld alleen bij marktmechanisme</a:t>
            </a:r>
            <a:endParaRPr lang="nl-NL" dirty="0" smtClean="0"/>
          </a:p>
          <a:p>
            <a:pPr lvl="1"/>
            <a:r>
              <a:rPr lang="nl-NL" dirty="0" err="1" smtClean="0"/>
              <a:t>Surplusanalyse</a:t>
            </a:r>
            <a:r>
              <a:rPr lang="nl-NL" dirty="0" smtClean="0"/>
              <a:t> </a:t>
            </a:r>
            <a:r>
              <a:rPr lang="nl-NL" dirty="0"/>
              <a:t>geldt niet </a:t>
            </a:r>
            <a:r>
              <a:rPr lang="nl-NL" dirty="0" smtClean="0"/>
              <a:t>bij niet-verhandelbare goederen</a:t>
            </a:r>
          </a:p>
          <a:p>
            <a:pPr lvl="1"/>
            <a:r>
              <a:rPr lang="nl-NL" dirty="0" err="1" smtClean="0"/>
              <a:t>Surplusanalyse</a:t>
            </a:r>
            <a:r>
              <a:rPr lang="nl-NL" dirty="0" smtClean="0"/>
              <a:t> negeert verdelingseffecten</a:t>
            </a:r>
            <a:endParaRPr lang="nl-NL" dirty="0"/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211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Welvaartsbegrip huishouden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3545"/>
            <a:ext cx="10515600" cy="4351338"/>
          </a:xfrm>
        </p:spPr>
        <p:txBody>
          <a:bodyPr>
            <a:noAutofit/>
          </a:bodyPr>
          <a:lstStyle/>
          <a:p>
            <a:r>
              <a:rPr lang="nl-NL" sz="2000" dirty="0" smtClean="0"/>
              <a:t>De </a:t>
            </a:r>
            <a:r>
              <a:rPr lang="nl-NL" sz="2000" dirty="0"/>
              <a:t>(brede) welvaart van </a:t>
            </a:r>
            <a:r>
              <a:rPr lang="nl-NL" sz="2000" dirty="0" smtClean="0"/>
              <a:t>een (</a:t>
            </a:r>
            <a:r>
              <a:rPr lang="nl-NL" sz="2000" dirty="0" err="1" smtClean="0"/>
              <a:t>gezins</a:t>
            </a:r>
            <a:r>
              <a:rPr lang="nl-NL" sz="2000" dirty="0" smtClean="0"/>
              <a:t>)huishouden is </a:t>
            </a:r>
            <a:r>
              <a:rPr lang="nl-NL" sz="2000" dirty="0"/>
              <a:t>waarde van behoeftebevrediging van schaarse goederen zoals consumptie van goederen en diensten, vrije tijd, milieu, leefomgeving, collectieve goederen, infrastructuur, risico (negatief), ongelijkheid (negatief), </a:t>
            </a:r>
            <a:r>
              <a:rPr lang="nl-NL" sz="2000" dirty="0" smtClean="0"/>
              <a:t>veiligheid</a:t>
            </a:r>
          </a:p>
          <a:p>
            <a:pPr lvl="1"/>
            <a:r>
              <a:rPr lang="nl-NL" sz="2000" dirty="0" smtClean="0"/>
              <a:t>Welvaart omvat alles wat schaars is</a:t>
            </a:r>
          </a:p>
          <a:p>
            <a:endParaRPr lang="nl-NL" sz="2000" dirty="0" smtClean="0"/>
          </a:p>
          <a:p>
            <a:r>
              <a:rPr lang="nl-NL" sz="2000" b="1" dirty="0" smtClean="0"/>
              <a:t>Welzijn</a:t>
            </a:r>
            <a:r>
              <a:rPr lang="nl-NL" sz="2000" dirty="0" smtClean="0"/>
              <a:t>: welvaart + behoeftebevrediging van niet-schaarse goederen</a:t>
            </a:r>
          </a:p>
          <a:p>
            <a:pPr lvl="1"/>
            <a:r>
              <a:rPr lang="nl-NL" sz="2000" dirty="0" smtClean="0"/>
              <a:t>Scheidslijn niet zwart-wit</a:t>
            </a:r>
          </a:p>
          <a:p>
            <a:endParaRPr lang="nl-NL" sz="2000" dirty="0" smtClean="0"/>
          </a:p>
          <a:p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12209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‘Nieuwe welvaartsanalyse’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smtClean="0"/>
              <a:t>Namen: </a:t>
            </a:r>
            <a:r>
              <a:rPr lang="nl-NL" sz="2000" dirty="0" err="1" smtClean="0"/>
              <a:t>Pareto</a:t>
            </a:r>
            <a:r>
              <a:rPr lang="nl-NL" sz="2000" dirty="0" smtClean="0"/>
              <a:t>, Hicks, </a:t>
            </a:r>
            <a:r>
              <a:rPr lang="nl-NL" sz="2000" dirty="0" err="1" smtClean="0"/>
              <a:t>Kaldor</a:t>
            </a:r>
            <a:r>
              <a:rPr lang="nl-NL" sz="2000" dirty="0" smtClean="0"/>
              <a:t>, Robinson, Graaff, Hennipman, Heertje, Wolfson</a:t>
            </a:r>
          </a:p>
          <a:p>
            <a:endParaRPr lang="nl-NL" sz="2000" dirty="0"/>
          </a:p>
          <a:p>
            <a:r>
              <a:rPr lang="nl-NL" sz="2000" dirty="0" smtClean="0"/>
              <a:t>Formele welvaartsbegrip</a:t>
            </a:r>
            <a:r>
              <a:rPr lang="nl-NL" sz="2000" dirty="0"/>
              <a:t>: exacte waarde welvaart is </a:t>
            </a:r>
            <a:r>
              <a:rPr lang="nl-NL" sz="2000" dirty="0" smtClean="0"/>
              <a:t>onbepaald, alleen een voorkeursordening</a:t>
            </a:r>
            <a:endParaRPr lang="nl-NL" sz="2000" dirty="0"/>
          </a:p>
          <a:p>
            <a:pPr lvl="1"/>
            <a:r>
              <a:rPr lang="nl-NL" sz="2000" dirty="0" smtClean="0"/>
              <a:t>Welvaartsvergelijking </a:t>
            </a:r>
            <a:r>
              <a:rPr lang="nl-NL" sz="2000" dirty="0"/>
              <a:t>tussen mensen (</a:t>
            </a:r>
            <a:r>
              <a:rPr lang="nl-NL" sz="2000" dirty="0" err="1"/>
              <a:t>interpersonele</a:t>
            </a:r>
            <a:r>
              <a:rPr lang="nl-NL" sz="2000" dirty="0"/>
              <a:t> nutsvergelijking) niet mogelijk</a:t>
            </a:r>
          </a:p>
          <a:p>
            <a:endParaRPr lang="nl-NL" sz="2325" dirty="0" smtClean="0"/>
          </a:p>
          <a:p>
            <a:r>
              <a:rPr lang="nl-NL" sz="2000" dirty="0" smtClean="0"/>
              <a:t>Voor </a:t>
            </a:r>
            <a:r>
              <a:rPr lang="nl-NL" sz="2000" dirty="0"/>
              <a:t>praktische doeleinden is het formele, subjectieve welvaartsbegrip vrijwel onbruikbaar</a:t>
            </a:r>
          </a:p>
          <a:p>
            <a:pPr lvl="1"/>
            <a:r>
              <a:rPr lang="nl-NL" sz="2000" dirty="0"/>
              <a:t>Alleen </a:t>
            </a:r>
            <a:r>
              <a:rPr lang="nl-NL" sz="2000" dirty="0" err="1"/>
              <a:t>Pareto</a:t>
            </a:r>
            <a:r>
              <a:rPr lang="nl-NL" sz="2000" dirty="0"/>
              <a:t>-criterium kan worden toegepast</a:t>
            </a:r>
          </a:p>
          <a:p>
            <a:endParaRPr lang="nl-NL" sz="2325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07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‘Oude welvaarstsanalyse’ en welvaart in praktijk economieonderwijs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Namen: </a:t>
            </a:r>
            <a:r>
              <a:rPr lang="nl-NL" sz="2000" dirty="0" err="1" smtClean="0"/>
              <a:t>Bentham</a:t>
            </a:r>
            <a:r>
              <a:rPr lang="nl-NL" sz="2000" dirty="0" smtClean="0"/>
              <a:t>, Marshall, </a:t>
            </a:r>
            <a:r>
              <a:rPr lang="nl-NL" sz="2000" dirty="0" err="1" smtClean="0"/>
              <a:t>Pigou</a:t>
            </a:r>
            <a:endParaRPr lang="nl-NL" sz="2000" dirty="0" smtClean="0"/>
          </a:p>
          <a:p>
            <a:pPr lvl="1"/>
            <a:r>
              <a:rPr lang="nl-NL" sz="2000" dirty="0" smtClean="0"/>
              <a:t>Gerelateerd: </a:t>
            </a:r>
            <a:r>
              <a:rPr lang="nl-NL" sz="2000" dirty="0" err="1" smtClean="0"/>
              <a:t>Bergson</a:t>
            </a:r>
            <a:r>
              <a:rPr lang="nl-NL" sz="2000" dirty="0" smtClean="0"/>
              <a:t>, </a:t>
            </a:r>
            <a:r>
              <a:rPr lang="nl-NL" sz="2000" dirty="0" err="1" smtClean="0"/>
              <a:t>Samuelson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Welvaart </a:t>
            </a:r>
            <a:r>
              <a:rPr lang="nl-NL" sz="2000" dirty="0"/>
              <a:t>zegt iets over daadwerkelijke </a:t>
            </a:r>
            <a:r>
              <a:rPr lang="nl-NL" sz="2000" dirty="0" smtClean="0"/>
              <a:t>behoeftebevrediging: niet uitsluitend een voorkeursordening</a:t>
            </a:r>
            <a:endParaRPr lang="nl-NL" sz="2000" dirty="0"/>
          </a:p>
          <a:p>
            <a:endParaRPr lang="nl-NL" sz="2000" dirty="0" smtClean="0"/>
          </a:p>
          <a:p>
            <a:r>
              <a:rPr lang="nl-NL" sz="2000" dirty="0" smtClean="0"/>
              <a:t>Welvaart </a:t>
            </a:r>
            <a:r>
              <a:rPr lang="nl-NL" sz="2000" dirty="0"/>
              <a:t>kan in beginsel wel worden bepaald: vraag mensen naar </a:t>
            </a:r>
            <a:r>
              <a:rPr lang="nl-NL" sz="2000" dirty="0" smtClean="0"/>
              <a:t>betalingsbereidheid</a:t>
            </a:r>
          </a:p>
          <a:p>
            <a:pPr lvl="1"/>
            <a:r>
              <a:rPr lang="nl-NL" sz="2000" dirty="0" err="1" smtClean="0"/>
              <a:t>Monetariseren</a:t>
            </a:r>
            <a:r>
              <a:rPr lang="nl-NL" sz="2000" dirty="0" smtClean="0"/>
              <a:t> van welvaart</a:t>
            </a:r>
          </a:p>
          <a:p>
            <a:endParaRPr lang="nl-NL" sz="2000" dirty="0"/>
          </a:p>
          <a:p>
            <a:r>
              <a:rPr lang="nl-NL" sz="2000" dirty="0" err="1" smtClean="0"/>
              <a:t>Surplusanalyse</a:t>
            </a:r>
            <a:r>
              <a:rPr lang="nl-NL" sz="2000" dirty="0" smtClean="0"/>
              <a:t> veronderstelt ook dat we de betalingsbereidheid kennen (= vraagfunctie)</a:t>
            </a:r>
          </a:p>
          <a:p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886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Maatschappelijke welvaart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i="1" dirty="0" smtClean="0"/>
              <a:t>Een</a:t>
            </a:r>
            <a:r>
              <a:rPr lang="nl-NL" sz="2000" dirty="0" smtClean="0"/>
              <a:t> bepaalde optelsom </a:t>
            </a:r>
            <a:r>
              <a:rPr lang="nl-NL" sz="2000" dirty="0"/>
              <a:t>van (brede) welvaart van alle </a:t>
            </a:r>
            <a:r>
              <a:rPr lang="nl-NL" sz="2000" dirty="0" smtClean="0"/>
              <a:t>(</a:t>
            </a:r>
            <a:r>
              <a:rPr lang="nl-NL" sz="2000" dirty="0" err="1" smtClean="0"/>
              <a:t>gezins</a:t>
            </a:r>
            <a:r>
              <a:rPr lang="nl-NL" sz="2000" dirty="0" smtClean="0"/>
              <a:t>)huishoudens</a:t>
            </a:r>
          </a:p>
          <a:p>
            <a:endParaRPr lang="nl-NL" sz="2000" dirty="0" smtClean="0"/>
          </a:p>
          <a:p>
            <a:r>
              <a:rPr lang="nl-NL" sz="2000" dirty="0" smtClean="0"/>
              <a:t>Voor </a:t>
            </a:r>
            <a:r>
              <a:rPr lang="nl-NL" sz="2000" dirty="0"/>
              <a:t>optelling van welvaart </a:t>
            </a:r>
            <a:r>
              <a:rPr lang="nl-NL" sz="2000" dirty="0" smtClean="0"/>
              <a:t>(</a:t>
            </a:r>
            <a:r>
              <a:rPr lang="nl-NL" sz="2000" dirty="0" err="1" smtClean="0"/>
              <a:t>gezins</a:t>
            </a:r>
            <a:r>
              <a:rPr lang="nl-NL" sz="2000" dirty="0" smtClean="0"/>
              <a:t>)huishoudens </a:t>
            </a:r>
            <a:r>
              <a:rPr lang="nl-NL" sz="2000" dirty="0"/>
              <a:t>is een </a:t>
            </a:r>
            <a:r>
              <a:rPr lang="nl-NL" sz="2000" dirty="0" smtClean="0"/>
              <a:t>(politiek bepaald) oordeel nodig</a:t>
            </a:r>
          </a:p>
          <a:p>
            <a:pPr lvl="1"/>
            <a:r>
              <a:rPr lang="nl-NL" sz="2000" dirty="0" smtClean="0"/>
              <a:t>Hoe zwaar telt ieder huishouden/individu mee voor de welvaart?</a:t>
            </a:r>
            <a:endParaRPr lang="nl-NL" sz="2000" dirty="0"/>
          </a:p>
          <a:p>
            <a:endParaRPr lang="nl-NL" sz="2000" dirty="0" smtClean="0"/>
          </a:p>
          <a:p>
            <a:r>
              <a:rPr lang="nl-NL" sz="2000" dirty="0" smtClean="0"/>
              <a:t>In wiskunde: </a:t>
            </a:r>
            <a:r>
              <a:rPr lang="nl-NL" sz="2000" dirty="0"/>
              <a:t>de maatschappelijke </a:t>
            </a:r>
            <a:r>
              <a:rPr lang="nl-NL" sz="2000" dirty="0" smtClean="0"/>
              <a:t>welvaart: </a:t>
            </a:r>
            <a:r>
              <a:rPr lang="nl-NL" sz="2000" i="1" dirty="0"/>
              <a:t>W</a:t>
            </a:r>
            <a:r>
              <a:rPr lang="nl-NL" sz="2000" dirty="0"/>
              <a:t> = </a:t>
            </a:r>
            <a:r>
              <a:rPr lang="nl-NL" sz="2000" i="1" dirty="0"/>
              <a:t>w</a:t>
            </a:r>
            <a:r>
              <a:rPr lang="nl-NL" sz="2000" baseline="30000" dirty="0"/>
              <a:t>1</a:t>
            </a:r>
            <a:r>
              <a:rPr lang="nl-NL" sz="2000" i="1" dirty="0"/>
              <a:t>u</a:t>
            </a:r>
            <a:r>
              <a:rPr lang="nl-NL" sz="2000" baseline="30000" dirty="0"/>
              <a:t>1</a:t>
            </a:r>
            <a:r>
              <a:rPr lang="nl-NL" sz="2000" i="1" dirty="0"/>
              <a:t>n</a:t>
            </a:r>
            <a:r>
              <a:rPr lang="nl-NL" sz="2000" baseline="30000" dirty="0"/>
              <a:t>1 </a:t>
            </a:r>
            <a:r>
              <a:rPr lang="nl-NL" sz="2000" dirty="0"/>
              <a:t>+ </a:t>
            </a:r>
            <a:r>
              <a:rPr lang="nl-NL" sz="2000" i="1" dirty="0"/>
              <a:t>w</a:t>
            </a:r>
            <a:r>
              <a:rPr lang="nl-NL" sz="2000" baseline="30000" dirty="0"/>
              <a:t>2</a:t>
            </a:r>
            <a:r>
              <a:rPr lang="nl-NL" sz="2000" i="1" dirty="0"/>
              <a:t>u</a:t>
            </a:r>
            <a:r>
              <a:rPr lang="nl-NL" sz="2000" baseline="30000" dirty="0"/>
              <a:t>2</a:t>
            </a:r>
            <a:r>
              <a:rPr lang="nl-NL" sz="2000" i="1" dirty="0"/>
              <a:t>n</a:t>
            </a:r>
            <a:r>
              <a:rPr lang="nl-NL" sz="2000" baseline="30000" dirty="0"/>
              <a:t>2 </a:t>
            </a:r>
            <a:r>
              <a:rPr lang="nl-NL" sz="2000" dirty="0"/>
              <a:t>+ </a:t>
            </a:r>
            <a:r>
              <a:rPr lang="nl-NL" sz="2000" i="1" dirty="0"/>
              <a:t>w</a:t>
            </a:r>
            <a:r>
              <a:rPr lang="nl-NL" sz="2000" baseline="30000" dirty="0"/>
              <a:t>3</a:t>
            </a:r>
            <a:r>
              <a:rPr lang="nl-NL" sz="2000" i="1" dirty="0"/>
              <a:t>u</a:t>
            </a:r>
            <a:r>
              <a:rPr lang="nl-NL" sz="2000" baseline="30000" dirty="0"/>
              <a:t>3</a:t>
            </a:r>
            <a:r>
              <a:rPr lang="nl-NL" sz="2000" i="1" dirty="0"/>
              <a:t>n</a:t>
            </a:r>
            <a:r>
              <a:rPr lang="nl-NL" sz="2000" baseline="30000" dirty="0"/>
              <a:t>3 </a:t>
            </a:r>
            <a:r>
              <a:rPr lang="nl-NL" sz="2000" dirty="0"/>
              <a:t>+ </a:t>
            </a:r>
            <a:r>
              <a:rPr lang="nl-NL" sz="2000" dirty="0" smtClean="0"/>
              <a:t>… waar </a:t>
            </a:r>
            <a:r>
              <a:rPr lang="nl-NL" sz="2000" i="1" dirty="0" err="1"/>
              <a:t>w</a:t>
            </a:r>
            <a:r>
              <a:rPr lang="nl-NL" sz="2000" i="1" baseline="30000" dirty="0" err="1"/>
              <a:t>i</a:t>
            </a:r>
            <a:r>
              <a:rPr lang="nl-NL" sz="2000" dirty="0"/>
              <a:t> het gewicht is van </a:t>
            </a:r>
            <a:r>
              <a:rPr lang="nl-NL" sz="2000" dirty="0" smtClean="0"/>
              <a:t>huishouden </a:t>
            </a:r>
            <a:r>
              <a:rPr lang="nl-NL" sz="2000" i="1" dirty="0"/>
              <a:t>i, </a:t>
            </a:r>
            <a:r>
              <a:rPr lang="nl-NL" sz="2000" i="1" dirty="0" smtClean="0"/>
              <a:t>u</a:t>
            </a:r>
            <a:r>
              <a:rPr lang="nl-NL" sz="2000" i="1" baseline="30000" dirty="0" smtClean="0"/>
              <a:t>i </a:t>
            </a:r>
            <a:r>
              <a:rPr lang="nl-NL" sz="2000" dirty="0" smtClean="0"/>
              <a:t> de </a:t>
            </a:r>
            <a:r>
              <a:rPr lang="nl-NL" sz="2000" dirty="0"/>
              <a:t>welvaart van </a:t>
            </a:r>
            <a:r>
              <a:rPr lang="nl-NL" sz="2000" dirty="0" smtClean="0"/>
              <a:t>huishouden </a:t>
            </a:r>
            <a:r>
              <a:rPr lang="nl-NL" sz="2000" i="1" dirty="0"/>
              <a:t>i </a:t>
            </a:r>
            <a:r>
              <a:rPr lang="nl-NL" sz="2000" dirty="0" smtClean="0"/>
              <a:t>en </a:t>
            </a:r>
            <a:r>
              <a:rPr lang="nl-NL" sz="2000" i="1" dirty="0"/>
              <a:t>n</a:t>
            </a:r>
            <a:r>
              <a:rPr lang="nl-NL" sz="2000" i="1" baseline="30000" dirty="0"/>
              <a:t>i</a:t>
            </a:r>
            <a:r>
              <a:rPr lang="nl-NL" sz="2000" dirty="0"/>
              <a:t> het aantal </a:t>
            </a:r>
            <a:r>
              <a:rPr lang="nl-NL" sz="2000" dirty="0" smtClean="0"/>
              <a:t>huishoudens </a:t>
            </a:r>
            <a:r>
              <a:rPr lang="nl-NL" sz="2000" dirty="0"/>
              <a:t>van type </a:t>
            </a:r>
            <a:r>
              <a:rPr lang="nl-NL" sz="2000" i="1" dirty="0" smtClean="0"/>
              <a:t>i</a:t>
            </a:r>
            <a:r>
              <a:rPr lang="nl-NL" sz="2000" dirty="0" smtClean="0"/>
              <a:t> </a:t>
            </a:r>
            <a:r>
              <a:rPr lang="nl-NL" sz="2000" dirty="0"/>
              <a:t>= 1,2,…, </a:t>
            </a:r>
            <a:r>
              <a:rPr lang="nl-NL" sz="2000" i="1" dirty="0" smtClean="0"/>
              <a:t>I</a:t>
            </a:r>
            <a:endParaRPr lang="nl-NL" sz="2000" dirty="0" smtClean="0"/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7523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Maatschappelijke welvaart en gedragseconomie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 smtClean="0"/>
              <a:t>Maatschappelijke welvaart: </a:t>
            </a:r>
            <a:r>
              <a:rPr lang="nl-NL" sz="2000" i="1" dirty="0" smtClean="0"/>
              <a:t>Een</a:t>
            </a:r>
            <a:r>
              <a:rPr lang="nl-NL" sz="2000" dirty="0" smtClean="0"/>
              <a:t> </a:t>
            </a:r>
            <a:r>
              <a:rPr lang="nl-NL" sz="2000" dirty="0"/>
              <a:t>bepaalde optelsom van (brede) welvaart van alle </a:t>
            </a:r>
            <a:r>
              <a:rPr lang="nl-NL" sz="2000" dirty="0" smtClean="0"/>
              <a:t>(</a:t>
            </a:r>
            <a:r>
              <a:rPr lang="nl-NL" sz="2000" dirty="0" err="1" smtClean="0"/>
              <a:t>gezins</a:t>
            </a:r>
            <a:r>
              <a:rPr lang="nl-NL" sz="2000" dirty="0" smtClean="0"/>
              <a:t>)huishoudens</a:t>
            </a:r>
            <a:endParaRPr lang="nl-NL" sz="2000" dirty="0"/>
          </a:p>
          <a:p>
            <a:endParaRPr lang="nl-NL" sz="2000" dirty="0" smtClean="0"/>
          </a:p>
          <a:p>
            <a:r>
              <a:rPr lang="nl-NL" sz="2000" dirty="0"/>
              <a:t>Bij </a:t>
            </a:r>
            <a:r>
              <a:rPr lang="nl-NL" sz="2000" dirty="0" err="1"/>
              <a:t>gedragseconomische</a:t>
            </a:r>
            <a:r>
              <a:rPr lang="nl-NL" sz="2000" dirty="0"/>
              <a:t> ‘afwijkingen’ van homo </a:t>
            </a:r>
            <a:r>
              <a:rPr lang="nl-NL" sz="2000" dirty="0" err="1"/>
              <a:t>economicus</a:t>
            </a:r>
            <a:r>
              <a:rPr lang="nl-NL" sz="2000" dirty="0"/>
              <a:t> is niet langer </a:t>
            </a:r>
            <a:r>
              <a:rPr lang="nl-NL" sz="2000" dirty="0" smtClean="0"/>
              <a:t>de keuzewelvaart gelijk </a:t>
            </a:r>
            <a:r>
              <a:rPr lang="nl-NL" sz="2000" dirty="0"/>
              <a:t>aan </a:t>
            </a:r>
            <a:r>
              <a:rPr lang="nl-NL" sz="2000" dirty="0" smtClean="0"/>
              <a:t>de ervaren welvaart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 smtClean="0"/>
              <a:t>Cruciale vraag: wat is de welvaart van een huishouden?</a:t>
            </a:r>
          </a:p>
          <a:p>
            <a:pPr lvl="1"/>
            <a:r>
              <a:rPr lang="nl-NL" sz="2000" dirty="0" smtClean="0"/>
              <a:t>Keuzewelvaart? (Libertariërs)</a:t>
            </a:r>
          </a:p>
          <a:p>
            <a:pPr lvl="1"/>
            <a:r>
              <a:rPr lang="nl-NL" sz="2000" dirty="0" smtClean="0"/>
              <a:t>Ervaren welvaart? (</a:t>
            </a:r>
            <a:r>
              <a:rPr lang="nl-NL" sz="2000" dirty="0" err="1" smtClean="0"/>
              <a:t>Paternalisten</a:t>
            </a:r>
            <a:r>
              <a:rPr lang="nl-NL" sz="2000" dirty="0" smtClean="0"/>
              <a:t>)</a:t>
            </a:r>
          </a:p>
          <a:p>
            <a:endParaRPr lang="nl-NL" sz="2000" dirty="0" smtClean="0"/>
          </a:p>
          <a:p>
            <a:r>
              <a:rPr lang="nl-NL" sz="2000" dirty="0" smtClean="0"/>
              <a:t>Economen kunnen hierover geen uitspraken doen, net als herverdelingsvoorkeur is gewenste mate van paternalisme een politieke </a:t>
            </a:r>
            <a:r>
              <a:rPr lang="nl-NL" sz="2000" dirty="0" smtClean="0"/>
              <a:t>opvatting</a:t>
            </a:r>
          </a:p>
          <a:p>
            <a:pPr lvl="1"/>
            <a:r>
              <a:rPr lang="nl-NL" sz="2000" dirty="0" smtClean="0"/>
              <a:t>Behoeftebevrediging van correctie van intern falen in individueel welvaartsbegrip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0516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nbergen Lecture 2017 Rodrik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acobs_nacht_economie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4">
  <a:themeElements>
    <a:clrScheme name="EUR_ESE_PP2">
      <a:dk1>
        <a:srgbClr val="000000"/>
      </a:dk1>
      <a:lt1>
        <a:sysClr val="window" lastClr="FFFFFF"/>
      </a:lt1>
      <a:dk2>
        <a:srgbClr val="002328"/>
      </a:dk2>
      <a:lt2>
        <a:srgbClr val="9C9C9C"/>
      </a:lt2>
      <a:accent1>
        <a:srgbClr val="FFD700"/>
      </a:accent1>
      <a:accent2>
        <a:srgbClr val="00A22E"/>
      </a:accent2>
      <a:accent3>
        <a:srgbClr val="00B4D2"/>
      </a:accent3>
      <a:accent4>
        <a:srgbClr val="801A99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asmus_ESE_NL_def.pptx" id="{96FF4436-256A-4CEF-ACE8-237E9AEFA4EC}" vid="{4A09F970-7A91-4FA3-9013-03F2B02FB3C8}"/>
    </a:ext>
  </a:extLst>
</a:theme>
</file>

<file path=ppt/theme/theme4.xml><?xml version="1.0" encoding="utf-8"?>
<a:theme xmlns:a="http://schemas.openxmlformats.org/drawingml/2006/main" name="1_jacobs_nacht_economie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jacobs_nacht_economie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sentation4">
  <a:themeElements>
    <a:clrScheme name="EUR_ESE_PP2">
      <a:dk1>
        <a:srgbClr val="000000"/>
      </a:dk1>
      <a:lt1>
        <a:sysClr val="window" lastClr="FFFFFF"/>
      </a:lt1>
      <a:dk2>
        <a:srgbClr val="002328"/>
      </a:dk2>
      <a:lt2>
        <a:srgbClr val="9C9C9C"/>
      </a:lt2>
      <a:accent1>
        <a:srgbClr val="FFD700"/>
      </a:accent1>
      <a:accent2>
        <a:srgbClr val="00A22E"/>
      </a:accent2>
      <a:accent3>
        <a:srgbClr val="00B4D2"/>
      </a:accent3>
      <a:accent4>
        <a:srgbClr val="801A99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asmus_ESE_NL_def.pptx" id="{96FF4436-256A-4CEF-ACE8-237E9AEFA4EC}" vid="{4A09F970-7A91-4FA3-9013-03F2B02FB3C8}"/>
    </a:ext>
  </a:extLst>
</a:theme>
</file>

<file path=ppt/theme/theme7.xml><?xml version="1.0" encoding="utf-8"?>
<a:theme xmlns:a="http://schemas.openxmlformats.org/drawingml/2006/main" name="3_jacobs_nacht_economie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1195</Words>
  <Application>Microsoft Office PowerPoint</Application>
  <PresentationFormat>Widescreen</PresentationFormat>
  <Paragraphs>224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Arial Black</vt:lpstr>
      <vt:lpstr>Calibri</vt:lpstr>
      <vt:lpstr>Museo Sans 100</vt:lpstr>
      <vt:lpstr>Museo Sans 500</vt:lpstr>
      <vt:lpstr>Museo Sans 700</vt:lpstr>
      <vt:lpstr>Museo Sans 900</vt:lpstr>
      <vt:lpstr>Wingdings</vt:lpstr>
      <vt:lpstr>Tinbergen Lecture 2017 Rodrik</vt:lpstr>
      <vt:lpstr>jacobs_nacht_economie</vt:lpstr>
      <vt:lpstr>Presentation4</vt:lpstr>
      <vt:lpstr>1_jacobs_nacht_economie</vt:lpstr>
      <vt:lpstr>2_jacobs_nacht_economie</vt:lpstr>
      <vt:lpstr>1_Presentation4</vt:lpstr>
      <vt:lpstr>3_jacobs_nacht_economie</vt:lpstr>
      <vt:lpstr>Welvaart en surplus</vt:lpstr>
      <vt:lpstr>Vandaag</vt:lpstr>
      <vt:lpstr>Problemen in huidige programma</vt:lpstr>
      <vt:lpstr>Discussies over juiste welvaartsbegrip</vt:lpstr>
      <vt:lpstr>Welvaartsbegrip huishouden</vt:lpstr>
      <vt:lpstr>‘Nieuwe welvaartsanalyse’</vt:lpstr>
      <vt:lpstr>‘Oude welvaarstsanalyse’ en welvaart in praktijk economieonderwijs</vt:lpstr>
      <vt:lpstr>Maatschappelijke welvaart</vt:lpstr>
      <vt:lpstr>Maatschappelijke welvaart en gedragseconomie</vt:lpstr>
      <vt:lpstr>Voorbeeld maatschappelijke welvaart in MKBA</vt:lpstr>
      <vt:lpstr>Groen bbp, HDI en CBS-indicatoren brede welvaart</vt:lpstr>
      <vt:lpstr>Relatie surplus en welvaart</vt:lpstr>
      <vt:lpstr>Maatschappelijke welvaart en surplus bij verdelingseffecten</vt:lpstr>
      <vt:lpstr>Wanneer surplus gebruiken?</vt:lpstr>
      <vt:lpstr>Voorbeeld monopolie</vt:lpstr>
      <vt:lpstr>Voorbeeld maximumprijs</vt:lpstr>
      <vt:lpstr>Voorbeeld publieke voortbrenging</vt:lpstr>
      <vt:lpstr>Discussies over juiste welvaartsbegrip</vt:lpstr>
      <vt:lpstr>Hoe om te gaan met welvaartsbegrip?</vt:lpstr>
      <vt:lpstr>(Individuele) Welvaart en bbp</vt:lpstr>
      <vt:lpstr>Dank u wel!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Welvaart en surplus</dc:title>
  <dc:creator>Bas Jacobs</dc:creator>
  <cp:lastModifiedBy>Bas Jacobs</cp:lastModifiedBy>
  <cp:revision>18</cp:revision>
  <dcterms:created xsi:type="dcterms:W3CDTF">2020-03-10T21:36:52Z</dcterms:created>
  <dcterms:modified xsi:type="dcterms:W3CDTF">2020-06-01T10:43:01Z</dcterms:modified>
</cp:coreProperties>
</file>