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  <p:sldMasterId id="2147483690" r:id="rId4"/>
  </p:sldMasterIdLst>
  <p:notesMasterIdLst>
    <p:notesMasterId r:id="rId39"/>
  </p:notesMasterIdLst>
  <p:sldIdLst>
    <p:sldId id="256" r:id="rId5"/>
    <p:sldId id="460" r:id="rId6"/>
    <p:sldId id="446" r:id="rId7"/>
    <p:sldId id="455" r:id="rId8"/>
    <p:sldId id="449" r:id="rId9"/>
    <p:sldId id="450" r:id="rId10"/>
    <p:sldId id="451" r:id="rId11"/>
    <p:sldId id="452" r:id="rId12"/>
    <p:sldId id="453" r:id="rId13"/>
    <p:sldId id="463" r:id="rId14"/>
    <p:sldId id="459" r:id="rId15"/>
    <p:sldId id="479" r:id="rId16"/>
    <p:sldId id="480" r:id="rId17"/>
    <p:sldId id="481" r:id="rId18"/>
    <p:sldId id="373" r:id="rId19"/>
    <p:sldId id="475" r:id="rId20"/>
    <p:sldId id="375" r:id="rId21"/>
    <p:sldId id="433" r:id="rId22"/>
    <p:sldId id="434" r:id="rId23"/>
    <p:sldId id="476" r:id="rId24"/>
    <p:sldId id="435" r:id="rId25"/>
    <p:sldId id="477" r:id="rId26"/>
    <p:sldId id="436" r:id="rId27"/>
    <p:sldId id="478" r:id="rId28"/>
    <p:sldId id="437" r:id="rId29"/>
    <p:sldId id="438" r:id="rId30"/>
    <p:sldId id="412" r:id="rId31"/>
    <p:sldId id="413" r:id="rId32"/>
    <p:sldId id="441" r:id="rId33"/>
    <p:sldId id="439" r:id="rId34"/>
    <p:sldId id="440" r:id="rId35"/>
    <p:sldId id="414" r:id="rId36"/>
    <p:sldId id="444" r:id="rId37"/>
    <p:sldId id="473" r:id="rId3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25" autoAdjust="0"/>
    <p:restoredTop sz="89005" autoAdjust="0"/>
  </p:normalViewPr>
  <p:slideViewPr>
    <p:cSldViewPr snapToGrid="0">
      <p:cViewPr varScale="1">
        <p:scale>
          <a:sx n="61" d="100"/>
          <a:sy n="61" d="100"/>
        </p:scale>
        <p:origin x="956" y="56"/>
      </p:cViewPr>
      <p:guideLst/>
    </p:cSldViewPr>
  </p:slideViewPr>
  <p:outlineViewPr>
    <p:cViewPr>
      <p:scale>
        <a:sx n="33" d="100"/>
        <a:sy n="33" d="100"/>
      </p:scale>
      <p:origin x="0" y="-1141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E0390-2956-4003-9E69-4D77FEB0F27E}" type="datetimeFigureOut">
              <a:rPr lang="nl-NL" smtClean="0"/>
              <a:t>1-6-2020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B56B2-72FA-469A-BE29-FE50186344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873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B56B2-72FA-469A-BE29-FE50186344E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39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notiti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nl-NL" dirty="0"/>
              </a:p>
            </p:txBody>
          </p:sp>
        </mc:Choice>
        <mc:Fallback xmlns="">
          <p:sp>
            <p:nvSpPr>
              <p:cNvPr id="3" name="Tijdelijke aanduiding voor notiti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nl-NL" sz="1400" noProof="0" dirty="0" smtClean="0"/>
                  <a:t>Doel IS-MP model is:</a:t>
                </a:r>
              </a:p>
              <a:p>
                <a:pPr lvl="1"/>
                <a:r>
                  <a:rPr lang="nl-NL" sz="1400" noProof="0" dirty="0" smtClean="0"/>
                  <a:t>hoe de rente van de centrale bank en het nationale inkomen te verklaren</a:t>
                </a:r>
              </a:p>
              <a:p>
                <a:pPr lvl="1"/>
                <a:r>
                  <a:rPr lang="nl-NL" sz="1400" noProof="0" dirty="0" smtClean="0"/>
                  <a:t>uit te leggen hoe monetair - en begrotingsbeleid het inkomen en de rente bepalen </a:t>
                </a:r>
              </a:p>
              <a:p>
                <a:pPr lvl="1"/>
                <a:r>
                  <a:rPr lang="nl-NL" sz="1400" noProof="0" dirty="0" smtClean="0"/>
                  <a:t>uit te leggen hoe verschillende scholen aankijken tegen macro-economisch conjunctuurbeleid</a:t>
                </a:r>
              </a:p>
              <a:p>
                <a:endParaRPr lang="nl-NL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1200" noProof="0" dirty="0" smtClean="0"/>
                  <a:t>Merk op: Keynesiaanse kruis houdt rente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r</a:t>
                </a:r>
                <a:r>
                  <a:rPr lang="nl-NL" sz="1200" i="0" dirty="0">
                    <a:latin typeface="Cambria Math" panose="02040503050406030204" pitchFamily="18" charset="0"/>
                  </a:rPr>
                  <a:t> ̅</a:t>
                </a:r>
                <a:r>
                  <a:rPr lang="nl-NL" sz="1200" noProof="0" dirty="0" smtClean="0"/>
                  <a:t> constant, nu wordt deze endogeen bepaald door reactie centrale bank. IS-MP kan effecten op prijzen en inflatie niet analyseren</a:t>
                </a:r>
              </a:p>
              <a:p>
                <a:endParaRPr lang="nl-NL" dirty="0" smtClean="0"/>
              </a:p>
              <a:p>
                <a:r>
                  <a:rPr lang="nl-NL" dirty="0" smtClean="0"/>
                  <a:t>Bij wiskundig: </a:t>
                </a:r>
                <a:r>
                  <a:rPr lang="nl-NL" sz="1200" noProof="0" dirty="0" smtClean="0"/>
                  <a:t>het Keynesiaanse kruis (zie boven), maar nu verandert de rente: </a:t>
                </a:r>
                <a:endParaRPr lang="nl-NL" dirty="0"/>
              </a:p>
            </p:txBody>
          </p:sp>
        </mc:Fallback>
      </mc:AlternateContent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B56B2-72FA-469A-BE29-FE50186344E2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777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9B56B2-72FA-469A-BE29-FE50186344E2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4703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B56B2-72FA-469A-BE29-FE50186344E2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190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B56B2-72FA-469A-BE29-FE50186344E2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3506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B56B2-72FA-469A-BE29-FE50186344E2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3761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B56B2-72FA-469A-BE29-FE50186344E2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2691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B56B2-72FA-469A-BE29-FE50186344E2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9110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4357-0873-407F-A125-0B8F4647F8A8}" type="datetimeFigureOut">
              <a:rPr lang="nl-NL" smtClean="0"/>
              <a:t>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4EB0-70E5-46D8-9DC5-FCD421018F4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833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4357-0873-407F-A125-0B8F4647F8A8}" type="datetimeFigureOut">
              <a:rPr lang="nl-NL" smtClean="0"/>
              <a:t>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4EB0-70E5-46D8-9DC5-FCD421018F4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174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4357-0873-407F-A125-0B8F4647F8A8}" type="datetimeFigureOut">
              <a:rPr lang="nl-NL" smtClean="0"/>
              <a:t>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4EB0-70E5-46D8-9DC5-FCD421018F4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894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ackground_tit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07435" y="1800002"/>
            <a:ext cx="10800000" cy="1368151"/>
          </a:xfrm>
        </p:spPr>
        <p:txBody>
          <a:bodyPr/>
          <a:lstStyle>
            <a:lvl1pPr algn="ctr">
              <a:defRPr sz="5000" b="1" cap="all" baseline="0">
                <a:solidFill>
                  <a:srgbClr val="FFFF00"/>
                </a:solidFill>
                <a:latin typeface="+mn-lt"/>
              </a:defRPr>
            </a:lvl1pPr>
          </a:lstStyle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17512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07435" y="3573016"/>
            <a:ext cx="10800000" cy="2232248"/>
          </a:xfrm>
        </p:spPr>
        <p:txBody>
          <a:bodyPr/>
          <a:lstStyle>
            <a:lvl1pPr marL="266700" indent="-266700" algn="ctr">
              <a:buNone/>
              <a:defRPr cap="all" baseline="0">
                <a:solidFill>
                  <a:srgbClr val="FFFF00"/>
                </a:solidFill>
              </a:defRPr>
            </a:lvl1pPr>
            <a:lvl2pPr marL="714375" lvl="1" indent="-266700" algn="ctr">
              <a:buNone/>
              <a:defRPr/>
            </a:lvl2pPr>
            <a:lvl3pPr marL="1162050" lvl="2" indent="-173038" algn="ctr">
              <a:buNone/>
              <a:defRPr>
                <a:solidFill>
                  <a:srgbClr val="FFFF00"/>
                </a:solidFill>
              </a:defRPr>
            </a:lvl3pPr>
            <a:lvl4pPr marL="1524000" lvl="3" indent="-180975" algn="ctr">
              <a:buNone/>
              <a:defRPr/>
            </a:lvl4pPr>
          </a:lstStyle>
          <a:p>
            <a:r>
              <a:rPr lang="en-US" noProof="1"/>
              <a:t>Click to edit Master subtitle style</a:t>
            </a:r>
            <a:endParaRPr lang="en-GB" noProof="1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513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36" y="539752"/>
            <a:ext cx="10849205" cy="46831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436" y="1340769"/>
            <a:ext cx="10849205" cy="4608000"/>
          </a:xfrm>
        </p:spPr>
        <p:txBody>
          <a:bodyPr/>
          <a:lstStyle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2322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785" y="1438278"/>
            <a:ext cx="5319183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5170" y="1438278"/>
            <a:ext cx="53213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9A074D-E2AB-47B2-95D7-1C86BA2F30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383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9B76A-4BA1-46F3-AEA2-71AAE66C648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3112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55367" y="1335040"/>
            <a:ext cx="7921366" cy="1512000"/>
          </a:xfrm>
        </p:spPr>
        <p:txBody>
          <a:bodyPr/>
          <a:lstStyle>
            <a:lvl1pPr>
              <a:lnSpc>
                <a:spcPts val="6000"/>
              </a:lnSpc>
              <a:defRPr sz="7000" baseline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Titel 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55367" y="2964640"/>
            <a:ext cx="7921366" cy="10800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2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Subtitel bewerken</a:t>
            </a:r>
          </a:p>
        </p:txBody>
      </p:sp>
    </p:spTree>
    <p:extLst>
      <p:ext uri="{BB962C8B-B14F-4D97-AF65-F5344CB8AC3E}">
        <p14:creationId xmlns:p14="http://schemas.microsoft.com/office/powerpoint/2010/main" val="1677867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55367" y="1335600"/>
            <a:ext cx="6498966" cy="1512000"/>
          </a:xfrm>
        </p:spPr>
        <p:txBody>
          <a:bodyPr/>
          <a:lstStyle>
            <a:lvl1pPr>
              <a:lnSpc>
                <a:spcPts val="6000"/>
              </a:lnSpc>
              <a:defRPr sz="7000" baseline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Titel 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55367" y="2966400"/>
            <a:ext cx="6498966" cy="10800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2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Plaats een foto en zet die op de achtergrond met rechtermuisknop</a:t>
            </a:r>
            <a:br>
              <a:rPr lang="nl-NL" dirty="0"/>
            </a:br>
            <a:r>
              <a:rPr lang="nl-NL" dirty="0"/>
              <a:t> &gt; </a:t>
            </a:r>
            <a:r>
              <a:rPr lang="nl-NL" dirty="0" err="1"/>
              <a:t>send</a:t>
            </a:r>
            <a:r>
              <a:rPr lang="nl-NL" dirty="0"/>
              <a:t> to back</a:t>
            </a:r>
          </a:p>
        </p:txBody>
      </p:sp>
    </p:spTree>
    <p:extLst>
      <p:ext uri="{BB962C8B-B14F-4D97-AF65-F5344CB8AC3E}">
        <p14:creationId xmlns:p14="http://schemas.microsoft.com/office/powerpoint/2010/main" val="2776853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2947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baseline="0"/>
            </a:lvl5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291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1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4357-0873-407F-A125-0B8F4647F8A8}" type="datetimeFigureOut">
              <a:rPr lang="nl-NL" smtClean="0"/>
              <a:t>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4EB0-70E5-46D8-9DC5-FCD421018F4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4550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57600" y="1296000"/>
            <a:ext cx="5352000" cy="468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197602" y="1295999"/>
            <a:ext cx="5353766" cy="468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1989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57600" y="1296000"/>
            <a:ext cx="5330565" cy="355000"/>
          </a:xfrm>
        </p:spPr>
        <p:txBody>
          <a:bodyPr anchor="t" anchorCtr="0"/>
          <a:lstStyle>
            <a:lvl1pPr marL="0" indent="0">
              <a:buNone/>
              <a:defRPr sz="20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65" y="1600200"/>
            <a:ext cx="53328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9" y="1296000"/>
            <a:ext cx="5352000" cy="355000"/>
          </a:xfrm>
        </p:spPr>
        <p:txBody>
          <a:bodyPr anchor="t" anchorCtr="0"/>
          <a:lstStyle>
            <a:lvl1pPr marL="0" indent="0">
              <a:buNone/>
              <a:defRPr sz="20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193366" y="1600200"/>
            <a:ext cx="53520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1-6-2020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7780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5368" y="396000"/>
            <a:ext cx="5332799" cy="828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57600" y="1296000"/>
            <a:ext cx="5330565" cy="355000"/>
          </a:xfrm>
        </p:spPr>
        <p:txBody>
          <a:bodyPr anchor="t" anchorCtr="0"/>
          <a:lstStyle>
            <a:lvl1pPr marL="0" indent="0">
              <a:buNone/>
              <a:defRPr sz="20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65" y="1600200"/>
            <a:ext cx="53328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1-6-2020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6191999" y="488950"/>
            <a:ext cx="5352000" cy="50292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icoon om een foto</a:t>
            </a:r>
            <a:br>
              <a:rPr lang="nl-NL" dirty="0"/>
            </a:br>
            <a:r>
              <a:rPr lang="nl-NL" dirty="0"/>
              <a:t>toe te voegen</a:t>
            </a:r>
          </a:p>
        </p:txBody>
      </p:sp>
    </p:spTree>
    <p:extLst>
      <p:ext uri="{BB962C8B-B14F-4D97-AF65-F5344CB8AC3E}">
        <p14:creationId xmlns:p14="http://schemas.microsoft.com/office/powerpoint/2010/main" val="1836506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2 afbeelding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5368" y="396000"/>
            <a:ext cx="5332799" cy="828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57600" y="1296000"/>
            <a:ext cx="5330565" cy="355000"/>
          </a:xfrm>
        </p:spPr>
        <p:txBody>
          <a:bodyPr anchor="t" anchorCtr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 te bewerken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65" y="1600200"/>
            <a:ext cx="53328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1-6-2020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6191999" y="488950"/>
            <a:ext cx="5352000" cy="2430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icoon om een foto</a:t>
            </a:r>
            <a:br>
              <a:rPr lang="nl-NL" dirty="0"/>
            </a:br>
            <a:r>
              <a:rPr lang="nl-NL" dirty="0"/>
              <a:t>toe te voegen</a:t>
            </a:r>
          </a:p>
          <a:p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4" hasCustomPrompt="1"/>
          </p:nvPr>
        </p:nvSpPr>
        <p:spPr>
          <a:xfrm>
            <a:off x="6191999" y="3088800"/>
            <a:ext cx="5352000" cy="2430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icoon om een foto</a:t>
            </a:r>
            <a:br>
              <a:rPr lang="nl-NL" dirty="0"/>
            </a:br>
            <a:r>
              <a:rPr lang="nl-NL" dirty="0"/>
              <a:t>toe te voegen</a:t>
            </a:r>
          </a:p>
        </p:txBody>
      </p:sp>
    </p:spTree>
    <p:extLst>
      <p:ext uri="{BB962C8B-B14F-4D97-AF65-F5344CB8AC3E}">
        <p14:creationId xmlns:p14="http://schemas.microsoft.com/office/powerpoint/2010/main" val="2043852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1-6-2020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716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1-6-2020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0834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655366" y="900000"/>
            <a:ext cx="10896000" cy="461815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icoon om een foto</a:t>
            </a:r>
            <a:br>
              <a:rPr lang="nl-NL" dirty="0"/>
            </a:br>
            <a:r>
              <a:rPr lang="nl-NL" dirty="0"/>
              <a:t>toe te 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5366" y="396000"/>
            <a:ext cx="10896000" cy="360000"/>
          </a:xfrm>
        </p:spPr>
        <p:txBody>
          <a:bodyPr anchor="t" anchorCtr="0"/>
          <a:lstStyle>
            <a:lvl1pPr algn="l">
              <a:lnSpc>
                <a:spcPts val="2500"/>
              </a:lnSpc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9359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36" y="539752"/>
            <a:ext cx="10849205" cy="46831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436" y="1340769"/>
            <a:ext cx="10849205" cy="4608000"/>
          </a:xfrm>
        </p:spPr>
        <p:txBody>
          <a:bodyPr/>
          <a:lstStyle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697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ackground_tit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07435" y="1800002"/>
            <a:ext cx="10800000" cy="1368151"/>
          </a:xfrm>
        </p:spPr>
        <p:txBody>
          <a:bodyPr/>
          <a:lstStyle>
            <a:lvl1pPr algn="ctr">
              <a:defRPr sz="5000" b="1" cap="all" baseline="0">
                <a:solidFill>
                  <a:srgbClr val="FFFF00"/>
                </a:solidFill>
                <a:latin typeface="+mn-lt"/>
              </a:defRPr>
            </a:lvl1pPr>
          </a:lstStyle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17512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07435" y="3573016"/>
            <a:ext cx="10800000" cy="2232248"/>
          </a:xfrm>
        </p:spPr>
        <p:txBody>
          <a:bodyPr/>
          <a:lstStyle>
            <a:lvl1pPr marL="266700" indent="-266700" algn="ctr">
              <a:buNone/>
              <a:defRPr cap="all" baseline="0">
                <a:solidFill>
                  <a:srgbClr val="FFFF00"/>
                </a:solidFill>
              </a:defRPr>
            </a:lvl1pPr>
            <a:lvl2pPr marL="714375" lvl="1" indent="-266700" algn="ctr">
              <a:buNone/>
              <a:defRPr/>
            </a:lvl2pPr>
            <a:lvl3pPr marL="1162050" lvl="2" indent="-173038" algn="ctr">
              <a:buNone/>
              <a:defRPr>
                <a:solidFill>
                  <a:srgbClr val="FFFF00"/>
                </a:solidFill>
              </a:defRPr>
            </a:lvl3pPr>
            <a:lvl4pPr marL="1524000" lvl="3" indent="-180975" algn="ctr">
              <a:buNone/>
              <a:defRPr/>
            </a:lvl4pPr>
          </a:lstStyle>
          <a:p>
            <a:r>
              <a:rPr lang="en-US" noProof="1"/>
              <a:t>Click to edit Master subtitle style</a:t>
            </a:r>
            <a:endParaRPr lang="en-GB" noProof="1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1810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36" y="539752"/>
            <a:ext cx="10849205" cy="46831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436" y="1340769"/>
            <a:ext cx="10849205" cy="4608000"/>
          </a:xfrm>
        </p:spPr>
        <p:txBody>
          <a:bodyPr/>
          <a:lstStyle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629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4357-0873-407F-A125-0B8F4647F8A8}" type="datetimeFigureOut">
              <a:rPr lang="nl-NL" smtClean="0"/>
              <a:t>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4EB0-70E5-46D8-9DC5-FCD421018F4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9925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785" y="1438278"/>
            <a:ext cx="5319183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5170" y="1438278"/>
            <a:ext cx="53213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9A074D-E2AB-47B2-95D7-1C86BA2F30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4505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775EB39-B435-4470-B3EE-3541E63BAF1D}" type="datetimeFigureOut">
              <a:rPr lang="nl-NL" smtClean="0"/>
              <a:t>1-6-2020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8DAB4-9CEC-4C23-ADDA-A4AD257F31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581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4357-0873-407F-A125-0B8F4647F8A8}" type="datetimeFigureOut">
              <a:rPr lang="nl-NL" smtClean="0"/>
              <a:t>1-6-2020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4EB0-70E5-46D8-9DC5-FCD421018F4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53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4357-0873-407F-A125-0B8F4647F8A8}" type="datetimeFigureOut">
              <a:rPr lang="nl-NL" smtClean="0"/>
              <a:t>1-6-2020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4EB0-70E5-46D8-9DC5-FCD421018F4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946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4357-0873-407F-A125-0B8F4647F8A8}" type="datetimeFigureOut">
              <a:rPr lang="nl-NL" smtClean="0"/>
              <a:t>1-6-2020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4EB0-70E5-46D8-9DC5-FCD421018F4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352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4357-0873-407F-A125-0B8F4647F8A8}" type="datetimeFigureOut">
              <a:rPr lang="nl-NL" smtClean="0"/>
              <a:t>1-6-2020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4EB0-70E5-46D8-9DC5-FCD421018F4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353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4357-0873-407F-A125-0B8F4647F8A8}" type="datetimeFigureOut">
              <a:rPr lang="nl-NL" smtClean="0"/>
              <a:t>1-6-2020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4EB0-70E5-46D8-9DC5-FCD421018F4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838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4357-0873-407F-A125-0B8F4647F8A8}" type="datetimeFigureOut">
              <a:rPr lang="nl-NL" smtClean="0"/>
              <a:t>1-6-2020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4EB0-70E5-46D8-9DC5-FCD421018F4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034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F4357-0873-407F-A125-0B8F4647F8A8}" type="datetimeFigureOut">
              <a:rPr lang="nl-NL" smtClean="0"/>
              <a:t>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A4EB0-70E5-46D8-9DC5-FCD421018F4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25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007532" y="539752"/>
            <a:ext cx="10847919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  <a:endParaRPr lang="nl-NL" altLang="nl-NL"/>
          </a:p>
        </p:txBody>
      </p:sp>
      <p:sp>
        <p:nvSpPr>
          <p:cNvPr id="1027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532" y="1339853"/>
            <a:ext cx="10847919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Click to edit Master text styles</a:t>
            </a:r>
          </a:p>
          <a:p>
            <a:pPr lvl="1"/>
            <a:r>
              <a:rPr lang="nl-NL" altLang="nl-NL"/>
              <a:t>Level 2</a:t>
            </a:r>
          </a:p>
          <a:p>
            <a:pPr lvl="2"/>
            <a:r>
              <a:rPr lang="nl-NL" altLang="nl-NL"/>
              <a:t>Level 3 </a:t>
            </a:r>
          </a:p>
          <a:p>
            <a:pPr lvl="3"/>
            <a:r>
              <a:rPr lang="nl-NL" altLang="nl-NL"/>
              <a:t>Level 4</a:t>
            </a:r>
          </a:p>
          <a:p>
            <a:pPr lvl="2"/>
            <a:endParaRPr lang="nl-NL" alt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311217" y="6408741"/>
            <a:ext cx="2688167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203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365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079500" indent="-20637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438275" indent="-179388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2939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7511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2083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6655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1227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55366" y="396000"/>
            <a:ext cx="10896000" cy="82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5365" y="1295401"/>
            <a:ext cx="10896000" cy="46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89600" y="6217570"/>
            <a:ext cx="1008000" cy="2403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  <a:latin typeface="Museo Sans 100"/>
                <a:cs typeface="Museo Sans 100"/>
              </a:defRPr>
            </a:lvl1pPr>
          </a:lstStyle>
          <a:p>
            <a:fld id="{F10973AC-957D-C346-BA56-D82065FA2AEB}" type="datetimeFigureOut">
              <a:rPr lang="nl-NL" smtClean="0"/>
              <a:pPr/>
              <a:t>1-6-2020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097601" y="6217570"/>
            <a:ext cx="6803893" cy="2403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tx2"/>
                </a:solidFill>
                <a:latin typeface="+mn-lt"/>
                <a:cs typeface="Museo Sans 50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66" y="6217570"/>
            <a:ext cx="432000" cy="2403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tx2"/>
                </a:solidFill>
                <a:latin typeface="+mn-lt"/>
                <a:cs typeface="Museo Sans 500"/>
              </a:defRPr>
            </a:lvl1pPr>
          </a:lstStyle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Afbeelding 6" descr="EU_Logo_Groen_300.png"/>
          <p:cNvPicPr>
            <a:picLocks noChangeAspect="1"/>
          </p:cNvPicPr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744000" y="6012002"/>
            <a:ext cx="1910144" cy="57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7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2800" b="0" i="0" kern="1200">
          <a:solidFill>
            <a:schemeClr val="tx2"/>
          </a:solidFill>
          <a:latin typeface="+mj-lt"/>
          <a:ea typeface="+mj-ea"/>
          <a:cs typeface="Museo Sans 700"/>
        </a:defRPr>
      </a:lvl1pPr>
    </p:titleStyle>
    <p:bodyStyle>
      <a:lvl1pPr marL="288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Museo Sans 500"/>
        </a:defRPr>
      </a:lvl1pPr>
      <a:lvl2pPr marL="576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Museo Sans 500"/>
        </a:defRPr>
      </a:lvl2pPr>
      <a:lvl3pPr marL="864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Museo Sans 500"/>
        </a:defRPr>
      </a:lvl3pPr>
      <a:lvl4pPr marL="1152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Museo Sans 500"/>
        </a:defRPr>
      </a:lvl4pPr>
      <a:lvl5pPr marL="1440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Museo Sans 5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007532" y="539752"/>
            <a:ext cx="10847919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  <a:endParaRPr lang="nl-NL" altLang="nl-NL"/>
          </a:p>
        </p:txBody>
      </p:sp>
      <p:sp>
        <p:nvSpPr>
          <p:cNvPr id="1027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532" y="1339853"/>
            <a:ext cx="10847919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Click to edit Master text styles</a:t>
            </a:r>
          </a:p>
          <a:p>
            <a:pPr lvl="1"/>
            <a:r>
              <a:rPr lang="nl-NL" altLang="nl-NL"/>
              <a:t>Level 2</a:t>
            </a:r>
          </a:p>
          <a:p>
            <a:pPr lvl="2"/>
            <a:r>
              <a:rPr lang="nl-NL" altLang="nl-NL"/>
              <a:t>Level 3 </a:t>
            </a:r>
          </a:p>
          <a:p>
            <a:pPr lvl="3"/>
            <a:r>
              <a:rPr lang="nl-NL" altLang="nl-NL"/>
              <a:t>Level 4</a:t>
            </a:r>
          </a:p>
          <a:p>
            <a:pPr lvl="2"/>
            <a:endParaRPr lang="nl-NL" alt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311217" y="6408741"/>
            <a:ext cx="2688167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7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365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079500" indent="-20637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438275" indent="-179388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2939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7511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2083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6655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1227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4800" noProof="0" dirty="0" smtClean="0">
                <a:solidFill>
                  <a:srgbClr val="FFFF00"/>
                </a:solidFill>
              </a:rPr>
              <a:t>Herziening</a:t>
            </a:r>
            <a:r>
              <a:rPr lang="nl-NL" sz="4800" noProof="0" dirty="0">
                <a:solidFill>
                  <a:srgbClr val="FFFF00"/>
                </a:solidFill>
              </a:rPr>
              <a:t/>
            </a:r>
            <a:br>
              <a:rPr lang="nl-NL" sz="4800" noProof="0" dirty="0">
                <a:solidFill>
                  <a:srgbClr val="FFFF00"/>
                </a:solidFill>
              </a:rPr>
            </a:br>
            <a:r>
              <a:rPr lang="nl-NL" sz="4800" noProof="0" dirty="0" smtClean="0">
                <a:solidFill>
                  <a:srgbClr val="FFFF00"/>
                </a:solidFill>
              </a:rPr>
              <a:t>VWO Examenprogramma </a:t>
            </a:r>
            <a:r>
              <a:rPr lang="nl-NL" sz="4800" noProof="0" dirty="0">
                <a:solidFill>
                  <a:srgbClr val="FFFF00"/>
                </a:solidFill>
              </a:rPr>
              <a:t>Economie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405472"/>
          </a:xfrm>
        </p:spPr>
        <p:txBody>
          <a:bodyPr>
            <a:normAutofit lnSpcReduction="10000"/>
          </a:bodyPr>
          <a:lstStyle/>
          <a:p>
            <a:endParaRPr lang="nl-NL" noProof="0" dirty="0" smtClean="0"/>
          </a:p>
          <a:p>
            <a:r>
              <a:rPr lang="nl-NL" noProof="0" dirty="0" smtClean="0"/>
              <a:t>Prof. dr. Bas Jacobs</a:t>
            </a:r>
          </a:p>
          <a:p>
            <a:r>
              <a:rPr lang="nl-NL" noProof="0" dirty="0" smtClean="0"/>
              <a:t>Sijbren Cnossen hoogleraar economie en overheidsfinanciën</a:t>
            </a:r>
            <a:endParaRPr lang="nl-NL" noProof="0" dirty="0"/>
          </a:p>
          <a:p>
            <a:endParaRPr lang="nl-NL" noProof="0" dirty="0" smtClean="0"/>
          </a:p>
          <a:p>
            <a:r>
              <a:rPr lang="nl-NL" noProof="0" dirty="0" smtClean="0"/>
              <a:t>11 maart 2020</a:t>
            </a:r>
          </a:p>
          <a:p>
            <a:r>
              <a:rPr lang="nl-NL" dirty="0" smtClean="0"/>
              <a:t>VECON</a:t>
            </a:r>
          </a:p>
          <a:p>
            <a:r>
              <a:rPr lang="nl-NL" dirty="0" smtClean="0"/>
              <a:t>De </a:t>
            </a:r>
            <a:r>
              <a:rPr lang="nl-NL" dirty="0" err="1" smtClean="0"/>
              <a:t>Reehorst</a:t>
            </a:r>
            <a:r>
              <a:rPr lang="nl-NL" dirty="0" smtClean="0"/>
              <a:t>, Ede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35387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 Wijzigingen andere domeinen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nl-NL" sz="2000" dirty="0" smtClean="0"/>
              <a:t>Domein C</a:t>
            </a:r>
          </a:p>
          <a:p>
            <a:pPr lvl="1"/>
            <a:r>
              <a:rPr lang="nl-NL" sz="2000" dirty="0" smtClean="0"/>
              <a:t>Internationale </a:t>
            </a:r>
            <a:r>
              <a:rPr lang="nl-NL" sz="2000" dirty="0"/>
              <a:t>handel </a:t>
            </a:r>
            <a:endParaRPr lang="nl-NL" sz="2000" dirty="0" smtClean="0"/>
          </a:p>
          <a:p>
            <a:pPr lvl="1"/>
            <a:r>
              <a:rPr lang="nl-NL" sz="2000" dirty="0" smtClean="0"/>
              <a:t>Handelsbeleid</a:t>
            </a:r>
          </a:p>
          <a:p>
            <a:pPr lvl="1"/>
            <a:endParaRPr lang="nl-NL" sz="2000" dirty="0"/>
          </a:p>
          <a:p>
            <a:r>
              <a:rPr lang="nl-NL" sz="2000" dirty="0"/>
              <a:t>Domein </a:t>
            </a:r>
            <a:r>
              <a:rPr lang="nl-NL" sz="2000" dirty="0" smtClean="0"/>
              <a:t>D</a:t>
            </a:r>
          </a:p>
          <a:p>
            <a:pPr lvl="1"/>
            <a:r>
              <a:rPr lang="nl-NL" sz="2000" dirty="0" smtClean="0"/>
              <a:t>Surplus als doelmatigheidsmaatstaf</a:t>
            </a:r>
          </a:p>
          <a:p>
            <a:pPr lvl="1"/>
            <a:r>
              <a:rPr lang="nl-NL" sz="2000" dirty="0" smtClean="0"/>
              <a:t>Totaal surplus niet meer gekoppeld aan welvaart</a:t>
            </a:r>
          </a:p>
          <a:p>
            <a:pPr lvl="1"/>
            <a:endParaRPr lang="nl-NL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sz="2000" dirty="0"/>
              <a:t>Domein E</a:t>
            </a:r>
          </a:p>
          <a:p>
            <a:pPr lvl="1"/>
            <a:r>
              <a:rPr lang="nl-NL" sz="2000" dirty="0"/>
              <a:t>Rente als prijs voor uitstel consumptie en dragen risico</a:t>
            </a:r>
          </a:p>
          <a:p>
            <a:pPr lvl="1"/>
            <a:r>
              <a:rPr lang="nl-NL" sz="2000" dirty="0"/>
              <a:t>Rol </a:t>
            </a:r>
            <a:r>
              <a:rPr lang="nl-NL" sz="2000" dirty="0" smtClean="0"/>
              <a:t>financiële </a:t>
            </a:r>
            <a:r>
              <a:rPr lang="nl-NL" sz="2000" dirty="0"/>
              <a:t>sector</a:t>
            </a:r>
          </a:p>
          <a:p>
            <a:pPr lvl="1"/>
            <a:r>
              <a:rPr lang="nl-NL" sz="2000" dirty="0"/>
              <a:t>Schrappen resultatenrekening en balans</a:t>
            </a:r>
          </a:p>
          <a:p>
            <a:pPr lvl="1"/>
            <a:r>
              <a:rPr lang="nl-NL" sz="2000" dirty="0"/>
              <a:t>Expliciteren EMU-begrotingsregels</a:t>
            </a:r>
          </a:p>
          <a:p>
            <a:endParaRPr lang="nl-NL" sz="2000" dirty="0"/>
          </a:p>
          <a:p>
            <a:r>
              <a:rPr lang="nl-NL" sz="2000" dirty="0"/>
              <a:t>Domein F</a:t>
            </a:r>
          </a:p>
          <a:p>
            <a:pPr lvl="1"/>
            <a:r>
              <a:rPr lang="nl-NL" sz="2000" dirty="0"/>
              <a:t>Herhaalde spelen</a:t>
            </a:r>
          </a:p>
          <a:p>
            <a:pPr lvl="1"/>
            <a:r>
              <a:rPr lang="nl-NL" sz="2000" dirty="0"/>
              <a:t>Afruil binding en flexibiliteit</a:t>
            </a:r>
          </a:p>
          <a:p>
            <a:pPr lvl="1"/>
            <a:endParaRPr lang="nl-NL" sz="2000" dirty="0"/>
          </a:p>
          <a:p>
            <a:endParaRPr lang="nl-NL" sz="20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729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IS-MB-GA-model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16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Problemen met conjunctuuranalyse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GV en kwantiteitsvergelijking gaan beide over inkomen en </a:t>
            </a:r>
            <a:r>
              <a:rPr lang="nl-NL" sz="2000" dirty="0" smtClean="0"/>
              <a:t>prijzen en kwantiteitsvergelijking kan worden geïnterpreteerd als GV</a:t>
            </a:r>
            <a:endParaRPr lang="nl-NL" sz="2000" dirty="0"/>
          </a:p>
          <a:p>
            <a:r>
              <a:rPr lang="nl-NL" sz="2000" dirty="0" smtClean="0"/>
              <a:t>GA en Phillips-curve zijn in economisch opzicht hetzelfde, maar wordt niet gezien/erkend</a:t>
            </a:r>
          </a:p>
          <a:p>
            <a:r>
              <a:rPr lang="nl-NL" sz="2000" dirty="0" smtClean="0"/>
              <a:t>Mechanismen prijsaanpassing KT naar LT niet duidelijk</a:t>
            </a:r>
          </a:p>
          <a:p>
            <a:r>
              <a:rPr lang="nl-NL" sz="2000" dirty="0" smtClean="0"/>
              <a:t>Monetaire politiek niet helder</a:t>
            </a:r>
          </a:p>
          <a:p>
            <a:pPr lvl="1"/>
            <a:r>
              <a:rPr lang="nl-NL" sz="2000" dirty="0" smtClean="0"/>
              <a:t>CB zet geen geldhoeveelheid</a:t>
            </a:r>
          </a:p>
          <a:p>
            <a:pPr lvl="1"/>
            <a:r>
              <a:rPr lang="nl-NL" sz="2000" dirty="0" smtClean="0"/>
              <a:t>Rentebeleid impliceert geldhoeveelheid en </a:t>
            </a:r>
            <a:r>
              <a:rPr lang="nl-NL" sz="2000" dirty="0"/>
              <a:t>(nominale) </a:t>
            </a:r>
            <a:r>
              <a:rPr lang="nl-NL" sz="2000" dirty="0" smtClean="0"/>
              <a:t>wisselkoers (</a:t>
            </a:r>
            <a:r>
              <a:rPr lang="nl-NL" sz="2000" dirty="0" err="1" smtClean="0"/>
              <a:t>Trilemma</a:t>
            </a:r>
            <a:r>
              <a:rPr lang="nl-NL" sz="2000" dirty="0" smtClean="0"/>
              <a:t>)</a:t>
            </a:r>
          </a:p>
          <a:p>
            <a:r>
              <a:rPr lang="nl-NL" sz="2000" dirty="0" smtClean="0"/>
              <a:t>Samenhang ZLB/liquiditeitsval en monetair beleid onduidelijk</a:t>
            </a:r>
          </a:p>
          <a:p>
            <a:r>
              <a:rPr lang="nl-NL" sz="2000" dirty="0" smtClean="0"/>
              <a:t>Samenhang NAIRU met monetair en budgettair beleid niet duidelijk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08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Vergelijking oude en nieuwe syllabus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 smtClean="0"/>
              <a:t>Oude syllabus</a:t>
            </a:r>
          </a:p>
          <a:p>
            <a:endParaRPr lang="nl-NL" dirty="0" smtClean="0"/>
          </a:p>
          <a:p>
            <a:r>
              <a:rPr lang="nl-NL" dirty="0" smtClean="0"/>
              <a:t>Geaggregeerde </a:t>
            </a:r>
            <a:r>
              <a:rPr lang="nl-NL" dirty="0"/>
              <a:t>vraag</a:t>
            </a:r>
          </a:p>
          <a:p>
            <a:endParaRPr lang="nl-NL" dirty="0" smtClean="0"/>
          </a:p>
          <a:p>
            <a:r>
              <a:rPr lang="nl-NL" dirty="0" smtClean="0"/>
              <a:t>Fisher-vergelijking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Geaggregeerd </a:t>
            </a:r>
            <a:r>
              <a:rPr lang="nl-NL" dirty="0"/>
              <a:t>aanbod</a:t>
            </a:r>
          </a:p>
          <a:p>
            <a:endParaRPr lang="nl-NL" dirty="0" smtClean="0"/>
          </a:p>
          <a:p>
            <a:r>
              <a:rPr lang="nl-NL" dirty="0" smtClean="0"/>
              <a:t>Phillips-curve</a:t>
            </a:r>
          </a:p>
          <a:p>
            <a:endParaRPr lang="nl-NL" dirty="0"/>
          </a:p>
          <a:p>
            <a:r>
              <a:rPr lang="nl-NL" dirty="0" smtClean="0"/>
              <a:t>NAIRU in relatie tot begrotingsbeleid en monetair beleid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 smtClean="0"/>
              <a:t>Nieuwe syllabus</a:t>
            </a:r>
          </a:p>
          <a:p>
            <a:endParaRPr lang="nl-NL" dirty="0" smtClean="0"/>
          </a:p>
          <a:p>
            <a:r>
              <a:rPr lang="nl-NL" dirty="0" smtClean="0"/>
              <a:t>Keynesiaans </a:t>
            </a:r>
            <a:r>
              <a:rPr lang="nl-NL" dirty="0"/>
              <a:t>kruis / IS-curve</a:t>
            </a:r>
          </a:p>
          <a:p>
            <a:endParaRPr lang="nl-NL" dirty="0" smtClean="0"/>
          </a:p>
          <a:p>
            <a:r>
              <a:rPr lang="nl-NL" dirty="0" smtClean="0"/>
              <a:t>Monetaire beleidsregel </a:t>
            </a:r>
            <a:r>
              <a:rPr lang="nl-NL" dirty="0"/>
              <a:t>/ MB-curve</a:t>
            </a:r>
          </a:p>
          <a:p>
            <a:endParaRPr lang="nl-NL" dirty="0" smtClean="0"/>
          </a:p>
          <a:p>
            <a:r>
              <a:rPr lang="nl-NL" dirty="0" smtClean="0"/>
              <a:t>Geaggregeerd aanbod / GA-curve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NAIRU vervangen door natuurlijke werkloosheid</a:t>
            </a:r>
            <a:endParaRPr lang="nl-NL" dirty="0"/>
          </a:p>
          <a:p>
            <a:pPr marL="0" indent="0">
              <a:buNone/>
            </a:pPr>
            <a:endParaRPr lang="nl-NL" b="1" dirty="0" smtClean="0"/>
          </a:p>
        </p:txBody>
      </p:sp>
    </p:spTree>
    <p:extLst>
      <p:ext uri="{BB962C8B-B14F-4D97-AF65-F5344CB8AC3E}">
        <p14:creationId xmlns:p14="http://schemas.microsoft.com/office/powerpoint/2010/main" val="350063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Overwegingen bij modellen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Economische mechanismen opgenomen in eindtermen</a:t>
            </a:r>
          </a:p>
          <a:p>
            <a:r>
              <a:rPr lang="nl-NL" sz="2000" dirty="0" smtClean="0"/>
              <a:t>Geen academische controverse, aansluiting economische literatuur</a:t>
            </a:r>
          </a:p>
          <a:p>
            <a:r>
              <a:rPr lang="nl-NL" sz="2000" dirty="0" smtClean="0"/>
              <a:t>Beter economisch begrip macro-economische samenhang</a:t>
            </a:r>
          </a:p>
          <a:p>
            <a:r>
              <a:rPr lang="nl-NL" sz="2000" dirty="0" smtClean="0"/>
              <a:t>Macro-economie moet worden ingebed in de micro-concepten</a:t>
            </a:r>
          </a:p>
          <a:p>
            <a:r>
              <a:rPr lang="nl-NL" sz="2000" dirty="0" smtClean="0"/>
              <a:t>Versterk analytisch denkvermogen leerlingen</a:t>
            </a:r>
          </a:p>
          <a:p>
            <a:r>
              <a:rPr lang="nl-NL" sz="2000" dirty="0" smtClean="0"/>
              <a:t>Geen wiskundige examinering macro-economie</a:t>
            </a:r>
          </a:p>
          <a:p>
            <a:pPr lvl="1"/>
            <a:r>
              <a:rPr lang="nl-NL" sz="2000" dirty="0" smtClean="0"/>
              <a:t>Optioneel schoolexamen: alle grafische analyses kunnen ook wiskundig worden gedaan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26498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smtClean="0"/>
              <a:t>Keynesiaanse </a:t>
            </a:r>
            <a:r>
              <a:rPr lang="nl-NL" noProof="0" dirty="0"/>
              <a:t>kruis en de multiplier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6243"/>
            <a:ext cx="10515600" cy="4351338"/>
          </a:xfrm>
        </p:spPr>
        <p:txBody>
          <a:bodyPr>
            <a:noAutofit/>
          </a:bodyPr>
          <a:lstStyle/>
          <a:p>
            <a:r>
              <a:rPr lang="nl-NL" sz="2000" baseline="0" noProof="0" dirty="0" smtClean="0">
                <a:solidFill>
                  <a:schemeClr val="bg1"/>
                </a:solidFill>
              </a:rPr>
              <a:t>Het Keynesiaanse </a:t>
            </a:r>
            <a:r>
              <a:rPr lang="nl-NL" sz="2000" baseline="0" noProof="0" dirty="0">
                <a:solidFill>
                  <a:schemeClr val="bg1"/>
                </a:solidFill>
              </a:rPr>
              <a:t>model </a:t>
            </a:r>
            <a:r>
              <a:rPr lang="nl-NL" sz="2000" dirty="0" smtClean="0">
                <a:solidFill>
                  <a:schemeClr val="bg1"/>
                </a:solidFill>
              </a:rPr>
              <a:t>geeft </a:t>
            </a:r>
            <a:r>
              <a:rPr lang="nl-NL" sz="2000" noProof="0" dirty="0" smtClean="0">
                <a:solidFill>
                  <a:schemeClr val="bg1"/>
                </a:solidFill>
              </a:rPr>
              <a:t>het </a:t>
            </a:r>
            <a:r>
              <a:rPr lang="nl-NL" sz="2000" baseline="0" noProof="0" dirty="0" smtClean="0">
                <a:solidFill>
                  <a:schemeClr val="bg1"/>
                </a:solidFill>
              </a:rPr>
              <a:t>evenwicht</a:t>
            </a:r>
            <a:r>
              <a:rPr lang="nl-NL" sz="2000" noProof="0" dirty="0" smtClean="0">
                <a:solidFill>
                  <a:schemeClr val="bg1"/>
                </a:solidFill>
              </a:rPr>
              <a:t> tussen de bestedingen en het inkomen </a:t>
            </a:r>
          </a:p>
          <a:p>
            <a:pPr lvl="1"/>
            <a:r>
              <a:rPr lang="nl-NL" sz="2000" dirty="0" smtClean="0">
                <a:solidFill>
                  <a:schemeClr val="bg1"/>
                </a:solidFill>
              </a:rPr>
              <a:t>De bestedingen van de een zijn het inkomen van een ander </a:t>
            </a:r>
            <a:r>
              <a:rPr lang="nl-NL" sz="2000" dirty="0">
                <a:solidFill>
                  <a:schemeClr val="bg1"/>
                </a:solidFill>
              </a:rPr>
              <a:t>[</a:t>
            </a:r>
            <a:r>
              <a:rPr lang="nl-NL" sz="2000" b="1" dirty="0">
                <a:solidFill>
                  <a:schemeClr val="bg1"/>
                </a:solidFill>
              </a:rPr>
              <a:t>link naar </a:t>
            </a:r>
            <a:r>
              <a:rPr lang="nl-NL" sz="2000" b="1" dirty="0" smtClean="0">
                <a:solidFill>
                  <a:schemeClr val="bg1"/>
                </a:solidFill>
              </a:rPr>
              <a:t>economische kringloop</a:t>
            </a:r>
            <a:r>
              <a:rPr lang="nl-NL" sz="2000" dirty="0" smtClean="0">
                <a:solidFill>
                  <a:schemeClr val="bg1"/>
                </a:solidFill>
              </a:rPr>
              <a:t>]</a:t>
            </a:r>
            <a:endParaRPr lang="nl-NL" sz="2000" dirty="0" smtClean="0">
              <a:solidFill>
                <a:srgbClr val="FFFF00"/>
              </a:solidFill>
            </a:endParaRPr>
          </a:p>
          <a:p>
            <a:r>
              <a:rPr lang="nl-NL" sz="2000" dirty="0" smtClean="0"/>
              <a:t>De </a:t>
            </a:r>
            <a:r>
              <a:rPr lang="nl-NL" sz="2000" dirty="0"/>
              <a:t>totale bestedingen nemen toe als het inkomen stijgt (</a:t>
            </a:r>
            <a:r>
              <a:rPr lang="nl-NL" sz="2000" dirty="0" err="1"/>
              <a:t>ceteris</a:t>
            </a:r>
            <a:r>
              <a:rPr lang="nl-NL" sz="2000" dirty="0"/>
              <a:t> </a:t>
            </a:r>
            <a:r>
              <a:rPr lang="nl-NL" sz="2000" dirty="0" err="1"/>
              <a:t>paribus</a:t>
            </a:r>
            <a:r>
              <a:rPr lang="nl-NL" sz="2000" dirty="0"/>
              <a:t>). Mechanisme: inkomen Y past zich aan om evenwicht te geven op de goederenmarkt -- bij gegeven rente en inflatie.</a:t>
            </a:r>
          </a:p>
          <a:p>
            <a:r>
              <a:rPr lang="nl-NL" sz="2000" dirty="0"/>
              <a:t>‘Optimisme’/’pessimisme’: hogere (lagere) autonome consumptie of investeringen (‘</a:t>
            </a:r>
            <a:r>
              <a:rPr lang="nl-NL" sz="2000" dirty="0" err="1"/>
              <a:t>animal</a:t>
            </a:r>
            <a:r>
              <a:rPr lang="nl-NL" sz="2000" dirty="0"/>
              <a:t> spirits’)</a:t>
            </a:r>
          </a:p>
          <a:p>
            <a:r>
              <a:rPr lang="nl-NL" sz="2000" dirty="0"/>
              <a:t>Hogere overheidsuitgaven of lagere belastingen stimuleren bestedingen waardoor een hoger inkomen wordt bereikt (en </a:t>
            </a:r>
            <a:r>
              <a:rPr lang="nl-NL" sz="2000" dirty="0" err="1"/>
              <a:t>vice</a:t>
            </a:r>
            <a:r>
              <a:rPr lang="nl-NL" sz="2000" dirty="0"/>
              <a:t> versa)</a:t>
            </a:r>
          </a:p>
          <a:p>
            <a:endParaRPr lang="nl-NL" sz="2000" dirty="0" smtClean="0"/>
          </a:p>
          <a:p>
            <a:endParaRPr lang="nl-NL" sz="1400" noProof="0" dirty="0"/>
          </a:p>
        </p:txBody>
      </p:sp>
    </p:spTree>
    <p:extLst>
      <p:ext uri="{BB962C8B-B14F-4D97-AF65-F5344CB8AC3E}">
        <p14:creationId xmlns:p14="http://schemas.microsoft.com/office/powerpoint/2010/main" val="318918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b="1" dirty="0"/>
              <a:t>Grafisch/verbaal</a:t>
            </a:r>
            <a:r>
              <a:rPr lang="nl-NL" sz="2000" dirty="0"/>
              <a:t>: Het Keynesiaanse kruis geeft op de verticale-as de bestedingen (C + I + O) en op de horizontale-as het inkomen (Y), de 45-gradenlijn en de bestedingen als functie van het inkomen. Evenwicht: het inkomen gelijk is aan de bestedingen </a:t>
            </a:r>
          </a:p>
          <a:p>
            <a:pPr lvl="1"/>
            <a:r>
              <a:rPr lang="nl-NL" sz="2000" dirty="0"/>
              <a:t>‘Optimisme’/’pessimisme’: schuiven de bestedingslijn omhoog (omlaag) waardoor een hoger (lager) inkomen wordt bereikt</a:t>
            </a:r>
          </a:p>
          <a:p>
            <a:pPr lvl="1"/>
            <a:r>
              <a:rPr lang="nl-NL" sz="2000" dirty="0"/>
              <a:t>Hogere overheidsuitgaven of lagere belastingen schuiven de bestedingslijn omhoog waardoor een hoger inkomen wordt bereikt (en </a:t>
            </a:r>
            <a:r>
              <a:rPr lang="nl-NL" sz="2000" dirty="0" err="1"/>
              <a:t>vice</a:t>
            </a:r>
            <a:r>
              <a:rPr lang="nl-NL" sz="2000" dirty="0"/>
              <a:t> versa)</a:t>
            </a:r>
          </a:p>
          <a:p>
            <a:r>
              <a:rPr lang="nl-NL" sz="2000" dirty="0"/>
              <a:t>Effecten van hogere bestedingen op het inkomen zijn groter als de helling van de bestedingslijn groter is. Dat is het geval als de marginale consumptiequote stijgt</a:t>
            </a:r>
          </a:p>
          <a:p>
            <a:r>
              <a:rPr lang="nl-NL" sz="2000" b="1" dirty="0"/>
              <a:t>Wiskundig</a:t>
            </a:r>
            <a:r>
              <a:rPr lang="nl-NL" sz="2000" dirty="0"/>
              <a:t>: Y = c(Y – B)  + C</a:t>
            </a:r>
            <a:r>
              <a:rPr lang="nl-NL" sz="2000" baseline="-25000" dirty="0"/>
              <a:t>0 </a:t>
            </a:r>
            <a:r>
              <a:rPr lang="nl-NL" sz="2000" dirty="0"/>
              <a:t>+ I</a:t>
            </a:r>
            <a:r>
              <a:rPr lang="nl-NL" sz="2000" baseline="-25000" dirty="0"/>
              <a:t>0 </a:t>
            </a:r>
            <a:r>
              <a:rPr lang="nl-NL" sz="2000" dirty="0"/>
              <a:t>+ O (gesloten economie)</a:t>
            </a:r>
          </a:p>
          <a:p>
            <a:pPr lvl="1"/>
            <a:r>
              <a:rPr lang="nl-NL" sz="2000" dirty="0"/>
              <a:t>C = c(Y – B) + C</a:t>
            </a:r>
            <a:r>
              <a:rPr lang="nl-NL" sz="2000" baseline="-25000" dirty="0"/>
              <a:t>0 </a:t>
            </a:r>
            <a:r>
              <a:rPr lang="nl-NL" sz="2000" dirty="0"/>
              <a:t>: </a:t>
            </a:r>
            <a:r>
              <a:rPr lang="nl-NL" sz="2000" baseline="-25000" dirty="0"/>
              <a:t> </a:t>
            </a:r>
            <a:r>
              <a:rPr lang="nl-NL" sz="2000" dirty="0"/>
              <a:t>Consumptie stijgt in netto inkomen</a:t>
            </a:r>
          </a:p>
          <a:p>
            <a:pPr lvl="1"/>
            <a:r>
              <a:rPr lang="nl-NL" sz="2000" dirty="0"/>
              <a:t>I = I</a:t>
            </a:r>
            <a:r>
              <a:rPr lang="nl-NL" sz="2000" baseline="-25000" dirty="0"/>
              <a:t>0</a:t>
            </a:r>
            <a:r>
              <a:rPr lang="nl-NL" sz="2000" dirty="0"/>
              <a:t>: </a:t>
            </a:r>
            <a:r>
              <a:rPr lang="nl-NL" sz="2000" baseline="-25000" dirty="0"/>
              <a:t> </a:t>
            </a:r>
            <a:r>
              <a:rPr lang="nl-NL" sz="2000" dirty="0"/>
              <a:t>alle investeringen zijn autonoom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05199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Keynesiaanse kruis - grafisch</a:t>
            </a:r>
            <a:endParaRPr lang="nl-NL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13811" y="1857676"/>
            <a:ext cx="9625" cy="38501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213812" y="5707781"/>
            <a:ext cx="53997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30880" y="185767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Y</a:t>
            </a:r>
            <a:endParaRPr lang="nl-NL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223436" y="1953928"/>
            <a:ext cx="4639377" cy="375385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83318" y="5338450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45</a:t>
            </a:r>
            <a:r>
              <a:rPr lang="nl-NL" baseline="30000" dirty="0" smtClean="0"/>
              <a:t>o</a:t>
            </a:r>
            <a:endParaRPr lang="nl-NL" baseline="30000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213812" y="2685448"/>
            <a:ext cx="5120639" cy="16443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44075" y="2387065"/>
            <a:ext cx="2405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c(Y </a:t>
            </a:r>
            <a:r>
              <a:rPr lang="nl-NL" dirty="0"/>
              <a:t>– B)  + C</a:t>
            </a:r>
            <a:r>
              <a:rPr lang="nl-NL" baseline="-25000" dirty="0"/>
              <a:t>0 </a:t>
            </a:r>
            <a:r>
              <a:rPr lang="nl-NL" dirty="0"/>
              <a:t>+ I</a:t>
            </a:r>
            <a:r>
              <a:rPr lang="nl-NL" baseline="-25000" dirty="0"/>
              <a:t>0 </a:t>
            </a:r>
            <a:r>
              <a:rPr lang="nl-NL" dirty="0"/>
              <a:t>+ 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46866" y="1673010"/>
            <a:ext cx="153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Y = C + I + O</a:t>
            </a:r>
            <a:endParaRPr lang="nl-NL" dirty="0"/>
          </a:p>
        </p:txBody>
      </p:sp>
      <p:sp>
        <p:nvSpPr>
          <p:cNvPr id="20" name="TextBox 19"/>
          <p:cNvSpPr txBox="1"/>
          <p:nvPr/>
        </p:nvSpPr>
        <p:spPr>
          <a:xfrm>
            <a:off x="6571909" y="5707781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C + I + O</a:t>
            </a:r>
            <a:endParaRPr lang="nl-NL" dirty="0"/>
          </a:p>
        </p:txBody>
      </p:sp>
      <p:cxnSp>
        <p:nvCxnSpPr>
          <p:cNvPr id="21" name="Straight Connector 20"/>
          <p:cNvCxnSpPr/>
          <p:nvPr/>
        </p:nvCxnSpPr>
        <p:spPr>
          <a:xfrm flipH="1" flipV="1">
            <a:off x="2223436" y="3388093"/>
            <a:ext cx="2858704" cy="1925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061287" y="3415365"/>
            <a:ext cx="8022" cy="224429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34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smtClean="0"/>
              <a:t>IS</a:t>
            </a:r>
            <a:endParaRPr lang="nl-N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000" noProof="0" dirty="0" smtClean="0"/>
              <a:t>Het IS-MB-model verklaart het inkomensniveau en de reële rente op korte termijn</a:t>
            </a:r>
          </a:p>
          <a:p>
            <a:r>
              <a:rPr lang="nl-NL" sz="2000" noProof="0" dirty="0" smtClean="0"/>
              <a:t>IS-curve </a:t>
            </a:r>
            <a:r>
              <a:rPr lang="nl-NL" sz="2000" noProof="0" dirty="0"/>
              <a:t>geeft de combinaties van inkomen en </a:t>
            </a:r>
            <a:r>
              <a:rPr lang="nl-NL" sz="2000" dirty="0"/>
              <a:t>reële rente </a:t>
            </a:r>
            <a:r>
              <a:rPr lang="nl-NL" sz="2000" noProof="0" dirty="0"/>
              <a:t>waarbij de goederenmarkt in evenwicht is</a:t>
            </a:r>
          </a:p>
          <a:p>
            <a:r>
              <a:rPr lang="nl-NL" sz="2000" dirty="0"/>
              <a:t>IS-curve geeft </a:t>
            </a:r>
            <a:r>
              <a:rPr lang="nl-NL" sz="2000" dirty="0" smtClean="0"/>
              <a:t>een dalend </a:t>
            </a:r>
            <a:r>
              <a:rPr lang="nl-NL" sz="2000" dirty="0"/>
              <a:t>verband weer tussen </a:t>
            </a:r>
            <a:r>
              <a:rPr lang="nl-NL" sz="2000" dirty="0" smtClean="0"/>
              <a:t>het inkomen </a:t>
            </a:r>
            <a:r>
              <a:rPr lang="nl-NL" sz="2000" dirty="0"/>
              <a:t>en reële rente; het mechanisme is dat de consumptie en de investeringen omhoog gaan als de reële rente daalt [</a:t>
            </a:r>
            <a:r>
              <a:rPr lang="nl-NL" sz="2000" b="1" dirty="0" smtClean="0"/>
              <a:t>Link naar ruilen </a:t>
            </a:r>
            <a:r>
              <a:rPr lang="nl-NL" sz="2000" b="1" dirty="0"/>
              <a:t>over de tijd</a:t>
            </a:r>
            <a:r>
              <a:rPr lang="nl-NL" sz="2000" dirty="0"/>
              <a:t>] </a:t>
            </a:r>
          </a:p>
          <a:p>
            <a:r>
              <a:rPr lang="nl-NL" sz="2000" b="1" dirty="0" smtClean="0"/>
              <a:t>Grafisch/verbaal</a:t>
            </a:r>
            <a:r>
              <a:rPr lang="nl-NL" sz="2000" dirty="0"/>
              <a:t>: Op de horizontale as het inkomen en op de verticale as de reële rente. De IS-curve geeft een dalend verband tussen de rente en het </a:t>
            </a:r>
            <a:r>
              <a:rPr lang="nl-NL" sz="2000" dirty="0" smtClean="0"/>
              <a:t>inkomen</a:t>
            </a:r>
            <a:endParaRPr lang="nl-NL" sz="2000" dirty="0"/>
          </a:p>
          <a:p>
            <a:r>
              <a:rPr lang="nl-NL" sz="2000" b="1" noProof="0" dirty="0"/>
              <a:t>Wiskundig</a:t>
            </a:r>
            <a:r>
              <a:rPr lang="nl-NL" sz="2000" noProof="0" dirty="0"/>
              <a:t>: De IS-curve is gelijk </a:t>
            </a:r>
            <a:r>
              <a:rPr lang="nl-NL" sz="2000" noProof="0" dirty="0" err="1" smtClean="0"/>
              <a:t>aa</a:t>
            </a:r>
            <a:r>
              <a:rPr lang="nl-NL" sz="2000" dirty="0" smtClean="0"/>
              <a:t>n: </a:t>
            </a:r>
            <a:r>
              <a:rPr lang="nl-NL" sz="2000" noProof="0" dirty="0" smtClean="0"/>
              <a:t>Y </a:t>
            </a:r>
            <a:r>
              <a:rPr lang="nl-NL" sz="2000" noProof="0" dirty="0"/>
              <a:t>= </a:t>
            </a:r>
            <a:r>
              <a:rPr lang="nl-NL" sz="2000" dirty="0"/>
              <a:t>c</a:t>
            </a:r>
            <a:r>
              <a:rPr lang="nl-NL" sz="2000" noProof="0" dirty="0"/>
              <a:t>(Y – B</a:t>
            </a:r>
            <a:r>
              <a:rPr lang="nl-NL" sz="2000" dirty="0"/>
              <a:t>) – (a + </a:t>
            </a:r>
            <a:r>
              <a:rPr lang="nl-NL" sz="2000" dirty="0" smtClean="0"/>
              <a:t>b)r </a:t>
            </a:r>
            <a:r>
              <a:rPr lang="nl-NL" sz="2000" dirty="0"/>
              <a:t>+ C</a:t>
            </a:r>
            <a:r>
              <a:rPr lang="nl-NL" sz="2000" baseline="-25000" dirty="0"/>
              <a:t>0  </a:t>
            </a:r>
            <a:r>
              <a:rPr lang="nl-NL" sz="2000" dirty="0"/>
              <a:t>+ I</a:t>
            </a:r>
            <a:r>
              <a:rPr lang="nl-NL" sz="2000" baseline="-25000" dirty="0"/>
              <a:t>0 </a:t>
            </a:r>
            <a:r>
              <a:rPr lang="nl-NL" sz="2000" noProof="0" dirty="0"/>
              <a:t>+</a:t>
            </a:r>
            <a:r>
              <a:rPr lang="nl-NL" sz="2000" dirty="0"/>
              <a:t> </a:t>
            </a:r>
            <a:r>
              <a:rPr lang="nl-NL" sz="2000" dirty="0" smtClean="0"/>
              <a:t>O, a, b, c &gt; 0 </a:t>
            </a:r>
            <a:endParaRPr lang="nl-NL" sz="2000" dirty="0"/>
          </a:p>
          <a:p>
            <a:pPr lvl="1"/>
            <a:r>
              <a:rPr lang="nl-NL" sz="2000" dirty="0"/>
              <a:t>C = c(Y – B) – ar + C</a:t>
            </a:r>
            <a:r>
              <a:rPr lang="nl-NL" sz="2000" baseline="-25000" dirty="0"/>
              <a:t>0 </a:t>
            </a:r>
            <a:endParaRPr lang="nl-NL" sz="2000" dirty="0"/>
          </a:p>
          <a:p>
            <a:pPr lvl="1"/>
            <a:r>
              <a:rPr lang="nl-NL" sz="2000" dirty="0"/>
              <a:t>I = I</a:t>
            </a:r>
            <a:r>
              <a:rPr lang="nl-NL" sz="2000" baseline="-25000" dirty="0"/>
              <a:t>0 </a:t>
            </a:r>
            <a:r>
              <a:rPr lang="nl-NL" sz="2000" dirty="0"/>
              <a:t>– </a:t>
            </a:r>
            <a:r>
              <a:rPr lang="nl-NL" sz="2000" dirty="0" err="1" smtClean="0"/>
              <a:t>br</a:t>
            </a:r>
            <a:endParaRPr lang="nl-NL" sz="2000" noProof="0" dirty="0"/>
          </a:p>
          <a:p>
            <a:pPr lvl="1"/>
            <a:r>
              <a:rPr lang="nl-NL" sz="2000" noProof="0" dirty="0" smtClean="0"/>
              <a:t>a, b meten de interestgevoeligheid van consumptie en investeringen</a:t>
            </a:r>
          </a:p>
          <a:p>
            <a:pPr lvl="1"/>
            <a:endParaRPr lang="nl-NL" sz="1075" noProof="0" dirty="0"/>
          </a:p>
        </p:txBody>
      </p:sp>
    </p:spTree>
    <p:extLst>
      <p:ext uri="{BB962C8B-B14F-4D97-AF65-F5344CB8AC3E}">
        <p14:creationId xmlns:p14="http://schemas.microsoft.com/office/powerpoint/2010/main" val="33215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MB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594398"/>
            <a:ext cx="10515600" cy="4351338"/>
          </a:xfrm>
        </p:spPr>
        <p:txBody>
          <a:bodyPr>
            <a:noAutofit/>
          </a:bodyPr>
          <a:lstStyle/>
          <a:p>
            <a:r>
              <a:rPr lang="nl-NL" sz="2000" dirty="0" smtClean="0"/>
              <a:t>MB-curve geeft de combinaties van inkomen en reële rente waarbij de geldmarkt in evenwicht is</a:t>
            </a:r>
          </a:p>
          <a:p>
            <a:r>
              <a:rPr lang="nl-NL" sz="2000" dirty="0" smtClean="0"/>
              <a:t>MB-curve </a:t>
            </a:r>
            <a:r>
              <a:rPr lang="nl-NL" sz="2000" dirty="0" smtClean="0"/>
              <a:t>geeft </a:t>
            </a:r>
            <a:r>
              <a:rPr lang="nl-NL" sz="2000" dirty="0" smtClean="0"/>
              <a:t>een horizontaal verband tussen het inkomen en reële rente. De Centrale Bank bepaalt reële rente door de nominale rente te kiezen. Bij gegeven verwachte inflatie neemt de reële </a:t>
            </a:r>
            <a:r>
              <a:rPr lang="nl-NL" sz="2000" dirty="0" smtClean="0">
                <a:solidFill>
                  <a:schemeClr val="bg1"/>
                </a:solidFill>
              </a:rPr>
              <a:t>rente toe als de nominale rente stijgt [</a:t>
            </a:r>
            <a:r>
              <a:rPr lang="nl-NL" sz="2000" b="1" dirty="0" smtClean="0">
                <a:solidFill>
                  <a:schemeClr val="bg1"/>
                </a:solidFill>
              </a:rPr>
              <a:t>Link naar reële en nominale rente</a:t>
            </a:r>
            <a:r>
              <a:rPr lang="nl-NL" sz="2000" dirty="0" smtClean="0">
                <a:solidFill>
                  <a:schemeClr val="bg1"/>
                </a:solidFill>
              </a:rPr>
              <a:t>]. </a:t>
            </a:r>
            <a:r>
              <a:rPr lang="nl-NL" sz="2000" dirty="0" smtClean="0"/>
              <a:t>De MB-curve schuift omhoog als de inflatie stijgt</a:t>
            </a:r>
          </a:p>
          <a:p>
            <a:r>
              <a:rPr lang="nl-NL" sz="2000" dirty="0" smtClean="0"/>
              <a:t>Het snijpunt van de MB-curve met de y-as bepaalt </a:t>
            </a:r>
            <a:r>
              <a:rPr lang="nl-NL" sz="2000" dirty="0"/>
              <a:t>hoe </a:t>
            </a:r>
            <a:r>
              <a:rPr lang="nl-NL" sz="2000" dirty="0" smtClean="0"/>
              <a:t>ruim (snijpunt </a:t>
            </a:r>
            <a:r>
              <a:rPr lang="nl-NL" sz="2000" dirty="0"/>
              <a:t>laag) of hoe </a:t>
            </a:r>
            <a:r>
              <a:rPr lang="nl-NL" sz="2000" dirty="0" smtClean="0"/>
              <a:t>krap (snijpunt</a:t>
            </a:r>
            <a:r>
              <a:rPr lang="nl-NL" sz="2000" baseline="-25000" dirty="0" smtClean="0"/>
              <a:t> </a:t>
            </a:r>
            <a:r>
              <a:rPr lang="nl-NL" sz="2000" dirty="0"/>
              <a:t>hoog) </a:t>
            </a:r>
            <a:r>
              <a:rPr lang="nl-NL" sz="2000" dirty="0" smtClean="0"/>
              <a:t>het monetaire beleid is / hoe hoog (laag) de </a:t>
            </a:r>
            <a:r>
              <a:rPr lang="nl-NL" sz="2000" dirty="0"/>
              <a:t>inflatiedoelstelling van </a:t>
            </a:r>
            <a:r>
              <a:rPr lang="nl-NL" sz="2000" dirty="0" smtClean="0"/>
              <a:t>de centrale bank is</a:t>
            </a:r>
            <a:endParaRPr lang="nl-NL" sz="2000" dirty="0" smtClean="0">
              <a:solidFill>
                <a:schemeClr val="bg1"/>
              </a:solidFill>
            </a:endParaRPr>
          </a:p>
          <a:p>
            <a:pPr marL="185738" lvl="1">
              <a:spcBef>
                <a:spcPts val="813"/>
              </a:spcBef>
            </a:pPr>
            <a:r>
              <a:rPr lang="nl-NL" sz="2000" dirty="0" smtClean="0"/>
              <a:t>Merk op: in praktijk zet centrale bank de nominale rente. Reële rente = nominale rente – inflatieverwachting</a:t>
            </a:r>
          </a:p>
          <a:p>
            <a:pPr marL="557213" lvl="2">
              <a:spcBef>
                <a:spcPts val="813"/>
              </a:spcBef>
            </a:pPr>
            <a:r>
              <a:rPr lang="nl-NL" sz="2000" dirty="0" smtClean="0"/>
              <a:t>Op korte termijn: inflatieverwachting gegeven, dus geeft een 1 procent hogere nominale rente een 1 procent hogere </a:t>
            </a:r>
            <a:r>
              <a:rPr lang="nl-NL" sz="2000" dirty="0"/>
              <a:t>reële </a:t>
            </a:r>
            <a:r>
              <a:rPr lang="nl-NL" sz="2000" dirty="0" smtClean="0"/>
              <a:t>rente</a:t>
            </a:r>
          </a:p>
          <a:p>
            <a:pPr marL="557213" lvl="2">
              <a:spcBef>
                <a:spcPts val="813"/>
              </a:spcBef>
            </a:pPr>
            <a:r>
              <a:rPr lang="nl-NL" sz="2000" dirty="0" smtClean="0"/>
              <a:t>Als inflatieverwachting omhoog gaat, moet de CB de nominale rente meer 1 procent aanpassen om de reële rente met 1 procent te verhogen</a:t>
            </a:r>
          </a:p>
        </p:txBody>
      </p:sp>
    </p:spTree>
    <p:extLst>
      <p:ext uri="{BB962C8B-B14F-4D97-AF65-F5344CB8AC3E}">
        <p14:creationId xmlns:p14="http://schemas.microsoft.com/office/powerpoint/2010/main" val="249989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Vandaag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Deel 1:</a:t>
            </a:r>
          </a:p>
          <a:p>
            <a:pPr lvl="1"/>
            <a:r>
              <a:rPr lang="nl-NL" sz="2000" dirty="0" smtClean="0"/>
              <a:t>Samenvatting herziening programma</a:t>
            </a:r>
          </a:p>
          <a:p>
            <a:pPr lvl="1"/>
            <a:r>
              <a:rPr lang="nl-NL" sz="2000" dirty="0" smtClean="0"/>
              <a:t>Conjunctuuranalyse </a:t>
            </a:r>
            <a:r>
              <a:rPr lang="nl-NL" sz="2000" dirty="0"/>
              <a:t>met IS-MB-GA</a:t>
            </a:r>
          </a:p>
          <a:p>
            <a:r>
              <a:rPr lang="nl-NL" sz="2000" dirty="0" smtClean="0">
                <a:solidFill>
                  <a:schemeClr val="bg2">
                    <a:lumMod val="50000"/>
                  </a:schemeClr>
                </a:solidFill>
              </a:rPr>
              <a:t>Deel 2:</a:t>
            </a:r>
          </a:p>
          <a:p>
            <a:pPr lvl="1"/>
            <a:r>
              <a:rPr lang="nl-NL" sz="2000" dirty="0" smtClean="0">
                <a:solidFill>
                  <a:schemeClr val="bg2">
                    <a:lumMod val="50000"/>
                  </a:schemeClr>
                </a:solidFill>
              </a:rPr>
              <a:t>Welvaart en surplus</a:t>
            </a:r>
            <a:endParaRPr lang="nl-NL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5738" lvl="1">
              <a:spcBef>
                <a:spcPts val="813"/>
              </a:spcBef>
            </a:pPr>
            <a:r>
              <a:rPr lang="nl-NL" sz="2000" dirty="0" smtClean="0"/>
              <a:t>Belangrijk: op korte termijn is de inflatie gegeven. CB reageert met een periode vertraging op de inflatie</a:t>
            </a:r>
          </a:p>
          <a:p>
            <a:pPr marL="557213" lvl="2">
              <a:spcBef>
                <a:spcPts val="813"/>
              </a:spcBef>
            </a:pPr>
            <a:r>
              <a:rPr lang="nl-NL" sz="2000" dirty="0" smtClean="0"/>
              <a:t>Hierdoor is het model recursief</a:t>
            </a:r>
          </a:p>
          <a:p>
            <a:pPr marL="185738" lvl="1">
              <a:spcBef>
                <a:spcPts val="813"/>
              </a:spcBef>
            </a:pPr>
            <a:endParaRPr lang="nl-NL" sz="2000" b="1" dirty="0"/>
          </a:p>
          <a:p>
            <a:pPr marL="185738" lvl="1">
              <a:spcBef>
                <a:spcPts val="813"/>
              </a:spcBef>
            </a:pPr>
            <a:r>
              <a:rPr lang="nl-NL" sz="2000" b="1" dirty="0" smtClean="0"/>
              <a:t>Grafisch/verbaal</a:t>
            </a:r>
            <a:r>
              <a:rPr lang="nl-NL" sz="2000" dirty="0"/>
              <a:t>: Op de horizontale as het inkomen en op de verticale as de reële rente. De MB-curve geeft een horizontaal verband tussen de reële rente r en het inkomen Y. De MB-curve schuift omhoog als </a:t>
            </a:r>
            <a:r>
              <a:rPr lang="nl-NL" sz="2000" dirty="0" smtClean="0"/>
              <a:t>π</a:t>
            </a:r>
            <a:r>
              <a:rPr lang="nl-NL" sz="2000" baseline="-25000" dirty="0" smtClean="0"/>
              <a:t> </a:t>
            </a:r>
            <a:r>
              <a:rPr lang="nl-NL" sz="2000" dirty="0" smtClean="0"/>
              <a:t>(in de vorige periode) stijgt</a:t>
            </a:r>
            <a:endParaRPr lang="nl-NL" sz="2000" dirty="0"/>
          </a:p>
          <a:p>
            <a:pPr marL="185738" lvl="1">
              <a:spcBef>
                <a:spcPts val="813"/>
              </a:spcBef>
            </a:pPr>
            <a:endParaRPr lang="nl-NL" sz="2000" b="1" dirty="0"/>
          </a:p>
          <a:p>
            <a:pPr marL="185738" lvl="1">
              <a:spcBef>
                <a:spcPts val="813"/>
              </a:spcBef>
            </a:pPr>
            <a:r>
              <a:rPr lang="nl-NL" sz="2000" b="1" dirty="0"/>
              <a:t>Wiskundig</a:t>
            </a:r>
            <a:r>
              <a:rPr lang="nl-NL" sz="2000" dirty="0"/>
              <a:t>: De MB-curve is gebaseerd op de Taylor </a:t>
            </a:r>
            <a:r>
              <a:rPr lang="nl-NL" sz="2000" dirty="0" smtClean="0"/>
              <a:t>regel: </a:t>
            </a:r>
            <a:r>
              <a:rPr lang="nl-NL" sz="2000" dirty="0" smtClean="0"/>
              <a:t/>
            </a:r>
            <a:br>
              <a:rPr lang="nl-NL" sz="2000" dirty="0" smtClean="0"/>
            </a:br>
            <a:r>
              <a:rPr lang="nl-NL" sz="2000" dirty="0" smtClean="0"/>
              <a:t>		  r </a:t>
            </a:r>
            <a:r>
              <a:rPr lang="nl-NL" sz="2000" dirty="0"/>
              <a:t>= f + </a:t>
            </a:r>
            <a:r>
              <a:rPr lang="nl-NL" sz="2000" dirty="0" smtClean="0"/>
              <a:t>gπ</a:t>
            </a:r>
            <a:r>
              <a:rPr lang="nl-NL" sz="2000" baseline="-25000" dirty="0" smtClean="0"/>
              <a:t>-1</a:t>
            </a:r>
            <a:r>
              <a:rPr lang="nl-NL" sz="2000" dirty="0" smtClean="0"/>
              <a:t>, </a:t>
            </a:r>
            <a:r>
              <a:rPr lang="nl-NL" sz="2000" dirty="0"/>
              <a:t>g &gt; 0</a:t>
            </a:r>
          </a:p>
          <a:p>
            <a:pPr marL="557213" lvl="2">
              <a:spcBef>
                <a:spcPts val="813"/>
              </a:spcBef>
            </a:pPr>
            <a:r>
              <a:rPr lang="nl-NL" sz="2000" dirty="0"/>
              <a:t>f is een parameter die bepaalt hoe ruim (f</a:t>
            </a:r>
            <a:r>
              <a:rPr lang="nl-NL" sz="2000" baseline="-25000" dirty="0"/>
              <a:t> </a:t>
            </a:r>
            <a:r>
              <a:rPr lang="nl-NL" sz="2000" dirty="0"/>
              <a:t> laag) of hoe krap (f</a:t>
            </a:r>
            <a:r>
              <a:rPr lang="nl-NL" sz="2000" baseline="-25000" dirty="0"/>
              <a:t> </a:t>
            </a:r>
            <a:r>
              <a:rPr lang="nl-NL" sz="2000" dirty="0"/>
              <a:t>hoog) het monetaire beleid is (hoe hoog (laag) de inflatiedoelstelling van de centrale bank is)</a:t>
            </a:r>
          </a:p>
          <a:p>
            <a:pPr marL="557213" lvl="2">
              <a:spcBef>
                <a:spcPts val="813"/>
              </a:spcBef>
            </a:pPr>
            <a:r>
              <a:rPr lang="nl-NL" sz="2000" dirty="0"/>
              <a:t>g geeft aan hoe sterk de centrale bank de rente verhoogt als de inflatie stijgt</a:t>
            </a:r>
          </a:p>
          <a:p>
            <a:pPr marL="185738" lvl="1">
              <a:spcBef>
                <a:spcPts val="813"/>
              </a:spcBef>
            </a:pPr>
            <a:endParaRPr lang="nl-NL" sz="2000" dirty="0"/>
          </a:p>
          <a:p>
            <a:pPr marL="557213" lvl="2">
              <a:spcBef>
                <a:spcPts val="813"/>
              </a:spcBef>
            </a:pPr>
            <a:endParaRPr lang="nl-NL" sz="2000" dirty="0"/>
          </a:p>
          <a:p>
            <a:pPr marL="557213" lvl="2">
              <a:spcBef>
                <a:spcPts val="813"/>
              </a:spcBef>
            </a:pPr>
            <a:endParaRPr lang="nl-NL" sz="2000" dirty="0"/>
          </a:p>
          <a:p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97193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IS-MB: kijken onder motorkap zonder GV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0154"/>
            <a:ext cx="10515600" cy="4351338"/>
          </a:xfrm>
        </p:spPr>
        <p:txBody>
          <a:bodyPr>
            <a:noAutofit/>
          </a:bodyPr>
          <a:lstStyle/>
          <a:p>
            <a:r>
              <a:rPr lang="nl-NL" sz="2000" noProof="0" dirty="0" smtClean="0"/>
              <a:t>IS-MB </a:t>
            </a:r>
            <a:r>
              <a:rPr lang="nl-NL" sz="2000" noProof="0" dirty="0"/>
              <a:t>bepalen simultaan evenwicht op goederenmarkt en de geldmarkt: Y en r worden </a:t>
            </a:r>
            <a:r>
              <a:rPr lang="nl-NL" sz="2000" dirty="0"/>
              <a:t>simultaan </a:t>
            </a:r>
            <a:r>
              <a:rPr lang="nl-NL" sz="2000" noProof="0" dirty="0"/>
              <a:t>bepaald</a:t>
            </a:r>
          </a:p>
          <a:p>
            <a:r>
              <a:rPr lang="nl-NL" sz="2000" noProof="0" dirty="0">
                <a:solidFill>
                  <a:schemeClr val="bg1"/>
                </a:solidFill>
              </a:rPr>
              <a:t>Een stijging van de autonome consumptie of investeringen leidt tot een hoger inkomen </a:t>
            </a:r>
            <a:r>
              <a:rPr lang="nl-NL" sz="2000" noProof="0" dirty="0" smtClean="0">
                <a:solidFill>
                  <a:schemeClr val="bg1"/>
                </a:solidFill>
              </a:rPr>
              <a:t>(</a:t>
            </a:r>
            <a:r>
              <a:rPr lang="nl-NL" sz="2000" dirty="0" smtClean="0">
                <a:solidFill>
                  <a:schemeClr val="bg1"/>
                </a:solidFill>
              </a:rPr>
              <a:t>g</a:t>
            </a:r>
            <a:r>
              <a:rPr lang="nl-NL" sz="2000" noProof="0" dirty="0" err="1" smtClean="0">
                <a:solidFill>
                  <a:schemeClr val="bg1"/>
                </a:solidFill>
              </a:rPr>
              <a:t>rafisch</a:t>
            </a:r>
            <a:r>
              <a:rPr lang="nl-NL" sz="2000" noProof="0" dirty="0">
                <a:solidFill>
                  <a:schemeClr val="bg1"/>
                </a:solidFill>
              </a:rPr>
              <a:t>: via een verschuiving van de IS-curve naar rechts). </a:t>
            </a:r>
            <a:r>
              <a:rPr lang="nl-NL" sz="2000" noProof="0" dirty="0" smtClean="0">
                <a:solidFill>
                  <a:schemeClr val="bg1"/>
                </a:solidFill>
              </a:rPr>
              <a:t>Het resultaat is een hoger inkomen</a:t>
            </a:r>
          </a:p>
          <a:p>
            <a:r>
              <a:rPr lang="nl-NL" sz="2000" b="1" dirty="0" smtClean="0">
                <a:solidFill>
                  <a:schemeClr val="bg1"/>
                </a:solidFill>
              </a:rPr>
              <a:t>Begrotingsbeleid: </a:t>
            </a:r>
            <a:r>
              <a:rPr lang="nl-NL" sz="2000" dirty="0" smtClean="0">
                <a:solidFill>
                  <a:schemeClr val="bg1"/>
                </a:solidFill>
              </a:rPr>
              <a:t>Een </a:t>
            </a:r>
            <a:r>
              <a:rPr lang="nl-NL" sz="2000" dirty="0">
                <a:solidFill>
                  <a:schemeClr val="bg1"/>
                </a:solidFill>
              </a:rPr>
              <a:t>stijging van de </a:t>
            </a:r>
            <a:r>
              <a:rPr lang="nl-NL" sz="2000" dirty="0" smtClean="0">
                <a:solidFill>
                  <a:schemeClr val="bg1"/>
                </a:solidFill>
              </a:rPr>
              <a:t>overheidsbestedingen of verlaging van de belastingen leidt </a:t>
            </a:r>
            <a:r>
              <a:rPr lang="nl-NL" sz="2000" dirty="0">
                <a:solidFill>
                  <a:schemeClr val="bg1"/>
                </a:solidFill>
              </a:rPr>
              <a:t>tot een hoger inkomen (grafisch: via een verschuiving van de IS-curve naar rechts). </a:t>
            </a:r>
            <a:r>
              <a:rPr lang="nl-NL" sz="2000" dirty="0" smtClean="0">
                <a:solidFill>
                  <a:schemeClr val="bg1"/>
                </a:solidFill>
              </a:rPr>
              <a:t>Het </a:t>
            </a:r>
            <a:r>
              <a:rPr lang="nl-NL" sz="2000" dirty="0">
                <a:solidFill>
                  <a:schemeClr val="bg1"/>
                </a:solidFill>
              </a:rPr>
              <a:t>resultaat is een hoger </a:t>
            </a:r>
            <a:r>
              <a:rPr lang="nl-NL" sz="2000" dirty="0" smtClean="0">
                <a:solidFill>
                  <a:schemeClr val="bg1"/>
                </a:solidFill>
              </a:rPr>
              <a:t>inkomen</a:t>
            </a:r>
            <a:endParaRPr lang="nl-NL" sz="2000" dirty="0">
              <a:solidFill>
                <a:schemeClr val="bg1"/>
              </a:solidFill>
            </a:endParaRPr>
          </a:p>
          <a:p>
            <a:r>
              <a:rPr lang="nl-NL" sz="2000" b="1" noProof="0" dirty="0" smtClean="0"/>
              <a:t>Monetair beleid: </a:t>
            </a:r>
            <a:r>
              <a:rPr lang="nl-NL" sz="2000" noProof="0" dirty="0" smtClean="0"/>
              <a:t>Een </a:t>
            </a:r>
            <a:r>
              <a:rPr lang="nl-NL" sz="2000" noProof="0" dirty="0" err="1" smtClean="0"/>
              <a:t>veruimin</a:t>
            </a:r>
            <a:r>
              <a:rPr lang="nl-NL" sz="2000" dirty="0" smtClean="0"/>
              <a:t>g van het monetaire beleid (</a:t>
            </a:r>
            <a:r>
              <a:rPr lang="nl-NL" sz="2000" noProof="0" dirty="0" smtClean="0"/>
              <a:t>verhoging van de inflatiedoelstelling, daling </a:t>
            </a:r>
            <a:r>
              <a:rPr lang="nl-NL" sz="2000" noProof="0" dirty="0"/>
              <a:t>van </a:t>
            </a:r>
            <a:r>
              <a:rPr lang="nl-NL" sz="2000" noProof="0" dirty="0" smtClean="0"/>
              <a:t>f</a:t>
            </a:r>
            <a:r>
              <a:rPr lang="nl-NL" sz="2000" dirty="0" smtClean="0"/>
              <a:t>) van </a:t>
            </a:r>
            <a:r>
              <a:rPr lang="nl-NL" sz="2000" noProof="0" dirty="0" smtClean="0"/>
              <a:t>de </a:t>
            </a:r>
            <a:r>
              <a:rPr lang="nl-NL" sz="2000" noProof="0" dirty="0"/>
              <a:t>centrale bank zal leiden tot een hoger inkomen </a:t>
            </a:r>
            <a:r>
              <a:rPr lang="nl-NL" sz="2000" noProof="0" dirty="0" smtClean="0"/>
              <a:t>en lagere rente (grafisch: via </a:t>
            </a:r>
            <a:r>
              <a:rPr lang="nl-NL" sz="2000" noProof="0" dirty="0"/>
              <a:t>een verschuiving van de </a:t>
            </a:r>
            <a:r>
              <a:rPr lang="nl-NL" sz="2000" noProof="0" dirty="0" smtClean="0"/>
              <a:t>MB-curve </a:t>
            </a:r>
            <a:r>
              <a:rPr lang="nl-NL" sz="2000" noProof="0" dirty="0"/>
              <a:t>naar</a:t>
            </a:r>
            <a:r>
              <a:rPr lang="nl-NL" sz="2000" noProof="0" dirty="0">
                <a:solidFill>
                  <a:schemeClr val="bg1"/>
                </a:solidFill>
              </a:rPr>
              <a:t> </a:t>
            </a:r>
            <a:r>
              <a:rPr lang="nl-NL" sz="2000" noProof="0" dirty="0" smtClean="0">
                <a:solidFill>
                  <a:schemeClr val="bg1"/>
                </a:solidFill>
              </a:rPr>
              <a:t>beneden</a:t>
            </a:r>
            <a:r>
              <a:rPr lang="nl-NL" sz="2000" noProof="0" dirty="0" smtClean="0"/>
              <a:t>). </a:t>
            </a:r>
            <a:r>
              <a:rPr lang="nl-NL" sz="2000" noProof="0" dirty="0"/>
              <a:t>Het inkomen stijgt door </a:t>
            </a:r>
            <a:r>
              <a:rPr lang="nl-NL" sz="2000" dirty="0" smtClean="0"/>
              <a:t>hogere consumptie </a:t>
            </a:r>
            <a:r>
              <a:rPr lang="nl-NL" sz="2000" dirty="0"/>
              <a:t>en </a:t>
            </a:r>
            <a:r>
              <a:rPr lang="nl-NL" sz="2000" dirty="0" smtClean="0"/>
              <a:t>investeringen</a:t>
            </a:r>
          </a:p>
        </p:txBody>
      </p:sp>
    </p:spTree>
    <p:extLst>
      <p:ext uri="{BB962C8B-B14F-4D97-AF65-F5344CB8AC3E}">
        <p14:creationId xmlns:p14="http://schemas.microsoft.com/office/powerpoint/2010/main" val="299872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Keynesianen en monetaristen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Keynesianen: begrotingsbeleid krachtig, monetair beleid zwak</a:t>
            </a:r>
          </a:p>
          <a:p>
            <a:pPr lvl="1"/>
            <a:r>
              <a:rPr lang="nl-NL" sz="2000" dirty="0"/>
              <a:t>IS-curve is steil: bestedingen reageren weinig op de rente (lage a + b) </a:t>
            </a:r>
          </a:p>
          <a:p>
            <a:pPr lvl="1"/>
            <a:r>
              <a:rPr lang="nl-NL" sz="2000" dirty="0"/>
              <a:t>MB verschuift weinig: centrale bank rente verhoogt rente weinig bij hogere inflatie (lage g)</a:t>
            </a:r>
          </a:p>
          <a:p>
            <a:r>
              <a:rPr lang="nl-NL" sz="2000" dirty="0"/>
              <a:t>Monetaristen: begrotingsbeleid zwak, monetair beleid sterk</a:t>
            </a:r>
          </a:p>
          <a:p>
            <a:pPr lvl="1"/>
            <a:r>
              <a:rPr lang="nl-NL" sz="2000" dirty="0"/>
              <a:t>IS-curve is vlak: bestedingen reageren sterk op de rente (hoge a + b) </a:t>
            </a:r>
          </a:p>
          <a:p>
            <a:pPr lvl="1"/>
            <a:r>
              <a:rPr lang="nl-NL" sz="2000" dirty="0"/>
              <a:t>MB verschuift veel: centrale bank verhoogt rente sterk bij hogere inflatie (hoge g)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2821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GA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501541"/>
            <a:ext cx="10515600" cy="4675422"/>
          </a:xfrm>
        </p:spPr>
        <p:txBody>
          <a:bodyPr>
            <a:noAutofit/>
          </a:bodyPr>
          <a:lstStyle/>
          <a:p>
            <a:r>
              <a:rPr lang="nl-NL" sz="2000" dirty="0" smtClean="0"/>
              <a:t>Geaggregeerd aanbod neemt toe als de </a:t>
            </a:r>
            <a:r>
              <a:rPr lang="nl-NL" sz="2000" dirty="0"/>
              <a:t>inflatie stijgt </a:t>
            </a:r>
            <a:r>
              <a:rPr lang="nl-NL" sz="2000" dirty="0" smtClean="0"/>
              <a:t>vanwege loon- </a:t>
            </a:r>
            <a:r>
              <a:rPr lang="nl-NL" sz="2000" dirty="0"/>
              <a:t>en prijsrigiditeit: bij een hogere inflatie dalen reële lonen en reële productiekosten waardoor bedrijven meer productie </a:t>
            </a:r>
            <a:r>
              <a:rPr lang="nl-NL" sz="2000" dirty="0" smtClean="0"/>
              <a:t>aanbieden</a:t>
            </a:r>
          </a:p>
          <a:p>
            <a:r>
              <a:rPr lang="nl-NL" sz="2000" dirty="0" smtClean="0"/>
              <a:t>Aanpassingen </a:t>
            </a:r>
            <a:r>
              <a:rPr lang="nl-NL" sz="2000" dirty="0"/>
              <a:t>van KT naar LT evenwicht verlopen via de aanpassing van de verwachte inflatie π</a:t>
            </a:r>
            <a:r>
              <a:rPr lang="nl-NL" sz="2000" baseline="30000" dirty="0"/>
              <a:t>e </a:t>
            </a:r>
            <a:r>
              <a:rPr lang="nl-NL" sz="2000" dirty="0"/>
              <a:t>over de tijd. Als de inflatie stijgt, zal de inflatieverwachting π</a:t>
            </a:r>
            <a:r>
              <a:rPr lang="nl-NL" sz="2000" baseline="30000" dirty="0"/>
              <a:t>e </a:t>
            </a:r>
            <a:r>
              <a:rPr lang="nl-NL" sz="2000" dirty="0"/>
              <a:t>ook toenemen, waardoor de GA-curve omhoog schuift over de tijd</a:t>
            </a:r>
          </a:p>
          <a:p>
            <a:pPr lvl="1"/>
            <a:r>
              <a:rPr lang="nl-NL" sz="2000" dirty="0"/>
              <a:t>Inflatie verhoogt de inflatieverwachtingen </a:t>
            </a:r>
            <a:r>
              <a:rPr lang="nl-NL" sz="2000" dirty="0" smtClean="0"/>
              <a:t>dus stijgen lonen en prijzen als contracten </a:t>
            </a:r>
            <a:r>
              <a:rPr lang="nl-NL" sz="2000" dirty="0"/>
              <a:t>opnieuw worden </a:t>
            </a:r>
            <a:r>
              <a:rPr lang="nl-NL" sz="2000" dirty="0" smtClean="0"/>
              <a:t>onderhandeld</a:t>
            </a:r>
          </a:p>
          <a:p>
            <a:pPr lvl="1"/>
            <a:r>
              <a:rPr lang="nl-NL" sz="2000" dirty="0" smtClean="0"/>
              <a:t>Bij een hoger loon- en kostprijsniveau willen producenten minder aanbieden</a:t>
            </a:r>
            <a:endParaRPr lang="nl-NL" sz="2000" dirty="0"/>
          </a:p>
          <a:p>
            <a:r>
              <a:rPr lang="nl-NL" sz="2000" dirty="0">
                <a:solidFill>
                  <a:schemeClr val="bg1"/>
                </a:solidFill>
              </a:rPr>
              <a:t>Mate van </a:t>
            </a:r>
            <a:r>
              <a:rPr lang="nl-NL" sz="2000" dirty="0" smtClean="0">
                <a:solidFill>
                  <a:schemeClr val="bg1"/>
                </a:solidFill>
              </a:rPr>
              <a:t>prijs- en loonrigiditeit </a:t>
            </a:r>
            <a:r>
              <a:rPr lang="nl-NL" sz="2000" dirty="0">
                <a:solidFill>
                  <a:schemeClr val="bg1"/>
                </a:solidFill>
              </a:rPr>
              <a:t>bepaalt de helling van de GA-curve</a:t>
            </a:r>
          </a:p>
          <a:p>
            <a:pPr lvl="1"/>
            <a:r>
              <a:rPr lang="nl-NL" sz="2000" dirty="0"/>
              <a:t>Hoe meer flexibiliteit hoe steiler de curve</a:t>
            </a:r>
          </a:p>
          <a:p>
            <a:r>
              <a:rPr lang="nl-NL" sz="2000" dirty="0" smtClean="0"/>
              <a:t>Conjuncturele werkloosheid daalt als de output-gap groter wordt</a:t>
            </a:r>
          </a:p>
        </p:txBody>
      </p:sp>
    </p:spTree>
    <p:extLst>
      <p:ext uri="{BB962C8B-B14F-4D97-AF65-F5344CB8AC3E}">
        <p14:creationId xmlns:p14="http://schemas.microsoft.com/office/powerpoint/2010/main" val="415939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Aanpassingen van KT naar LT evenwicht gaan sneller als loon- en prijsflexibiliteit groter is (de GA-curve steiler, k hoger): meer prijs- en loonstijgingen bij hoger inkomen. De centrale bank grijpt harder in met rentebeleid waardoor sterkere reacties MB</a:t>
            </a:r>
          </a:p>
          <a:p>
            <a:endParaRPr lang="nl-NL" sz="2000" b="1" dirty="0" smtClean="0"/>
          </a:p>
          <a:p>
            <a:r>
              <a:rPr lang="nl-NL" sz="2000" b="1" dirty="0" smtClean="0"/>
              <a:t>Grafisch/verbaal</a:t>
            </a:r>
            <a:r>
              <a:rPr lang="nl-NL" sz="2000" dirty="0"/>
              <a:t>: GA is </a:t>
            </a:r>
            <a:r>
              <a:rPr lang="nl-NL" sz="2000" dirty="0" smtClean="0"/>
              <a:t>stijgend in de inflatie. Het </a:t>
            </a:r>
            <a:r>
              <a:rPr lang="nl-NL" sz="2000" dirty="0"/>
              <a:t>snijpunt van de GA-curve met de y-as</a:t>
            </a:r>
            <a:r>
              <a:rPr lang="nl-NL" sz="2000" dirty="0">
                <a:solidFill>
                  <a:schemeClr val="bg1"/>
                </a:solidFill>
              </a:rPr>
              <a:t> wordt bepaald door de verwachte inflatie π</a:t>
            </a:r>
            <a:r>
              <a:rPr lang="nl-NL" sz="2000" baseline="30000" dirty="0">
                <a:solidFill>
                  <a:schemeClr val="bg1"/>
                </a:solidFill>
              </a:rPr>
              <a:t>e</a:t>
            </a:r>
            <a:r>
              <a:rPr lang="nl-NL" sz="2000" dirty="0">
                <a:solidFill>
                  <a:schemeClr val="bg1"/>
                </a:solidFill>
              </a:rPr>
              <a:t>. Hoe hoger de verwachte inflatie, hoe hoger het snijpunt </a:t>
            </a:r>
          </a:p>
          <a:p>
            <a:endParaRPr lang="nl-NL" sz="2000" dirty="0"/>
          </a:p>
          <a:p>
            <a:r>
              <a:rPr lang="nl-NL" sz="2000" b="1" dirty="0"/>
              <a:t>Wiskundig</a:t>
            </a:r>
            <a:r>
              <a:rPr lang="nl-NL" sz="2000" dirty="0"/>
              <a:t>: GA kan worden geschreven als π = π</a:t>
            </a:r>
            <a:r>
              <a:rPr lang="nl-NL" sz="2000" baseline="30000" dirty="0"/>
              <a:t>e</a:t>
            </a:r>
            <a:r>
              <a:rPr lang="nl-NL" sz="2000" dirty="0"/>
              <a:t> + k(Y – Y*), k &gt; 0,</a:t>
            </a:r>
          </a:p>
          <a:p>
            <a:pPr lvl="1"/>
            <a:r>
              <a:rPr lang="nl-NL" sz="2000" dirty="0"/>
              <a:t>k is een maatstaf voor prijs- en loonflexibiliteit, hoe hoger k hoe flexibeler de economie</a:t>
            </a:r>
          </a:p>
          <a:p>
            <a:pPr lvl="1"/>
            <a:r>
              <a:rPr lang="nl-NL" sz="2000" dirty="0"/>
              <a:t>Y* is de potentiele productie</a:t>
            </a:r>
          </a:p>
          <a:p>
            <a:pPr lvl="1"/>
            <a:r>
              <a:rPr lang="nl-NL" sz="2000" dirty="0" smtClean="0"/>
              <a:t>π</a:t>
            </a:r>
            <a:r>
              <a:rPr lang="nl-NL" sz="2000" baseline="30000" dirty="0" smtClean="0"/>
              <a:t>e</a:t>
            </a:r>
            <a:r>
              <a:rPr lang="nl-NL" sz="2000" dirty="0" smtClean="0"/>
              <a:t>(π</a:t>
            </a:r>
            <a:r>
              <a:rPr lang="nl-NL" sz="2000" baseline="-25000" dirty="0" smtClean="0"/>
              <a:t>-1</a:t>
            </a:r>
            <a:r>
              <a:rPr lang="nl-NL" sz="2000" dirty="0" smtClean="0"/>
              <a:t>), </a:t>
            </a:r>
            <a:r>
              <a:rPr lang="nl-NL" sz="2000" dirty="0"/>
              <a:t>is de verwachte inflatie, </a:t>
            </a:r>
            <a:r>
              <a:rPr lang="nl-NL" sz="2000" dirty="0" smtClean="0"/>
              <a:t>dπ</a:t>
            </a:r>
            <a:r>
              <a:rPr lang="nl-NL" sz="2000" baseline="30000" dirty="0" smtClean="0"/>
              <a:t>e</a:t>
            </a:r>
            <a:r>
              <a:rPr lang="nl-NL" sz="2000" dirty="0" smtClean="0"/>
              <a:t>/d</a:t>
            </a:r>
            <a:r>
              <a:rPr lang="nl-NL" sz="2000" dirty="0"/>
              <a:t>π</a:t>
            </a:r>
            <a:r>
              <a:rPr lang="nl-NL" sz="2000" baseline="-25000" dirty="0"/>
              <a:t>-1</a:t>
            </a:r>
            <a:r>
              <a:rPr lang="nl-NL" sz="2000" dirty="0" smtClean="0"/>
              <a:t> </a:t>
            </a:r>
            <a:r>
              <a:rPr lang="nl-NL" sz="2000" dirty="0"/>
              <a:t>&gt; 0: de verwachte inflatie in de volgende periode neemt toe als de inflatie nu stijgt</a:t>
            </a:r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26924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Neo</a:t>
            </a:r>
            <a:r>
              <a:rPr lang="nl-NL" dirty="0" smtClean="0"/>
              <a:t>/nieuw klassieken vs. Keynesianen en monetaristen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000" dirty="0"/>
              <a:t>Keynesianen </a:t>
            </a:r>
            <a:r>
              <a:rPr lang="nl-NL" sz="2000" dirty="0" smtClean="0"/>
              <a:t>en monetaristen: </a:t>
            </a:r>
            <a:r>
              <a:rPr lang="nl-NL" sz="2000" dirty="0"/>
              <a:t>geen perfecte loon- en </a:t>
            </a:r>
            <a:r>
              <a:rPr lang="nl-NL" sz="2000" dirty="0" err="1" smtClean="0"/>
              <a:t>prijsflexibliliteit</a:t>
            </a:r>
            <a:r>
              <a:rPr lang="nl-NL" sz="2000" dirty="0" smtClean="0"/>
              <a:t> </a:t>
            </a:r>
            <a:r>
              <a:rPr lang="nl-NL" sz="2000" dirty="0"/>
              <a:t>en </a:t>
            </a:r>
            <a:r>
              <a:rPr lang="nl-NL" sz="2000" dirty="0" smtClean="0"/>
              <a:t>GA, </a:t>
            </a:r>
            <a:r>
              <a:rPr lang="nl-NL" sz="2000" dirty="0"/>
              <a:t>Y is op korte termijn niet gelijk aan GA op lange-termijn Y* (= potentiële productie)</a:t>
            </a:r>
          </a:p>
          <a:p>
            <a:r>
              <a:rPr lang="nl-NL" sz="2000" dirty="0" err="1"/>
              <a:t>Neo</a:t>
            </a:r>
            <a:r>
              <a:rPr lang="nl-NL" sz="2000" dirty="0"/>
              <a:t>- en Nieuw klassieken: perfecte loon- en prijsflexibiliteit. GA is op korte termijn gelijk aan GA op lange-termijn (= potentiële productie): GA is verticaal (k = ∞). Gevolg: </a:t>
            </a:r>
          </a:p>
          <a:p>
            <a:pPr lvl="1"/>
            <a:r>
              <a:rPr lang="nl-NL" sz="2000" dirty="0"/>
              <a:t>Vraagstimulering (budgettair en monetair) niet effectief: geen effect op inkomen, alleen effect op inflatie</a:t>
            </a:r>
          </a:p>
          <a:p>
            <a:pPr lvl="1"/>
            <a:r>
              <a:rPr lang="nl-NL" sz="2000" dirty="0"/>
              <a:t>Mechanisme: perfecte verdringing van vraagstimulansen, 1-op-1 tot verandering </a:t>
            </a:r>
            <a:r>
              <a:rPr lang="nl-NL" sz="2000" dirty="0" smtClean="0"/>
              <a:t>prijzen</a:t>
            </a:r>
          </a:p>
          <a:p>
            <a:pPr lvl="1"/>
            <a:r>
              <a:rPr lang="nl-NL" sz="2000" dirty="0" smtClean="0"/>
              <a:t>Noot: leg uit door GA bijna maar niet perfect verticaal te tekenen</a:t>
            </a:r>
          </a:p>
          <a:p>
            <a:r>
              <a:rPr lang="nl-NL" sz="2000" dirty="0" smtClean="0"/>
              <a:t>Stagflatie </a:t>
            </a:r>
            <a:r>
              <a:rPr lang="nl-NL" sz="2000" dirty="0"/>
              <a:t>jaren 70: economische stagnatie + inflatie door stimulerend vraagbeleid + remmend aanbodbeleid bij aanbodproblemen</a:t>
            </a:r>
          </a:p>
          <a:p>
            <a:r>
              <a:rPr lang="nl-NL" sz="2000" dirty="0"/>
              <a:t>Grote Depressie en Grote Recessie (na 2010): economische stagnatie + deflatie door stimulerend aanbodbeleid + remmend vraagbeleid bij vraagproblemen</a:t>
            </a:r>
          </a:p>
          <a:p>
            <a:endParaRPr lang="nl-NL" sz="2000" dirty="0"/>
          </a:p>
          <a:p>
            <a:endParaRPr lang="nl-NL" sz="2000" dirty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25760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IS-MB-GA: overzicht grafisch en wiskundig</a:t>
            </a:r>
            <a:endParaRPr lang="nl-NL" dirty="0"/>
          </a:p>
        </p:txBody>
      </p:sp>
      <p:sp>
        <p:nvSpPr>
          <p:cNvPr id="42" name="Content Placeholder 4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dirty="0" smtClean="0"/>
              <a:t>IS:	Y = c(Y – B) – (a + b)r + C</a:t>
            </a:r>
            <a:r>
              <a:rPr lang="nl-NL" sz="1800" baseline="-25000" dirty="0" smtClean="0"/>
              <a:t>0  </a:t>
            </a:r>
            <a:r>
              <a:rPr lang="nl-NL" sz="1800" dirty="0" smtClean="0"/>
              <a:t>+ I</a:t>
            </a:r>
            <a:r>
              <a:rPr lang="nl-NL" sz="1800" baseline="-25000" dirty="0" smtClean="0"/>
              <a:t>0 </a:t>
            </a:r>
            <a:r>
              <a:rPr lang="nl-NL" sz="1800" dirty="0" smtClean="0"/>
              <a:t>+ O</a:t>
            </a:r>
          </a:p>
          <a:p>
            <a:pPr marL="0" indent="0">
              <a:buNone/>
            </a:pPr>
            <a:r>
              <a:rPr lang="nl-NL" sz="1800" dirty="0" smtClean="0"/>
              <a:t>MB: 	r = f + gπ</a:t>
            </a:r>
            <a:r>
              <a:rPr lang="nl-NL" sz="1800" baseline="-25000" dirty="0" smtClean="0"/>
              <a:t>-1</a:t>
            </a:r>
            <a:endParaRPr lang="nl-NL" sz="1800" dirty="0" smtClean="0"/>
          </a:p>
          <a:p>
            <a:pPr marL="0" indent="0">
              <a:buNone/>
            </a:pPr>
            <a:r>
              <a:rPr lang="nl-NL" sz="1800" dirty="0" smtClean="0"/>
              <a:t>GA: 	π = π</a:t>
            </a:r>
            <a:r>
              <a:rPr lang="nl-NL" sz="1800" baseline="30000" dirty="0" smtClean="0"/>
              <a:t>e</a:t>
            </a:r>
            <a:r>
              <a:rPr lang="nl-NL" sz="1800" dirty="0" smtClean="0"/>
              <a:t> + k(Y – Y*), π</a:t>
            </a:r>
            <a:r>
              <a:rPr lang="nl-NL" sz="1800" baseline="30000" dirty="0" smtClean="0"/>
              <a:t>e</a:t>
            </a:r>
            <a:r>
              <a:rPr lang="nl-NL" sz="1800" dirty="0" smtClean="0"/>
              <a:t>(π</a:t>
            </a:r>
            <a:r>
              <a:rPr lang="nl-NL" sz="1800" baseline="-25000" dirty="0" smtClean="0"/>
              <a:t>-1</a:t>
            </a:r>
            <a:r>
              <a:rPr lang="nl-NL" sz="1800" dirty="0" smtClean="0"/>
              <a:t>)</a:t>
            </a:r>
            <a:endParaRPr lang="nl-NL" dirty="0" smtClean="0"/>
          </a:p>
          <a:p>
            <a:endParaRPr lang="nl-NL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101419" y="1576012"/>
            <a:ext cx="1" cy="21992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100048" y="3776424"/>
            <a:ext cx="2718619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196342" y="1561264"/>
            <a:ext cx="2160270" cy="19669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100048" y="2563076"/>
            <a:ext cx="23528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112956" y="4369729"/>
            <a:ext cx="2532926" cy="1653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52907" y="334275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IS</a:t>
            </a:r>
            <a:endParaRPr lang="nl-NL" dirty="0"/>
          </a:p>
        </p:txBody>
      </p:sp>
      <p:sp>
        <p:nvSpPr>
          <p:cNvPr id="27" name="TextBox 26"/>
          <p:cNvSpPr txBox="1"/>
          <p:nvPr/>
        </p:nvSpPr>
        <p:spPr>
          <a:xfrm>
            <a:off x="4427416" y="2360054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MB</a:t>
            </a:r>
            <a:endParaRPr lang="nl-NL" dirty="0"/>
          </a:p>
        </p:txBody>
      </p:sp>
      <p:sp>
        <p:nvSpPr>
          <p:cNvPr id="28" name="TextBox 27"/>
          <p:cNvSpPr txBox="1"/>
          <p:nvPr/>
        </p:nvSpPr>
        <p:spPr>
          <a:xfrm>
            <a:off x="4476605" y="376808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8577" y="413741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endParaRPr lang="nl-NL" dirty="0"/>
          </a:p>
        </p:txBody>
      </p:sp>
      <p:sp>
        <p:nvSpPr>
          <p:cNvPr id="30" name="TextBox 29"/>
          <p:cNvSpPr txBox="1"/>
          <p:nvPr/>
        </p:nvSpPr>
        <p:spPr>
          <a:xfrm>
            <a:off x="1678577" y="150658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endParaRPr lang="nl-NL" dirty="0"/>
          </a:p>
        </p:txBody>
      </p:sp>
      <p:sp>
        <p:nvSpPr>
          <p:cNvPr id="32" name="TextBox 31"/>
          <p:cNvSpPr txBox="1"/>
          <p:nvPr/>
        </p:nvSpPr>
        <p:spPr>
          <a:xfrm>
            <a:off x="1349066" y="584171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</a:t>
            </a:r>
            <a:r>
              <a:rPr lang="en-US" baseline="30000" dirty="0" smtClean="0"/>
              <a:t>e</a:t>
            </a:r>
            <a:r>
              <a:rPr lang="en-US" dirty="0" smtClean="0"/>
              <a:t>(</a:t>
            </a:r>
            <a:r>
              <a:rPr lang="el-GR" dirty="0" smtClean="0"/>
              <a:t>π</a:t>
            </a:r>
            <a:r>
              <a:rPr lang="nl-NL" baseline="-25000" dirty="0"/>
              <a:t>-1</a:t>
            </a:r>
            <a:r>
              <a:rPr lang="en-US" dirty="0" smtClean="0"/>
              <a:t>)</a:t>
            </a:r>
            <a:endParaRPr lang="nl-NL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294164" y="2563076"/>
            <a:ext cx="6434" cy="381038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2093066" y="5243750"/>
            <a:ext cx="1189271" cy="1458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665772" y="42494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GA</a:t>
            </a:r>
            <a:endParaRPr lang="nl-NL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2095423" y="4174237"/>
            <a:ext cx="1" cy="21992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100047" y="6373465"/>
            <a:ext cx="2718619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86263" y="637346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57836" y="637088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Y*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99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Illustratie: een vraagstimulans – stap 1</a:t>
            </a:r>
            <a:endParaRPr lang="nl-NL" dirty="0"/>
          </a:p>
        </p:txBody>
      </p:sp>
      <p:sp>
        <p:nvSpPr>
          <p:cNvPr id="42" name="Content Placeholder 4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Een verhoging van de bestedingen (hogere C</a:t>
            </a:r>
            <a:r>
              <a:rPr lang="nl-NL" baseline="-25000" dirty="0" smtClean="0"/>
              <a:t>0</a:t>
            </a:r>
            <a:r>
              <a:rPr lang="nl-NL" dirty="0" smtClean="0"/>
              <a:t>, I</a:t>
            </a:r>
            <a:r>
              <a:rPr lang="nl-NL" baseline="-25000" dirty="0" smtClean="0"/>
              <a:t>0</a:t>
            </a:r>
            <a:r>
              <a:rPr lang="nl-NL" dirty="0" smtClean="0"/>
              <a:t> of O of lagere T) leidt tot een verschuiving van de IS-curve van IS</a:t>
            </a:r>
            <a:r>
              <a:rPr lang="nl-NL" baseline="-25000" dirty="0" smtClean="0"/>
              <a:t>0</a:t>
            </a:r>
            <a:r>
              <a:rPr lang="nl-NL" dirty="0" smtClean="0"/>
              <a:t> naar IS</a:t>
            </a:r>
            <a:r>
              <a:rPr lang="nl-NL" baseline="-25000" dirty="0" smtClean="0"/>
              <a:t>1</a:t>
            </a:r>
          </a:p>
          <a:p>
            <a:r>
              <a:rPr lang="nl-NL" dirty="0" smtClean="0"/>
              <a:t>Een nieuw evenwicht wordt bereikt in Y</a:t>
            </a:r>
            <a:r>
              <a:rPr lang="nl-NL" baseline="-25000" dirty="0" smtClean="0"/>
              <a:t>1</a:t>
            </a:r>
            <a:r>
              <a:rPr lang="nl-NL" dirty="0" smtClean="0"/>
              <a:t> en rente r</a:t>
            </a:r>
            <a:r>
              <a:rPr lang="nl-NL" baseline="-25000" dirty="0" smtClean="0"/>
              <a:t>0</a:t>
            </a:r>
            <a:r>
              <a:rPr lang="nl-NL" dirty="0" smtClean="0"/>
              <a:t> = r</a:t>
            </a:r>
            <a:r>
              <a:rPr lang="nl-NL" baseline="-25000" dirty="0" smtClean="0"/>
              <a:t>1</a:t>
            </a:r>
          </a:p>
          <a:p>
            <a:r>
              <a:rPr lang="nl-NL" dirty="0"/>
              <a:t>CB reageert nog </a:t>
            </a:r>
            <a:r>
              <a:rPr lang="nl-NL" dirty="0" smtClean="0"/>
              <a:t>niet</a:t>
            </a:r>
          </a:p>
          <a:p>
            <a:r>
              <a:rPr lang="nl-NL" dirty="0" smtClean="0"/>
              <a:t>De inflatie neemt toe van π</a:t>
            </a:r>
            <a:r>
              <a:rPr lang="nl-NL" baseline="-25000" dirty="0" smtClean="0"/>
              <a:t>0</a:t>
            </a:r>
            <a:r>
              <a:rPr lang="nl-NL" dirty="0" smtClean="0"/>
              <a:t> naar π</a:t>
            </a:r>
            <a:r>
              <a:rPr lang="nl-NL" baseline="-25000" dirty="0" smtClean="0"/>
              <a:t>1</a:t>
            </a:r>
          </a:p>
          <a:p>
            <a:endParaRPr lang="nl-NL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100048" y="1568854"/>
            <a:ext cx="1" cy="21992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100048" y="3776424"/>
            <a:ext cx="2718619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192314" y="1554142"/>
            <a:ext cx="2160270" cy="19669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100048" y="2563076"/>
            <a:ext cx="23528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27525" y="3354743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IS</a:t>
            </a:r>
            <a:r>
              <a:rPr lang="nl-NL" baseline="-25000" dirty="0"/>
              <a:t>0</a:t>
            </a:r>
            <a:endParaRPr lang="nl-NL" dirty="0"/>
          </a:p>
        </p:txBody>
      </p:sp>
      <p:sp>
        <p:nvSpPr>
          <p:cNvPr id="27" name="TextBox 26"/>
          <p:cNvSpPr txBox="1"/>
          <p:nvPr/>
        </p:nvSpPr>
        <p:spPr>
          <a:xfrm>
            <a:off x="4427416" y="2360054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MB</a:t>
            </a:r>
            <a:r>
              <a:rPr lang="nl-NL" baseline="-25000" dirty="0" smtClean="0"/>
              <a:t>0</a:t>
            </a:r>
            <a:endParaRPr lang="nl-NL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4476605" y="376808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8577" y="413741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endParaRPr lang="nl-NL" dirty="0"/>
          </a:p>
        </p:txBody>
      </p:sp>
      <p:sp>
        <p:nvSpPr>
          <p:cNvPr id="30" name="TextBox 29"/>
          <p:cNvSpPr txBox="1"/>
          <p:nvPr/>
        </p:nvSpPr>
        <p:spPr>
          <a:xfrm>
            <a:off x="1678577" y="150658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endParaRPr lang="nl-NL" dirty="0"/>
          </a:p>
        </p:txBody>
      </p:sp>
      <p:sp>
        <p:nvSpPr>
          <p:cNvPr id="32" name="TextBox 31"/>
          <p:cNvSpPr txBox="1"/>
          <p:nvPr/>
        </p:nvSpPr>
        <p:spPr>
          <a:xfrm>
            <a:off x="1335715" y="584080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</a:t>
            </a:r>
            <a:r>
              <a:rPr lang="en-US" baseline="30000" dirty="0" smtClean="0"/>
              <a:t>e</a:t>
            </a:r>
            <a:r>
              <a:rPr lang="en-US" dirty="0" smtClean="0"/>
              <a:t>(</a:t>
            </a:r>
            <a:r>
              <a:rPr lang="el-GR" dirty="0"/>
              <a:t>π</a:t>
            </a:r>
            <a:r>
              <a:rPr lang="en-US" baseline="-25000" dirty="0"/>
              <a:t>0</a:t>
            </a:r>
            <a:r>
              <a:rPr lang="en-US" dirty="0" smtClean="0"/>
              <a:t>)</a:t>
            </a:r>
            <a:endParaRPr lang="nl-NL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294164" y="2563076"/>
            <a:ext cx="6434" cy="381038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2093461" y="5232546"/>
            <a:ext cx="1189271" cy="1458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095423" y="4174237"/>
            <a:ext cx="1" cy="21992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100047" y="6373465"/>
            <a:ext cx="2718619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86263" y="637346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Y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2731451" y="1506779"/>
            <a:ext cx="2160270" cy="19669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43455" y="3354743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IS</a:t>
            </a:r>
            <a:r>
              <a:rPr lang="nl-NL" baseline="-25000" dirty="0"/>
              <a:t>1</a:t>
            </a:r>
            <a:endParaRPr lang="nl-NL" dirty="0"/>
          </a:p>
        </p:txBody>
      </p:sp>
      <p:sp>
        <p:nvSpPr>
          <p:cNvPr id="35" name="TextBox 34"/>
          <p:cNvSpPr txBox="1"/>
          <p:nvPr/>
        </p:nvSpPr>
        <p:spPr>
          <a:xfrm>
            <a:off x="2993155" y="373591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Y</a:t>
            </a:r>
            <a:r>
              <a:rPr lang="nl-NL" baseline="-25000" dirty="0" smtClean="0"/>
              <a:t>0</a:t>
            </a:r>
            <a:endParaRPr lang="nl-NL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3027880" y="63239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Y</a:t>
            </a:r>
            <a:r>
              <a:rPr lang="nl-NL" baseline="-25000" dirty="0" smtClean="0"/>
              <a:t>0</a:t>
            </a:r>
            <a:endParaRPr lang="nl-NL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761483" y="374433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Y</a:t>
            </a:r>
            <a:r>
              <a:rPr lang="nl-NL" baseline="-25000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64744" y="501178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-25000" dirty="0" smtClean="0"/>
              <a:t>0</a:t>
            </a:r>
            <a:endParaRPr lang="nl-NL" baseline="-25000" dirty="0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3883888" y="2563075"/>
            <a:ext cx="5805" cy="120331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774062" y="635212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Y</a:t>
            </a:r>
            <a:r>
              <a:rPr lang="nl-NL" baseline="-25000" dirty="0"/>
              <a:t>1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H="1" flipV="1">
            <a:off x="3889693" y="3794730"/>
            <a:ext cx="11349" cy="257873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669162" y="460922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-25000" dirty="0"/>
              <a:t>1</a:t>
            </a:r>
            <a:endParaRPr lang="nl-NL" baseline="-25000" dirty="0"/>
          </a:p>
        </p:txBody>
      </p:sp>
      <p:cxnSp>
        <p:nvCxnSpPr>
          <p:cNvPr id="47" name="Straight Connector 46"/>
          <p:cNvCxnSpPr/>
          <p:nvPr/>
        </p:nvCxnSpPr>
        <p:spPr>
          <a:xfrm flipH="1" flipV="1">
            <a:off x="2095423" y="4806937"/>
            <a:ext cx="1785141" cy="883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420548" y="2341494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endParaRPr lang="nl-NL" baseline="-25000" dirty="0"/>
          </a:p>
        </p:txBody>
      </p:sp>
      <p:sp>
        <p:nvSpPr>
          <p:cNvPr id="49" name="TextBox 48"/>
          <p:cNvSpPr txBox="1"/>
          <p:nvPr/>
        </p:nvSpPr>
        <p:spPr>
          <a:xfrm>
            <a:off x="1616240" y="2341494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r</a:t>
            </a:r>
            <a:r>
              <a:rPr lang="en-US" baseline="-25000" dirty="0"/>
              <a:t>1</a:t>
            </a:r>
            <a:endParaRPr lang="nl-NL" baseline="-25000" dirty="0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2095422" y="4281379"/>
            <a:ext cx="2567154" cy="18153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633103" y="4148100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GA</a:t>
            </a:r>
            <a:r>
              <a:rPr lang="nl-NL" baseline="-25000" dirty="0" smtClean="0"/>
              <a:t>0</a:t>
            </a:r>
            <a:endParaRPr lang="nl-NL" baseline="-25000" dirty="0"/>
          </a:p>
        </p:txBody>
      </p:sp>
    </p:spTree>
    <p:extLst>
      <p:ext uri="{BB962C8B-B14F-4D97-AF65-F5344CB8AC3E}">
        <p14:creationId xmlns:p14="http://schemas.microsoft.com/office/powerpoint/2010/main" val="246663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8" grpId="0"/>
      <p:bldP spid="43" grpId="0"/>
      <p:bldP spid="46" grpId="0"/>
      <p:bldP spid="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Illustratie: een vraagstimulans – stap 2</a:t>
            </a:r>
            <a:endParaRPr lang="nl-NL" dirty="0"/>
          </a:p>
        </p:txBody>
      </p:sp>
      <p:sp>
        <p:nvSpPr>
          <p:cNvPr id="42" name="Content Placeholder 4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Doordat de inflatie hoger is geworden (π</a:t>
            </a:r>
            <a:r>
              <a:rPr lang="nl-NL" baseline="-25000" dirty="0" smtClean="0"/>
              <a:t>1</a:t>
            </a:r>
            <a:r>
              <a:rPr lang="nl-NL" dirty="0" smtClean="0"/>
              <a:t> &gt; π</a:t>
            </a:r>
            <a:r>
              <a:rPr lang="nl-NL" baseline="-25000" dirty="0" smtClean="0"/>
              <a:t>0</a:t>
            </a:r>
            <a:r>
              <a:rPr lang="nl-NL" dirty="0" smtClean="0"/>
              <a:t>) stijgen de inflatieverwachtingen: π</a:t>
            </a:r>
            <a:r>
              <a:rPr lang="nl-NL" baseline="30000" dirty="0" smtClean="0"/>
              <a:t>e</a:t>
            </a:r>
            <a:r>
              <a:rPr lang="nl-NL" dirty="0" smtClean="0"/>
              <a:t> gaat omhoog</a:t>
            </a:r>
          </a:p>
          <a:p>
            <a:r>
              <a:rPr lang="nl-NL" dirty="0" smtClean="0"/>
              <a:t>Bij ieder productieniveau zijn de (loon)kosten hoger geworden dus verschuift de GA-curve naar links/omhoog van GA</a:t>
            </a:r>
            <a:r>
              <a:rPr lang="nl-NL" baseline="-25000" dirty="0" smtClean="0"/>
              <a:t>0</a:t>
            </a:r>
            <a:r>
              <a:rPr lang="nl-NL" dirty="0" smtClean="0"/>
              <a:t> naar GA</a:t>
            </a:r>
            <a:r>
              <a:rPr lang="nl-NL" baseline="-25000" dirty="0" smtClean="0"/>
              <a:t>1</a:t>
            </a:r>
            <a:endParaRPr lang="nl-NL" dirty="0" smtClean="0"/>
          </a:p>
          <a:p>
            <a:r>
              <a:rPr lang="nl-NL" dirty="0" smtClean="0"/>
              <a:t>Bij een hogere inflatie verhoogt de centrale bank de rente naar r</a:t>
            </a:r>
            <a:r>
              <a:rPr lang="nl-NL" baseline="-25000" dirty="0" smtClean="0"/>
              <a:t>2</a:t>
            </a:r>
            <a:r>
              <a:rPr lang="nl-NL" dirty="0" smtClean="0"/>
              <a:t> en stijgt de MB-curve van MB</a:t>
            </a:r>
            <a:r>
              <a:rPr lang="nl-NL" baseline="-25000" dirty="0" smtClean="0"/>
              <a:t>0</a:t>
            </a:r>
            <a:r>
              <a:rPr lang="nl-NL" dirty="0" smtClean="0"/>
              <a:t> naar MB</a:t>
            </a:r>
            <a:r>
              <a:rPr lang="nl-NL" baseline="-25000" dirty="0" smtClean="0"/>
              <a:t>1</a:t>
            </a:r>
          </a:p>
          <a:p>
            <a:r>
              <a:rPr lang="nl-NL" dirty="0" smtClean="0"/>
              <a:t>Merk op: MB en GA verschuiven simultaan!</a:t>
            </a:r>
          </a:p>
          <a:p>
            <a:r>
              <a:rPr lang="nl-NL" dirty="0" smtClean="0"/>
              <a:t>Een nieuw evenwicht wordt bereikt bij een lager inkomen Y</a:t>
            </a:r>
            <a:r>
              <a:rPr lang="nl-NL" baseline="-25000" dirty="0" smtClean="0"/>
              <a:t>2</a:t>
            </a:r>
            <a:r>
              <a:rPr lang="nl-NL" dirty="0" smtClean="0"/>
              <a:t>, hogere rente r</a:t>
            </a:r>
            <a:r>
              <a:rPr lang="nl-NL" baseline="-25000" dirty="0" smtClean="0"/>
              <a:t>2</a:t>
            </a:r>
            <a:r>
              <a:rPr lang="nl-NL" dirty="0" smtClean="0"/>
              <a:t> en </a:t>
            </a:r>
            <a:r>
              <a:rPr lang="nl-NL" dirty="0" err="1" smtClean="0"/>
              <a:t>en</a:t>
            </a:r>
            <a:r>
              <a:rPr lang="nl-NL" dirty="0" smtClean="0"/>
              <a:t> hogere inflatie π</a:t>
            </a:r>
            <a:r>
              <a:rPr lang="nl-NL" baseline="-25000" dirty="0" smtClean="0"/>
              <a:t>2</a:t>
            </a:r>
            <a:endParaRPr lang="nl-NL" dirty="0" smtClean="0"/>
          </a:p>
          <a:p>
            <a:endParaRPr lang="nl-NL" baseline="-25000" dirty="0" smtClean="0"/>
          </a:p>
          <a:p>
            <a:endParaRPr lang="nl-NL" dirty="0" smtClean="0"/>
          </a:p>
          <a:p>
            <a:endParaRPr lang="nl-NL" baseline="-25000" dirty="0" smtClean="0"/>
          </a:p>
          <a:p>
            <a:endParaRPr lang="nl-NL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102399" y="1576825"/>
            <a:ext cx="1" cy="21992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100048" y="3776424"/>
            <a:ext cx="2718619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168246" y="1534540"/>
            <a:ext cx="2160270" cy="19669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100048" y="2563076"/>
            <a:ext cx="23528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102047" y="4421546"/>
            <a:ext cx="2542998" cy="18928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68187" y="3389923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IS</a:t>
            </a:r>
            <a:r>
              <a:rPr lang="nl-NL" baseline="-25000" dirty="0"/>
              <a:t>0</a:t>
            </a:r>
            <a:endParaRPr lang="nl-NL" dirty="0"/>
          </a:p>
        </p:txBody>
      </p:sp>
      <p:sp>
        <p:nvSpPr>
          <p:cNvPr id="28" name="TextBox 27"/>
          <p:cNvSpPr txBox="1"/>
          <p:nvPr/>
        </p:nvSpPr>
        <p:spPr>
          <a:xfrm>
            <a:off x="4476605" y="376808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78577" y="150658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endParaRPr lang="nl-NL" dirty="0"/>
          </a:p>
        </p:txBody>
      </p:sp>
      <p:sp>
        <p:nvSpPr>
          <p:cNvPr id="32" name="TextBox 31"/>
          <p:cNvSpPr txBox="1"/>
          <p:nvPr/>
        </p:nvSpPr>
        <p:spPr>
          <a:xfrm>
            <a:off x="1325711" y="605344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</a:t>
            </a:r>
            <a:r>
              <a:rPr lang="en-US" baseline="30000" dirty="0" smtClean="0"/>
              <a:t>e</a:t>
            </a:r>
            <a:r>
              <a:rPr lang="en-US" dirty="0" smtClean="0"/>
              <a:t>(</a:t>
            </a:r>
            <a:r>
              <a:rPr lang="el-GR" dirty="0"/>
              <a:t>π</a:t>
            </a:r>
            <a:r>
              <a:rPr lang="en-US" baseline="-25000" dirty="0"/>
              <a:t>0</a:t>
            </a:r>
            <a:r>
              <a:rPr lang="en-US" dirty="0" smtClean="0"/>
              <a:t>)</a:t>
            </a:r>
            <a:endParaRPr lang="nl-NL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294164" y="2563076"/>
            <a:ext cx="6434" cy="381038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102046" y="5421682"/>
            <a:ext cx="1171820" cy="669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095423" y="4174237"/>
            <a:ext cx="1" cy="21992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100047" y="6373465"/>
            <a:ext cx="2718619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86263" y="637346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Y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2734986" y="1507463"/>
            <a:ext cx="2160270" cy="19669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27754" y="3360963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IS</a:t>
            </a:r>
            <a:r>
              <a:rPr lang="nl-NL" baseline="-25000" dirty="0"/>
              <a:t>1</a:t>
            </a:r>
            <a:endParaRPr lang="nl-NL" dirty="0"/>
          </a:p>
        </p:txBody>
      </p:sp>
      <p:sp>
        <p:nvSpPr>
          <p:cNvPr id="35" name="TextBox 34"/>
          <p:cNvSpPr txBox="1"/>
          <p:nvPr/>
        </p:nvSpPr>
        <p:spPr>
          <a:xfrm>
            <a:off x="2993155" y="373591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Y</a:t>
            </a:r>
            <a:r>
              <a:rPr lang="nl-NL" baseline="-25000" dirty="0" smtClean="0"/>
              <a:t>0</a:t>
            </a:r>
            <a:endParaRPr lang="nl-NL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3027880" y="63239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Y</a:t>
            </a:r>
            <a:r>
              <a:rPr lang="nl-NL" baseline="-25000" dirty="0" smtClean="0"/>
              <a:t>0</a:t>
            </a:r>
            <a:endParaRPr lang="nl-NL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761483" y="374433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Y</a:t>
            </a:r>
            <a:r>
              <a:rPr lang="nl-NL" baseline="-25000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99919" y="5245381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-25000" dirty="0" smtClean="0"/>
              <a:t>0</a:t>
            </a:r>
            <a:endParaRPr lang="nl-NL" baseline="-25000" dirty="0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3883888" y="2553559"/>
            <a:ext cx="980" cy="121282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774062" y="635212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Y</a:t>
            </a:r>
            <a:r>
              <a:rPr lang="nl-NL" baseline="-25000" dirty="0"/>
              <a:t>1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H="1" flipV="1">
            <a:off x="3889693" y="3794730"/>
            <a:ext cx="11349" cy="257873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10066" y="4736380"/>
            <a:ext cx="438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-25000" dirty="0"/>
              <a:t>1</a:t>
            </a:r>
            <a:endParaRPr lang="nl-NL" baseline="-25000" dirty="0"/>
          </a:p>
        </p:txBody>
      </p:sp>
      <p:cxnSp>
        <p:nvCxnSpPr>
          <p:cNvPr id="47" name="Straight Connector 46"/>
          <p:cNvCxnSpPr/>
          <p:nvPr/>
        </p:nvCxnSpPr>
        <p:spPr>
          <a:xfrm flipH="1" flipV="1">
            <a:off x="2081320" y="4975201"/>
            <a:ext cx="1814048" cy="1255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334980" y="2326937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endParaRPr lang="nl-NL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4427416" y="2360054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MB</a:t>
            </a:r>
            <a:r>
              <a:rPr lang="nl-NL" baseline="-25000" dirty="0" smtClean="0"/>
              <a:t>0</a:t>
            </a:r>
            <a:endParaRPr lang="nl-NL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4530759" y="4103064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GA</a:t>
            </a:r>
            <a:r>
              <a:rPr lang="nl-NL" baseline="-25000" dirty="0" smtClean="0"/>
              <a:t>0</a:t>
            </a:r>
            <a:endParaRPr lang="nl-NL" baseline="-25000" dirty="0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2109634" y="4407294"/>
            <a:ext cx="2005811" cy="14650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982891" y="409893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GA</a:t>
            </a:r>
            <a:r>
              <a:rPr lang="nl-NL" baseline="-25000" dirty="0"/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325710" y="565742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</a:t>
            </a:r>
            <a:r>
              <a:rPr lang="en-US" baseline="30000" dirty="0" smtClean="0"/>
              <a:t>e</a:t>
            </a:r>
            <a:r>
              <a:rPr lang="en-US" dirty="0" smtClean="0"/>
              <a:t>(</a:t>
            </a:r>
            <a:r>
              <a:rPr lang="el-GR" dirty="0" smtClean="0"/>
              <a:t>π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nl-NL" dirty="0"/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2105907" y="2312090"/>
            <a:ext cx="23528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423391" y="2089035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MB</a:t>
            </a:r>
            <a:r>
              <a:rPr lang="nl-NL" baseline="-25000" dirty="0" smtClean="0"/>
              <a:t>1</a:t>
            </a:r>
            <a:endParaRPr lang="nl-NL" baseline="-25000" dirty="0"/>
          </a:p>
        </p:txBody>
      </p:sp>
      <p:sp>
        <p:nvSpPr>
          <p:cNvPr id="54" name="TextBox 53"/>
          <p:cNvSpPr txBox="1"/>
          <p:nvPr/>
        </p:nvSpPr>
        <p:spPr>
          <a:xfrm>
            <a:off x="1554708" y="2348662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r</a:t>
            </a:r>
            <a:r>
              <a:rPr lang="en-US" baseline="-25000" dirty="0"/>
              <a:t>1</a:t>
            </a:r>
            <a:endParaRPr lang="nl-NL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1756314" y="2063147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/>
              <a:t>2</a:t>
            </a:r>
            <a:endParaRPr lang="nl-NL" baseline="-25000" dirty="0"/>
          </a:p>
        </p:txBody>
      </p:sp>
      <p:cxnSp>
        <p:nvCxnSpPr>
          <p:cNvPr id="56" name="Straight Connector 55"/>
          <p:cNvCxnSpPr>
            <a:stCxn id="57" idx="0"/>
          </p:cNvCxnSpPr>
          <p:nvPr/>
        </p:nvCxnSpPr>
        <p:spPr>
          <a:xfrm flipH="1" flipV="1">
            <a:off x="3617332" y="2312090"/>
            <a:ext cx="28594" cy="403051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434169" y="634260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Y</a:t>
            </a:r>
            <a:r>
              <a:rPr lang="nl-NL" baseline="-25000" dirty="0" smtClean="0"/>
              <a:t>2</a:t>
            </a:r>
            <a:endParaRPr lang="nl-NL" baseline="-25000" dirty="0"/>
          </a:p>
        </p:txBody>
      </p:sp>
      <p:sp>
        <p:nvSpPr>
          <p:cNvPr id="58" name="TextBox 57"/>
          <p:cNvSpPr txBox="1"/>
          <p:nvPr/>
        </p:nvSpPr>
        <p:spPr>
          <a:xfrm>
            <a:off x="3428694" y="374504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Y</a:t>
            </a:r>
            <a:r>
              <a:rPr lang="nl-NL" baseline="-25000" dirty="0" smtClean="0"/>
              <a:t>2</a:t>
            </a:r>
            <a:endParaRPr lang="nl-NL" baseline="-25000" dirty="0"/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2102047" y="4750366"/>
            <a:ext cx="1515286" cy="406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674689" y="441725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-25000" dirty="0" smtClean="0"/>
              <a:t>2</a:t>
            </a:r>
            <a:endParaRPr lang="nl-NL" baseline="-25000" dirty="0"/>
          </a:p>
        </p:txBody>
      </p:sp>
    </p:spTree>
    <p:extLst>
      <p:ext uri="{BB962C8B-B14F-4D97-AF65-F5344CB8AC3E}">
        <p14:creationId xmlns:p14="http://schemas.microsoft.com/office/powerpoint/2010/main" val="89003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3" grpId="0"/>
      <p:bldP spid="55" grpId="0"/>
      <p:bldP spid="57" grpId="0"/>
      <p:bldP spid="58" grpId="0"/>
      <p:bldP spid="6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55602"/>
            <a:ext cx="10515600" cy="1325563"/>
          </a:xfrm>
        </p:spPr>
        <p:txBody>
          <a:bodyPr/>
          <a:lstStyle/>
          <a:p>
            <a:r>
              <a:rPr lang="nl-NL" dirty="0" smtClean="0"/>
              <a:t>Illustratie: een vraagstimulans – stap 3</a:t>
            </a:r>
            <a:endParaRPr lang="nl-NL" dirty="0"/>
          </a:p>
        </p:txBody>
      </p:sp>
      <p:sp>
        <p:nvSpPr>
          <p:cNvPr id="42" name="Content Placeholder 4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De inflatie blijft stijgen zolang Y &gt; Y*  en inflatieverwachtingen blijven toenemen: π</a:t>
            </a:r>
            <a:r>
              <a:rPr lang="nl-NL" baseline="30000" dirty="0" smtClean="0"/>
              <a:t>e</a:t>
            </a:r>
            <a:r>
              <a:rPr lang="nl-NL" dirty="0" smtClean="0"/>
              <a:t> stijgt </a:t>
            </a:r>
          </a:p>
          <a:p>
            <a:r>
              <a:rPr lang="nl-NL" dirty="0" smtClean="0"/>
              <a:t>Daardoor verschuift de GA-curve van GA</a:t>
            </a:r>
            <a:r>
              <a:rPr lang="nl-NL" baseline="-25000" dirty="0" smtClean="0"/>
              <a:t>1</a:t>
            </a:r>
            <a:r>
              <a:rPr lang="nl-NL" dirty="0" smtClean="0"/>
              <a:t> over de tijd naar links/omhoog naar GA</a:t>
            </a:r>
            <a:r>
              <a:rPr lang="nl-NL" baseline="-25000" dirty="0" smtClean="0"/>
              <a:t>LT</a:t>
            </a:r>
            <a:endParaRPr lang="nl-NL" dirty="0" smtClean="0"/>
          </a:p>
          <a:p>
            <a:r>
              <a:rPr lang="nl-NL" dirty="0" smtClean="0"/>
              <a:t>Bij een hogere inflatie blijft de centrale bank de rente verhogen naar </a:t>
            </a:r>
            <a:r>
              <a:rPr lang="nl-NL" dirty="0" err="1" smtClean="0"/>
              <a:t>r</a:t>
            </a:r>
            <a:r>
              <a:rPr lang="nl-NL" baseline="-25000" dirty="0" err="1" smtClean="0"/>
              <a:t>LT</a:t>
            </a:r>
            <a:r>
              <a:rPr lang="nl-NL" dirty="0" smtClean="0"/>
              <a:t> en stijgt de MB-curve van MB</a:t>
            </a:r>
            <a:r>
              <a:rPr lang="nl-NL" baseline="-25000" dirty="0" smtClean="0"/>
              <a:t>1</a:t>
            </a:r>
            <a:r>
              <a:rPr lang="nl-NL" dirty="0" smtClean="0"/>
              <a:t> over de tijd naar MB</a:t>
            </a:r>
            <a:r>
              <a:rPr lang="nl-NL" baseline="-25000" dirty="0" smtClean="0"/>
              <a:t>LT</a:t>
            </a:r>
            <a:endParaRPr lang="nl-NL" dirty="0" smtClean="0"/>
          </a:p>
          <a:p>
            <a:r>
              <a:rPr lang="nl-NL" dirty="0" smtClean="0"/>
              <a:t>Een nieuw evenwicht wordt bereikt bij het oude inkomen Y</a:t>
            </a:r>
            <a:r>
              <a:rPr lang="nl-NL" baseline="-25000" dirty="0" smtClean="0"/>
              <a:t>0</a:t>
            </a:r>
            <a:r>
              <a:rPr lang="nl-NL" dirty="0" smtClean="0"/>
              <a:t>, een hogere rente </a:t>
            </a:r>
            <a:r>
              <a:rPr lang="nl-NL" dirty="0" err="1" smtClean="0"/>
              <a:t>r</a:t>
            </a:r>
            <a:r>
              <a:rPr lang="nl-NL" baseline="-25000" dirty="0" err="1" smtClean="0"/>
              <a:t>LT</a:t>
            </a:r>
            <a:r>
              <a:rPr lang="nl-NL" dirty="0" smtClean="0"/>
              <a:t> en </a:t>
            </a:r>
            <a:r>
              <a:rPr lang="nl-NL" dirty="0" err="1" smtClean="0"/>
              <a:t>en</a:t>
            </a:r>
            <a:r>
              <a:rPr lang="nl-NL" dirty="0" smtClean="0"/>
              <a:t> hogere inflatie π</a:t>
            </a:r>
            <a:r>
              <a:rPr lang="nl-NL" baseline="-25000" dirty="0" smtClean="0"/>
              <a:t>LT</a:t>
            </a:r>
            <a:endParaRPr lang="nl-NL" dirty="0" smtClean="0"/>
          </a:p>
          <a:p>
            <a:endParaRPr lang="nl-NL" baseline="-25000" dirty="0" smtClean="0"/>
          </a:p>
          <a:p>
            <a:endParaRPr lang="nl-NL" dirty="0" smtClean="0"/>
          </a:p>
          <a:p>
            <a:endParaRPr lang="nl-NL" baseline="-25000" dirty="0" smtClean="0"/>
          </a:p>
          <a:p>
            <a:endParaRPr lang="nl-NL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100048" y="1568854"/>
            <a:ext cx="1" cy="21992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100048" y="3776424"/>
            <a:ext cx="2718619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161583" y="1536686"/>
            <a:ext cx="2160270" cy="19669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100048" y="2563076"/>
            <a:ext cx="23528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102047" y="4421546"/>
            <a:ext cx="2542998" cy="18928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52907" y="3342757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IS</a:t>
            </a:r>
            <a:r>
              <a:rPr lang="nl-NL" baseline="-25000" dirty="0"/>
              <a:t>0</a:t>
            </a:r>
            <a:endParaRPr lang="nl-NL" dirty="0"/>
          </a:p>
        </p:txBody>
      </p:sp>
      <p:sp>
        <p:nvSpPr>
          <p:cNvPr id="28" name="TextBox 27"/>
          <p:cNvSpPr txBox="1"/>
          <p:nvPr/>
        </p:nvSpPr>
        <p:spPr>
          <a:xfrm>
            <a:off x="4476605" y="376808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78577" y="150658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endParaRPr lang="nl-NL" dirty="0"/>
          </a:p>
        </p:txBody>
      </p:sp>
      <p:sp>
        <p:nvSpPr>
          <p:cNvPr id="32" name="TextBox 31"/>
          <p:cNvSpPr txBox="1"/>
          <p:nvPr/>
        </p:nvSpPr>
        <p:spPr>
          <a:xfrm>
            <a:off x="1325711" y="605344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</a:t>
            </a:r>
            <a:r>
              <a:rPr lang="en-US" baseline="30000" dirty="0" smtClean="0"/>
              <a:t>e</a:t>
            </a:r>
            <a:r>
              <a:rPr lang="en-US" dirty="0" smtClean="0"/>
              <a:t>(</a:t>
            </a:r>
            <a:r>
              <a:rPr lang="el-GR" dirty="0"/>
              <a:t>π</a:t>
            </a:r>
            <a:r>
              <a:rPr lang="en-US" baseline="-25000" dirty="0"/>
              <a:t>0</a:t>
            </a:r>
            <a:r>
              <a:rPr lang="en-US" dirty="0" smtClean="0"/>
              <a:t>)</a:t>
            </a:r>
            <a:endParaRPr lang="nl-NL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294164" y="2543286"/>
            <a:ext cx="2106" cy="383018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102047" y="5421682"/>
            <a:ext cx="1171818" cy="57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095423" y="4174237"/>
            <a:ext cx="1" cy="21992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100047" y="6373465"/>
            <a:ext cx="2718619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86263" y="637346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Y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2731451" y="1506779"/>
            <a:ext cx="2160270" cy="19669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69300" y="3285260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IS</a:t>
            </a:r>
            <a:r>
              <a:rPr lang="nl-NL" baseline="-25000" dirty="0"/>
              <a:t>1</a:t>
            </a:r>
            <a:endParaRPr lang="nl-NL" dirty="0"/>
          </a:p>
        </p:txBody>
      </p:sp>
      <p:sp>
        <p:nvSpPr>
          <p:cNvPr id="35" name="TextBox 34"/>
          <p:cNvSpPr txBox="1"/>
          <p:nvPr/>
        </p:nvSpPr>
        <p:spPr>
          <a:xfrm>
            <a:off x="2993155" y="373591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Y</a:t>
            </a:r>
            <a:r>
              <a:rPr lang="nl-NL" baseline="-25000" dirty="0" smtClean="0"/>
              <a:t>0</a:t>
            </a:r>
            <a:endParaRPr lang="nl-NL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3027880" y="63239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Y</a:t>
            </a:r>
            <a:r>
              <a:rPr lang="nl-NL" baseline="-25000" dirty="0" smtClean="0"/>
              <a:t>0</a:t>
            </a:r>
            <a:endParaRPr lang="nl-NL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761483" y="374433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Y</a:t>
            </a:r>
            <a:r>
              <a:rPr lang="nl-NL" baseline="-25000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90435" y="5207047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-25000" dirty="0" smtClean="0"/>
              <a:t>0</a:t>
            </a:r>
            <a:endParaRPr lang="nl-NL" baseline="-25000" dirty="0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3883888" y="2582867"/>
            <a:ext cx="3142" cy="118351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774062" y="635212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Y</a:t>
            </a:r>
            <a:r>
              <a:rPr lang="nl-NL" baseline="-25000" dirty="0"/>
              <a:t>1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H="1" flipV="1">
            <a:off x="3889693" y="3794730"/>
            <a:ext cx="11349" cy="257873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07586" y="4762123"/>
            <a:ext cx="438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-25000" dirty="0"/>
              <a:t>1</a:t>
            </a:r>
            <a:endParaRPr lang="nl-NL" baseline="-25000" dirty="0"/>
          </a:p>
        </p:txBody>
      </p:sp>
      <p:cxnSp>
        <p:nvCxnSpPr>
          <p:cNvPr id="47" name="Straight Connector 46"/>
          <p:cNvCxnSpPr/>
          <p:nvPr/>
        </p:nvCxnSpPr>
        <p:spPr>
          <a:xfrm flipH="1" flipV="1">
            <a:off x="2095423" y="4965000"/>
            <a:ext cx="1796305" cy="1020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334980" y="2326937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endParaRPr lang="nl-NL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4427416" y="2360054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MB</a:t>
            </a:r>
            <a:r>
              <a:rPr lang="nl-NL" baseline="-25000" dirty="0" smtClean="0"/>
              <a:t>0</a:t>
            </a:r>
            <a:endParaRPr lang="nl-NL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4525373" y="4100622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GA</a:t>
            </a:r>
            <a:r>
              <a:rPr lang="nl-NL" baseline="-25000" dirty="0" smtClean="0"/>
              <a:t>0</a:t>
            </a:r>
            <a:endParaRPr lang="nl-NL" baseline="-25000" dirty="0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2109634" y="4369349"/>
            <a:ext cx="2023423" cy="1502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062722" y="4088104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GA</a:t>
            </a:r>
            <a:r>
              <a:rPr lang="nl-NL" baseline="-25000" dirty="0"/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325710" y="565742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</a:t>
            </a:r>
            <a:r>
              <a:rPr lang="en-US" baseline="30000" dirty="0" smtClean="0"/>
              <a:t>e</a:t>
            </a:r>
            <a:r>
              <a:rPr lang="en-US" dirty="0" smtClean="0"/>
              <a:t>(</a:t>
            </a:r>
            <a:r>
              <a:rPr lang="el-GR" dirty="0" smtClean="0"/>
              <a:t>π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nl-NL" dirty="0"/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2105907" y="2312090"/>
            <a:ext cx="23528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433275" y="2109068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MB</a:t>
            </a:r>
            <a:r>
              <a:rPr lang="nl-NL" baseline="-25000" dirty="0" smtClean="0"/>
              <a:t>1</a:t>
            </a:r>
            <a:endParaRPr lang="nl-NL" baseline="-25000" dirty="0"/>
          </a:p>
        </p:txBody>
      </p:sp>
      <p:sp>
        <p:nvSpPr>
          <p:cNvPr id="54" name="TextBox 53"/>
          <p:cNvSpPr txBox="1"/>
          <p:nvPr/>
        </p:nvSpPr>
        <p:spPr>
          <a:xfrm>
            <a:off x="1554708" y="2348662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r</a:t>
            </a:r>
            <a:r>
              <a:rPr lang="en-US" baseline="-25000" dirty="0"/>
              <a:t>1</a:t>
            </a:r>
            <a:endParaRPr lang="nl-NL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1756314" y="2063147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/>
              <a:t>2</a:t>
            </a:r>
            <a:endParaRPr lang="nl-NL" baseline="-25000" dirty="0"/>
          </a:p>
        </p:txBody>
      </p:sp>
      <p:cxnSp>
        <p:nvCxnSpPr>
          <p:cNvPr id="56" name="Straight Connector 55"/>
          <p:cNvCxnSpPr>
            <a:stCxn id="57" idx="0"/>
          </p:cNvCxnSpPr>
          <p:nvPr/>
        </p:nvCxnSpPr>
        <p:spPr>
          <a:xfrm flipH="1" flipV="1">
            <a:off x="3617332" y="2312090"/>
            <a:ext cx="28594" cy="403051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434169" y="634260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Y</a:t>
            </a:r>
            <a:r>
              <a:rPr lang="nl-NL" baseline="-25000" dirty="0" smtClean="0"/>
              <a:t>2</a:t>
            </a:r>
            <a:endParaRPr lang="nl-NL" baseline="-25000" dirty="0"/>
          </a:p>
        </p:txBody>
      </p:sp>
      <p:sp>
        <p:nvSpPr>
          <p:cNvPr id="58" name="TextBox 57"/>
          <p:cNvSpPr txBox="1"/>
          <p:nvPr/>
        </p:nvSpPr>
        <p:spPr>
          <a:xfrm>
            <a:off x="3434169" y="375928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Y</a:t>
            </a:r>
            <a:r>
              <a:rPr lang="nl-NL" baseline="-25000" dirty="0" smtClean="0"/>
              <a:t>2</a:t>
            </a:r>
            <a:endParaRPr lang="nl-NL" baseline="-25000" dirty="0"/>
          </a:p>
        </p:txBody>
      </p:sp>
      <p:cxnSp>
        <p:nvCxnSpPr>
          <p:cNvPr id="59" name="Straight Connector 58"/>
          <p:cNvCxnSpPr/>
          <p:nvPr/>
        </p:nvCxnSpPr>
        <p:spPr>
          <a:xfrm flipH="1" flipV="1">
            <a:off x="2102047" y="4747341"/>
            <a:ext cx="1515286" cy="302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707587" y="447903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-25000" dirty="0" smtClean="0"/>
              <a:t>2</a:t>
            </a:r>
            <a:endParaRPr lang="nl-NL" baseline="-25000" dirty="0"/>
          </a:p>
        </p:txBody>
      </p:sp>
      <p:cxnSp>
        <p:nvCxnSpPr>
          <p:cNvPr id="61" name="Straight Connector 60"/>
          <p:cNvCxnSpPr>
            <a:stCxn id="39" idx="3"/>
          </p:cNvCxnSpPr>
          <p:nvPr/>
        </p:nvCxnSpPr>
        <p:spPr>
          <a:xfrm flipV="1">
            <a:off x="2118757" y="4383333"/>
            <a:ext cx="1369147" cy="10083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399541" y="4084309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GA</a:t>
            </a:r>
            <a:r>
              <a:rPr lang="nl-NL" baseline="-25000" dirty="0" smtClean="0"/>
              <a:t>LT</a:t>
            </a:r>
            <a:endParaRPr lang="nl-NL" baseline="-25000" dirty="0"/>
          </a:p>
        </p:txBody>
      </p:sp>
      <p:sp>
        <p:nvSpPr>
          <p:cNvPr id="63" name="TextBox 62"/>
          <p:cNvSpPr txBox="1"/>
          <p:nvPr/>
        </p:nvSpPr>
        <p:spPr>
          <a:xfrm>
            <a:off x="1669892" y="4243831"/>
            <a:ext cx="537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-25000" dirty="0" smtClean="0"/>
              <a:t>LT</a:t>
            </a:r>
            <a:endParaRPr lang="nl-NL" baseline="-25000" dirty="0"/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2098537" y="4524214"/>
            <a:ext cx="1202061" cy="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2109634" y="2030111"/>
            <a:ext cx="23528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432675" y="1809938"/>
            <a:ext cx="69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MB</a:t>
            </a:r>
            <a:r>
              <a:rPr lang="nl-NL" baseline="-25000" dirty="0" smtClean="0"/>
              <a:t>LT</a:t>
            </a:r>
            <a:endParaRPr lang="nl-NL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1747706" y="1783994"/>
            <a:ext cx="429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LT</a:t>
            </a:r>
            <a:endParaRPr lang="nl-NL" baseline="-25000" dirty="0"/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3294164" y="2030101"/>
            <a:ext cx="15459" cy="53297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51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6" grpId="0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Problemen in het huidige </a:t>
            </a:r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Conjunctuuranalyse</a:t>
            </a:r>
          </a:p>
          <a:p>
            <a:pPr lvl="1"/>
            <a:r>
              <a:rPr lang="nl-NL" sz="2000" dirty="0" smtClean="0"/>
              <a:t>Ontbreken samenhang </a:t>
            </a:r>
            <a:r>
              <a:rPr lang="nl-NL" sz="2000" dirty="0"/>
              <a:t>tussen </a:t>
            </a:r>
            <a:r>
              <a:rPr lang="nl-NL" sz="2000" dirty="0" smtClean="0"/>
              <a:t>onderdelen</a:t>
            </a:r>
          </a:p>
          <a:p>
            <a:pPr lvl="1"/>
            <a:r>
              <a:rPr lang="nl-NL" sz="2000" dirty="0" smtClean="0"/>
              <a:t>Onduidelijke economische mechanismen</a:t>
            </a:r>
          </a:p>
          <a:p>
            <a:pPr lvl="1"/>
            <a:r>
              <a:rPr lang="nl-NL" sz="2000" dirty="0" smtClean="0"/>
              <a:t>Slordigheden en omissies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Monetaire economie</a:t>
            </a:r>
            <a:r>
              <a:rPr lang="nl-NL" sz="2000" dirty="0"/>
              <a:t>: </a:t>
            </a:r>
            <a:r>
              <a:rPr lang="nl-NL" sz="2000" dirty="0" smtClean="0"/>
              <a:t>rol centrale </a:t>
            </a:r>
            <a:r>
              <a:rPr lang="nl-NL" sz="2000" dirty="0"/>
              <a:t>bank en </a:t>
            </a:r>
            <a:r>
              <a:rPr lang="nl-NL" sz="2000" dirty="0" smtClean="0"/>
              <a:t>monetaire beleid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Arbeidsmarkt: niet voldoende aan bod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Welvaartseconomie: concepten niet altijd helder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Internationale economie: samenhang </a:t>
            </a:r>
            <a:r>
              <a:rPr lang="nl-NL" sz="2000" dirty="0"/>
              <a:t>wisselkoersen, lopende rekening en financiële rekening niet </a:t>
            </a:r>
            <a:r>
              <a:rPr lang="nl-NL" sz="2000" dirty="0" smtClean="0"/>
              <a:t>expliciet, EMU ontbreekt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Groei en economische structuur: samenhang kan sterker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683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Illustratie: een monetaire verruiming – stap 1</a:t>
            </a:r>
            <a:endParaRPr lang="nl-NL" dirty="0"/>
          </a:p>
        </p:txBody>
      </p:sp>
      <p:sp>
        <p:nvSpPr>
          <p:cNvPr id="42" name="Content Placeholder 4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Een monetaire verruiming (hogere inflatiedoelstelling, lagere f) leidt tot een lagere rente en tot een verschuiving van de MB-curve van MB</a:t>
            </a:r>
            <a:r>
              <a:rPr lang="nl-NL" baseline="-25000" dirty="0" smtClean="0"/>
              <a:t>0</a:t>
            </a:r>
            <a:r>
              <a:rPr lang="nl-NL" dirty="0" smtClean="0"/>
              <a:t> naar MB</a:t>
            </a:r>
            <a:r>
              <a:rPr lang="nl-NL" baseline="-25000" dirty="0" smtClean="0"/>
              <a:t>1</a:t>
            </a:r>
          </a:p>
          <a:p>
            <a:r>
              <a:rPr lang="nl-NL" dirty="0" smtClean="0"/>
              <a:t>Een nieuw evenwicht wordt bereikt in Y</a:t>
            </a:r>
            <a:r>
              <a:rPr lang="nl-NL" baseline="-25000" dirty="0" smtClean="0"/>
              <a:t>1</a:t>
            </a:r>
            <a:r>
              <a:rPr lang="nl-NL" dirty="0" smtClean="0"/>
              <a:t> en rente r</a:t>
            </a:r>
            <a:r>
              <a:rPr lang="nl-NL" baseline="-25000" dirty="0" smtClean="0"/>
              <a:t>1</a:t>
            </a:r>
          </a:p>
          <a:p>
            <a:r>
              <a:rPr lang="nl-NL" dirty="0" smtClean="0"/>
              <a:t>De inflatie neemt daardoor toe van π</a:t>
            </a:r>
            <a:r>
              <a:rPr lang="nl-NL" baseline="-25000" dirty="0" smtClean="0"/>
              <a:t>0</a:t>
            </a:r>
            <a:r>
              <a:rPr lang="nl-NL" dirty="0" smtClean="0"/>
              <a:t> naar π</a:t>
            </a:r>
            <a:r>
              <a:rPr lang="nl-NL" baseline="-25000" dirty="0" smtClean="0"/>
              <a:t>1</a:t>
            </a:r>
          </a:p>
          <a:p>
            <a:endParaRPr lang="nl-NL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100048" y="1568854"/>
            <a:ext cx="1" cy="21992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100048" y="3776424"/>
            <a:ext cx="2718619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186028" y="1506582"/>
            <a:ext cx="2058765" cy="19500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100048" y="2563076"/>
            <a:ext cx="23528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52907" y="334275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IS</a:t>
            </a:r>
            <a:endParaRPr lang="nl-NL" dirty="0"/>
          </a:p>
        </p:txBody>
      </p:sp>
      <p:sp>
        <p:nvSpPr>
          <p:cNvPr id="27" name="TextBox 26"/>
          <p:cNvSpPr txBox="1"/>
          <p:nvPr/>
        </p:nvSpPr>
        <p:spPr>
          <a:xfrm>
            <a:off x="4427416" y="2360054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MB</a:t>
            </a:r>
            <a:r>
              <a:rPr lang="nl-NL" baseline="-25000" dirty="0" smtClean="0"/>
              <a:t>0</a:t>
            </a:r>
            <a:endParaRPr lang="nl-NL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4476605" y="376808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8577" y="413741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endParaRPr lang="nl-NL" dirty="0"/>
          </a:p>
        </p:txBody>
      </p:sp>
      <p:sp>
        <p:nvSpPr>
          <p:cNvPr id="30" name="TextBox 29"/>
          <p:cNvSpPr txBox="1"/>
          <p:nvPr/>
        </p:nvSpPr>
        <p:spPr>
          <a:xfrm>
            <a:off x="1678577" y="150658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endParaRPr lang="nl-NL" dirty="0"/>
          </a:p>
        </p:txBody>
      </p:sp>
      <p:sp>
        <p:nvSpPr>
          <p:cNvPr id="32" name="TextBox 31"/>
          <p:cNvSpPr txBox="1"/>
          <p:nvPr/>
        </p:nvSpPr>
        <p:spPr>
          <a:xfrm>
            <a:off x="1368116" y="58169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</a:t>
            </a:r>
            <a:r>
              <a:rPr lang="en-US" baseline="30000" dirty="0" smtClean="0"/>
              <a:t>e</a:t>
            </a:r>
            <a:r>
              <a:rPr lang="en-US" dirty="0" smtClean="0"/>
              <a:t>(</a:t>
            </a:r>
            <a:r>
              <a:rPr lang="el-GR" dirty="0"/>
              <a:t>π</a:t>
            </a:r>
            <a:r>
              <a:rPr lang="en-US" baseline="-25000" dirty="0"/>
              <a:t>0</a:t>
            </a:r>
            <a:r>
              <a:rPr lang="en-US" dirty="0" smtClean="0"/>
              <a:t>)</a:t>
            </a:r>
            <a:endParaRPr lang="nl-NL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294164" y="2563076"/>
            <a:ext cx="6434" cy="381038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093678" y="5249284"/>
            <a:ext cx="1195921" cy="722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095423" y="4174237"/>
            <a:ext cx="1" cy="21992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100047" y="6373465"/>
            <a:ext cx="2718619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86263" y="637346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Y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115757" y="3128767"/>
            <a:ext cx="239228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55438" y="291039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MB</a:t>
            </a:r>
            <a:r>
              <a:rPr lang="nl-NL" baseline="-25000" dirty="0" smtClean="0"/>
              <a:t>1</a:t>
            </a:r>
            <a:endParaRPr lang="nl-NL" dirty="0"/>
          </a:p>
        </p:txBody>
      </p:sp>
      <p:sp>
        <p:nvSpPr>
          <p:cNvPr id="35" name="TextBox 34"/>
          <p:cNvSpPr txBox="1"/>
          <p:nvPr/>
        </p:nvSpPr>
        <p:spPr>
          <a:xfrm>
            <a:off x="2993155" y="373591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Y</a:t>
            </a:r>
            <a:r>
              <a:rPr lang="nl-NL" baseline="-25000" dirty="0" smtClean="0"/>
              <a:t>0</a:t>
            </a:r>
            <a:endParaRPr lang="nl-NL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3027880" y="63239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Y</a:t>
            </a:r>
            <a:r>
              <a:rPr lang="nl-NL" baseline="-25000" dirty="0" smtClean="0"/>
              <a:t>0</a:t>
            </a:r>
            <a:endParaRPr lang="nl-NL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761483" y="374433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Y</a:t>
            </a:r>
            <a:r>
              <a:rPr lang="nl-NL" baseline="-25000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68414" y="501694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-25000" dirty="0" smtClean="0"/>
              <a:t>0</a:t>
            </a:r>
            <a:endParaRPr lang="nl-NL" baseline="-25000" dirty="0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3883888" y="3128767"/>
            <a:ext cx="5805" cy="63761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774062" y="635212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Y</a:t>
            </a:r>
            <a:r>
              <a:rPr lang="nl-NL" baseline="-25000" dirty="0"/>
              <a:t>1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H="1" flipV="1">
            <a:off x="3889693" y="3794730"/>
            <a:ext cx="11349" cy="257873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669162" y="460922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-25000" dirty="0"/>
              <a:t>1</a:t>
            </a:r>
            <a:endParaRPr lang="nl-NL" baseline="-25000" dirty="0"/>
          </a:p>
        </p:txBody>
      </p:sp>
      <p:cxnSp>
        <p:nvCxnSpPr>
          <p:cNvPr id="47" name="Straight Connector 46"/>
          <p:cNvCxnSpPr/>
          <p:nvPr/>
        </p:nvCxnSpPr>
        <p:spPr>
          <a:xfrm flipH="1" flipV="1">
            <a:off x="2095423" y="4806937"/>
            <a:ext cx="1785141" cy="883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703578" y="2321844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endParaRPr lang="nl-NL" baseline="-25000" dirty="0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2102829" y="4337050"/>
            <a:ext cx="2471464" cy="1763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494713" y="4036481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GA</a:t>
            </a:r>
            <a:r>
              <a:rPr lang="nl-NL" baseline="-25000" dirty="0" smtClean="0"/>
              <a:t>0</a:t>
            </a:r>
            <a:endParaRPr lang="nl-NL" baseline="-25000" dirty="0"/>
          </a:p>
        </p:txBody>
      </p:sp>
      <p:sp>
        <p:nvSpPr>
          <p:cNvPr id="5" name="Rectangle 4"/>
          <p:cNvSpPr/>
          <p:nvPr/>
        </p:nvSpPr>
        <p:spPr>
          <a:xfrm>
            <a:off x="1737770" y="2900064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245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8" grpId="0"/>
      <p:bldP spid="43" grpId="0"/>
      <p:bldP spid="46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Illustratie: een monetaire verruiming – stap 2</a:t>
            </a:r>
            <a:endParaRPr lang="nl-NL" dirty="0"/>
          </a:p>
        </p:txBody>
      </p:sp>
      <p:sp>
        <p:nvSpPr>
          <p:cNvPr id="42" name="Content Placeholder 4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Doordat de inflatie hoger is geworden (π</a:t>
            </a:r>
            <a:r>
              <a:rPr lang="nl-NL" baseline="-25000" dirty="0" smtClean="0"/>
              <a:t>1</a:t>
            </a:r>
            <a:r>
              <a:rPr lang="nl-NL" dirty="0" smtClean="0"/>
              <a:t> &gt; π</a:t>
            </a:r>
            <a:r>
              <a:rPr lang="nl-NL" baseline="-25000" dirty="0" smtClean="0"/>
              <a:t>0</a:t>
            </a:r>
            <a:r>
              <a:rPr lang="nl-NL" dirty="0" smtClean="0"/>
              <a:t>) stijgen de inflatieverwachtingen: π</a:t>
            </a:r>
            <a:r>
              <a:rPr lang="nl-NL" baseline="30000" dirty="0" smtClean="0"/>
              <a:t>e</a:t>
            </a:r>
            <a:r>
              <a:rPr lang="nl-NL" dirty="0" smtClean="0"/>
              <a:t> gaat omhoog</a:t>
            </a:r>
          </a:p>
          <a:p>
            <a:r>
              <a:rPr lang="nl-NL" dirty="0" smtClean="0"/>
              <a:t>Bij ieder productieniveau zijn de (loon)kosten hoger geworden. Daardoor verschuift de GA-curve naar links/omhoog van GA</a:t>
            </a:r>
            <a:r>
              <a:rPr lang="nl-NL" baseline="-25000" dirty="0" smtClean="0"/>
              <a:t>0</a:t>
            </a:r>
            <a:r>
              <a:rPr lang="nl-NL" dirty="0" smtClean="0"/>
              <a:t> naar GA</a:t>
            </a:r>
            <a:r>
              <a:rPr lang="nl-NL" baseline="-25000" dirty="0" smtClean="0"/>
              <a:t>1</a:t>
            </a:r>
            <a:endParaRPr lang="nl-NL" dirty="0" smtClean="0"/>
          </a:p>
          <a:p>
            <a:r>
              <a:rPr lang="nl-NL" dirty="0" smtClean="0"/>
              <a:t>Bij een hogere inflatie verhoogt de centrale bank de rente naar r</a:t>
            </a:r>
            <a:r>
              <a:rPr lang="nl-NL" baseline="-25000" dirty="0" smtClean="0"/>
              <a:t>2</a:t>
            </a:r>
            <a:r>
              <a:rPr lang="nl-NL" dirty="0" smtClean="0"/>
              <a:t> en stijgt de MB-curve van MB</a:t>
            </a:r>
            <a:r>
              <a:rPr lang="nl-NL" baseline="-25000" dirty="0" smtClean="0"/>
              <a:t>1</a:t>
            </a:r>
            <a:r>
              <a:rPr lang="nl-NL" dirty="0" smtClean="0"/>
              <a:t> naar MB</a:t>
            </a:r>
            <a:r>
              <a:rPr lang="nl-NL" baseline="-25000" dirty="0" smtClean="0"/>
              <a:t>2</a:t>
            </a:r>
          </a:p>
          <a:p>
            <a:r>
              <a:rPr lang="nl-NL" dirty="0" smtClean="0"/>
              <a:t>Merk op: MB en GA verschuiven simultaan!</a:t>
            </a:r>
          </a:p>
          <a:p>
            <a:r>
              <a:rPr lang="nl-NL" dirty="0" smtClean="0"/>
              <a:t>Een nieuw evenwicht wordt bereikt bij een lager inkomen Y</a:t>
            </a:r>
            <a:r>
              <a:rPr lang="nl-NL" baseline="-25000" dirty="0" smtClean="0"/>
              <a:t>2</a:t>
            </a:r>
            <a:r>
              <a:rPr lang="nl-NL" dirty="0" smtClean="0"/>
              <a:t>, hogere rente r</a:t>
            </a:r>
            <a:r>
              <a:rPr lang="nl-NL" baseline="-25000" dirty="0" smtClean="0"/>
              <a:t>2</a:t>
            </a:r>
            <a:r>
              <a:rPr lang="nl-NL" dirty="0" smtClean="0"/>
              <a:t> en </a:t>
            </a:r>
            <a:r>
              <a:rPr lang="nl-NL" dirty="0" err="1" smtClean="0"/>
              <a:t>en</a:t>
            </a:r>
            <a:r>
              <a:rPr lang="nl-NL" dirty="0" smtClean="0"/>
              <a:t> hogere inflatie π</a:t>
            </a:r>
            <a:r>
              <a:rPr lang="nl-NL" baseline="-25000" dirty="0" smtClean="0"/>
              <a:t>2</a:t>
            </a:r>
            <a:endParaRPr lang="nl-NL" dirty="0" smtClean="0"/>
          </a:p>
          <a:p>
            <a:endParaRPr lang="nl-NL" baseline="-25000" dirty="0" smtClean="0"/>
          </a:p>
          <a:p>
            <a:endParaRPr lang="nl-NL" dirty="0" smtClean="0"/>
          </a:p>
          <a:p>
            <a:endParaRPr lang="nl-NL" baseline="-25000" dirty="0" smtClean="0"/>
          </a:p>
          <a:p>
            <a:endParaRPr lang="nl-NL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100048" y="1568854"/>
            <a:ext cx="1" cy="21992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100048" y="3776424"/>
            <a:ext cx="2718619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200275" y="1536700"/>
            <a:ext cx="2121578" cy="19668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100048" y="2563076"/>
            <a:ext cx="23528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102047" y="4408753"/>
            <a:ext cx="2543835" cy="19056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52907" y="334275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IS</a:t>
            </a:r>
            <a:endParaRPr lang="nl-NL" dirty="0"/>
          </a:p>
        </p:txBody>
      </p:sp>
      <p:sp>
        <p:nvSpPr>
          <p:cNvPr id="28" name="TextBox 27"/>
          <p:cNvSpPr txBox="1"/>
          <p:nvPr/>
        </p:nvSpPr>
        <p:spPr>
          <a:xfrm>
            <a:off x="4476605" y="376808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78577" y="150658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endParaRPr lang="nl-NL" dirty="0"/>
          </a:p>
        </p:txBody>
      </p:sp>
      <p:sp>
        <p:nvSpPr>
          <p:cNvPr id="32" name="TextBox 31"/>
          <p:cNvSpPr txBox="1"/>
          <p:nvPr/>
        </p:nvSpPr>
        <p:spPr>
          <a:xfrm>
            <a:off x="1325711" y="605344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</a:t>
            </a:r>
            <a:r>
              <a:rPr lang="en-US" baseline="30000" dirty="0" smtClean="0"/>
              <a:t>e</a:t>
            </a:r>
            <a:r>
              <a:rPr lang="en-US" dirty="0" smtClean="0"/>
              <a:t>(</a:t>
            </a:r>
            <a:r>
              <a:rPr lang="el-GR" dirty="0"/>
              <a:t>π</a:t>
            </a:r>
            <a:r>
              <a:rPr lang="en-US" baseline="-25000" dirty="0"/>
              <a:t>0</a:t>
            </a:r>
            <a:r>
              <a:rPr lang="en-US" dirty="0" smtClean="0"/>
              <a:t>)</a:t>
            </a:r>
            <a:endParaRPr lang="nl-NL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294164" y="2563076"/>
            <a:ext cx="6434" cy="381038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102047" y="5421682"/>
            <a:ext cx="1171818" cy="57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095423" y="4174237"/>
            <a:ext cx="1" cy="21992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100047" y="6373465"/>
            <a:ext cx="2718619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86263" y="637346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Y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111425" y="3099800"/>
            <a:ext cx="2341482" cy="72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33179" y="2872908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MB</a:t>
            </a:r>
            <a:r>
              <a:rPr lang="nl-NL" baseline="-25000" dirty="0" smtClean="0"/>
              <a:t>1</a:t>
            </a:r>
            <a:endParaRPr lang="nl-NL" dirty="0"/>
          </a:p>
        </p:txBody>
      </p:sp>
      <p:sp>
        <p:nvSpPr>
          <p:cNvPr id="35" name="TextBox 34"/>
          <p:cNvSpPr txBox="1"/>
          <p:nvPr/>
        </p:nvSpPr>
        <p:spPr>
          <a:xfrm>
            <a:off x="2993155" y="373591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Y</a:t>
            </a:r>
            <a:r>
              <a:rPr lang="nl-NL" baseline="-25000" dirty="0" smtClean="0"/>
              <a:t>0</a:t>
            </a:r>
            <a:endParaRPr lang="nl-NL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3027880" y="63239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Y</a:t>
            </a:r>
            <a:r>
              <a:rPr lang="nl-NL" baseline="-25000" dirty="0" smtClean="0"/>
              <a:t>0</a:t>
            </a:r>
            <a:endParaRPr lang="nl-NL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761483" y="374433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Y</a:t>
            </a:r>
            <a:r>
              <a:rPr lang="nl-NL" baseline="-25000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12653" y="519235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-25000" dirty="0" smtClean="0"/>
              <a:t>0</a:t>
            </a:r>
            <a:endParaRPr lang="nl-NL" baseline="-25000" dirty="0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3883888" y="3099800"/>
            <a:ext cx="5805" cy="66658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774062" y="635212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Y</a:t>
            </a:r>
            <a:r>
              <a:rPr lang="nl-NL" baseline="-25000" dirty="0"/>
              <a:t>1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H="1" flipV="1">
            <a:off x="3889693" y="3794730"/>
            <a:ext cx="11349" cy="257873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24294" y="4763954"/>
            <a:ext cx="438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-25000" dirty="0"/>
              <a:t>1</a:t>
            </a:r>
            <a:endParaRPr lang="nl-NL" baseline="-25000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2095423" y="4974676"/>
            <a:ext cx="1788465" cy="4952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707977" y="2335475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endParaRPr lang="nl-NL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4427416" y="2360054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MB</a:t>
            </a:r>
            <a:r>
              <a:rPr lang="nl-NL" baseline="-25000" dirty="0" smtClean="0"/>
              <a:t>0</a:t>
            </a:r>
            <a:endParaRPr lang="nl-NL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4562147" y="4110332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GA</a:t>
            </a:r>
            <a:r>
              <a:rPr lang="nl-NL" baseline="-25000" dirty="0" smtClean="0"/>
              <a:t>0</a:t>
            </a:r>
            <a:endParaRPr lang="nl-NL" baseline="-25000" dirty="0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2109634" y="4352925"/>
            <a:ext cx="2075363" cy="151941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076275" y="4066662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GA</a:t>
            </a:r>
            <a:r>
              <a:rPr lang="nl-NL" baseline="-25000" dirty="0"/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325710" y="565742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</a:t>
            </a:r>
            <a:r>
              <a:rPr lang="en-US" baseline="30000" dirty="0" smtClean="0"/>
              <a:t>e</a:t>
            </a:r>
            <a:r>
              <a:rPr lang="en-US" dirty="0" smtClean="0"/>
              <a:t>(</a:t>
            </a:r>
            <a:r>
              <a:rPr lang="el-GR" dirty="0" smtClean="0"/>
              <a:t>π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nl-NL" dirty="0"/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2095423" y="2862249"/>
            <a:ext cx="23528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406629" y="2640846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MB</a:t>
            </a:r>
            <a:r>
              <a:rPr lang="nl-NL" baseline="-25000" dirty="0" smtClean="0"/>
              <a:t>2</a:t>
            </a:r>
            <a:endParaRPr lang="nl-NL" baseline="-25000" dirty="0"/>
          </a:p>
        </p:txBody>
      </p:sp>
      <p:sp>
        <p:nvSpPr>
          <p:cNvPr id="54" name="TextBox 53"/>
          <p:cNvSpPr txBox="1"/>
          <p:nvPr/>
        </p:nvSpPr>
        <p:spPr>
          <a:xfrm>
            <a:off x="1554708" y="2348661"/>
            <a:ext cx="156105" cy="374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nl-NL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1718086" y="2593508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/>
              <a:t>2</a:t>
            </a:r>
            <a:endParaRPr lang="nl-NL" baseline="-25000" dirty="0"/>
          </a:p>
        </p:txBody>
      </p:sp>
      <p:cxnSp>
        <p:nvCxnSpPr>
          <p:cNvPr id="56" name="Straight Connector 55"/>
          <p:cNvCxnSpPr>
            <a:stCxn id="57" idx="0"/>
          </p:cNvCxnSpPr>
          <p:nvPr/>
        </p:nvCxnSpPr>
        <p:spPr>
          <a:xfrm flipH="1" flipV="1">
            <a:off x="3640241" y="2862249"/>
            <a:ext cx="5685" cy="348035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434169" y="634260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Y</a:t>
            </a:r>
            <a:r>
              <a:rPr lang="nl-NL" baseline="-25000" dirty="0" smtClean="0"/>
              <a:t>2</a:t>
            </a:r>
            <a:endParaRPr lang="nl-NL" baseline="-25000" dirty="0"/>
          </a:p>
        </p:txBody>
      </p:sp>
      <p:sp>
        <p:nvSpPr>
          <p:cNvPr id="58" name="TextBox 57"/>
          <p:cNvSpPr txBox="1"/>
          <p:nvPr/>
        </p:nvSpPr>
        <p:spPr>
          <a:xfrm>
            <a:off x="3434169" y="375928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Y</a:t>
            </a:r>
            <a:r>
              <a:rPr lang="nl-NL" baseline="-25000" dirty="0" smtClean="0"/>
              <a:t>2</a:t>
            </a:r>
            <a:endParaRPr lang="nl-NL" baseline="-25000" dirty="0"/>
          </a:p>
        </p:txBody>
      </p:sp>
      <p:cxnSp>
        <p:nvCxnSpPr>
          <p:cNvPr id="59" name="Straight Connector 58"/>
          <p:cNvCxnSpPr/>
          <p:nvPr/>
        </p:nvCxnSpPr>
        <p:spPr>
          <a:xfrm flipH="1" flipV="1">
            <a:off x="2100047" y="4750365"/>
            <a:ext cx="1517287" cy="2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716065" y="449552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-25000" dirty="0" smtClean="0"/>
              <a:t>2</a:t>
            </a:r>
            <a:endParaRPr lang="nl-NL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1724294" y="2862249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</a:t>
            </a:r>
            <a:r>
              <a:rPr lang="en-US" baseline="-25000" dirty="0"/>
              <a:t>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37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3" grpId="0"/>
      <p:bldP spid="55" grpId="0"/>
      <p:bldP spid="57" grpId="0"/>
      <p:bldP spid="58" grpId="0"/>
      <p:bldP spid="6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Illustratie: een monetaire verruiming – stap 3</a:t>
            </a:r>
            <a:endParaRPr lang="nl-NL" dirty="0"/>
          </a:p>
        </p:txBody>
      </p:sp>
      <p:sp>
        <p:nvSpPr>
          <p:cNvPr id="42" name="Content Placeholder 4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De inflatie blijft stijgen zolang Y &gt; Y*  en inflatieverwachtingen blijven toenemen: π</a:t>
            </a:r>
            <a:r>
              <a:rPr lang="nl-NL" baseline="30000" dirty="0" smtClean="0"/>
              <a:t>e</a:t>
            </a:r>
            <a:r>
              <a:rPr lang="nl-NL" dirty="0" smtClean="0"/>
              <a:t> gaat omhoog </a:t>
            </a:r>
          </a:p>
          <a:p>
            <a:r>
              <a:rPr lang="nl-NL" dirty="0" smtClean="0"/>
              <a:t>Daardoor verschuift de GA-curve van GA</a:t>
            </a:r>
            <a:r>
              <a:rPr lang="nl-NL" baseline="-25000" dirty="0" smtClean="0"/>
              <a:t>1</a:t>
            </a:r>
            <a:r>
              <a:rPr lang="nl-NL" dirty="0" smtClean="0"/>
              <a:t> over de tijd naar </a:t>
            </a:r>
            <a:r>
              <a:rPr lang="nl-NL" dirty="0" err="1" smtClean="0"/>
              <a:t>naar</a:t>
            </a:r>
            <a:r>
              <a:rPr lang="nl-NL" dirty="0" smtClean="0"/>
              <a:t> links/omhoog naar GA</a:t>
            </a:r>
            <a:r>
              <a:rPr lang="nl-NL" baseline="-25000" dirty="0" smtClean="0"/>
              <a:t>LT</a:t>
            </a:r>
            <a:endParaRPr lang="nl-NL" dirty="0" smtClean="0"/>
          </a:p>
          <a:p>
            <a:r>
              <a:rPr lang="nl-NL" dirty="0" smtClean="0"/>
              <a:t>Bij een hogere inflatie blijft de centrale bank de rente verhogen naar </a:t>
            </a:r>
            <a:r>
              <a:rPr lang="nl-NL" dirty="0" err="1" smtClean="0"/>
              <a:t>r</a:t>
            </a:r>
            <a:r>
              <a:rPr lang="nl-NL" baseline="-25000" dirty="0" err="1" smtClean="0"/>
              <a:t>LT</a:t>
            </a:r>
            <a:r>
              <a:rPr lang="nl-NL" dirty="0" smtClean="0"/>
              <a:t> en stijgt de MB-curve van MB</a:t>
            </a:r>
            <a:r>
              <a:rPr lang="nl-NL" baseline="-25000" dirty="0" smtClean="0"/>
              <a:t>2</a:t>
            </a:r>
            <a:r>
              <a:rPr lang="nl-NL" dirty="0" smtClean="0"/>
              <a:t> naar MB</a:t>
            </a:r>
            <a:r>
              <a:rPr lang="nl-NL" baseline="-25000" dirty="0" smtClean="0"/>
              <a:t>LT</a:t>
            </a:r>
            <a:endParaRPr lang="nl-NL" dirty="0" smtClean="0"/>
          </a:p>
          <a:p>
            <a:r>
              <a:rPr lang="nl-NL" dirty="0" smtClean="0"/>
              <a:t>Een nieuw evenwicht wordt bereikt bij het oude inkomen Y</a:t>
            </a:r>
            <a:r>
              <a:rPr lang="nl-NL" baseline="-25000" dirty="0" smtClean="0"/>
              <a:t>0</a:t>
            </a:r>
            <a:r>
              <a:rPr lang="nl-NL" dirty="0" smtClean="0"/>
              <a:t>, een hogere rente </a:t>
            </a:r>
            <a:r>
              <a:rPr lang="nl-NL" dirty="0" err="1" smtClean="0"/>
              <a:t>r</a:t>
            </a:r>
            <a:r>
              <a:rPr lang="nl-NL" baseline="-25000" dirty="0" err="1" smtClean="0"/>
              <a:t>LT</a:t>
            </a:r>
            <a:r>
              <a:rPr lang="nl-NL" dirty="0" smtClean="0"/>
              <a:t> en </a:t>
            </a:r>
            <a:r>
              <a:rPr lang="nl-NL" dirty="0" err="1" smtClean="0"/>
              <a:t>en</a:t>
            </a:r>
            <a:r>
              <a:rPr lang="nl-NL" dirty="0" smtClean="0"/>
              <a:t> hogere inflatie π</a:t>
            </a:r>
            <a:r>
              <a:rPr lang="nl-NL" baseline="-25000" dirty="0" smtClean="0"/>
              <a:t>LT</a:t>
            </a:r>
            <a:endParaRPr lang="nl-NL" dirty="0" smtClean="0"/>
          </a:p>
          <a:p>
            <a:endParaRPr lang="nl-NL" baseline="-25000" dirty="0" smtClean="0"/>
          </a:p>
          <a:p>
            <a:endParaRPr lang="nl-NL" dirty="0" smtClean="0"/>
          </a:p>
          <a:p>
            <a:endParaRPr lang="nl-NL" baseline="-25000" dirty="0" smtClean="0"/>
          </a:p>
          <a:p>
            <a:endParaRPr lang="nl-NL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101742" y="1581956"/>
            <a:ext cx="1" cy="21992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100048" y="3776424"/>
            <a:ext cx="2718619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2161583" y="1536686"/>
            <a:ext cx="2160270" cy="196691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100048" y="2563076"/>
            <a:ext cx="23528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102047" y="4460272"/>
            <a:ext cx="2430211" cy="18541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52907" y="3342757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IS</a:t>
            </a:r>
            <a:r>
              <a:rPr lang="nl-NL" baseline="-25000" dirty="0"/>
              <a:t>0</a:t>
            </a:r>
            <a:endParaRPr lang="nl-NL" dirty="0"/>
          </a:p>
        </p:txBody>
      </p:sp>
      <p:sp>
        <p:nvSpPr>
          <p:cNvPr id="28" name="TextBox 27"/>
          <p:cNvSpPr txBox="1"/>
          <p:nvPr/>
        </p:nvSpPr>
        <p:spPr>
          <a:xfrm>
            <a:off x="4476605" y="376808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78577" y="150658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endParaRPr lang="nl-NL" dirty="0"/>
          </a:p>
        </p:txBody>
      </p:sp>
      <p:sp>
        <p:nvSpPr>
          <p:cNvPr id="32" name="TextBox 31"/>
          <p:cNvSpPr txBox="1"/>
          <p:nvPr/>
        </p:nvSpPr>
        <p:spPr>
          <a:xfrm>
            <a:off x="1325711" y="605344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</a:t>
            </a:r>
            <a:r>
              <a:rPr lang="en-US" baseline="30000" dirty="0" smtClean="0"/>
              <a:t>e</a:t>
            </a:r>
            <a:r>
              <a:rPr lang="en-US" dirty="0" smtClean="0"/>
              <a:t>(</a:t>
            </a:r>
            <a:r>
              <a:rPr lang="el-GR" dirty="0"/>
              <a:t>π</a:t>
            </a:r>
            <a:r>
              <a:rPr lang="en-US" baseline="-25000" dirty="0"/>
              <a:t>0</a:t>
            </a:r>
            <a:r>
              <a:rPr lang="en-US" dirty="0" smtClean="0"/>
              <a:t>)</a:t>
            </a:r>
            <a:endParaRPr lang="nl-NL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294164" y="2543286"/>
            <a:ext cx="2106" cy="383018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102047" y="5421682"/>
            <a:ext cx="1171818" cy="573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095423" y="4174237"/>
            <a:ext cx="1" cy="21992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100047" y="6373465"/>
            <a:ext cx="2718619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86263" y="637346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Y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098537" y="3108910"/>
            <a:ext cx="22386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03423" y="2932369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MB</a:t>
            </a:r>
            <a:r>
              <a:rPr lang="nl-NL" baseline="-25000" dirty="0" smtClean="0"/>
              <a:t>1</a:t>
            </a:r>
            <a:endParaRPr lang="nl-NL" dirty="0"/>
          </a:p>
        </p:txBody>
      </p:sp>
      <p:sp>
        <p:nvSpPr>
          <p:cNvPr id="35" name="TextBox 34"/>
          <p:cNvSpPr txBox="1"/>
          <p:nvPr/>
        </p:nvSpPr>
        <p:spPr>
          <a:xfrm>
            <a:off x="2993155" y="373591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Y</a:t>
            </a:r>
            <a:r>
              <a:rPr lang="nl-NL" baseline="-25000" dirty="0" smtClean="0"/>
              <a:t>0</a:t>
            </a:r>
            <a:endParaRPr lang="nl-NL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3027880" y="632391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Y</a:t>
            </a:r>
            <a:r>
              <a:rPr lang="nl-NL" baseline="-25000" dirty="0" smtClean="0"/>
              <a:t>0</a:t>
            </a:r>
            <a:endParaRPr lang="nl-NL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3761483" y="374433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Y</a:t>
            </a:r>
            <a:r>
              <a:rPr lang="nl-NL" baseline="-25000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90435" y="5207047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-25000" dirty="0" smtClean="0"/>
              <a:t>0</a:t>
            </a:r>
            <a:endParaRPr lang="nl-NL" baseline="-25000" dirty="0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3883888" y="3108910"/>
            <a:ext cx="11479" cy="65747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774062" y="6352125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Y</a:t>
            </a:r>
            <a:r>
              <a:rPr lang="nl-NL" baseline="-25000" dirty="0"/>
              <a:t>1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H="1" flipV="1">
            <a:off x="3889693" y="3794730"/>
            <a:ext cx="11349" cy="2578735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697798" y="4740525"/>
            <a:ext cx="438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-25000" dirty="0"/>
              <a:t>1</a:t>
            </a:r>
            <a:endParaRPr lang="nl-NL" baseline="-25000" dirty="0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2090800" y="4956444"/>
            <a:ext cx="1778167" cy="339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334980" y="2326937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0</a:t>
            </a:r>
            <a:endParaRPr lang="nl-NL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4427416" y="2360054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MB</a:t>
            </a:r>
            <a:r>
              <a:rPr lang="nl-NL" baseline="-25000" dirty="0" smtClean="0"/>
              <a:t>0</a:t>
            </a:r>
            <a:endParaRPr lang="nl-NL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4413834" y="4146930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GA</a:t>
            </a:r>
            <a:r>
              <a:rPr lang="nl-NL" baseline="-25000" dirty="0" smtClean="0"/>
              <a:t>0</a:t>
            </a:r>
            <a:endParaRPr lang="nl-NL" baseline="-25000" dirty="0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2109634" y="4452402"/>
            <a:ext cx="1859471" cy="14199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870244" y="4134500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GA</a:t>
            </a:r>
            <a:r>
              <a:rPr lang="nl-NL" baseline="-25000" dirty="0"/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325710" y="5657423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</a:t>
            </a:r>
            <a:r>
              <a:rPr lang="en-US" baseline="30000" dirty="0" smtClean="0"/>
              <a:t>e</a:t>
            </a:r>
            <a:r>
              <a:rPr lang="en-US" dirty="0" smtClean="0"/>
              <a:t>(</a:t>
            </a:r>
            <a:r>
              <a:rPr lang="el-GR" dirty="0" smtClean="0"/>
              <a:t>π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  <a:endParaRPr lang="nl-NL" dirty="0"/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2109634" y="2832967"/>
            <a:ext cx="23528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401010" y="2668468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MB</a:t>
            </a:r>
            <a:r>
              <a:rPr lang="nl-NL" baseline="-25000" dirty="0" smtClean="0"/>
              <a:t>2</a:t>
            </a:r>
            <a:endParaRPr lang="nl-NL" baseline="-25000" dirty="0"/>
          </a:p>
        </p:txBody>
      </p:sp>
      <p:sp>
        <p:nvSpPr>
          <p:cNvPr id="55" name="TextBox 54"/>
          <p:cNvSpPr txBox="1"/>
          <p:nvPr/>
        </p:nvSpPr>
        <p:spPr>
          <a:xfrm>
            <a:off x="1726395" y="2623657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/>
              <a:t>2</a:t>
            </a:r>
            <a:endParaRPr lang="nl-NL" baseline="-25000" dirty="0"/>
          </a:p>
        </p:txBody>
      </p:sp>
      <p:cxnSp>
        <p:nvCxnSpPr>
          <p:cNvPr id="56" name="Straight Connector 55"/>
          <p:cNvCxnSpPr/>
          <p:nvPr/>
        </p:nvCxnSpPr>
        <p:spPr>
          <a:xfrm flipH="1" flipV="1">
            <a:off x="3578225" y="2834121"/>
            <a:ext cx="3577" cy="352982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424404" y="632990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Y</a:t>
            </a:r>
            <a:r>
              <a:rPr lang="nl-NL" baseline="-25000" dirty="0" smtClean="0"/>
              <a:t>2</a:t>
            </a:r>
            <a:endParaRPr lang="nl-NL" baseline="-25000" dirty="0"/>
          </a:p>
        </p:txBody>
      </p:sp>
      <p:sp>
        <p:nvSpPr>
          <p:cNvPr id="58" name="TextBox 57"/>
          <p:cNvSpPr txBox="1"/>
          <p:nvPr/>
        </p:nvSpPr>
        <p:spPr>
          <a:xfrm>
            <a:off x="3434169" y="375928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Y</a:t>
            </a:r>
            <a:r>
              <a:rPr lang="nl-NL" baseline="-25000" dirty="0" smtClean="0"/>
              <a:t>2</a:t>
            </a:r>
            <a:endParaRPr lang="nl-NL" baseline="-25000" dirty="0"/>
          </a:p>
        </p:txBody>
      </p:sp>
      <p:cxnSp>
        <p:nvCxnSpPr>
          <p:cNvPr id="59" name="Straight Connector 58"/>
          <p:cNvCxnSpPr/>
          <p:nvPr/>
        </p:nvCxnSpPr>
        <p:spPr>
          <a:xfrm flipH="1" flipV="1">
            <a:off x="2098537" y="4740525"/>
            <a:ext cx="1479688" cy="8109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693533" y="445837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-25000" dirty="0" smtClean="0"/>
              <a:t>2</a:t>
            </a:r>
            <a:endParaRPr lang="nl-NL" baseline="-25000" dirty="0"/>
          </a:p>
        </p:txBody>
      </p:sp>
      <p:cxnSp>
        <p:nvCxnSpPr>
          <p:cNvPr id="61" name="Straight Connector 60"/>
          <p:cNvCxnSpPr>
            <a:stCxn id="39" idx="3"/>
          </p:cNvCxnSpPr>
          <p:nvPr/>
        </p:nvCxnSpPr>
        <p:spPr>
          <a:xfrm flipV="1">
            <a:off x="2118757" y="4389972"/>
            <a:ext cx="1358102" cy="10017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356947" y="4117359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GA</a:t>
            </a:r>
            <a:r>
              <a:rPr lang="nl-NL" baseline="-25000" dirty="0" smtClean="0"/>
              <a:t>LT</a:t>
            </a:r>
            <a:endParaRPr lang="nl-NL" baseline="-25000" dirty="0"/>
          </a:p>
        </p:txBody>
      </p:sp>
      <p:sp>
        <p:nvSpPr>
          <p:cNvPr id="63" name="TextBox 62"/>
          <p:cNvSpPr txBox="1"/>
          <p:nvPr/>
        </p:nvSpPr>
        <p:spPr>
          <a:xfrm>
            <a:off x="1671378" y="4238032"/>
            <a:ext cx="537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</a:t>
            </a:r>
            <a:r>
              <a:rPr lang="en-US" baseline="-25000" dirty="0" smtClean="0"/>
              <a:t>LT</a:t>
            </a:r>
            <a:endParaRPr lang="nl-NL" baseline="-25000" dirty="0"/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2098537" y="4524214"/>
            <a:ext cx="1202061" cy="1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2124168" y="2563076"/>
            <a:ext cx="23528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530878" y="2335590"/>
            <a:ext cx="62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LT</a:t>
            </a:r>
            <a:endParaRPr lang="nl-NL" baseline="-25000" dirty="0"/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3294164" y="2538450"/>
            <a:ext cx="25389" cy="24627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744575" y="2902637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endParaRPr lang="nl-NL" baseline="-25000" dirty="0"/>
          </a:p>
        </p:txBody>
      </p:sp>
      <p:sp>
        <p:nvSpPr>
          <p:cNvPr id="3" name="Rectangle 2"/>
          <p:cNvSpPr/>
          <p:nvPr/>
        </p:nvSpPr>
        <p:spPr>
          <a:xfrm>
            <a:off x="4908631" y="2371104"/>
            <a:ext cx="897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= MB</a:t>
            </a:r>
            <a:r>
              <a:rPr lang="nl-NL" baseline="-25000" dirty="0"/>
              <a:t>LT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488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7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Slotopmerkingen IS-MB-GA-model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‘Beproefd en vertrouwd’, geen </a:t>
            </a:r>
            <a:r>
              <a:rPr lang="nl-NL" sz="2000" dirty="0" smtClean="0"/>
              <a:t>academische controverse</a:t>
            </a:r>
            <a:endParaRPr lang="nl-NL" sz="2000" dirty="0"/>
          </a:p>
          <a:p>
            <a:pPr lvl="1"/>
            <a:r>
              <a:rPr lang="nl-NL" sz="2000" dirty="0" smtClean="0"/>
              <a:t>Vrijwel gelijk aan Romer (2019)</a:t>
            </a:r>
          </a:p>
          <a:p>
            <a:pPr lvl="1"/>
            <a:r>
              <a:rPr lang="nl-NL" sz="2000" dirty="0" smtClean="0"/>
              <a:t>Goede alternatieve bron: Blanchard et al. (2017)</a:t>
            </a:r>
            <a:endParaRPr lang="nl-NL" sz="2000" dirty="0"/>
          </a:p>
          <a:p>
            <a:r>
              <a:rPr lang="nl-NL" sz="2000" dirty="0" smtClean="0"/>
              <a:t>Belangrijk: </a:t>
            </a:r>
            <a:r>
              <a:rPr lang="nl-NL" sz="2000" dirty="0"/>
              <a:t>bij aanpassing naar LT </a:t>
            </a:r>
            <a:r>
              <a:rPr lang="nl-NL" sz="2000" dirty="0" smtClean="0"/>
              <a:t>evenwicht verschuiven </a:t>
            </a:r>
            <a:r>
              <a:rPr lang="nl-NL" sz="2000" dirty="0"/>
              <a:t>twee </a:t>
            </a:r>
            <a:r>
              <a:rPr lang="nl-NL" sz="2000" dirty="0" smtClean="0"/>
              <a:t>lijnen simultaan: de GA </a:t>
            </a:r>
            <a:r>
              <a:rPr lang="nl-NL" sz="2000" dirty="0"/>
              <a:t>en </a:t>
            </a:r>
            <a:r>
              <a:rPr lang="nl-NL" sz="2000" dirty="0" smtClean="0"/>
              <a:t>MB curven</a:t>
            </a:r>
            <a:endParaRPr lang="nl-NL" sz="2000" dirty="0"/>
          </a:p>
          <a:p>
            <a:r>
              <a:rPr lang="nl-NL" sz="2000" dirty="0" smtClean="0"/>
              <a:t>‘</a:t>
            </a:r>
            <a:r>
              <a:rPr lang="nl-NL" sz="2000" dirty="0" err="1" smtClean="0"/>
              <a:t>Counterfactual</a:t>
            </a:r>
            <a:r>
              <a:rPr lang="nl-NL" sz="2000" dirty="0"/>
              <a:t>’: na </a:t>
            </a:r>
            <a:r>
              <a:rPr lang="nl-NL" sz="2000" dirty="0" smtClean="0"/>
              <a:t>bestedings- of monetaire verruiming </a:t>
            </a:r>
            <a:r>
              <a:rPr lang="nl-NL" sz="2000" dirty="0"/>
              <a:t>wordt </a:t>
            </a:r>
            <a:r>
              <a:rPr lang="nl-NL" sz="2000" dirty="0" smtClean="0"/>
              <a:t>de inflatie </a:t>
            </a:r>
            <a:r>
              <a:rPr lang="nl-NL" sz="2000" dirty="0"/>
              <a:t>permanent </a:t>
            </a:r>
            <a:r>
              <a:rPr lang="nl-NL" sz="2000" dirty="0" smtClean="0"/>
              <a:t>hoger</a:t>
            </a:r>
            <a:endParaRPr lang="nl-NL" sz="2000" dirty="0"/>
          </a:p>
          <a:p>
            <a:pPr lvl="1"/>
            <a:r>
              <a:rPr lang="nl-NL" sz="2000" dirty="0" smtClean="0"/>
              <a:t>Zit ook in Romer (IS-MB-GA), </a:t>
            </a:r>
            <a:r>
              <a:rPr lang="nl-NL" sz="2000" dirty="0" err="1" smtClean="0"/>
              <a:t>Mankiw</a:t>
            </a:r>
            <a:r>
              <a:rPr lang="nl-NL" sz="2000" dirty="0" smtClean="0"/>
              <a:t> (IS-LM-GA-GV), en vele andere 1</a:t>
            </a:r>
            <a:r>
              <a:rPr lang="nl-NL" sz="2000" baseline="30000" dirty="0" smtClean="0"/>
              <a:t>e</a:t>
            </a:r>
            <a:r>
              <a:rPr lang="nl-NL" sz="2000" dirty="0" smtClean="0"/>
              <a:t>-jaars tekstboeken op universiteit</a:t>
            </a:r>
          </a:p>
          <a:p>
            <a:pPr lvl="1"/>
            <a:r>
              <a:rPr lang="nl-NL" sz="2000" dirty="0" smtClean="0"/>
              <a:t>Oorzaak: natuurlijke rente verandert in beleidsexperimenten, maar hier houdt het model geen rekening mee (zowel IS-MP als IS-LM)</a:t>
            </a:r>
          </a:p>
          <a:p>
            <a:pPr lvl="1"/>
            <a:r>
              <a:rPr lang="nl-NL" sz="2000" dirty="0" smtClean="0"/>
              <a:t>Kan wel worden opgelost maar leidt tot extra complexiteit, zie bijvoorbeeld Blanchard et al. (2017) en </a:t>
            </a:r>
            <a:r>
              <a:rPr lang="nl-NL" sz="2000" dirty="0" err="1" smtClean="0"/>
              <a:t>Carlin</a:t>
            </a:r>
            <a:r>
              <a:rPr lang="nl-NL" sz="2000" dirty="0" smtClean="0"/>
              <a:t> en </a:t>
            </a:r>
            <a:r>
              <a:rPr lang="nl-NL" sz="2000" dirty="0" err="1" smtClean="0"/>
              <a:t>Soskice</a:t>
            </a:r>
            <a:r>
              <a:rPr lang="nl-NL" sz="2000" dirty="0" smtClean="0"/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212910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Dank u wel!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Meer </a:t>
            </a:r>
            <a:r>
              <a:rPr lang="en-US" sz="2400" dirty="0" err="1" smtClean="0"/>
              <a:t>informatie</a:t>
            </a:r>
            <a:r>
              <a:rPr lang="en-US" sz="2400" dirty="0" smtClean="0"/>
              <a:t>?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Nieuwe</a:t>
            </a:r>
            <a:r>
              <a:rPr lang="en-US" sz="2400" dirty="0" smtClean="0"/>
              <a:t> syllabus </a:t>
            </a:r>
            <a:r>
              <a:rPr lang="en-US" sz="2400" dirty="0" err="1" smtClean="0"/>
              <a:t>economie</a:t>
            </a:r>
            <a:endParaRPr lang="en-US" sz="2400" dirty="0" smtClean="0"/>
          </a:p>
          <a:p>
            <a:r>
              <a:rPr lang="en-US" sz="2400" dirty="0" err="1" smtClean="0"/>
              <a:t>Verantwoordingsdocument</a:t>
            </a:r>
            <a:endParaRPr lang="en-US" sz="2400" dirty="0" smtClean="0"/>
          </a:p>
          <a:p>
            <a:r>
              <a:rPr lang="en-US" sz="2400" dirty="0" err="1" smtClean="0"/>
              <a:t>Achtergrondnotitie</a:t>
            </a:r>
            <a:r>
              <a:rPr lang="en-US" sz="2400" dirty="0" smtClean="0"/>
              <a:t> over </a:t>
            </a:r>
            <a:r>
              <a:rPr lang="en-US" sz="2400" dirty="0" err="1" smtClean="0"/>
              <a:t>welvaart</a:t>
            </a:r>
            <a:r>
              <a:rPr lang="en-US" sz="2400" dirty="0" smtClean="0"/>
              <a:t> en surplus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nl-NL" sz="2400" dirty="0"/>
              <a:t>T</a:t>
            </a:r>
            <a:r>
              <a:rPr lang="nl-NL" sz="2400" dirty="0" smtClean="0"/>
              <a:t>e vinden op examenblad.nl – Economie vwo 2023</a:t>
            </a: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E-mail: bjacobs@ese.eur.nl</a:t>
            </a:r>
          </a:p>
          <a:p>
            <a:pPr marL="0" indent="0">
              <a:buNone/>
            </a:pPr>
            <a:r>
              <a:rPr lang="nl-NL" sz="2400" dirty="0"/>
              <a:t>Homepage: personal.eur.nl/</a:t>
            </a:r>
            <a:r>
              <a:rPr lang="nl-NL" sz="2400" dirty="0" err="1"/>
              <a:t>bjacobs</a:t>
            </a:r>
            <a:endParaRPr lang="nl-NL" sz="2400" dirty="0"/>
          </a:p>
          <a:p>
            <a:pPr marL="0" indent="0">
              <a:buNone/>
            </a:pPr>
            <a:r>
              <a:rPr lang="nl-NL" sz="2400" dirty="0"/>
              <a:t>Twitter: twitter.com/_</a:t>
            </a:r>
            <a:r>
              <a:rPr lang="nl-NL" sz="2400" dirty="0" err="1"/>
              <a:t>basjacobs</a:t>
            </a:r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285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Conjunctuuranalyse met </a:t>
            </a:r>
            <a:r>
              <a:rPr lang="nl-NL" dirty="0"/>
              <a:t>IS-MB-GA-model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000" dirty="0" smtClean="0"/>
              <a:t>Geïntegreerd analyse-instrument: IS-MB-GA-model</a:t>
            </a:r>
          </a:p>
          <a:p>
            <a:r>
              <a:rPr lang="nl-NL" sz="2000" dirty="0" smtClean="0"/>
              <a:t>Verklaart inkomen, rente en inflatie</a:t>
            </a:r>
          </a:p>
          <a:p>
            <a:pPr lvl="1"/>
            <a:r>
              <a:rPr lang="nl-NL" sz="2000" dirty="0" smtClean="0"/>
              <a:t>Afgeleid: conjuncturele werkloosheid</a:t>
            </a:r>
          </a:p>
          <a:p>
            <a:r>
              <a:rPr lang="nl-NL" sz="2000" dirty="0" smtClean="0"/>
              <a:t>Niet controversieel</a:t>
            </a:r>
          </a:p>
          <a:p>
            <a:pPr lvl="1"/>
            <a:r>
              <a:rPr lang="nl-NL" sz="2000" dirty="0" smtClean="0"/>
              <a:t>mainstream academische macro-economie</a:t>
            </a:r>
          </a:p>
          <a:p>
            <a:pPr lvl="1"/>
            <a:r>
              <a:rPr lang="nl-NL" sz="2000" dirty="0" smtClean="0"/>
              <a:t>centrale banken en beleidsinstituten gebruiken varianten (bv. IMF, OESO, DNB, ECB)</a:t>
            </a:r>
          </a:p>
          <a:p>
            <a:r>
              <a:rPr lang="nl-NL" sz="2000" dirty="0" smtClean="0"/>
              <a:t>Gesloten economie (Eurozone)</a:t>
            </a:r>
          </a:p>
          <a:p>
            <a:pPr lvl="1"/>
            <a:r>
              <a:rPr lang="nl-NL" sz="2000" dirty="0" smtClean="0"/>
              <a:t>interacties inkomen, rente (CB) en inflatie</a:t>
            </a:r>
            <a:endParaRPr lang="nl-NL" sz="2000" dirty="0"/>
          </a:p>
          <a:p>
            <a:r>
              <a:rPr lang="nl-NL" sz="2000" dirty="0" smtClean="0"/>
              <a:t>Analytisch hanteerbaar gemaakt voor leerlingen</a:t>
            </a:r>
          </a:p>
          <a:p>
            <a:pPr lvl="1"/>
            <a:r>
              <a:rPr lang="nl-NL" sz="2000" dirty="0" smtClean="0"/>
              <a:t>2x2 + 1x1 structuur</a:t>
            </a:r>
          </a:p>
          <a:p>
            <a:r>
              <a:rPr lang="nl-NL" sz="2000" dirty="0" smtClean="0"/>
              <a:t>Voldoende leermaterialen beschikbaar voor docenten</a:t>
            </a:r>
          </a:p>
          <a:p>
            <a:pPr lvl="1"/>
            <a:r>
              <a:rPr lang="nl-NL" sz="2000" dirty="0" smtClean="0"/>
              <a:t>Romer (2018), Blanchard, </a:t>
            </a:r>
            <a:r>
              <a:rPr lang="nl-NL" sz="2000" dirty="0" err="1" smtClean="0"/>
              <a:t>Amighini</a:t>
            </a:r>
            <a:r>
              <a:rPr lang="nl-NL" sz="2000" dirty="0" smtClean="0"/>
              <a:t> en </a:t>
            </a:r>
            <a:r>
              <a:rPr lang="nl-NL" sz="2000" dirty="0" err="1" smtClean="0"/>
              <a:t>Giavazzi</a:t>
            </a:r>
            <a:r>
              <a:rPr lang="nl-NL" sz="2000" dirty="0" smtClean="0"/>
              <a:t> (2017) (EU), </a:t>
            </a:r>
            <a:r>
              <a:rPr lang="nl-NL" sz="2000" dirty="0" err="1" smtClean="0"/>
              <a:t>Burda</a:t>
            </a:r>
            <a:r>
              <a:rPr lang="nl-NL" sz="2000" dirty="0" smtClean="0"/>
              <a:t> </a:t>
            </a:r>
            <a:r>
              <a:rPr lang="nl-NL" sz="2000" dirty="0"/>
              <a:t>en </a:t>
            </a:r>
            <a:r>
              <a:rPr lang="nl-NL" sz="2000" dirty="0" err="1"/>
              <a:t>Wyplosz</a:t>
            </a:r>
            <a:r>
              <a:rPr lang="nl-NL" sz="2000" dirty="0"/>
              <a:t> (2017) (EU</a:t>
            </a:r>
            <a:r>
              <a:rPr lang="nl-NL" sz="2000" dirty="0" smtClean="0"/>
              <a:t>), </a:t>
            </a:r>
            <a:r>
              <a:rPr lang="nl-NL" sz="2000" dirty="0" err="1" smtClean="0"/>
              <a:t>Mankiw</a:t>
            </a:r>
            <a:r>
              <a:rPr lang="nl-NL" sz="2000" dirty="0" smtClean="0"/>
              <a:t> </a:t>
            </a:r>
            <a:r>
              <a:rPr lang="nl-NL" sz="2000" dirty="0"/>
              <a:t>(2017</a:t>
            </a:r>
            <a:r>
              <a:rPr lang="nl-NL" sz="2000" dirty="0" smtClean="0"/>
              <a:t>), </a:t>
            </a:r>
            <a:r>
              <a:rPr lang="nl-NL" sz="2000" dirty="0" err="1" smtClean="0"/>
              <a:t>Carlin</a:t>
            </a:r>
            <a:r>
              <a:rPr lang="nl-NL" sz="2000" dirty="0" smtClean="0"/>
              <a:t> en </a:t>
            </a:r>
            <a:r>
              <a:rPr lang="nl-NL" sz="2000" dirty="0" err="1" smtClean="0"/>
              <a:t>Soskice</a:t>
            </a:r>
            <a:r>
              <a:rPr lang="nl-NL" sz="2000" dirty="0" smtClean="0"/>
              <a:t> (2015) (EU), </a:t>
            </a:r>
            <a:r>
              <a:rPr lang="nl-NL" sz="2000" dirty="0" err="1" smtClean="0"/>
              <a:t>Whelan</a:t>
            </a:r>
            <a:r>
              <a:rPr lang="nl-NL" sz="2000" dirty="0" smtClean="0"/>
              <a:t> (2015) (EU)</a:t>
            </a:r>
          </a:p>
        </p:txBody>
      </p:sp>
    </p:spTree>
    <p:extLst>
      <p:ext uri="{BB962C8B-B14F-4D97-AF65-F5344CB8AC3E}">
        <p14:creationId xmlns:p14="http://schemas.microsoft.com/office/powerpoint/2010/main" val="375577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Monetaire economie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Geldschepping </a:t>
            </a:r>
          </a:p>
          <a:p>
            <a:r>
              <a:rPr lang="nl-NL" sz="2000" dirty="0" smtClean="0"/>
              <a:t>(Conventioneel) Monetair </a:t>
            </a:r>
            <a:r>
              <a:rPr lang="nl-NL" sz="2000" dirty="0"/>
              <a:t>beleid </a:t>
            </a:r>
            <a:endParaRPr lang="nl-NL" sz="2000" dirty="0" smtClean="0"/>
          </a:p>
          <a:p>
            <a:r>
              <a:rPr lang="nl-NL" sz="2000" dirty="0" smtClean="0"/>
              <a:t>Ondergrens </a:t>
            </a:r>
            <a:r>
              <a:rPr lang="nl-NL" sz="2000" dirty="0"/>
              <a:t>op de rente </a:t>
            </a:r>
            <a:endParaRPr lang="nl-NL" sz="2000" dirty="0" smtClean="0"/>
          </a:p>
          <a:p>
            <a:r>
              <a:rPr lang="nl-NL" sz="2000" dirty="0" err="1" smtClean="0"/>
              <a:t>Trilemma</a:t>
            </a:r>
            <a:r>
              <a:rPr lang="nl-NL" sz="2000" dirty="0" smtClean="0"/>
              <a:t> </a:t>
            </a:r>
            <a:r>
              <a:rPr lang="nl-NL" sz="2000" dirty="0"/>
              <a:t>van de monetaire politiek in een open </a:t>
            </a:r>
            <a:r>
              <a:rPr lang="nl-NL" sz="2000" dirty="0" smtClean="0"/>
              <a:t>economie</a:t>
            </a:r>
          </a:p>
          <a:p>
            <a:r>
              <a:rPr lang="nl-NL" sz="2000" dirty="0" smtClean="0"/>
              <a:t>Uitbreiding mogelijk naar modelmatige analyse ondergrens rente en </a:t>
            </a:r>
            <a:r>
              <a:rPr lang="nl-NL" sz="2000" dirty="0"/>
              <a:t>onconventioneel </a:t>
            </a:r>
            <a:r>
              <a:rPr lang="nl-NL" sz="2000" dirty="0" smtClean="0"/>
              <a:t>beleid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88607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Arbeidsmarkt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Niet uitsluitend een context</a:t>
            </a:r>
          </a:p>
          <a:p>
            <a:r>
              <a:rPr lang="nl-NL" sz="2000" dirty="0" smtClean="0"/>
              <a:t>Verschillende vormen </a:t>
            </a:r>
            <a:r>
              <a:rPr lang="nl-NL" sz="2000" dirty="0"/>
              <a:t>van </a:t>
            </a:r>
            <a:r>
              <a:rPr lang="nl-NL" sz="2000" dirty="0" smtClean="0"/>
              <a:t>werkloosheid: structureel</a:t>
            </a:r>
            <a:r>
              <a:rPr lang="nl-NL" sz="2000" dirty="0"/>
              <a:t>, frictie en </a:t>
            </a:r>
            <a:r>
              <a:rPr lang="nl-NL" sz="2000" dirty="0" smtClean="0"/>
              <a:t>conjunctureel</a:t>
            </a:r>
          </a:p>
          <a:p>
            <a:r>
              <a:rPr lang="nl-NL" sz="2000" dirty="0"/>
              <a:t>Economische </a:t>
            </a:r>
            <a:r>
              <a:rPr lang="nl-NL" sz="2000" dirty="0" smtClean="0"/>
              <a:t>verklaring </a:t>
            </a:r>
            <a:r>
              <a:rPr lang="nl-NL" sz="2000" dirty="0"/>
              <a:t>voor </a:t>
            </a:r>
            <a:r>
              <a:rPr lang="nl-NL" sz="2000" dirty="0" smtClean="0"/>
              <a:t>structurele werkloosheid </a:t>
            </a:r>
            <a:r>
              <a:rPr lang="nl-NL" sz="2000" dirty="0"/>
              <a:t>in domein D</a:t>
            </a:r>
          </a:p>
          <a:p>
            <a:r>
              <a:rPr lang="nl-NL" sz="2000" dirty="0" smtClean="0"/>
              <a:t>Economische verklaring </a:t>
            </a:r>
            <a:r>
              <a:rPr lang="nl-NL" sz="2000" dirty="0"/>
              <a:t>voor </a:t>
            </a:r>
            <a:r>
              <a:rPr lang="nl-NL" sz="2000" dirty="0" smtClean="0"/>
              <a:t>frictiewerkloosheid in domein F</a:t>
            </a:r>
          </a:p>
          <a:p>
            <a:pPr lvl="1"/>
            <a:r>
              <a:rPr lang="nl-NL" sz="2000" dirty="0" smtClean="0"/>
              <a:t>Herhaalde spelen</a:t>
            </a:r>
          </a:p>
          <a:p>
            <a:pPr lvl="1"/>
            <a:r>
              <a:rPr lang="nl-NL" sz="2000" dirty="0" smtClean="0"/>
              <a:t>De </a:t>
            </a:r>
            <a:r>
              <a:rPr lang="nl-NL" sz="2000" dirty="0"/>
              <a:t>afruil tussen binding en flexibiliteit bij langdurige relaties, bijvoorbeeld arbeidsrelaties, kartelafspraken en internationale </a:t>
            </a:r>
            <a:r>
              <a:rPr lang="nl-NL" sz="2000" dirty="0" smtClean="0"/>
              <a:t>handel</a:t>
            </a:r>
          </a:p>
          <a:p>
            <a:r>
              <a:rPr lang="nl-NL" sz="2000" dirty="0"/>
              <a:t>Economische verklaring </a:t>
            </a:r>
            <a:r>
              <a:rPr lang="nl-NL" sz="2000" dirty="0" smtClean="0"/>
              <a:t>voor conjuncturele werkloosheid in domein I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88415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</a:t>
            </a:r>
            <a:r>
              <a:rPr lang="nl-NL" dirty="0" smtClean="0"/>
              <a:t>. Welvaartsanalyse en ongelijkheid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Definitie welvaart (</a:t>
            </a:r>
            <a:r>
              <a:rPr lang="nl-NL" sz="2000" dirty="0" err="1" smtClean="0"/>
              <a:t>gezins</a:t>
            </a:r>
            <a:r>
              <a:rPr lang="nl-NL" sz="2000" dirty="0" smtClean="0"/>
              <a:t>)huishouden</a:t>
            </a:r>
          </a:p>
          <a:p>
            <a:r>
              <a:rPr lang="nl-NL" sz="2000" dirty="0" smtClean="0"/>
              <a:t>Definitie maatschappelijke </a:t>
            </a:r>
            <a:r>
              <a:rPr lang="nl-NL" sz="2000" dirty="0"/>
              <a:t>welvaart </a:t>
            </a:r>
            <a:endParaRPr lang="nl-NL" sz="2000" dirty="0" smtClean="0"/>
          </a:p>
          <a:p>
            <a:r>
              <a:rPr lang="nl-NL" sz="2000" dirty="0" smtClean="0"/>
              <a:t>Consumenten- </a:t>
            </a:r>
            <a:r>
              <a:rPr lang="nl-NL" sz="2000" dirty="0"/>
              <a:t>en </a:t>
            </a:r>
            <a:r>
              <a:rPr lang="nl-NL" sz="2000" dirty="0" err="1" smtClean="0"/>
              <a:t>producentensurplus</a:t>
            </a:r>
            <a:r>
              <a:rPr lang="nl-NL" sz="2000" dirty="0" smtClean="0"/>
              <a:t> als doelmatigheidsmaatstaf</a:t>
            </a:r>
          </a:p>
          <a:p>
            <a:r>
              <a:rPr lang="nl-NL" sz="2000" dirty="0" smtClean="0"/>
              <a:t>Relatie welvaart met </a:t>
            </a:r>
            <a:r>
              <a:rPr lang="nl-NL" sz="2000" dirty="0" err="1" smtClean="0"/>
              <a:t>Pareto</a:t>
            </a:r>
            <a:r>
              <a:rPr lang="nl-NL" sz="2000" dirty="0" smtClean="0"/>
              <a:t>-criterium </a:t>
            </a:r>
          </a:p>
          <a:p>
            <a:r>
              <a:rPr lang="nl-NL" sz="2000" dirty="0" smtClean="0"/>
              <a:t>Afruil </a:t>
            </a:r>
            <a:r>
              <a:rPr lang="nl-NL" sz="2000" dirty="0"/>
              <a:t>tussen doelmatigheid en </a:t>
            </a:r>
            <a:r>
              <a:rPr lang="nl-NL" sz="2000" dirty="0" smtClean="0"/>
              <a:t>rechtvaardigheid </a:t>
            </a:r>
          </a:p>
          <a:p>
            <a:r>
              <a:rPr lang="nl-NL" sz="2000" dirty="0" smtClean="0"/>
              <a:t>Herverdelende </a:t>
            </a:r>
            <a:r>
              <a:rPr lang="nl-NL" sz="2000" dirty="0"/>
              <a:t>instituties </a:t>
            </a:r>
            <a:r>
              <a:rPr lang="nl-NL" sz="2000" dirty="0" smtClean="0"/>
              <a:t>(</a:t>
            </a:r>
            <a:r>
              <a:rPr lang="nl-NL" sz="2000" dirty="0"/>
              <a:t>niet alleen belastingen, maar ook uitkeringen en </a:t>
            </a:r>
            <a:r>
              <a:rPr lang="nl-NL" sz="2000" dirty="0" smtClean="0"/>
              <a:t>overdrachten) </a:t>
            </a:r>
          </a:p>
          <a:p>
            <a:r>
              <a:rPr lang="nl-NL" sz="2000" dirty="0" smtClean="0"/>
              <a:t>Correcties belastingen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2818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</a:t>
            </a:r>
            <a:r>
              <a:rPr lang="nl-NL" dirty="0" smtClean="0"/>
              <a:t>. Internationale economie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Samenhang tussen de </a:t>
            </a:r>
            <a:r>
              <a:rPr lang="nl-NL" sz="2000" dirty="0"/>
              <a:t>rente, de wisselkoers, het saldo op de lopende rekening en </a:t>
            </a:r>
            <a:r>
              <a:rPr lang="nl-NL" sz="2000" dirty="0" smtClean="0"/>
              <a:t>kapitaalstromen</a:t>
            </a:r>
          </a:p>
          <a:p>
            <a:r>
              <a:rPr lang="nl-NL" sz="2000" dirty="0" err="1" smtClean="0"/>
              <a:t>Trilemma</a:t>
            </a:r>
            <a:r>
              <a:rPr lang="nl-NL" sz="2000" dirty="0" smtClean="0"/>
              <a:t> monetaire politiek</a:t>
            </a:r>
          </a:p>
          <a:p>
            <a:r>
              <a:rPr lang="nl-NL" sz="2000" dirty="0" smtClean="0"/>
              <a:t>EMU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06842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Economische groei en groeibeleid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Productiefunctie organiserende </a:t>
            </a:r>
            <a:r>
              <a:rPr lang="nl-NL" sz="2000" dirty="0"/>
              <a:t>principe </a:t>
            </a:r>
            <a:endParaRPr lang="nl-NL" sz="2000" dirty="0" smtClean="0"/>
          </a:p>
          <a:p>
            <a:r>
              <a:rPr lang="nl-NL" sz="2000" dirty="0" smtClean="0"/>
              <a:t>Stroomlijnen bestaande syllabus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40593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nbergen Lecture 2017 Rodrik">
  <a:themeElements>
    <a:clrScheme name="Custom 1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acobs_nacht_economie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4">
  <a:themeElements>
    <a:clrScheme name="EUR_ESE_PP2">
      <a:dk1>
        <a:srgbClr val="000000"/>
      </a:dk1>
      <a:lt1>
        <a:sysClr val="window" lastClr="FFFFFF"/>
      </a:lt1>
      <a:dk2>
        <a:srgbClr val="002328"/>
      </a:dk2>
      <a:lt2>
        <a:srgbClr val="9C9C9C"/>
      </a:lt2>
      <a:accent1>
        <a:srgbClr val="FFD700"/>
      </a:accent1>
      <a:accent2>
        <a:srgbClr val="00A22E"/>
      </a:accent2>
      <a:accent3>
        <a:srgbClr val="00B4D2"/>
      </a:accent3>
      <a:accent4>
        <a:srgbClr val="801A99"/>
      </a:accent4>
      <a:accent5>
        <a:srgbClr val="FF9E00"/>
      </a:accent5>
      <a:accent6>
        <a:srgbClr val="BC0436"/>
      </a:accent6>
      <a:hlink>
        <a:srgbClr val="000000"/>
      </a:hlink>
      <a:folHlink>
        <a:srgbClr val="000000"/>
      </a:folHlink>
    </a:clrScheme>
    <a:fontScheme name="Erasmus_500-700">
      <a:majorFont>
        <a:latin typeface="Museo Sans 700"/>
        <a:ea typeface=""/>
        <a:cs typeface=""/>
      </a:majorFont>
      <a:minorFont>
        <a:latin typeface="Museo Sans 500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rasmus_ESE_NL_def.pptx" id="{96FF4436-256A-4CEF-ACE8-237E9AEFA4EC}" vid="{4A09F970-7A91-4FA3-9013-03F2B02FB3C8}"/>
    </a:ext>
  </a:extLst>
</a:theme>
</file>

<file path=ppt/theme/theme4.xml><?xml version="1.0" encoding="utf-8"?>
<a:theme xmlns:a="http://schemas.openxmlformats.org/drawingml/2006/main" name="1_jacobs_nacht_economie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dnb_prinsjesdag</Template>
  <TotalTime>8640</TotalTime>
  <Words>2763</Words>
  <Application>Microsoft Office PowerPoint</Application>
  <PresentationFormat>Widescreen</PresentationFormat>
  <Paragraphs>430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</vt:lpstr>
      <vt:lpstr>Arial Black</vt:lpstr>
      <vt:lpstr>Calibri</vt:lpstr>
      <vt:lpstr>Museo Sans 100</vt:lpstr>
      <vt:lpstr>Museo Sans 500</vt:lpstr>
      <vt:lpstr>Museo Sans 700</vt:lpstr>
      <vt:lpstr>Museo Sans 900</vt:lpstr>
      <vt:lpstr>Wingdings</vt:lpstr>
      <vt:lpstr>Tinbergen Lecture 2017 Rodrik</vt:lpstr>
      <vt:lpstr>jacobs_nacht_economie</vt:lpstr>
      <vt:lpstr>Presentation4</vt:lpstr>
      <vt:lpstr>1_jacobs_nacht_economie</vt:lpstr>
      <vt:lpstr>Herziening VWO Examenprogramma Economie</vt:lpstr>
      <vt:lpstr>Vandaag</vt:lpstr>
      <vt:lpstr>Problemen in het huidige programma</vt:lpstr>
      <vt:lpstr>1. Conjunctuuranalyse met IS-MB-GA-model</vt:lpstr>
      <vt:lpstr>2. Monetaire economie</vt:lpstr>
      <vt:lpstr>3. Arbeidsmarkt</vt:lpstr>
      <vt:lpstr>4. Welvaartsanalyse en ongelijkheid</vt:lpstr>
      <vt:lpstr>5. Internationale economie</vt:lpstr>
      <vt:lpstr>6. Economische groei en groeibeleid</vt:lpstr>
      <vt:lpstr>7. Wijzigingen andere domeinen</vt:lpstr>
      <vt:lpstr>Het IS-MB-GA-model</vt:lpstr>
      <vt:lpstr>Problemen met conjunctuuranalyse</vt:lpstr>
      <vt:lpstr>Vergelijking oude en nieuwe syllabus</vt:lpstr>
      <vt:lpstr>Overwegingen bij modellen</vt:lpstr>
      <vt:lpstr>Keynesiaanse kruis en de multiplier</vt:lpstr>
      <vt:lpstr>PowerPoint Presentation</vt:lpstr>
      <vt:lpstr>Keynesiaanse kruis - grafisch</vt:lpstr>
      <vt:lpstr>IS</vt:lpstr>
      <vt:lpstr>MB</vt:lpstr>
      <vt:lpstr>PowerPoint Presentation</vt:lpstr>
      <vt:lpstr>IS-MB: kijken onder motorkap zonder GV</vt:lpstr>
      <vt:lpstr>Keynesianen en monetaristen</vt:lpstr>
      <vt:lpstr>GA</vt:lpstr>
      <vt:lpstr>PowerPoint Presentation</vt:lpstr>
      <vt:lpstr>Neo/nieuw klassieken vs. Keynesianen en monetaristen</vt:lpstr>
      <vt:lpstr>IS-MB-GA: overzicht grafisch en wiskundig</vt:lpstr>
      <vt:lpstr>Illustratie: een vraagstimulans – stap 1</vt:lpstr>
      <vt:lpstr>Illustratie: een vraagstimulans – stap 2</vt:lpstr>
      <vt:lpstr>Illustratie: een vraagstimulans – stap 3</vt:lpstr>
      <vt:lpstr>Illustratie: een monetaire verruiming – stap 1</vt:lpstr>
      <vt:lpstr>Illustratie: een monetaire verruiming – stap 2</vt:lpstr>
      <vt:lpstr>Illustratie: een monetaire verruiming – stap 3</vt:lpstr>
      <vt:lpstr>Slotopmerkingen IS-MB-GA-model</vt:lpstr>
      <vt:lpstr>Dank u wel!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Houtskoolschets Domeinen H &amp; I Examenprogramma Economie</dc:title>
  <dc:creator>Bas Jacobs</dc:creator>
  <cp:lastModifiedBy>Bas Jacobs</cp:lastModifiedBy>
  <cp:revision>431</cp:revision>
  <dcterms:created xsi:type="dcterms:W3CDTF">2018-10-07T08:55:11Z</dcterms:created>
  <dcterms:modified xsi:type="dcterms:W3CDTF">2020-06-01T10:37:09Z</dcterms:modified>
</cp:coreProperties>
</file>