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2.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drawings/drawing5.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drawings/drawing6.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1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7.xml" ContentType="application/vnd.openxmlformats-officedocument.drawingml.chartshape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 id="2147483688" r:id="rId2"/>
    <p:sldMasterId id="2147483690" r:id="rId3"/>
    <p:sldMasterId id="2147483708" r:id="rId4"/>
    <p:sldMasterId id="2147483710" r:id="rId5"/>
  </p:sldMasterIdLst>
  <p:notesMasterIdLst>
    <p:notesMasterId r:id="rId68"/>
  </p:notesMasterIdLst>
  <p:handoutMasterIdLst>
    <p:handoutMasterId r:id="rId69"/>
  </p:handoutMasterIdLst>
  <p:sldIdLst>
    <p:sldId id="676" r:id="rId6"/>
    <p:sldId id="472" r:id="rId7"/>
    <p:sldId id="683" r:id="rId8"/>
    <p:sldId id="626" r:id="rId9"/>
    <p:sldId id="625" r:id="rId10"/>
    <p:sldId id="658" r:id="rId11"/>
    <p:sldId id="616" r:id="rId12"/>
    <p:sldId id="633" r:id="rId13"/>
    <p:sldId id="634" r:id="rId14"/>
    <p:sldId id="671" r:id="rId15"/>
    <p:sldId id="672" r:id="rId16"/>
    <p:sldId id="657" r:id="rId17"/>
    <p:sldId id="673" r:id="rId18"/>
    <p:sldId id="627" r:id="rId19"/>
    <p:sldId id="635" r:id="rId20"/>
    <p:sldId id="677" r:id="rId21"/>
    <p:sldId id="678" r:id="rId22"/>
    <p:sldId id="630" r:id="rId23"/>
    <p:sldId id="679" r:id="rId24"/>
    <p:sldId id="667" r:id="rId25"/>
    <p:sldId id="680" r:id="rId26"/>
    <p:sldId id="674" r:id="rId27"/>
    <p:sldId id="682" r:id="rId28"/>
    <p:sldId id="685" r:id="rId29"/>
    <p:sldId id="686" r:id="rId30"/>
    <p:sldId id="687" r:id="rId31"/>
    <p:sldId id="688" r:id="rId32"/>
    <p:sldId id="689" r:id="rId33"/>
    <p:sldId id="690" r:id="rId34"/>
    <p:sldId id="691" r:id="rId35"/>
    <p:sldId id="692" r:id="rId36"/>
    <p:sldId id="693" r:id="rId37"/>
    <p:sldId id="694" r:id="rId38"/>
    <p:sldId id="695" r:id="rId39"/>
    <p:sldId id="696" r:id="rId40"/>
    <p:sldId id="697" r:id="rId41"/>
    <p:sldId id="699" r:id="rId42"/>
    <p:sldId id="700" r:id="rId43"/>
    <p:sldId id="701" r:id="rId44"/>
    <p:sldId id="702" r:id="rId45"/>
    <p:sldId id="703" r:id="rId46"/>
    <p:sldId id="704" r:id="rId47"/>
    <p:sldId id="705" r:id="rId48"/>
    <p:sldId id="706" r:id="rId49"/>
    <p:sldId id="707" r:id="rId50"/>
    <p:sldId id="708" r:id="rId51"/>
    <p:sldId id="709" r:id="rId52"/>
    <p:sldId id="710" r:id="rId53"/>
    <p:sldId id="711" r:id="rId54"/>
    <p:sldId id="712" r:id="rId55"/>
    <p:sldId id="713" r:id="rId56"/>
    <p:sldId id="714" r:id="rId57"/>
    <p:sldId id="715" r:id="rId58"/>
    <p:sldId id="716" r:id="rId59"/>
    <p:sldId id="717" r:id="rId60"/>
    <p:sldId id="718" r:id="rId61"/>
    <p:sldId id="719" r:id="rId62"/>
    <p:sldId id="720" r:id="rId63"/>
    <p:sldId id="721" r:id="rId64"/>
    <p:sldId id="722" r:id="rId65"/>
    <p:sldId id="723" r:id="rId66"/>
    <p:sldId id="724" r:id="rId67"/>
  </p:sldIdLst>
  <p:sldSz cx="9144000" cy="6858000" type="screen4x3"/>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2B323C"/>
    <a:srgbClr val="0000FF"/>
    <a:srgbClr val="162257"/>
    <a:srgbClr val="44287F"/>
    <a:srgbClr val="211261"/>
    <a:srgbClr val="410099"/>
    <a:srgbClr val="9B9B9B"/>
    <a:srgbClr val="9B9000"/>
    <a:srgbClr val="323E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13" autoAdjust="0"/>
    <p:restoredTop sz="76299" autoAdjust="0"/>
  </p:normalViewPr>
  <p:slideViewPr>
    <p:cSldViewPr snapToGrid="0" showGuides="1">
      <p:cViewPr varScale="1">
        <p:scale>
          <a:sx n="89" d="100"/>
          <a:sy n="89" d="100"/>
        </p:scale>
        <p:origin x="1866"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100" d="100"/>
          <a:sy n="100" d="100"/>
        </p:scale>
        <p:origin x="2414" y="-12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werkblad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werkblad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werkblad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Grafiek%20in%20Microsoft%20PowerPoint"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3" Type="http://schemas.openxmlformats.org/officeDocument/2006/relationships/oleObject" Target="file:///\\dnb.nl\dfs\DeptData\EBO\MB\Monetair%20beleidsrapport\MB-rapport%20grafieken\Conjunctuur%20-%20PMI%20en%20BBP%20eurogebied.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werkblad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werkblad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werkblad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werkblad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werkblad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werkblad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werkblad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werkblad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338407220351666E-2"/>
          <c:y val="2.0569227430555559E-2"/>
          <c:w val="0.94259151816549247"/>
          <c:h val="0.67952560763888892"/>
        </c:manualLayout>
      </c:layout>
      <c:barChart>
        <c:barDir val="col"/>
        <c:grouping val="stacked"/>
        <c:varyColors val="0"/>
        <c:ser>
          <c:idx val="0"/>
          <c:order val="0"/>
          <c:tx>
            <c:strRef>
              <c:f>PPT!$B$1</c:f>
              <c:strCache>
                <c:ptCount val="1"/>
                <c:pt idx="0">
                  <c:v>Bbp-groei</c:v>
                </c:pt>
              </c:strCache>
            </c:strRef>
          </c:tx>
          <c:spPr>
            <a:solidFill>
              <a:srgbClr val="B8450E"/>
            </a:solidFill>
            <a:ln>
              <a:noFill/>
              <a:prstDash val="solid"/>
            </a:ln>
            <a:effectLst/>
            <a:extLst>
              <a:ext uri="{91240B29-F687-4F45-9708-019B960494DF}">
                <a14:hiddenLine xmlns:a14="http://schemas.microsoft.com/office/drawing/2010/main">
                  <a:solidFill>
                    <a:srgbClr val="B8450E"/>
                  </a:solidFill>
                  <a:prstDash val="solid"/>
                </a14:hiddenLine>
              </a:ext>
            </a:extLst>
          </c:spPr>
          <c:invertIfNegative val="0"/>
          <c:cat>
            <c:numRef>
              <c:f>PPT!$A$2:$A$16</c:f>
              <c:numCache>
                <c:formatCode>m/d/yyyy</c:formatCode>
                <c:ptCount val="15"/>
                <c:pt idx="0">
                  <c:v>39083</c:v>
                </c:pt>
                <c:pt idx="1">
                  <c:v>39448</c:v>
                </c:pt>
                <c:pt idx="2">
                  <c:v>39814</c:v>
                </c:pt>
                <c:pt idx="3">
                  <c:v>40179</c:v>
                </c:pt>
                <c:pt idx="4">
                  <c:v>40544</c:v>
                </c:pt>
                <c:pt idx="5">
                  <c:v>40909</c:v>
                </c:pt>
                <c:pt idx="6">
                  <c:v>41275</c:v>
                </c:pt>
                <c:pt idx="7">
                  <c:v>41640</c:v>
                </c:pt>
                <c:pt idx="8">
                  <c:v>42005</c:v>
                </c:pt>
                <c:pt idx="9">
                  <c:v>42370</c:v>
                </c:pt>
                <c:pt idx="10">
                  <c:v>42736</c:v>
                </c:pt>
                <c:pt idx="11">
                  <c:v>43101</c:v>
                </c:pt>
                <c:pt idx="12">
                  <c:v>43466</c:v>
                </c:pt>
                <c:pt idx="13">
                  <c:v>43831</c:v>
                </c:pt>
                <c:pt idx="14">
                  <c:v>44197</c:v>
                </c:pt>
              </c:numCache>
            </c:numRef>
          </c:cat>
          <c:val>
            <c:numRef>
              <c:f>PPT!$B$2:$B$16</c:f>
              <c:numCache>
                <c:formatCode>0.0</c:formatCode>
                <c:ptCount val="15"/>
                <c:pt idx="0">
                  <c:v>3.7692659174210386</c:v>
                </c:pt>
                <c:pt idx="1">
                  <c:v>2.1774383421412802</c:v>
                </c:pt>
                <c:pt idx="2">
                  <c:v>-3.6731769464727781</c:v>
                </c:pt>
                <c:pt idx="3">
                  <c:v>1.297056268828789</c:v>
                </c:pt>
                <c:pt idx="4">
                  <c:v>1.5402902269860297</c:v>
                </c:pt>
                <c:pt idx="5">
                  <c:v>-1.0302867372957714</c:v>
                </c:pt>
                <c:pt idx="6">
                  <c:v>-8.0076590529476466E-2</c:v>
                </c:pt>
                <c:pt idx="7">
                  <c:v>1.4297903608296636</c:v>
                </c:pt>
                <c:pt idx="8">
                  <c:v>1.9600803132884703</c:v>
                </c:pt>
                <c:pt idx="9">
                  <c:v>2.1364609679304758</c:v>
                </c:pt>
                <c:pt idx="10">
                  <c:v>3.0190979545648533</c:v>
                </c:pt>
                <c:pt idx="11">
                  <c:v>2.5467964101217655</c:v>
                </c:pt>
                <c:pt idx="12">
                  <c:v>1.6958791673160167</c:v>
                </c:pt>
                <c:pt idx="13">
                  <c:v>1.4353176532992951</c:v>
                </c:pt>
                <c:pt idx="14">
                  <c:v>1.1380645655638677</c:v>
                </c:pt>
              </c:numCache>
            </c:numRef>
          </c:val>
          <c:extLst xmlns:c16r2="http://schemas.microsoft.com/office/drawing/2015/06/chart">
            <c:ext xmlns:c16="http://schemas.microsoft.com/office/drawing/2014/chart" uri="{C3380CC4-5D6E-409C-BE32-E72D297353CC}">
              <c16:uniqueId val="{00000000-1ED2-491B-A54A-EBBF718909CD}"/>
            </c:ext>
          </c:extLst>
        </c:ser>
        <c:dLbls>
          <c:showLegendKey val="0"/>
          <c:showVal val="0"/>
          <c:showCatName val="0"/>
          <c:showSerName val="0"/>
          <c:showPercent val="0"/>
          <c:showBubbleSize val="0"/>
        </c:dLbls>
        <c:gapWidth val="100"/>
        <c:overlap val="100"/>
        <c:axId val="509537960"/>
        <c:axId val="509538744"/>
      </c:barChart>
      <c:dateAx>
        <c:axId val="509537960"/>
        <c:scaling>
          <c:orientation val="minMax"/>
        </c:scaling>
        <c:delete val="0"/>
        <c:axPos val="b"/>
        <c:numFmt formatCode="yy" sourceLinked="0"/>
        <c:majorTickMark val="out"/>
        <c:minorTickMark val="out"/>
        <c:tickLblPos val="low"/>
        <c:spPr>
          <a:noFill/>
          <a:ln/>
        </c:spPr>
        <c:txPr>
          <a:bodyPr/>
          <a:lstStyle/>
          <a:p>
            <a:pPr>
              <a:defRPr>
                <a:solidFill>
                  <a:srgbClr val="7F7F7F"/>
                </a:solidFill>
              </a:defRPr>
            </a:pPr>
            <a:endParaRPr lang="nl-NL"/>
          </a:p>
        </c:txPr>
        <c:crossAx val="509538744"/>
        <c:crosses val="autoZero"/>
        <c:auto val="1"/>
        <c:lblOffset val="100"/>
        <c:baseTimeUnit val="years"/>
        <c:majorUnit val="2"/>
        <c:majorTimeUnit val="years"/>
      </c:dateAx>
      <c:valAx>
        <c:axId val="509538744"/>
        <c:scaling>
          <c:orientation val="minMax"/>
          <c:max val="4"/>
          <c:min val="-4"/>
        </c:scaling>
        <c:delete val="0"/>
        <c:axPos val="l"/>
        <c:majorGridlines>
          <c:spPr>
            <a:ln>
              <a:solidFill>
                <a:srgbClr val="7F7F7F"/>
              </a:solidFill>
            </a:ln>
          </c:spPr>
        </c:majorGridlines>
        <c:numFmt formatCode="0" sourceLinked="0"/>
        <c:majorTickMark val="out"/>
        <c:minorTickMark val="none"/>
        <c:tickLblPos val="nextTo"/>
        <c:spPr>
          <a:ln>
            <a:noFill/>
          </a:ln>
        </c:spPr>
        <c:txPr>
          <a:bodyPr/>
          <a:lstStyle/>
          <a:p>
            <a:pPr>
              <a:defRPr>
                <a:solidFill>
                  <a:srgbClr val="7F7F7F"/>
                </a:solidFill>
              </a:defRPr>
            </a:pPr>
            <a:endParaRPr lang="nl-NL"/>
          </a:p>
        </c:txPr>
        <c:crossAx val="509537960"/>
        <c:crosses val="autoZero"/>
        <c:crossBetween val="between"/>
        <c:majorUnit val="2"/>
      </c:valAx>
      <c:spPr>
        <a:solidFill>
          <a:srgbClr val="FFFFFF"/>
        </a:solidFill>
        <a:ln>
          <a:noFill/>
        </a:ln>
      </c:spPr>
    </c:plotArea>
    <c:plotVisOnly val="1"/>
    <c:dispBlanksAs val="gap"/>
    <c:showDLblsOverMax val="0"/>
  </c:chart>
  <c:spPr>
    <a:solidFill>
      <a:srgbClr val="FFFFFF"/>
    </a:solidFill>
    <a:ln>
      <a:noFill/>
    </a:ln>
  </c:spPr>
  <c:txPr>
    <a:bodyPr/>
    <a:lstStyle/>
    <a:p>
      <a:pPr>
        <a:defRPr sz="1200"/>
      </a:pPr>
      <a:endParaRPr lang="nl-NL"/>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0">
                <a:solidFill>
                  <a:srgbClr val="2B323C"/>
                </a:solidFill>
              </a:defRPr>
            </a:pPr>
            <a:r>
              <a:rPr lang="nl-NL" sz="1200" b="0">
                <a:solidFill>
                  <a:srgbClr val="2B323C"/>
                </a:solidFill>
              </a:rPr>
              <a:t>Woninginvesteringen</a:t>
            </a:r>
          </a:p>
        </c:rich>
      </c:tx>
      <c:layout>
        <c:manualLayout>
          <c:xMode val="edge"/>
          <c:yMode val="edge"/>
          <c:x val="0.28796320344702592"/>
          <c:y val="2.1698977891318445E-7"/>
        </c:manualLayout>
      </c:layout>
      <c:overlay val="0"/>
    </c:title>
    <c:autoTitleDeleted val="0"/>
    <c:plotArea>
      <c:layout>
        <c:manualLayout>
          <c:layoutTarget val="inner"/>
          <c:xMode val="edge"/>
          <c:yMode val="edge"/>
          <c:x val="3.2557168911335588E-2"/>
          <c:y val="5.7088758680555553E-2"/>
          <c:w val="0.95037621586232701"/>
          <c:h val="0.65901280381944449"/>
        </c:manualLayout>
      </c:layout>
      <c:barChart>
        <c:barDir val="col"/>
        <c:grouping val="clustered"/>
        <c:varyColors val="0"/>
        <c:ser>
          <c:idx val="0"/>
          <c:order val="0"/>
          <c:tx>
            <c:strRef>
              <c:f>WRD!$F$25</c:f>
              <c:strCache>
                <c:ptCount val="1"/>
                <c:pt idx="0">
                  <c:v>Volumestijging</c:v>
                </c:pt>
              </c:strCache>
            </c:strRef>
          </c:tx>
          <c:spPr>
            <a:solidFill>
              <a:srgbClr val="B8450E"/>
            </a:solidFill>
            <a:ln w="12700">
              <a:noFill/>
              <a:prstDash val="solid"/>
            </a:ln>
            <a:effectLst/>
            <a:extLst>
              <a:ext uri="{91240B29-F687-4F45-9708-019B960494DF}">
                <a14:hiddenLine xmlns:a14="http://schemas.microsoft.com/office/drawing/2010/main" w="12700">
                  <a:solidFill>
                    <a:srgbClr val="B8450E"/>
                  </a:solidFill>
                  <a:prstDash val="solid"/>
                </a14:hiddenLine>
              </a:ext>
            </a:extLst>
          </c:spPr>
          <c:invertIfNegative val="0"/>
          <c:cat>
            <c:numRef>
              <c:f>WRD!$E$26:$E$145</c:f>
              <c:numCache>
                <c:formatCode>dd/mm/yyyy</c:formatCode>
                <c:ptCount val="120"/>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numCache>
            </c:numRef>
          </c:cat>
          <c:val>
            <c:numRef>
              <c:f>WRD!$F$26:$F$145</c:f>
              <c:numCache>
                <c:formatCode>0.0</c:formatCode>
                <c:ptCount val="120"/>
                <c:pt idx="0">
                  <c:v>-14.659089308744777</c:v>
                </c:pt>
                <c:pt idx="1">
                  <c:v>-14.659089308744777</c:v>
                </c:pt>
                <c:pt idx="2">
                  <c:v>#N/A</c:v>
                </c:pt>
                <c:pt idx="3">
                  <c:v>-11.547049566712575</c:v>
                </c:pt>
                <c:pt idx="4">
                  <c:v>-11.547049566712575</c:v>
                </c:pt>
                <c:pt idx="5">
                  <c:v>#N/A</c:v>
                </c:pt>
                <c:pt idx="6">
                  <c:v>-11.058709690054558</c:v>
                </c:pt>
                <c:pt idx="7">
                  <c:v>-11.058709690054558</c:v>
                </c:pt>
                <c:pt idx="8">
                  <c:v>#N/A</c:v>
                </c:pt>
                <c:pt idx="9">
                  <c:v>-14.351066804506186</c:v>
                </c:pt>
                <c:pt idx="10">
                  <c:v>-14.351066804506186</c:v>
                </c:pt>
                <c:pt idx="11">
                  <c:v>#N/A</c:v>
                </c:pt>
                <c:pt idx="12">
                  <c:v>-17.274687534965373</c:v>
                </c:pt>
                <c:pt idx="13">
                  <c:v>-17.274687534965373</c:v>
                </c:pt>
                <c:pt idx="14">
                  <c:v>#N/A</c:v>
                </c:pt>
                <c:pt idx="15">
                  <c:v>-15.734058904718818</c:v>
                </c:pt>
                <c:pt idx="16">
                  <c:v>-15.734058904718818</c:v>
                </c:pt>
                <c:pt idx="17">
                  <c:v>#N/A</c:v>
                </c:pt>
                <c:pt idx="18">
                  <c:v>-10.307050183558975</c:v>
                </c:pt>
                <c:pt idx="19">
                  <c:v>-10.307050183558975</c:v>
                </c:pt>
                <c:pt idx="20">
                  <c:v>#N/A</c:v>
                </c:pt>
                <c:pt idx="21">
                  <c:v>-4.1629128116831504</c:v>
                </c:pt>
                <c:pt idx="22">
                  <c:v>-4.1629128116831504</c:v>
                </c:pt>
                <c:pt idx="23">
                  <c:v>#N/A</c:v>
                </c:pt>
                <c:pt idx="24">
                  <c:v>4.1324682267954937</c:v>
                </c:pt>
                <c:pt idx="25">
                  <c:v>4.1324682267954937</c:v>
                </c:pt>
                <c:pt idx="26">
                  <c:v>#N/A</c:v>
                </c:pt>
                <c:pt idx="27">
                  <c:v>2.8499793141819385</c:v>
                </c:pt>
                <c:pt idx="28">
                  <c:v>2.8499793141819385</c:v>
                </c:pt>
                <c:pt idx="29">
                  <c:v>#N/A</c:v>
                </c:pt>
                <c:pt idx="30">
                  <c:v>0.73484196274526958</c:v>
                </c:pt>
                <c:pt idx="31">
                  <c:v>0.73484196274526958</c:v>
                </c:pt>
                <c:pt idx="32">
                  <c:v>#N/A</c:v>
                </c:pt>
                <c:pt idx="33">
                  <c:v>17.410309130888436</c:v>
                </c:pt>
                <c:pt idx="34">
                  <c:v>17.410309130888436</c:v>
                </c:pt>
                <c:pt idx="35">
                  <c:v>#N/A</c:v>
                </c:pt>
                <c:pt idx="36">
                  <c:v>15.188221076592523</c:v>
                </c:pt>
                <c:pt idx="37">
                  <c:v>15.188221076592523</c:v>
                </c:pt>
                <c:pt idx="38">
                  <c:v>#N/A</c:v>
                </c:pt>
                <c:pt idx="39">
                  <c:v>28.577685515229632</c:v>
                </c:pt>
                <c:pt idx="40">
                  <c:v>28.577685515229632</c:v>
                </c:pt>
                <c:pt idx="41">
                  <c:v>#N/A</c:v>
                </c:pt>
                <c:pt idx="42">
                  <c:v>31.248972543392316</c:v>
                </c:pt>
                <c:pt idx="43">
                  <c:v>31.248972543392316</c:v>
                </c:pt>
                <c:pt idx="44">
                  <c:v>#N/A</c:v>
                </c:pt>
                <c:pt idx="45">
                  <c:v>7.7313316241519603</c:v>
                </c:pt>
                <c:pt idx="46">
                  <c:v>7.7313316241519603</c:v>
                </c:pt>
                <c:pt idx="47">
                  <c:v>#N/A</c:v>
                </c:pt>
                <c:pt idx="48">
                  <c:v>21.478265941542251</c:v>
                </c:pt>
                <c:pt idx="49">
                  <c:v>21.478265941542251</c:v>
                </c:pt>
                <c:pt idx="50">
                  <c:v>#N/A</c:v>
                </c:pt>
                <c:pt idx="51">
                  <c:v>14.692744814075587</c:v>
                </c:pt>
                <c:pt idx="52">
                  <c:v>14.692744814075587</c:v>
                </c:pt>
                <c:pt idx="53">
                  <c:v>#N/A</c:v>
                </c:pt>
                <c:pt idx="54">
                  <c:v>20.549670042923609</c:v>
                </c:pt>
                <c:pt idx="55">
                  <c:v>20.549670042923609</c:v>
                </c:pt>
                <c:pt idx="56">
                  <c:v>#N/A</c:v>
                </c:pt>
                <c:pt idx="57">
                  <c:v>29.472866639173787</c:v>
                </c:pt>
                <c:pt idx="58">
                  <c:v>29.472866639173787</c:v>
                </c:pt>
                <c:pt idx="59">
                  <c:v>#N/A</c:v>
                </c:pt>
                <c:pt idx="60">
                  <c:v>16.721816900678821</c:v>
                </c:pt>
                <c:pt idx="61">
                  <c:v>16.721816900678821</c:v>
                </c:pt>
                <c:pt idx="62">
                  <c:v>#N/A</c:v>
                </c:pt>
                <c:pt idx="63">
                  <c:v>15.138258539937155</c:v>
                </c:pt>
                <c:pt idx="64">
                  <c:v>15.138258539937155</c:v>
                </c:pt>
                <c:pt idx="65">
                  <c:v>#N/A</c:v>
                </c:pt>
                <c:pt idx="66">
                  <c:v>7.3605878293399707</c:v>
                </c:pt>
                <c:pt idx="67">
                  <c:v>7.3605878293399707</c:v>
                </c:pt>
                <c:pt idx="68">
                  <c:v>#N/A</c:v>
                </c:pt>
                <c:pt idx="69">
                  <c:v>10.813649029204919</c:v>
                </c:pt>
                <c:pt idx="70">
                  <c:v>10.813649029204919</c:v>
                </c:pt>
                <c:pt idx="71">
                  <c:v>#N/A</c:v>
                </c:pt>
                <c:pt idx="72">
                  <c:v>8.7206804928050996</c:v>
                </c:pt>
                <c:pt idx="73">
                  <c:v>8.7206804928050996</c:v>
                </c:pt>
                <c:pt idx="74">
                  <c:v>#N/A</c:v>
                </c:pt>
                <c:pt idx="75">
                  <c:v>8.3834382246599439</c:v>
                </c:pt>
                <c:pt idx="76">
                  <c:v>8.3834382246599439</c:v>
                </c:pt>
                <c:pt idx="77">
                  <c:v>#N/A</c:v>
                </c:pt>
                <c:pt idx="78">
                  <c:v>6.7831418014960176</c:v>
                </c:pt>
                <c:pt idx="79">
                  <c:v>6.7831418014960176</c:v>
                </c:pt>
                <c:pt idx="80">
                  <c:v>#N/A</c:v>
                </c:pt>
                <c:pt idx="81">
                  <c:v>4.2843455562579402</c:v>
                </c:pt>
                <c:pt idx="82">
                  <c:v>4.2843455562579402</c:v>
                </c:pt>
                <c:pt idx="83">
                  <c:v>#N/A</c:v>
                </c:pt>
                <c:pt idx="84">
                  <c:v>5.0350402025366447</c:v>
                </c:pt>
                <c:pt idx="85">
                  <c:v>5.0350402025366447</c:v>
                </c:pt>
                <c:pt idx="86">
                  <c:v>#N/A</c:v>
                </c:pt>
                <c:pt idx="87">
                  <c:v>2.910945968297951</c:v>
                </c:pt>
                <c:pt idx="88">
                  <c:v>2.910945968297951</c:v>
                </c:pt>
                <c:pt idx="89">
                  <c:v>#N/A</c:v>
                </c:pt>
                <c:pt idx="90">
                  <c:v>2.9940243922012666</c:v>
                </c:pt>
                <c:pt idx="91">
                  <c:v>2.9940243922012666</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xmlns:c16r2="http://schemas.microsoft.com/office/drawing/2015/06/chart">
            <c:ext xmlns:c16="http://schemas.microsoft.com/office/drawing/2014/chart" uri="{C3380CC4-5D6E-409C-BE32-E72D297353CC}">
              <c16:uniqueId val="{00000000-6774-4511-80B5-49361A4ED4E5}"/>
            </c:ext>
          </c:extLst>
        </c:ser>
        <c:dLbls>
          <c:showLegendKey val="0"/>
          <c:showVal val="0"/>
          <c:showCatName val="0"/>
          <c:showSerName val="0"/>
          <c:showPercent val="0"/>
          <c:showBubbleSize val="0"/>
        </c:dLbls>
        <c:gapWidth val="0"/>
        <c:overlap val="100"/>
        <c:axId val="557935744"/>
        <c:axId val="557930648"/>
      </c:barChart>
      <c:lineChart>
        <c:grouping val="standard"/>
        <c:varyColors val="0"/>
        <c:ser>
          <c:idx val="1"/>
          <c:order val="1"/>
          <c:tx>
            <c:strRef>
              <c:f>WRD!$G$25</c:f>
              <c:strCache>
                <c:ptCount val="1"/>
                <c:pt idx="0">
                  <c:v>Jaarraming DNB</c:v>
                </c:pt>
              </c:strCache>
            </c:strRef>
          </c:tx>
          <c:spPr>
            <a:ln w="19050">
              <a:noFill/>
              <a:prstDash val="solid"/>
            </a:ln>
          </c:spPr>
          <c:marker>
            <c:symbol val="circle"/>
            <c:size val="10"/>
            <c:spPr>
              <a:solidFill>
                <a:srgbClr val="2D2166"/>
              </a:solidFill>
              <a:ln w="19050">
                <a:noFill/>
              </a:ln>
            </c:spPr>
          </c:marker>
          <c:cat>
            <c:numRef>
              <c:f>WRD!$E$26:$E$145</c:f>
              <c:numCache>
                <c:formatCode>dd/mm/yyyy</c:formatCode>
                <c:ptCount val="120"/>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numCache>
            </c:numRef>
          </c:cat>
          <c:val>
            <c:numRef>
              <c:f>WRD!$G$26:$G$145</c:f>
              <c:numCache>
                <c:formatCode>0.0</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2.8955827511433663</c:v>
                </c:pt>
                <c:pt idx="90">
                  <c:v>#N/A</c:v>
                </c:pt>
                <c:pt idx="91">
                  <c:v>#N/A</c:v>
                </c:pt>
                <c:pt idx="92">
                  <c:v>#N/A</c:v>
                </c:pt>
                <c:pt idx="93">
                  <c:v>#N/A</c:v>
                </c:pt>
                <c:pt idx="94">
                  <c:v>#N/A</c:v>
                </c:pt>
                <c:pt idx="95">
                  <c:v>#N/A</c:v>
                </c:pt>
                <c:pt idx="96">
                  <c:v>#N/A</c:v>
                </c:pt>
                <c:pt idx="97">
                  <c:v>#N/A</c:v>
                </c:pt>
                <c:pt idx="98">
                  <c:v>#N/A</c:v>
                </c:pt>
                <c:pt idx="99">
                  <c:v>#N/A</c:v>
                </c:pt>
                <c:pt idx="100">
                  <c:v>#N/A</c:v>
                </c:pt>
                <c:pt idx="101">
                  <c:v>1.5165931346174721</c:v>
                </c:pt>
                <c:pt idx="102">
                  <c:v>#N/A</c:v>
                </c:pt>
                <c:pt idx="103">
                  <c:v>#N/A</c:v>
                </c:pt>
                <c:pt idx="104">
                  <c:v>#N/A</c:v>
                </c:pt>
                <c:pt idx="105">
                  <c:v>#N/A</c:v>
                </c:pt>
                <c:pt idx="106">
                  <c:v>#N/A</c:v>
                </c:pt>
                <c:pt idx="107">
                  <c:v>#N/A</c:v>
                </c:pt>
                <c:pt idx="108">
                  <c:v>#N/A</c:v>
                </c:pt>
                <c:pt idx="109">
                  <c:v>#N/A</c:v>
                </c:pt>
                <c:pt idx="110">
                  <c:v>#N/A</c:v>
                </c:pt>
                <c:pt idx="111">
                  <c:v>#N/A</c:v>
                </c:pt>
                <c:pt idx="112">
                  <c:v>#N/A</c:v>
                </c:pt>
                <c:pt idx="113">
                  <c:v>0.5497085113252087</c:v>
                </c:pt>
                <c:pt idx="114">
                  <c:v>#N/A</c:v>
                </c:pt>
                <c:pt idx="115">
                  <c:v>#N/A</c:v>
                </c:pt>
                <c:pt idx="116">
                  <c:v>#N/A</c:v>
                </c:pt>
                <c:pt idx="117">
                  <c:v>#N/A</c:v>
                </c:pt>
                <c:pt idx="118">
                  <c:v>#N/A</c:v>
                </c:pt>
                <c:pt idx="119">
                  <c:v>#N/A</c:v>
                </c:pt>
              </c:numCache>
            </c:numRef>
          </c:val>
          <c:smooth val="0"/>
          <c:extLst xmlns:c16r2="http://schemas.microsoft.com/office/drawing/2015/06/chart">
            <c:ext xmlns:c16="http://schemas.microsoft.com/office/drawing/2014/chart" uri="{C3380CC4-5D6E-409C-BE32-E72D297353CC}">
              <c16:uniqueId val="{00000001-6774-4511-80B5-49361A4ED4E5}"/>
            </c:ext>
          </c:extLst>
        </c:ser>
        <c:dLbls>
          <c:showLegendKey val="0"/>
          <c:showVal val="0"/>
          <c:showCatName val="0"/>
          <c:showSerName val="0"/>
          <c:showPercent val="0"/>
          <c:showBubbleSize val="0"/>
        </c:dLbls>
        <c:marker val="1"/>
        <c:smooth val="0"/>
        <c:axId val="557935744"/>
        <c:axId val="557930648"/>
      </c:lineChart>
      <c:dateAx>
        <c:axId val="557935744"/>
        <c:scaling>
          <c:orientation val="minMax"/>
          <c:max val="44561"/>
        </c:scaling>
        <c:delete val="0"/>
        <c:axPos val="b"/>
        <c:numFmt formatCode="yy" sourceLinked="0"/>
        <c:majorTickMark val="out"/>
        <c:minorTickMark val="none"/>
        <c:tickLblPos val="low"/>
        <c:spPr>
          <a:noFill/>
          <a:ln w="9525">
            <a:solidFill>
              <a:sysClr val="windowText" lastClr="000000">
                <a:tint val="75000"/>
                <a:shade val="95000"/>
                <a:satMod val="105000"/>
              </a:sysClr>
            </a:solidFill>
          </a:ln>
        </c:spPr>
        <c:txPr>
          <a:bodyPr/>
          <a:lstStyle/>
          <a:p>
            <a:pPr>
              <a:defRPr sz="1200">
                <a:solidFill>
                  <a:srgbClr val="7F7F7F"/>
                </a:solidFill>
              </a:defRPr>
            </a:pPr>
            <a:endParaRPr lang="nl-NL"/>
          </a:p>
        </c:txPr>
        <c:crossAx val="557930648"/>
        <c:crosses val="autoZero"/>
        <c:auto val="1"/>
        <c:lblOffset val="0"/>
        <c:baseTimeUnit val="months"/>
        <c:majorUnit val="1"/>
        <c:majorTimeUnit val="years"/>
        <c:minorUnit val="1"/>
        <c:minorTimeUnit val="years"/>
      </c:dateAx>
      <c:valAx>
        <c:axId val="557930648"/>
        <c:scaling>
          <c:orientation val="minMax"/>
          <c:max val="40"/>
        </c:scaling>
        <c:delete val="0"/>
        <c:axPos val="l"/>
        <c:majorGridlines>
          <c:spPr>
            <a:ln>
              <a:solidFill>
                <a:srgbClr val="7F7F7F"/>
              </a:solidFill>
              <a:prstDash val="solid"/>
            </a:ln>
          </c:spPr>
        </c:majorGridlines>
        <c:numFmt formatCode="0" sourceLinked="0"/>
        <c:majorTickMark val="out"/>
        <c:minorTickMark val="none"/>
        <c:tickLblPos val="nextTo"/>
        <c:spPr>
          <a:ln>
            <a:noFill/>
          </a:ln>
        </c:spPr>
        <c:txPr>
          <a:bodyPr/>
          <a:lstStyle/>
          <a:p>
            <a:pPr>
              <a:defRPr sz="1200">
                <a:solidFill>
                  <a:srgbClr val="7F7F7F"/>
                </a:solidFill>
              </a:defRPr>
            </a:pPr>
            <a:endParaRPr lang="nl-NL"/>
          </a:p>
        </c:txPr>
        <c:crossAx val="557935744"/>
        <c:crosses val="autoZero"/>
        <c:crossBetween val="between"/>
        <c:majorUnit val="10"/>
      </c:valAx>
      <c:spPr>
        <a:solidFill>
          <a:srgbClr val="FFFFFF"/>
        </a:solidFill>
      </c:spPr>
    </c:plotArea>
    <c:legend>
      <c:legendPos val="r"/>
      <c:legendEntry>
        <c:idx val="0"/>
        <c:txPr>
          <a:bodyPr/>
          <a:lstStyle/>
          <a:p>
            <a:pPr>
              <a:defRPr sz="1200">
                <a:solidFill>
                  <a:srgbClr val="2B323C"/>
                </a:solidFill>
              </a:defRPr>
            </a:pPr>
            <a:endParaRPr lang="nl-NL"/>
          </a:p>
        </c:txPr>
      </c:legendEntry>
      <c:layout>
        <c:manualLayout>
          <c:xMode val="edge"/>
          <c:yMode val="edge"/>
          <c:x val="3.8603628881406657E-2"/>
          <c:y val="0.80615234375"/>
          <c:w val="0.4585520267720008"/>
          <c:h val="8.2682291666666671E-2"/>
        </c:manualLayout>
      </c:layout>
      <c:overlay val="0"/>
      <c:spPr>
        <a:noFill/>
        <a:ln>
          <a:noFill/>
        </a:ln>
      </c:spPr>
      <c:txPr>
        <a:bodyPr/>
        <a:lstStyle/>
        <a:p>
          <a:pPr>
            <a:defRPr sz="1200">
              <a:solidFill>
                <a:srgbClr val="2B323C"/>
              </a:solidFill>
            </a:defRPr>
          </a:pPr>
          <a:endParaRPr lang="nl-NL"/>
        </a:p>
      </c:txPr>
    </c:legend>
    <c:plotVisOnly val="1"/>
    <c:dispBlanksAs val="gap"/>
    <c:showDLblsOverMax val="0"/>
  </c:chart>
  <c:spPr>
    <a:solidFill>
      <a:srgbClr val="FFFFFF"/>
    </a:solidFill>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557168911335588E-2"/>
          <c:y val="5.7088758680555553E-2"/>
          <c:w val="0.95037621586232701"/>
          <c:h val="0.65901280381944449"/>
        </c:manualLayout>
      </c:layout>
      <c:lineChart>
        <c:grouping val="standard"/>
        <c:varyColors val="0"/>
        <c:ser>
          <c:idx val="1"/>
          <c:order val="0"/>
          <c:tx>
            <c:strRef>
              <c:f>WRD!$B$1</c:f>
              <c:strCache>
                <c:ptCount val="1"/>
                <c:pt idx="0">
                  <c:v>Importtarieven</c:v>
                </c:pt>
              </c:strCache>
            </c:strRef>
          </c:tx>
          <c:spPr>
            <a:ln w="25400">
              <a:solidFill>
                <a:srgbClr val="1E1248"/>
              </a:solidFill>
              <a:prstDash val="solid"/>
            </a:ln>
          </c:spPr>
          <c:marker>
            <c:symbol val="none"/>
          </c:marker>
          <c:cat>
            <c:numRef>
              <c:f>WRD!$A$2:$A$122</c:f>
              <c:numCache>
                <c:formatCode>General</c:formatCode>
                <c:ptCount val="121"/>
                <c:pt idx="0">
                  <c:v>1900</c:v>
                </c:pt>
                <c:pt idx="1">
                  <c:v>1901</c:v>
                </c:pt>
                <c:pt idx="2">
                  <c:v>1902</c:v>
                </c:pt>
                <c:pt idx="3">
                  <c:v>1903</c:v>
                </c:pt>
                <c:pt idx="4">
                  <c:v>1904</c:v>
                </c:pt>
                <c:pt idx="5">
                  <c:v>1905</c:v>
                </c:pt>
                <c:pt idx="6">
                  <c:v>1906</c:v>
                </c:pt>
                <c:pt idx="7">
                  <c:v>1907</c:v>
                </c:pt>
                <c:pt idx="8">
                  <c:v>1908</c:v>
                </c:pt>
                <c:pt idx="9">
                  <c:v>1909</c:v>
                </c:pt>
                <c:pt idx="10">
                  <c:v>1910</c:v>
                </c:pt>
                <c:pt idx="11">
                  <c:v>1911</c:v>
                </c:pt>
                <c:pt idx="12">
                  <c:v>1912</c:v>
                </c:pt>
                <c:pt idx="13">
                  <c:v>1913</c:v>
                </c:pt>
                <c:pt idx="14">
                  <c:v>1914</c:v>
                </c:pt>
                <c:pt idx="15">
                  <c:v>1915</c:v>
                </c:pt>
                <c:pt idx="16">
                  <c:v>1916</c:v>
                </c:pt>
                <c:pt idx="17">
                  <c:v>1917</c:v>
                </c:pt>
                <c:pt idx="18">
                  <c:v>1918</c:v>
                </c:pt>
                <c:pt idx="19">
                  <c:v>1919</c:v>
                </c:pt>
                <c:pt idx="20">
                  <c:v>1920</c:v>
                </c:pt>
                <c:pt idx="21">
                  <c:v>1921</c:v>
                </c:pt>
                <c:pt idx="22">
                  <c:v>1922</c:v>
                </c:pt>
                <c:pt idx="23">
                  <c:v>1923</c:v>
                </c:pt>
                <c:pt idx="24">
                  <c:v>1924</c:v>
                </c:pt>
                <c:pt idx="25">
                  <c:v>1925</c:v>
                </c:pt>
                <c:pt idx="26">
                  <c:v>1926</c:v>
                </c:pt>
                <c:pt idx="27">
                  <c:v>1927</c:v>
                </c:pt>
                <c:pt idx="28">
                  <c:v>1928</c:v>
                </c:pt>
                <c:pt idx="29">
                  <c:v>1929</c:v>
                </c:pt>
                <c:pt idx="30">
                  <c:v>1930</c:v>
                </c:pt>
                <c:pt idx="31">
                  <c:v>1931</c:v>
                </c:pt>
                <c:pt idx="32">
                  <c:v>1932</c:v>
                </c:pt>
                <c:pt idx="33">
                  <c:v>1933</c:v>
                </c:pt>
                <c:pt idx="34">
                  <c:v>1934</c:v>
                </c:pt>
                <c:pt idx="35">
                  <c:v>1935</c:v>
                </c:pt>
                <c:pt idx="36">
                  <c:v>1936</c:v>
                </c:pt>
                <c:pt idx="37">
                  <c:v>1937</c:v>
                </c:pt>
                <c:pt idx="38">
                  <c:v>1938</c:v>
                </c:pt>
                <c:pt idx="39">
                  <c:v>1939</c:v>
                </c:pt>
                <c:pt idx="40">
                  <c:v>1940</c:v>
                </c:pt>
                <c:pt idx="41">
                  <c:v>1941</c:v>
                </c:pt>
                <c:pt idx="42">
                  <c:v>1942</c:v>
                </c:pt>
                <c:pt idx="43">
                  <c:v>1943</c:v>
                </c:pt>
                <c:pt idx="44">
                  <c:v>1944</c:v>
                </c:pt>
                <c:pt idx="45">
                  <c:v>1945</c:v>
                </c:pt>
                <c:pt idx="46">
                  <c:v>1946</c:v>
                </c:pt>
                <c:pt idx="47">
                  <c:v>1947</c:v>
                </c:pt>
                <c:pt idx="48">
                  <c:v>1948</c:v>
                </c:pt>
                <c:pt idx="49">
                  <c:v>1949</c:v>
                </c:pt>
                <c:pt idx="50">
                  <c:v>1950</c:v>
                </c:pt>
                <c:pt idx="51">
                  <c:v>1951</c:v>
                </c:pt>
                <c:pt idx="52">
                  <c:v>1952</c:v>
                </c:pt>
                <c:pt idx="53">
                  <c:v>1953</c:v>
                </c:pt>
                <c:pt idx="54">
                  <c:v>1954</c:v>
                </c:pt>
                <c:pt idx="55">
                  <c:v>1955</c:v>
                </c:pt>
                <c:pt idx="56">
                  <c:v>1956</c:v>
                </c:pt>
                <c:pt idx="57">
                  <c:v>1957</c:v>
                </c:pt>
                <c:pt idx="58">
                  <c:v>1958</c:v>
                </c:pt>
                <c:pt idx="59">
                  <c:v>1959</c:v>
                </c:pt>
                <c:pt idx="60">
                  <c:v>1960</c:v>
                </c:pt>
                <c:pt idx="61">
                  <c:v>1961</c:v>
                </c:pt>
                <c:pt idx="62">
                  <c:v>1962</c:v>
                </c:pt>
                <c:pt idx="63">
                  <c:v>1963</c:v>
                </c:pt>
                <c:pt idx="64">
                  <c:v>1964</c:v>
                </c:pt>
                <c:pt idx="65">
                  <c:v>1965</c:v>
                </c:pt>
                <c:pt idx="66">
                  <c:v>1966</c:v>
                </c:pt>
                <c:pt idx="67">
                  <c:v>1967</c:v>
                </c:pt>
                <c:pt idx="68">
                  <c:v>1968</c:v>
                </c:pt>
                <c:pt idx="69">
                  <c:v>1969</c:v>
                </c:pt>
                <c:pt idx="70">
                  <c:v>1970</c:v>
                </c:pt>
                <c:pt idx="71">
                  <c:v>1971</c:v>
                </c:pt>
                <c:pt idx="72">
                  <c:v>1972</c:v>
                </c:pt>
                <c:pt idx="73">
                  <c:v>1973</c:v>
                </c:pt>
                <c:pt idx="74">
                  <c:v>1974</c:v>
                </c:pt>
                <c:pt idx="75">
                  <c:v>1975</c:v>
                </c:pt>
                <c:pt idx="76">
                  <c:v>1976</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c:v>2002</c:v>
                </c:pt>
                <c:pt idx="103">
                  <c:v>2003</c:v>
                </c:pt>
                <c:pt idx="104">
                  <c:v>2004</c:v>
                </c:pt>
                <c:pt idx="105">
                  <c:v>2005</c:v>
                </c:pt>
                <c:pt idx="106">
                  <c:v>2006</c:v>
                </c:pt>
                <c:pt idx="107">
                  <c:v>2007</c:v>
                </c:pt>
                <c:pt idx="108">
                  <c:v>2008</c:v>
                </c:pt>
                <c:pt idx="109">
                  <c:v>2009</c:v>
                </c:pt>
                <c:pt idx="110">
                  <c:v>2010</c:v>
                </c:pt>
                <c:pt idx="111">
                  <c:v>2011</c:v>
                </c:pt>
                <c:pt idx="112">
                  <c:v>2012</c:v>
                </c:pt>
                <c:pt idx="113">
                  <c:v>2013</c:v>
                </c:pt>
                <c:pt idx="114">
                  <c:v>2014</c:v>
                </c:pt>
                <c:pt idx="115">
                  <c:v>2015</c:v>
                </c:pt>
                <c:pt idx="116">
                  <c:v>2016</c:v>
                </c:pt>
                <c:pt idx="117">
                  <c:v>2017</c:v>
                </c:pt>
                <c:pt idx="118">
                  <c:v>2018</c:v>
                </c:pt>
                <c:pt idx="119">
                  <c:v>2019</c:v>
                </c:pt>
                <c:pt idx="120">
                  <c:v>2020</c:v>
                </c:pt>
              </c:numCache>
            </c:numRef>
          </c:cat>
          <c:val>
            <c:numRef>
              <c:f>WRD!$B$2:$B$122</c:f>
              <c:numCache>
                <c:formatCode>0.0</c:formatCode>
                <c:ptCount val="121"/>
                <c:pt idx="0">
                  <c:v>49.2</c:v>
                </c:pt>
                <c:pt idx="1">
                  <c:v>49.6</c:v>
                </c:pt>
                <c:pt idx="2">
                  <c:v>49.8</c:v>
                </c:pt>
                <c:pt idx="3">
                  <c:v>49</c:v>
                </c:pt>
                <c:pt idx="4">
                  <c:v>48.8</c:v>
                </c:pt>
                <c:pt idx="5">
                  <c:v>45.2</c:v>
                </c:pt>
                <c:pt idx="6">
                  <c:v>44.2</c:v>
                </c:pt>
                <c:pt idx="7">
                  <c:v>42.6</c:v>
                </c:pt>
                <c:pt idx="8">
                  <c:v>42.9</c:v>
                </c:pt>
                <c:pt idx="9">
                  <c:v>43.1</c:v>
                </c:pt>
                <c:pt idx="10">
                  <c:v>41.6</c:v>
                </c:pt>
                <c:pt idx="11">
                  <c:v>41.3</c:v>
                </c:pt>
                <c:pt idx="12">
                  <c:v>40.200000000000003</c:v>
                </c:pt>
                <c:pt idx="13">
                  <c:v>40.1</c:v>
                </c:pt>
                <c:pt idx="14">
                  <c:v>37.6</c:v>
                </c:pt>
                <c:pt idx="15">
                  <c:v>33.4</c:v>
                </c:pt>
                <c:pt idx="16">
                  <c:v>30.7</c:v>
                </c:pt>
                <c:pt idx="17">
                  <c:v>27.2</c:v>
                </c:pt>
                <c:pt idx="18">
                  <c:v>24.3</c:v>
                </c:pt>
                <c:pt idx="19">
                  <c:v>21.3</c:v>
                </c:pt>
                <c:pt idx="20">
                  <c:v>16.399999999999999</c:v>
                </c:pt>
                <c:pt idx="21">
                  <c:v>29.5</c:v>
                </c:pt>
                <c:pt idx="22">
                  <c:v>38.1</c:v>
                </c:pt>
                <c:pt idx="23">
                  <c:v>36.200000000000003</c:v>
                </c:pt>
                <c:pt idx="24">
                  <c:v>36.5</c:v>
                </c:pt>
                <c:pt idx="25">
                  <c:v>37.6</c:v>
                </c:pt>
                <c:pt idx="26">
                  <c:v>39.299999999999997</c:v>
                </c:pt>
                <c:pt idx="27">
                  <c:v>38.799999999999997</c:v>
                </c:pt>
                <c:pt idx="28">
                  <c:v>38.799999999999997</c:v>
                </c:pt>
                <c:pt idx="29">
                  <c:v>40.1</c:v>
                </c:pt>
                <c:pt idx="30">
                  <c:v>44.8</c:v>
                </c:pt>
                <c:pt idx="31">
                  <c:v>53.2</c:v>
                </c:pt>
                <c:pt idx="32">
                  <c:v>59.1</c:v>
                </c:pt>
                <c:pt idx="33">
                  <c:v>53.6</c:v>
                </c:pt>
                <c:pt idx="34">
                  <c:v>46.7</c:v>
                </c:pt>
                <c:pt idx="35">
                  <c:v>42.9</c:v>
                </c:pt>
                <c:pt idx="36">
                  <c:v>39.299999999999997</c:v>
                </c:pt>
                <c:pt idx="37">
                  <c:v>37.799999999999997</c:v>
                </c:pt>
                <c:pt idx="38">
                  <c:v>39.299999999999997</c:v>
                </c:pt>
                <c:pt idx="39">
                  <c:v>37.299999999999997</c:v>
                </c:pt>
                <c:pt idx="40">
                  <c:v>35.6</c:v>
                </c:pt>
                <c:pt idx="41">
                  <c:v>36.799999999999997</c:v>
                </c:pt>
                <c:pt idx="42">
                  <c:v>32</c:v>
                </c:pt>
                <c:pt idx="43">
                  <c:v>32.799999999999997</c:v>
                </c:pt>
                <c:pt idx="44">
                  <c:v>32.700000000000003</c:v>
                </c:pt>
                <c:pt idx="45">
                  <c:v>29</c:v>
                </c:pt>
                <c:pt idx="46">
                  <c:v>26.4</c:v>
                </c:pt>
                <c:pt idx="47">
                  <c:v>20.100000000000001</c:v>
                </c:pt>
                <c:pt idx="48">
                  <c:v>14.3</c:v>
                </c:pt>
                <c:pt idx="49">
                  <c:v>13.8</c:v>
                </c:pt>
                <c:pt idx="50">
                  <c:v>13.3</c:v>
                </c:pt>
                <c:pt idx="51">
                  <c:v>12.5</c:v>
                </c:pt>
                <c:pt idx="52">
                  <c:v>12.8</c:v>
                </c:pt>
                <c:pt idx="53">
                  <c:v>12.3</c:v>
                </c:pt>
                <c:pt idx="54">
                  <c:v>12.2</c:v>
                </c:pt>
                <c:pt idx="55">
                  <c:v>12.6</c:v>
                </c:pt>
                <c:pt idx="56">
                  <c:v>11.8</c:v>
                </c:pt>
                <c:pt idx="57">
                  <c:v>11.2</c:v>
                </c:pt>
                <c:pt idx="58">
                  <c:v>11.2</c:v>
                </c:pt>
                <c:pt idx="59">
                  <c:v>11.6</c:v>
                </c:pt>
                <c:pt idx="60">
                  <c:v>12.2</c:v>
                </c:pt>
                <c:pt idx="61">
                  <c:v>12.1</c:v>
                </c:pt>
                <c:pt idx="62">
                  <c:v>12.3</c:v>
                </c:pt>
                <c:pt idx="63">
                  <c:v>11.8</c:v>
                </c:pt>
                <c:pt idx="64">
                  <c:v>11.9</c:v>
                </c:pt>
                <c:pt idx="65">
                  <c:v>11.7</c:v>
                </c:pt>
                <c:pt idx="66">
                  <c:v>12</c:v>
                </c:pt>
                <c:pt idx="67">
                  <c:v>12.2</c:v>
                </c:pt>
                <c:pt idx="68">
                  <c:v>11.3</c:v>
                </c:pt>
                <c:pt idx="69">
                  <c:v>11.2</c:v>
                </c:pt>
                <c:pt idx="70">
                  <c:v>10</c:v>
                </c:pt>
                <c:pt idx="71">
                  <c:v>9.1999999999999993</c:v>
                </c:pt>
                <c:pt idx="72">
                  <c:v>8.6</c:v>
                </c:pt>
                <c:pt idx="73">
                  <c:v>8.5</c:v>
                </c:pt>
                <c:pt idx="74">
                  <c:v>7.8</c:v>
                </c:pt>
                <c:pt idx="75">
                  <c:v>5.8</c:v>
                </c:pt>
                <c:pt idx="76">
                  <c:v>5.6</c:v>
                </c:pt>
                <c:pt idx="77">
                  <c:v>5.3</c:v>
                </c:pt>
                <c:pt idx="78">
                  <c:v>5.7</c:v>
                </c:pt>
                <c:pt idx="79">
                  <c:v>7</c:v>
                </c:pt>
                <c:pt idx="80">
                  <c:v>5.6</c:v>
                </c:pt>
                <c:pt idx="81">
                  <c:v>4.9000000000000004</c:v>
                </c:pt>
                <c:pt idx="82">
                  <c:v>4.9000000000000004</c:v>
                </c:pt>
                <c:pt idx="83">
                  <c:v>5.4</c:v>
                </c:pt>
                <c:pt idx="84">
                  <c:v>5.5</c:v>
                </c:pt>
                <c:pt idx="85">
                  <c:v>5.5</c:v>
                </c:pt>
                <c:pt idx="86">
                  <c:v>5.4</c:v>
                </c:pt>
                <c:pt idx="87">
                  <c:v>5.2</c:v>
                </c:pt>
                <c:pt idx="88">
                  <c:v>5.3</c:v>
                </c:pt>
                <c:pt idx="89">
                  <c:v>5.2</c:v>
                </c:pt>
                <c:pt idx="90">
                  <c:v>5</c:v>
                </c:pt>
                <c:pt idx="91">
                  <c:v>5.0999999999999996</c:v>
                </c:pt>
                <c:pt idx="92">
                  <c:v>5.0999999999999996</c:v>
                </c:pt>
                <c:pt idx="93">
                  <c:v>5.2</c:v>
                </c:pt>
                <c:pt idx="94">
                  <c:v>5.3</c:v>
                </c:pt>
                <c:pt idx="95">
                  <c:v>5</c:v>
                </c:pt>
                <c:pt idx="96">
                  <c:v>4.5999999999999996</c:v>
                </c:pt>
                <c:pt idx="97">
                  <c:v>4.4000000000000004</c:v>
                </c:pt>
                <c:pt idx="98">
                  <c:v>4.5999999999999996</c:v>
                </c:pt>
                <c:pt idx="99">
                  <c:v>5</c:v>
                </c:pt>
                <c:pt idx="100">
                  <c:v>4.8</c:v>
                </c:pt>
                <c:pt idx="101">
                  <c:v>4.9000000000000004</c:v>
                </c:pt>
                <c:pt idx="102">
                  <c:v>4.9000000000000004</c:v>
                </c:pt>
                <c:pt idx="103">
                  <c:v>4.9000000000000004</c:v>
                </c:pt>
                <c:pt idx="104">
                  <c:v>4.8</c:v>
                </c:pt>
                <c:pt idx="105">
                  <c:v>4.5999999999999996</c:v>
                </c:pt>
                <c:pt idx="106">
                  <c:v>4.5</c:v>
                </c:pt>
                <c:pt idx="107">
                  <c:v>4.4000000000000004</c:v>
                </c:pt>
                <c:pt idx="108">
                  <c:v>4</c:v>
                </c:pt>
                <c:pt idx="109">
                  <c:v>4.5999999999999996</c:v>
                </c:pt>
                <c:pt idx="110">
                  <c:v>4.5999999999999996</c:v>
                </c:pt>
                <c:pt idx="111">
                  <c:v>4.2</c:v>
                </c:pt>
                <c:pt idx="112">
                  <c:v>4.2</c:v>
                </c:pt>
                <c:pt idx="113">
                  <c:v>4.4000000000000004</c:v>
                </c:pt>
                <c:pt idx="114">
                  <c:v>4.5</c:v>
                </c:pt>
                <c:pt idx="115">
                  <c:v>4.9000000000000004</c:v>
                </c:pt>
                <c:pt idx="116">
                  <c:v>5</c:v>
                </c:pt>
                <c:pt idx="117">
                  <c:v>4.7</c:v>
                </c:pt>
                <c:pt idx="118">
                  <c:v>#N/A</c:v>
                </c:pt>
                <c:pt idx="119">
                  <c:v>#N/A</c:v>
                </c:pt>
                <c:pt idx="120">
                  <c:v>#N/A</c:v>
                </c:pt>
              </c:numCache>
            </c:numRef>
          </c:val>
          <c:smooth val="0"/>
          <c:extLst xmlns:c16r2="http://schemas.microsoft.com/office/drawing/2015/06/chart">
            <c:ext xmlns:c16="http://schemas.microsoft.com/office/drawing/2014/chart" uri="{C3380CC4-5D6E-409C-BE32-E72D297353CC}">
              <c16:uniqueId val="{00000000-A82B-4BCC-96A6-0A88F6E5F273}"/>
            </c:ext>
          </c:extLst>
        </c:ser>
        <c:dLbls>
          <c:showLegendKey val="0"/>
          <c:showVal val="0"/>
          <c:showCatName val="0"/>
          <c:showSerName val="0"/>
          <c:showPercent val="0"/>
          <c:showBubbleSize val="0"/>
        </c:dLbls>
        <c:smooth val="0"/>
        <c:axId val="559234696"/>
        <c:axId val="559228032"/>
      </c:lineChart>
      <c:catAx>
        <c:axId val="559234696"/>
        <c:scaling>
          <c:orientation val="minMax"/>
        </c:scaling>
        <c:delete val="0"/>
        <c:axPos val="b"/>
        <c:numFmt formatCode="General" sourceLinked="1"/>
        <c:majorTickMark val="out"/>
        <c:minorTickMark val="out"/>
        <c:tickLblPos val="low"/>
        <c:spPr>
          <a:noFill/>
          <a:ln w="9525">
            <a:solidFill>
              <a:sysClr val="windowText" lastClr="000000">
                <a:tint val="75000"/>
                <a:shade val="95000"/>
                <a:satMod val="105000"/>
              </a:sysClr>
            </a:solidFill>
          </a:ln>
        </c:spPr>
        <c:txPr>
          <a:bodyPr/>
          <a:lstStyle/>
          <a:p>
            <a:pPr>
              <a:defRPr sz="1200">
                <a:solidFill>
                  <a:srgbClr val="7F7F7F"/>
                </a:solidFill>
              </a:defRPr>
            </a:pPr>
            <a:endParaRPr lang="nl-NL"/>
          </a:p>
        </c:txPr>
        <c:crossAx val="559228032"/>
        <c:crosses val="autoZero"/>
        <c:auto val="1"/>
        <c:lblAlgn val="ctr"/>
        <c:lblOffset val="0"/>
        <c:tickLblSkip val="20"/>
        <c:tickMarkSkip val="5"/>
        <c:noMultiLvlLbl val="1"/>
      </c:catAx>
      <c:valAx>
        <c:axId val="559228032"/>
        <c:scaling>
          <c:orientation val="minMax"/>
          <c:max val="60"/>
        </c:scaling>
        <c:delete val="0"/>
        <c:axPos val="l"/>
        <c:majorGridlines>
          <c:spPr>
            <a:ln>
              <a:solidFill>
                <a:srgbClr val="7F7F7F"/>
              </a:solidFill>
              <a:prstDash val="solid"/>
            </a:ln>
          </c:spPr>
        </c:majorGridlines>
        <c:numFmt formatCode="0" sourceLinked="0"/>
        <c:majorTickMark val="out"/>
        <c:minorTickMark val="none"/>
        <c:tickLblPos val="nextTo"/>
        <c:spPr>
          <a:ln>
            <a:noFill/>
          </a:ln>
        </c:spPr>
        <c:txPr>
          <a:bodyPr/>
          <a:lstStyle/>
          <a:p>
            <a:pPr>
              <a:defRPr sz="1200">
                <a:solidFill>
                  <a:srgbClr val="7F7F7F"/>
                </a:solidFill>
              </a:defRPr>
            </a:pPr>
            <a:endParaRPr lang="nl-NL"/>
          </a:p>
        </c:txPr>
        <c:crossAx val="559234696"/>
        <c:crosses val="autoZero"/>
        <c:crossBetween val="between"/>
        <c:minorUnit val="5"/>
      </c:valAx>
      <c:spPr>
        <a:solidFill>
          <a:srgbClr val="FFFFFF"/>
        </a:solidFill>
      </c:spPr>
    </c:plotArea>
    <c:legend>
      <c:legendPos val="r"/>
      <c:layout>
        <c:manualLayout>
          <c:xMode val="edge"/>
          <c:yMode val="edge"/>
          <c:x val="1.1878039655817433E-2"/>
          <c:y val="0.80615234375"/>
          <c:w val="0.22716750841750841"/>
          <c:h val="4.1341145833333336E-2"/>
        </c:manualLayout>
      </c:layout>
      <c:overlay val="0"/>
      <c:spPr>
        <a:noFill/>
        <a:ln>
          <a:noFill/>
        </a:ln>
      </c:spPr>
      <c:txPr>
        <a:bodyPr/>
        <a:lstStyle/>
        <a:p>
          <a:pPr>
            <a:defRPr sz="1200">
              <a:solidFill>
                <a:srgbClr val="2B323C"/>
              </a:solidFill>
            </a:defRPr>
          </a:pPr>
          <a:endParaRPr lang="nl-NL"/>
        </a:p>
      </c:txPr>
    </c:legend>
    <c:plotVisOnly val="1"/>
    <c:dispBlanksAs val="gap"/>
    <c:showDLblsOverMax val="0"/>
  </c:chart>
  <c:spPr>
    <a:solidFill>
      <a:srgbClr val="FFFFFF"/>
    </a:solidFill>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256196221474E-2"/>
          <c:y val="0.13291179224650651"/>
          <c:w val="0.92464089894522361"/>
          <c:h val="0.68801171922334614"/>
        </c:manualLayout>
      </c:layout>
      <c:barChart>
        <c:barDir val="col"/>
        <c:grouping val="clustered"/>
        <c:varyColors val="0"/>
        <c:ser>
          <c:idx val="0"/>
          <c:order val="0"/>
          <c:tx>
            <c:strRef>
              <c:f>'[Grafiek in Microsoft PowerPoint]Grafiek2'!$B$4</c:f>
              <c:strCache>
                <c:ptCount val="1"/>
                <c:pt idx="0">
                  <c:v>Euro area</c:v>
                </c:pt>
              </c:strCache>
            </c:strRef>
          </c:tx>
          <c:spPr>
            <a:solidFill>
              <a:srgbClr val="EBBB00"/>
            </a:solidFill>
            <a:ln w="38100">
              <a:solidFill>
                <a:srgbClr val="EBBB00"/>
              </a:solidFill>
              <a:prstDash val="solid"/>
            </a:ln>
            <a:effectLst/>
            <a:extLst/>
          </c:spPr>
          <c:invertIfNegative val="0"/>
          <c:cat>
            <c:numRef>
              <c:f>'[Grafiek in Microsoft PowerPoint]Grafiek2'!$A$5:$A$59</c:f>
              <c:numCache>
                <c:formatCode>m/d/yyyy</c:formatCode>
                <c:ptCount val="55"/>
                <c:pt idx="0">
                  <c:v>38791</c:v>
                </c:pt>
                <c:pt idx="1">
                  <c:v>38883</c:v>
                </c:pt>
                <c:pt idx="2">
                  <c:v>38975</c:v>
                </c:pt>
                <c:pt idx="3">
                  <c:v>39066</c:v>
                </c:pt>
                <c:pt idx="4">
                  <c:v>39156</c:v>
                </c:pt>
                <c:pt idx="5">
                  <c:v>39248</c:v>
                </c:pt>
                <c:pt idx="6">
                  <c:v>39340</c:v>
                </c:pt>
                <c:pt idx="7">
                  <c:v>39431</c:v>
                </c:pt>
                <c:pt idx="8">
                  <c:v>39522</c:v>
                </c:pt>
                <c:pt idx="9">
                  <c:v>39614</c:v>
                </c:pt>
                <c:pt idx="10">
                  <c:v>39706</c:v>
                </c:pt>
                <c:pt idx="11">
                  <c:v>39797</c:v>
                </c:pt>
                <c:pt idx="12">
                  <c:v>39887</c:v>
                </c:pt>
                <c:pt idx="13">
                  <c:v>39979</c:v>
                </c:pt>
                <c:pt idx="14">
                  <c:v>40071</c:v>
                </c:pt>
                <c:pt idx="15">
                  <c:v>40162</c:v>
                </c:pt>
                <c:pt idx="16">
                  <c:v>40252</c:v>
                </c:pt>
                <c:pt idx="17">
                  <c:v>40344</c:v>
                </c:pt>
                <c:pt idx="18">
                  <c:v>40436</c:v>
                </c:pt>
                <c:pt idx="19">
                  <c:v>40527</c:v>
                </c:pt>
                <c:pt idx="20">
                  <c:v>40617</c:v>
                </c:pt>
                <c:pt idx="21">
                  <c:v>40709</c:v>
                </c:pt>
                <c:pt idx="22">
                  <c:v>40801</c:v>
                </c:pt>
                <c:pt idx="23">
                  <c:v>40892</c:v>
                </c:pt>
                <c:pt idx="24">
                  <c:v>40983</c:v>
                </c:pt>
                <c:pt idx="25">
                  <c:v>41075</c:v>
                </c:pt>
                <c:pt idx="26">
                  <c:v>41167</c:v>
                </c:pt>
                <c:pt idx="27">
                  <c:v>41258</c:v>
                </c:pt>
                <c:pt idx="28">
                  <c:v>41348</c:v>
                </c:pt>
                <c:pt idx="29">
                  <c:v>41440</c:v>
                </c:pt>
                <c:pt idx="30">
                  <c:v>41532</c:v>
                </c:pt>
                <c:pt idx="31">
                  <c:v>41623</c:v>
                </c:pt>
                <c:pt idx="32">
                  <c:v>41713</c:v>
                </c:pt>
                <c:pt idx="33">
                  <c:v>41805</c:v>
                </c:pt>
                <c:pt idx="34">
                  <c:v>41897</c:v>
                </c:pt>
                <c:pt idx="35">
                  <c:v>41988</c:v>
                </c:pt>
                <c:pt idx="36">
                  <c:v>42078</c:v>
                </c:pt>
                <c:pt idx="37">
                  <c:v>42170</c:v>
                </c:pt>
                <c:pt idx="38">
                  <c:v>42262</c:v>
                </c:pt>
                <c:pt idx="39">
                  <c:v>42353</c:v>
                </c:pt>
                <c:pt idx="40">
                  <c:v>42444</c:v>
                </c:pt>
                <c:pt idx="41">
                  <c:v>42536</c:v>
                </c:pt>
                <c:pt idx="42">
                  <c:v>42628</c:v>
                </c:pt>
                <c:pt idx="43">
                  <c:v>42719</c:v>
                </c:pt>
                <c:pt idx="44">
                  <c:v>42809</c:v>
                </c:pt>
                <c:pt idx="45">
                  <c:v>42901</c:v>
                </c:pt>
                <c:pt idx="46">
                  <c:v>42993</c:v>
                </c:pt>
                <c:pt idx="47">
                  <c:v>43084</c:v>
                </c:pt>
                <c:pt idx="48">
                  <c:v>43174</c:v>
                </c:pt>
                <c:pt idx="49">
                  <c:v>43266</c:v>
                </c:pt>
                <c:pt idx="50">
                  <c:v>43358</c:v>
                </c:pt>
                <c:pt idx="51">
                  <c:v>43449</c:v>
                </c:pt>
                <c:pt idx="52">
                  <c:v>43539</c:v>
                </c:pt>
                <c:pt idx="53">
                  <c:v>43631</c:v>
                </c:pt>
                <c:pt idx="54">
                  <c:v>43723</c:v>
                </c:pt>
              </c:numCache>
            </c:numRef>
          </c:cat>
          <c:val>
            <c:numRef>
              <c:f>'[Grafiek in Microsoft PowerPoint]Grafiek2'!$B$5:$B$59</c:f>
              <c:numCache>
                <c:formatCode>0.0</c:formatCode>
                <c:ptCount val="55"/>
                <c:pt idx="0">
                  <c:v>0.89269503116868876</c:v>
                </c:pt>
                <c:pt idx="1">
                  <c:v>1.069039835123653</c:v>
                </c:pt>
                <c:pt idx="2">
                  <c:v>0.65244486650104516</c:v>
                </c:pt>
                <c:pt idx="3">
                  <c:v>1.1170031294620131</c:v>
                </c:pt>
                <c:pt idx="4">
                  <c:v>0.75143810424329605</c:v>
                </c:pt>
                <c:pt idx="5">
                  <c:v>0.64619620716315218</c:v>
                </c:pt>
                <c:pt idx="6">
                  <c:v>0.47855734472559419</c:v>
                </c:pt>
                <c:pt idx="7">
                  <c:v>0.52124854357025185</c:v>
                </c:pt>
                <c:pt idx="8">
                  <c:v>0.5531153408166567</c:v>
                </c:pt>
                <c:pt idx="9">
                  <c:v>-0.36240090600226926</c:v>
                </c:pt>
                <c:pt idx="10">
                  <c:v>-0.57196440749521793</c:v>
                </c:pt>
                <c:pt idx="11">
                  <c:v>-1.7049421275032062</c:v>
                </c:pt>
                <c:pt idx="12">
                  <c:v>-2.9789125224810031</c:v>
                </c:pt>
                <c:pt idx="13">
                  <c:v>-0.24230800515439022</c:v>
                </c:pt>
                <c:pt idx="14">
                  <c:v>0.32786744542336876</c:v>
                </c:pt>
                <c:pt idx="15">
                  <c:v>0.54066770750902382</c:v>
                </c:pt>
                <c:pt idx="16">
                  <c:v>0.41480712532280251</c:v>
                </c:pt>
                <c:pt idx="17">
                  <c:v>0.91431379859676642</c:v>
                </c:pt>
                <c:pt idx="18">
                  <c:v>0.46645002561065407</c:v>
                </c:pt>
                <c:pt idx="19">
                  <c:v>0.62224971060584888</c:v>
                </c:pt>
                <c:pt idx="20">
                  <c:v>0.80819994850114263</c:v>
                </c:pt>
                <c:pt idx="21">
                  <c:v>2.2247124353191872E-2</c:v>
                </c:pt>
                <c:pt idx="22">
                  <c:v>-4.1189215016057545E-3</c:v>
                </c:pt>
                <c:pt idx="23">
                  <c:v>-0.28751256322805396</c:v>
                </c:pt>
                <c:pt idx="24">
                  <c:v>-0.1594553731503412</c:v>
                </c:pt>
                <c:pt idx="25">
                  <c:v>-0.33348780245605614</c:v>
                </c:pt>
                <c:pt idx="26">
                  <c:v>-0.13824196079409434</c:v>
                </c:pt>
                <c:pt idx="27">
                  <c:v>-0.43026576705784692</c:v>
                </c:pt>
                <c:pt idx="28">
                  <c:v>-0.34361248194260119</c:v>
                </c:pt>
                <c:pt idx="29">
                  <c:v>0.50399889396752773</c:v>
                </c:pt>
                <c:pt idx="30">
                  <c:v>0.35474001017115064</c:v>
                </c:pt>
                <c:pt idx="31">
                  <c:v>0.22970362832042124</c:v>
                </c:pt>
                <c:pt idx="32">
                  <c:v>0.4732737113444907</c:v>
                </c:pt>
                <c:pt idx="33">
                  <c:v>0.1971621844579996</c:v>
                </c:pt>
                <c:pt idx="34">
                  <c:v>0.40260499427791085</c:v>
                </c:pt>
                <c:pt idx="35">
                  <c:v>0.47848263194147922</c:v>
                </c:pt>
                <c:pt idx="36">
                  <c:v>0.72715995478711548</c:v>
                </c:pt>
                <c:pt idx="37">
                  <c:v>0.41888634568252314</c:v>
                </c:pt>
                <c:pt idx="38">
                  <c:v>0.373972785108867</c:v>
                </c:pt>
                <c:pt idx="39">
                  <c:v>0.4786862053165919</c:v>
                </c:pt>
                <c:pt idx="40">
                  <c:v>0.69200830409965608</c:v>
                </c:pt>
                <c:pt idx="41">
                  <c:v>0.28006530884649994</c:v>
                </c:pt>
                <c:pt idx="42">
                  <c:v>0.33949736958862609</c:v>
                </c:pt>
                <c:pt idx="43">
                  <c:v>0.76315986876649422</c:v>
                </c:pt>
                <c:pt idx="44">
                  <c:v>0.66256043757983996</c:v>
                </c:pt>
                <c:pt idx="45">
                  <c:v>0.6811644408807549</c:v>
                </c:pt>
                <c:pt idx="46">
                  <c:v>0.65761241460895459</c:v>
                </c:pt>
                <c:pt idx="47">
                  <c:v>0.6617658355225764</c:v>
                </c:pt>
                <c:pt idx="48">
                  <c:v>0.3857497701145185</c:v>
                </c:pt>
                <c:pt idx="49">
                  <c:v>0.44964233859625669</c:v>
                </c:pt>
                <c:pt idx="50">
                  <c:v>0.18086809116055758</c:v>
                </c:pt>
                <c:pt idx="51" formatCode="General">
                  <c:v>0.2</c:v>
                </c:pt>
                <c:pt idx="52" formatCode="General">
                  <c:v>0.3</c:v>
                </c:pt>
                <c:pt idx="53" formatCode="General">
                  <c:v>0.4</c:v>
                </c:pt>
                <c:pt idx="54" formatCode="General">
                  <c:v>0.2</c:v>
                </c:pt>
              </c:numCache>
            </c:numRef>
          </c:val>
        </c:ser>
        <c:dLbls>
          <c:showLegendKey val="0"/>
          <c:showVal val="0"/>
          <c:showCatName val="0"/>
          <c:showSerName val="0"/>
          <c:showPercent val="0"/>
          <c:showBubbleSize val="0"/>
        </c:dLbls>
        <c:gapWidth val="10"/>
        <c:axId val="569754720"/>
        <c:axId val="569755112"/>
      </c:barChart>
      <c:lineChart>
        <c:grouping val="standard"/>
        <c:varyColors val="0"/>
        <c:ser>
          <c:idx val="1"/>
          <c:order val="1"/>
          <c:tx>
            <c:strRef>
              <c:f>'[Grafiek in Microsoft PowerPoint]Grafiek2'!$C$4</c:f>
              <c:strCache>
                <c:ptCount val="1"/>
                <c:pt idx="0">
                  <c:v>Potential growth</c:v>
                </c:pt>
              </c:strCache>
            </c:strRef>
          </c:tx>
          <c:spPr>
            <a:ln>
              <a:solidFill>
                <a:srgbClr val="44287F"/>
              </a:solidFill>
              <a:prstDash val="solid"/>
            </a:ln>
            <a:effectLst/>
            <a:extLst/>
          </c:spPr>
          <c:marker>
            <c:symbol val="none"/>
          </c:marker>
          <c:cat>
            <c:numRef>
              <c:f>'[Grafiek in Microsoft PowerPoint]Grafiek2'!$A$5:$A$59</c:f>
              <c:numCache>
                <c:formatCode>m/d/yyyy</c:formatCode>
                <c:ptCount val="55"/>
                <c:pt idx="0">
                  <c:v>38791</c:v>
                </c:pt>
                <c:pt idx="1">
                  <c:v>38883</c:v>
                </c:pt>
                <c:pt idx="2">
                  <c:v>38975</c:v>
                </c:pt>
                <c:pt idx="3">
                  <c:v>39066</c:v>
                </c:pt>
                <c:pt idx="4">
                  <c:v>39156</c:v>
                </c:pt>
                <c:pt idx="5">
                  <c:v>39248</c:v>
                </c:pt>
                <c:pt idx="6">
                  <c:v>39340</c:v>
                </c:pt>
                <c:pt idx="7">
                  <c:v>39431</c:v>
                </c:pt>
                <c:pt idx="8">
                  <c:v>39522</c:v>
                </c:pt>
                <c:pt idx="9">
                  <c:v>39614</c:v>
                </c:pt>
                <c:pt idx="10">
                  <c:v>39706</c:v>
                </c:pt>
                <c:pt idx="11">
                  <c:v>39797</c:v>
                </c:pt>
                <c:pt idx="12">
                  <c:v>39887</c:v>
                </c:pt>
                <c:pt idx="13">
                  <c:v>39979</c:v>
                </c:pt>
                <c:pt idx="14">
                  <c:v>40071</c:v>
                </c:pt>
                <c:pt idx="15">
                  <c:v>40162</c:v>
                </c:pt>
                <c:pt idx="16">
                  <c:v>40252</c:v>
                </c:pt>
                <c:pt idx="17">
                  <c:v>40344</c:v>
                </c:pt>
                <c:pt idx="18">
                  <c:v>40436</c:v>
                </c:pt>
                <c:pt idx="19">
                  <c:v>40527</c:v>
                </c:pt>
                <c:pt idx="20">
                  <c:v>40617</c:v>
                </c:pt>
                <c:pt idx="21">
                  <c:v>40709</c:v>
                </c:pt>
                <c:pt idx="22">
                  <c:v>40801</c:v>
                </c:pt>
                <c:pt idx="23">
                  <c:v>40892</c:v>
                </c:pt>
                <c:pt idx="24">
                  <c:v>40983</c:v>
                </c:pt>
                <c:pt idx="25">
                  <c:v>41075</c:v>
                </c:pt>
                <c:pt idx="26">
                  <c:v>41167</c:v>
                </c:pt>
                <c:pt idx="27">
                  <c:v>41258</c:v>
                </c:pt>
                <c:pt idx="28">
                  <c:v>41348</c:v>
                </c:pt>
                <c:pt idx="29">
                  <c:v>41440</c:v>
                </c:pt>
                <c:pt idx="30">
                  <c:v>41532</c:v>
                </c:pt>
                <c:pt idx="31">
                  <c:v>41623</c:v>
                </c:pt>
                <c:pt idx="32">
                  <c:v>41713</c:v>
                </c:pt>
                <c:pt idx="33">
                  <c:v>41805</c:v>
                </c:pt>
                <c:pt idx="34">
                  <c:v>41897</c:v>
                </c:pt>
                <c:pt idx="35">
                  <c:v>41988</c:v>
                </c:pt>
                <c:pt idx="36">
                  <c:v>42078</c:v>
                </c:pt>
                <c:pt idx="37">
                  <c:v>42170</c:v>
                </c:pt>
                <c:pt idx="38">
                  <c:v>42262</c:v>
                </c:pt>
                <c:pt idx="39">
                  <c:v>42353</c:v>
                </c:pt>
                <c:pt idx="40">
                  <c:v>42444</c:v>
                </c:pt>
                <c:pt idx="41">
                  <c:v>42536</c:v>
                </c:pt>
                <c:pt idx="42">
                  <c:v>42628</c:v>
                </c:pt>
                <c:pt idx="43">
                  <c:v>42719</c:v>
                </c:pt>
                <c:pt idx="44">
                  <c:v>42809</c:v>
                </c:pt>
                <c:pt idx="45">
                  <c:v>42901</c:v>
                </c:pt>
                <c:pt idx="46">
                  <c:v>42993</c:v>
                </c:pt>
                <c:pt idx="47">
                  <c:v>43084</c:v>
                </c:pt>
                <c:pt idx="48">
                  <c:v>43174</c:v>
                </c:pt>
                <c:pt idx="49">
                  <c:v>43266</c:v>
                </c:pt>
                <c:pt idx="50">
                  <c:v>43358</c:v>
                </c:pt>
                <c:pt idx="51">
                  <c:v>43449</c:v>
                </c:pt>
                <c:pt idx="52">
                  <c:v>43539</c:v>
                </c:pt>
                <c:pt idx="53">
                  <c:v>43631</c:v>
                </c:pt>
                <c:pt idx="54">
                  <c:v>43723</c:v>
                </c:pt>
              </c:numCache>
            </c:numRef>
          </c:cat>
          <c:val>
            <c:numRef>
              <c:f>'[Grafiek in Microsoft PowerPoint]Grafiek2'!$C$5:$C$59</c:f>
              <c:numCache>
                <c:formatCode>General</c:formatCode>
                <c:ptCount val="55"/>
                <c:pt idx="0">
                  <c:v>0.3</c:v>
                </c:pt>
                <c:pt idx="1">
                  <c:v>0.3</c:v>
                </c:pt>
                <c:pt idx="2">
                  <c:v>0.3</c:v>
                </c:pt>
                <c:pt idx="3">
                  <c:v>0.3</c:v>
                </c:pt>
                <c:pt idx="4">
                  <c:v>0.3</c:v>
                </c:pt>
                <c:pt idx="5">
                  <c:v>0.3</c:v>
                </c:pt>
                <c:pt idx="6">
                  <c:v>0.3</c:v>
                </c:pt>
                <c:pt idx="7">
                  <c:v>0.3</c:v>
                </c:pt>
                <c:pt idx="8">
                  <c:v>0.3</c:v>
                </c:pt>
                <c:pt idx="9">
                  <c:v>0.3</c:v>
                </c:pt>
                <c:pt idx="10">
                  <c:v>0.3</c:v>
                </c:pt>
                <c:pt idx="11">
                  <c:v>0.3</c:v>
                </c:pt>
                <c:pt idx="12">
                  <c:v>0.3</c:v>
                </c:pt>
                <c:pt idx="13">
                  <c:v>0.3</c:v>
                </c:pt>
                <c:pt idx="14">
                  <c:v>0.3</c:v>
                </c:pt>
                <c:pt idx="15">
                  <c:v>0.3</c:v>
                </c:pt>
                <c:pt idx="16">
                  <c:v>0.3</c:v>
                </c:pt>
                <c:pt idx="17">
                  <c:v>0.3</c:v>
                </c:pt>
                <c:pt idx="18">
                  <c:v>0.3</c:v>
                </c:pt>
                <c:pt idx="19">
                  <c:v>0.3</c:v>
                </c:pt>
                <c:pt idx="20">
                  <c:v>0.3</c:v>
                </c:pt>
                <c:pt idx="21">
                  <c:v>0.3</c:v>
                </c:pt>
                <c:pt idx="22">
                  <c:v>0.3</c:v>
                </c:pt>
                <c:pt idx="23">
                  <c:v>0.3</c:v>
                </c:pt>
                <c:pt idx="24">
                  <c:v>0.3</c:v>
                </c:pt>
                <c:pt idx="25">
                  <c:v>0.3</c:v>
                </c:pt>
                <c:pt idx="26">
                  <c:v>0.3</c:v>
                </c:pt>
                <c:pt idx="27">
                  <c:v>0.3</c:v>
                </c:pt>
                <c:pt idx="28">
                  <c:v>0.3</c:v>
                </c:pt>
                <c:pt idx="29">
                  <c:v>0.3</c:v>
                </c:pt>
                <c:pt idx="30">
                  <c:v>0.3</c:v>
                </c:pt>
                <c:pt idx="31">
                  <c:v>0.3</c:v>
                </c:pt>
                <c:pt idx="32">
                  <c:v>0.3</c:v>
                </c:pt>
                <c:pt idx="33">
                  <c:v>0.3</c:v>
                </c:pt>
                <c:pt idx="34">
                  <c:v>0.3</c:v>
                </c:pt>
                <c:pt idx="35">
                  <c:v>0.3</c:v>
                </c:pt>
                <c:pt idx="36">
                  <c:v>0.3</c:v>
                </c:pt>
                <c:pt idx="37">
                  <c:v>0.3</c:v>
                </c:pt>
                <c:pt idx="38">
                  <c:v>0.3</c:v>
                </c:pt>
                <c:pt idx="39">
                  <c:v>0.3</c:v>
                </c:pt>
                <c:pt idx="40">
                  <c:v>0.3</c:v>
                </c:pt>
                <c:pt idx="41">
                  <c:v>0.3</c:v>
                </c:pt>
                <c:pt idx="42">
                  <c:v>0.3</c:v>
                </c:pt>
                <c:pt idx="43">
                  <c:v>0.3</c:v>
                </c:pt>
                <c:pt idx="44">
                  <c:v>0.3</c:v>
                </c:pt>
                <c:pt idx="45">
                  <c:v>0.3</c:v>
                </c:pt>
                <c:pt idx="46">
                  <c:v>0.3</c:v>
                </c:pt>
                <c:pt idx="47">
                  <c:v>0.3</c:v>
                </c:pt>
                <c:pt idx="48">
                  <c:v>0.3</c:v>
                </c:pt>
                <c:pt idx="49">
                  <c:v>0.3</c:v>
                </c:pt>
                <c:pt idx="50">
                  <c:v>0.3</c:v>
                </c:pt>
                <c:pt idx="51">
                  <c:v>0.3</c:v>
                </c:pt>
                <c:pt idx="52">
                  <c:v>0.3</c:v>
                </c:pt>
                <c:pt idx="53">
                  <c:v>0.3</c:v>
                </c:pt>
                <c:pt idx="54">
                  <c:v>0.3</c:v>
                </c:pt>
              </c:numCache>
            </c:numRef>
          </c:val>
          <c:smooth val="0"/>
        </c:ser>
        <c:dLbls>
          <c:showLegendKey val="0"/>
          <c:showVal val="0"/>
          <c:showCatName val="0"/>
          <c:showSerName val="0"/>
          <c:showPercent val="0"/>
          <c:showBubbleSize val="0"/>
        </c:dLbls>
        <c:marker val="1"/>
        <c:smooth val="0"/>
        <c:axId val="569754720"/>
        <c:axId val="569755112"/>
      </c:lineChart>
      <c:dateAx>
        <c:axId val="569754720"/>
        <c:scaling>
          <c:orientation val="minMax"/>
          <c:max val="43252"/>
          <c:min val="40238"/>
        </c:scaling>
        <c:delete val="0"/>
        <c:axPos val="b"/>
        <c:numFmt formatCode="yy" sourceLinked="0"/>
        <c:majorTickMark val="out"/>
        <c:minorTickMark val="none"/>
        <c:tickLblPos val="low"/>
        <c:spPr>
          <a:noFill/>
        </c:spPr>
        <c:txPr>
          <a:bodyPr/>
          <a:lstStyle/>
          <a:p>
            <a:pPr>
              <a:defRPr sz="1000">
                <a:solidFill>
                  <a:schemeClr val="tx1"/>
                </a:solidFill>
              </a:defRPr>
            </a:pPr>
            <a:endParaRPr lang="nl-NL"/>
          </a:p>
        </c:txPr>
        <c:crossAx val="569755112"/>
        <c:crossesAt val="0"/>
        <c:auto val="1"/>
        <c:lblOffset val="100"/>
        <c:baseTimeUnit val="months"/>
        <c:majorUnit val="12"/>
        <c:majorTimeUnit val="months"/>
      </c:dateAx>
      <c:valAx>
        <c:axId val="569755112"/>
        <c:scaling>
          <c:orientation val="minMax"/>
          <c:max val="1.2"/>
          <c:min val="-0.60000000000000009"/>
        </c:scaling>
        <c:delete val="0"/>
        <c:axPos val="l"/>
        <c:majorGridlines/>
        <c:numFmt formatCode="0.0" sourceLinked="1"/>
        <c:majorTickMark val="out"/>
        <c:minorTickMark val="none"/>
        <c:tickLblPos val="nextTo"/>
        <c:spPr>
          <a:ln>
            <a:noFill/>
          </a:ln>
        </c:spPr>
        <c:txPr>
          <a:bodyPr/>
          <a:lstStyle/>
          <a:p>
            <a:pPr>
              <a:defRPr sz="1000">
                <a:solidFill>
                  <a:schemeClr val="tx1"/>
                </a:solidFill>
              </a:defRPr>
            </a:pPr>
            <a:endParaRPr lang="nl-NL"/>
          </a:p>
        </c:txPr>
        <c:crossAx val="569754720"/>
        <c:crosses val="autoZero"/>
        <c:crossBetween val="between"/>
      </c:valAx>
      <c:spPr>
        <a:solidFill>
          <a:srgbClr val="FFFFFF"/>
        </a:solidFill>
      </c:spPr>
    </c:plotArea>
    <c:legend>
      <c:legendPos val="r"/>
      <c:layout>
        <c:manualLayout>
          <c:xMode val="edge"/>
          <c:yMode val="edge"/>
          <c:x val="2.6725640927151136E-2"/>
          <c:y val="0.92416701028411796"/>
          <c:w val="0.38445192596773958"/>
          <c:h val="3.9368118627690879E-2"/>
        </c:manualLayout>
      </c:layout>
      <c:overlay val="0"/>
      <c:txPr>
        <a:bodyPr/>
        <a:lstStyle/>
        <a:p>
          <a:pPr>
            <a:defRPr sz="1000">
              <a:solidFill>
                <a:srgbClr val="2B323C"/>
              </a:solidFill>
            </a:defRPr>
          </a:pPr>
          <a:endParaRPr lang="nl-NL"/>
        </a:p>
      </c:txPr>
    </c:legend>
    <c:plotVisOnly val="1"/>
    <c:dispBlanksAs val="gap"/>
    <c:showDLblsOverMax val="0"/>
  </c:chart>
  <c:spPr>
    <a:solidFill>
      <a:srgbClr val="FFFFFF"/>
    </a:solidFill>
    <a:ln>
      <a:noFill/>
    </a:ln>
  </c:spPr>
  <c:txPr>
    <a:bodyPr/>
    <a:lstStyle/>
    <a:p>
      <a:pPr>
        <a:defRPr sz="1200"/>
      </a:pPr>
      <a:endParaRPr lang="nl-NL"/>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951306648529651E-2"/>
          <c:y val="0.12677649531996446"/>
          <c:w val="0.89311823366082066"/>
          <c:h val="0.7440811698005777"/>
        </c:manualLayout>
      </c:layout>
      <c:lineChart>
        <c:grouping val="standard"/>
        <c:varyColors val="0"/>
        <c:ser>
          <c:idx val="0"/>
          <c:order val="0"/>
          <c:tx>
            <c:strRef>
              <c:f>Data!$C$3</c:f>
              <c:strCache>
                <c:ptCount val="1"/>
                <c:pt idx="0">
                  <c:v>Manufacturing</c:v>
                </c:pt>
              </c:strCache>
            </c:strRef>
          </c:tx>
          <c:spPr>
            <a:ln w="28575" cap="rnd">
              <a:solidFill>
                <a:schemeClr val="accent1"/>
              </a:solidFill>
              <a:round/>
            </a:ln>
            <a:effectLst/>
          </c:spPr>
          <c:marker>
            <c:symbol val="none"/>
          </c:marker>
          <c:cat>
            <c:numRef>
              <c:f>Data!$A$4:$A$207</c:f>
              <c:numCache>
                <c:formatCode>dd/mm/yy;@</c:formatCode>
                <c:ptCount val="204"/>
                <c:pt idx="0">
                  <c:v>37636</c:v>
                </c:pt>
                <c:pt idx="1">
                  <c:v>37667</c:v>
                </c:pt>
                <c:pt idx="2">
                  <c:v>37695</c:v>
                </c:pt>
                <c:pt idx="3">
                  <c:v>37726</c:v>
                </c:pt>
                <c:pt idx="4">
                  <c:v>37756</c:v>
                </c:pt>
                <c:pt idx="5">
                  <c:v>37787</c:v>
                </c:pt>
                <c:pt idx="6">
                  <c:v>37817</c:v>
                </c:pt>
                <c:pt idx="7">
                  <c:v>37848</c:v>
                </c:pt>
                <c:pt idx="8">
                  <c:v>37879</c:v>
                </c:pt>
                <c:pt idx="9">
                  <c:v>37909</c:v>
                </c:pt>
                <c:pt idx="10">
                  <c:v>37940</c:v>
                </c:pt>
                <c:pt idx="11">
                  <c:v>37970</c:v>
                </c:pt>
                <c:pt idx="12">
                  <c:v>38001</c:v>
                </c:pt>
                <c:pt idx="13">
                  <c:v>38032</c:v>
                </c:pt>
                <c:pt idx="14">
                  <c:v>38061</c:v>
                </c:pt>
                <c:pt idx="15">
                  <c:v>38092</c:v>
                </c:pt>
                <c:pt idx="16">
                  <c:v>38122</c:v>
                </c:pt>
                <c:pt idx="17">
                  <c:v>38153</c:v>
                </c:pt>
                <c:pt idx="18">
                  <c:v>38183</c:v>
                </c:pt>
                <c:pt idx="19">
                  <c:v>38214</c:v>
                </c:pt>
                <c:pt idx="20">
                  <c:v>38245</c:v>
                </c:pt>
                <c:pt idx="21">
                  <c:v>38275</c:v>
                </c:pt>
                <c:pt idx="22">
                  <c:v>38306</c:v>
                </c:pt>
                <c:pt idx="23">
                  <c:v>38336</c:v>
                </c:pt>
                <c:pt idx="24">
                  <c:v>38367</c:v>
                </c:pt>
                <c:pt idx="25">
                  <c:v>38398</c:v>
                </c:pt>
                <c:pt idx="26">
                  <c:v>38426</c:v>
                </c:pt>
                <c:pt idx="27">
                  <c:v>38457</c:v>
                </c:pt>
                <c:pt idx="28">
                  <c:v>38487</c:v>
                </c:pt>
                <c:pt idx="29">
                  <c:v>38518</c:v>
                </c:pt>
                <c:pt idx="30">
                  <c:v>38548</c:v>
                </c:pt>
                <c:pt idx="31">
                  <c:v>38579</c:v>
                </c:pt>
                <c:pt idx="32">
                  <c:v>38610</c:v>
                </c:pt>
                <c:pt idx="33">
                  <c:v>38640</c:v>
                </c:pt>
                <c:pt idx="34">
                  <c:v>38671</c:v>
                </c:pt>
                <c:pt idx="35">
                  <c:v>38701</c:v>
                </c:pt>
                <c:pt idx="36">
                  <c:v>38732</c:v>
                </c:pt>
                <c:pt idx="37">
                  <c:v>38763</c:v>
                </c:pt>
                <c:pt idx="38">
                  <c:v>38791</c:v>
                </c:pt>
                <c:pt idx="39">
                  <c:v>38822</c:v>
                </c:pt>
                <c:pt idx="40">
                  <c:v>38852</c:v>
                </c:pt>
                <c:pt idx="41">
                  <c:v>38883</c:v>
                </c:pt>
                <c:pt idx="42">
                  <c:v>38913</c:v>
                </c:pt>
                <c:pt idx="43">
                  <c:v>38944</c:v>
                </c:pt>
                <c:pt idx="44">
                  <c:v>38975</c:v>
                </c:pt>
                <c:pt idx="45">
                  <c:v>39005</c:v>
                </c:pt>
                <c:pt idx="46">
                  <c:v>39036</c:v>
                </c:pt>
                <c:pt idx="47">
                  <c:v>39066</c:v>
                </c:pt>
                <c:pt idx="48">
                  <c:v>39097</c:v>
                </c:pt>
                <c:pt idx="49">
                  <c:v>39128</c:v>
                </c:pt>
                <c:pt idx="50">
                  <c:v>39156</c:v>
                </c:pt>
                <c:pt idx="51">
                  <c:v>39187</c:v>
                </c:pt>
                <c:pt idx="52">
                  <c:v>39217</c:v>
                </c:pt>
                <c:pt idx="53">
                  <c:v>39248</c:v>
                </c:pt>
                <c:pt idx="54">
                  <c:v>39278</c:v>
                </c:pt>
                <c:pt idx="55">
                  <c:v>39309</c:v>
                </c:pt>
                <c:pt idx="56">
                  <c:v>39340</c:v>
                </c:pt>
                <c:pt idx="57">
                  <c:v>39370</c:v>
                </c:pt>
                <c:pt idx="58">
                  <c:v>39401</c:v>
                </c:pt>
                <c:pt idx="59">
                  <c:v>39431</c:v>
                </c:pt>
                <c:pt idx="60">
                  <c:v>39462</c:v>
                </c:pt>
                <c:pt idx="61">
                  <c:v>39493</c:v>
                </c:pt>
                <c:pt idx="62">
                  <c:v>39522</c:v>
                </c:pt>
                <c:pt idx="63">
                  <c:v>39553</c:v>
                </c:pt>
                <c:pt idx="64">
                  <c:v>39583</c:v>
                </c:pt>
                <c:pt idx="65">
                  <c:v>39614</c:v>
                </c:pt>
                <c:pt idx="66">
                  <c:v>39644</c:v>
                </c:pt>
                <c:pt idx="67">
                  <c:v>39675</c:v>
                </c:pt>
                <c:pt idx="68">
                  <c:v>39706</c:v>
                </c:pt>
                <c:pt idx="69">
                  <c:v>39736</c:v>
                </c:pt>
                <c:pt idx="70">
                  <c:v>39767</c:v>
                </c:pt>
                <c:pt idx="71">
                  <c:v>39797</c:v>
                </c:pt>
                <c:pt idx="72">
                  <c:v>39828</c:v>
                </c:pt>
                <c:pt idx="73">
                  <c:v>39859</c:v>
                </c:pt>
                <c:pt idx="74">
                  <c:v>39887</c:v>
                </c:pt>
                <c:pt idx="75">
                  <c:v>39918</c:v>
                </c:pt>
                <c:pt idx="76">
                  <c:v>39948</c:v>
                </c:pt>
                <c:pt idx="77">
                  <c:v>39979</c:v>
                </c:pt>
                <c:pt idx="78">
                  <c:v>40009</c:v>
                </c:pt>
                <c:pt idx="79">
                  <c:v>40040</c:v>
                </c:pt>
                <c:pt idx="80">
                  <c:v>40071</c:v>
                </c:pt>
                <c:pt idx="81">
                  <c:v>40101</c:v>
                </c:pt>
                <c:pt idx="82">
                  <c:v>40132</c:v>
                </c:pt>
                <c:pt idx="83">
                  <c:v>40162</c:v>
                </c:pt>
                <c:pt idx="84">
                  <c:v>40193</c:v>
                </c:pt>
                <c:pt idx="85">
                  <c:v>40224</c:v>
                </c:pt>
                <c:pt idx="86">
                  <c:v>40252</c:v>
                </c:pt>
                <c:pt idx="87">
                  <c:v>40283</c:v>
                </c:pt>
                <c:pt idx="88">
                  <c:v>40313</c:v>
                </c:pt>
                <c:pt idx="89">
                  <c:v>40344</c:v>
                </c:pt>
                <c:pt idx="90">
                  <c:v>40374</c:v>
                </c:pt>
                <c:pt idx="91">
                  <c:v>40405</c:v>
                </c:pt>
                <c:pt idx="92">
                  <c:v>40436</c:v>
                </c:pt>
                <c:pt idx="93">
                  <c:v>40466</c:v>
                </c:pt>
                <c:pt idx="94">
                  <c:v>40497</c:v>
                </c:pt>
                <c:pt idx="95">
                  <c:v>40527</c:v>
                </c:pt>
                <c:pt idx="96">
                  <c:v>40558</c:v>
                </c:pt>
                <c:pt idx="97">
                  <c:v>40589</c:v>
                </c:pt>
                <c:pt idx="98">
                  <c:v>40617</c:v>
                </c:pt>
                <c:pt idx="99">
                  <c:v>40648</c:v>
                </c:pt>
                <c:pt idx="100">
                  <c:v>40678</c:v>
                </c:pt>
                <c:pt idx="101">
                  <c:v>40709</c:v>
                </c:pt>
                <c:pt idx="102">
                  <c:v>40739</c:v>
                </c:pt>
                <c:pt idx="103">
                  <c:v>40770</c:v>
                </c:pt>
                <c:pt idx="104">
                  <c:v>40801</c:v>
                </c:pt>
                <c:pt idx="105">
                  <c:v>40831</c:v>
                </c:pt>
                <c:pt idx="106">
                  <c:v>40862</c:v>
                </c:pt>
                <c:pt idx="107">
                  <c:v>40892</c:v>
                </c:pt>
                <c:pt idx="108">
                  <c:v>40923</c:v>
                </c:pt>
                <c:pt idx="109">
                  <c:v>40954</c:v>
                </c:pt>
                <c:pt idx="110">
                  <c:v>40983</c:v>
                </c:pt>
                <c:pt idx="111">
                  <c:v>41014</c:v>
                </c:pt>
                <c:pt idx="112">
                  <c:v>41044</c:v>
                </c:pt>
                <c:pt idx="113">
                  <c:v>41075</c:v>
                </c:pt>
                <c:pt idx="114">
                  <c:v>41105</c:v>
                </c:pt>
                <c:pt idx="115">
                  <c:v>41136</c:v>
                </c:pt>
                <c:pt idx="116">
                  <c:v>41167</c:v>
                </c:pt>
                <c:pt idx="117">
                  <c:v>41197</c:v>
                </c:pt>
                <c:pt idx="118">
                  <c:v>41228</c:v>
                </c:pt>
                <c:pt idx="119">
                  <c:v>41258</c:v>
                </c:pt>
                <c:pt idx="120">
                  <c:v>41289</c:v>
                </c:pt>
                <c:pt idx="121">
                  <c:v>41320</c:v>
                </c:pt>
                <c:pt idx="122">
                  <c:v>41348</c:v>
                </c:pt>
                <c:pt idx="123">
                  <c:v>41379</c:v>
                </c:pt>
                <c:pt idx="124">
                  <c:v>41409</c:v>
                </c:pt>
                <c:pt idx="125">
                  <c:v>41440</c:v>
                </c:pt>
                <c:pt idx="126">
                  <c:v>41470</c:v>
                </c:pt>
                <c:pt idx="127">
                  <c:v>41501</c:v>
                </c:pt>
                <c:pt idx="128">
                  <c:v>41532</c:v>
                </c:pt>
                <c:pt idx="129">
                  <c:v>41562</c:v>
                </c:pt>
                <c:pt idx="130">
                  <c:v>41593</c:v>
                </c:pt>
                <c:pt idx="131">
                  <c:v>41623</c:v>
                </c:pt>
                <c:pt idx="132">
                  <c:v>41654</c:v>
                </c:pt>
                <c:pt idx="133">
                  <c:v>41685</c:v>
                </c:pt>
                <c:pt idx="134">
                  <c:v>41713</c:v>
                </c:pt>
                <c:pt idx="135">
                  <c:v>41744</c:v>
                </c:pt>
                <c:pt idx="136">
                  <c:v>41774</c:v>
                </c:pt>
                <c:pt idx="137">
                  <c:v>41805</c:v>
                </c:pt>
                <c:pt idx="138">
                  <c:v>41835</c:v>
                </c:pt>
                <c:pt idx="139">
                  <c:v>41866</c:v>
                </c:pt>
                <c:pt idx="140">
                  <c:v>41897</c:v>
                </c:pt>
                <c:pt idx="141">
                  <c:v>41927</c:v>
                </c:pt>
                <c:pt idx="142">
                  <c:v>41958</c:v>
                </c:pt>
                <c:pt idx="143">
                  <c:v>41988</c:v>
                </c:pt>
                <c:pt idx="144">
                  <c:v>42019</c:v>
                </c:pt>
                <c:pt idx="145">
                  <c:v>42050</c:v>
                </c:pt>
                <c:pt idx="146">
                  <c:v>42078</c:v>
                </c:pt>
                <c:pt idx="147">
                  <c:v>42109</c:v>
                </c:pt>
                <c:pt idx="148">
                  <c:v>42139</c:v>
                </c:pt>
                <c:pt idx="149">
                  <c:v>42170</c:v>
                </c:pt>
                <c:pt idx="150">
                  <c:v>42200</c:v>
                </c:pt>
                <c:pt idx="151">
                  <c:v>42231</c:v>
                </c:pt>
                <c:pt idx="152">
                  <c:v>42262</c:v>
                </c:pt>
                <c:pt idx="153">
                  <c:v>42292</c:v>
                </c:pt>
                <c:pt idx="154">
                  <c:v>42323</c:v>
                </c:pt>
                <c:pt idx="155">
                  <c:v>42353</c:v>
                </c:pt>
                <c:pt idx="156">
                  <c:v>42384</c:v>
                </c:pt>
                <c:pt idx="157">
                  <c:v>42415</c:v>
                </c:pt>
                <c:pt idx="158">
                  <c:v>42444</c:v>
                </c:pt>
                <c:pt idx="159">
                  <c:v>42475</c:v>
                </c:pt>
                <c:pt idx="160">
                  <c:v>42505</c:v>
                </c:pt>
                <c:pt idx="161">
                  <c:v>42536</c:v>
                </c:pt>
                <c:pt idx="162">
                  <c:v>42566</c:v>
                </c:pt>
                <c:pt idx="163">
                  <c:v>42597</c:v>
                </c:pt>
                <c:pt idx="164">
                  <c:v>42628</c:v>
                </c:pt>
                <c:pt idx="165">
                  <c:v>42658</c:v>
                </c:pt>
                <c:pt idx="166">
                  <c:v>42689</c:v>
                </c:pt>
                <c:pt idx="167">
                  <c:v>42719</c:v>
                </c:pt>
                <c:pt idx="168">
                  <c:v>42750</c:v>
                </c:pt>
                <c:pt idx="169">
                  <c:v>42781</c:v>
                </c:pt>
                <c:pt idx="170">
                  <c:v>42809</c:v>
                </c:pt>
                <c:pt idx="171">
                  <c:v>42840</c:v>
                </c:pt>
                <c:pt idx="172">
                  <c:v>42870</c:v>
                </c:pt>
                <c:pt idx="173">
                  <c:v>42901</c:v>
                </c:pt>
                <c:pt idx="174">
                  <c:v>42931</c:v>
                </c:pt>
                <c:pt idx="175">
                  <c:v>42962</c:v>
                </c:pt>
                <c:pt idx="176">
                  <c:v>42993</c:v>
                </c:pt>
                <c:pt idx="177">
                  <c:v>43023</c:v>
                </c:pt>
                <c:pt idx="178">
                  <c:v>43054</c:v>
                </c:pt>
                <c:pt idx="179">
                  <c:v>43084</c:v>
                </c:pt>
                <c:pt idx="180">
                  <c:v>43115</c:v>
                </c:pt>
                <c:pt idx="181">
                  <c:v>43146</c:v>
                </c:pt>
                <c:pt idx="182">
                  <c:v>43174</c:v>
                </c:pt>
                <c:pt idx="183">
                  <c:v>43205</c:v>
                </c:pt>
                <c:pt idx="184">
                  <c:v>43235</c:v>
                </c:pt>
                <c:pt idx="185">
                  <c:v>43266</c:v>
                </c:pt>
                <c:pt idx="186">
                  <c:v>43296</c:v>
                </c:pt>
                <c:pt idx="187">
                  <c:v>43327</c:v>
                </c:pt>
                <c:pt idx="188">
                  <c:v>43358</c:v>
                </c:pt>
                <c:pt idx="189">
                  <c:v>43388</c:v>
                </c:pt>
                <c:pt idx="190">
                  <c:v>43419</c:v>
                </c:pt>
                <c:pt idx="191">
                  <c:v>43449</c:v>
                </c:pt>
                <c:pt idx="192">
                  <c:v>43480</c:v>
                </c:pt>
                <c:pt idx="193">
                  <c:v>43511</c:v>
                </c:pt>
                <c:pt idx="194">
                  <c:v>43539</c:v>
                </c:pt>
                <c:pt idx="195">
                  <c:v>43570</c:v>
                </c:pt>
                <c:pt idx="196">
                  <c:v>43600</c:v>
                </c:pt>
                <c:pt idx="197">
                  <c:v>43631</c:v>
                </c:pt>
                <c:pt idx="198">
                  <c:v>43661</c:v>
                </c:pt>
                <c:pt idx="199">
                  <c:v>43692</c:v>
                </c:pt>
                <c:pt idx="200">
                  <c:v>43723</c:v>
                </c:pt>
                <c:pt idx="201">
                  <c:v>43753</c:v>
                </c:pt>
                <c:pt idx="202">
                  <c:v>43784</c:v>
                </c:pt>
                <c:pt idx="203">
                  <c:v>43814</c:v>
                </c:pt>
              </c:numCache>
            </c:numRef>
          </c:cat>
          <c:val>
            <c:numRef>
              <c:f>Data!$C$4:$C$207</c:f>
              <c:numCache>
                <c:formatCode>0.00</c:formatCode>
                <c:ptCount val="204"/>
                <c:pt idx="0">
                  <c:v>49.35</c:v>
                </c:pt>
                <c:pt idx="1">
                  <c:v>50.1</c:v>
                </c:pt>
                <c:pt idx="2">
                  <c:v>48.42</c:v>
                </c:pt>
                <c:pt idx="3">
                  <c:v>47.84</c:v>
                </c:pt>
                <c:pt idx="4">
                  <c:v>46.86</c:v>
                </c:pt>
                <c:pt idx="5">
                  <c:v>46.66</c:v>
                </c:pt>
                <c:pt idx="6">
                  <c:v>48.05</c:v>
                </c:pt>
                <c:pt idx="7">
                  <c:v>49.14</c:v>
                </c:pt>
                <c:pt idx="8">
                  <c:v>50.09</c:v>
                </c:pt>
                <c:pt idx="9">
                  <c:v>51.32</c:v>
                </c:pt>
                <c:pt idx="10">
                  <c:v>52.15</c:v>
                </c:pt>
                <c:pt idx="11">
                  <c:v>52.41</c:v>
                </c:pt>
                <c:pt idx="12">
                  <c:v>52.54</c:v>
                </c:pt>
                <c:pt idx="13">
                  <c:v>52.47</c:v>
                </c:pt>
                <c:pt idx="14">
                  <c:v>53.26</c:v>
                </c:pt>
                <c:pt idx="15">
                  <c:v>53.95</c:v>
                </c:pt>
                <c:pt idx="16">
                  <c:v>54.71</c:v>
                </c:pt>
                <c:pt idx="17">
                  <c:v>54.44</c:v>
                </c:pt>
                <c:pt idx="18">
                  <c:v>54.65</c:v>
                </c:pt>
                <c:pt idx="19">
                  <c:v>53.85</c:v>
                </c:pt>
                <c:pt idx="20">
                  <c:v>53.13</c:v>
                </c:pt>
                <c:pt idx="21">
                  <c:v>52.38</c:v>
                </c:pt>
                <c:pt idx="22">
                  <c:v>50.43</c:v>
                </c:pt>
                <c:pt idx="23">
                  <c:v>51.44</c:v>
                </c:pt>
                <c:pt idx="24">
                  <c:v>51.9</c:v>
                </c:pt>
                <c:pt idx="25">
                  <c:v>51.9</c:v>
                </c:pt>
                <c:pt idx="26">
                  <c:v>50.4</c:v>
                </c:pt>
                <c:pt idx="27">
                  <c:v>49.2</c:v>
                </c:pt>
                <c:pt idx="28">
                  <c:v>48.7</c:v>
                </c:pt>
                <c:pt idx="29">
                  <c:v>49.9</c:v>
                </c:pt>
                <c:pt idx="30">
                  <c:v>50.8</c:v>
                </c:pt>
                <c:pt idx="31">
                  <c:v>50.4</c:v>
                </c:pt>
                <c:pt idx="32">
                  <c:v>51.7</c:v>
                </c:pt>
                <c:pt idx="33">
                  <c:v>52.7</c:v>
                </c:pt>
                <c:pt idx="34">
                  <c:v>52.8</c:v>
                </c:pt>
                <c:pt idx="35">
                  <c:v>53.6</c:v>
                </c:pt>
                <c:pt idx="36">
                  <c:v>53.5</c:v>
                </c:pt>
                <c:pt idx="37">
                  <c:v>54.5</c:v>
                </c:pt>
                <c:pt idx="38">
                  <c:v>56.1</c:v>
                </c:pt>
                <c:pt idx="39">
                  <c:v>56.7</c:v>
                </c:pt>
                <c:pt idx="40">
                  <c:v>57</c:v>
                </c:pt>
                <c:pt idx="41">
                  <c:v>57.7</c:v>
                </c:pt>
                <c:pt idx="42">
                  <c:v>57.4</c:v>
                </c:pt>
                <c:pt idx="43">
                  <c:v>56.5</c:v>
                </c:pt>
                <c:pt idx="44">
                  <c:v>56.6</c:v>
                </c:pt>
                <c:pt idx="45">
                  <c:v>57</c:v>
                </c:pt>
                <c:pt idx="46">
                  <c:v>56.6</c:v>
                </c:pt>
                <c:pt idx="47">
                  <c:v>56.5</c:v>
                </c:pt>
                <c:pt idx="48">
                  <c:v>55.5</c:v>
                </c:pt>
                <c:pt idx="49">
                  <c:v>55.6</c:v>
                </c:pt>
                <c:pt idx="50">
                  <c:v>55.4</c:v>
                </c:pt>
                <c:pt idx="51">
                  <c:v>55.4</c:v>
                </c:pt>
                <c:pt idx="52">
                  <c:v>55</c:v>
                </c:pt>
                <c:pt idx="53">
                  <c:v>55.6</c:v>
                </c:pt>
                <c:pt idx="54">
                  <c:v>54.9</c:v>
                </c:pt>
                <c:pt idx="55">
                  <c:v>54.3</c:v>
                </c:pt>
                <c:pt idx="56">
                  <c:v>53.2</c:v>
                </c:pt>
                <c:pt idx="57">
                  <c:v>51.5</c:v>
                </c:pt>
                <c:pt idx="58">
                  <c:v>52.8</c:v>
                </c:pt>
                <c:pt idx="59">
                  <c:v>52.6</c:v>
                </c:pt>
                <c:pt idx="60">
                  <c:v>52.8</c:v>
                </c:pt>
                <c:pt idx="61">
                  <c:v>52.3</c:v>
                </c:pt>
                <c:pt idx="62">
                  <c:v>52</c:v>
                </c:pt>
                <c:pt idx="63">
                  <c:v>50.7</c:v>
                </c:pt>
                <c:pt idx="64">
                  <c:v>50.6</c:v>
                </c:pt>
                <c:pt idx="65">
                  <c:v>49.2</c:v>
                </c:pt>
                <c:pt idx="66">
                  <c:v>47.4</c:v>
                </c:pt>
                <c:pt idx="67">
                  <c:v>47.6</c:v>
                </c:pt>
                <c:pt idx="68">
                  <c:v>45</c:v>
                </c:pt>
                <c:pt idx="69">
                  <c:v>41.1</c:v>
                </c:pt>
                <c:pt idx="70">
                  <c:v>35.6</c:v>
                </c:pt>
                <c:pt idx="71">
                  <c:v>33.9</c:v>
                </c:pt>
                <c:pt idx="72">
                  <c:v>34.4</c:v>
                </c:pt>
                <c:pt idx="73">
                  <c:v>33.5</c:v>
                </c:pt>
                <c:pt idx="74">
                  <c:v>33.9</c:v>
                </c:pt>
                <c:pt idx="75">
                  <c:v>36.799999999999997</c:v>
                </c:pt>
                <c:pt idx="76">
                  <c:v>40.700000000000003</c:v>
                </c:pt>
                <c:pt idx="77">
                  <c:v>42.6</c:v>
                </c:pt>
                <c:pt idx="78">
                  <c:v>46.2</c:v>
                </c:pt>
                <c:pt idx="79">
                  <c:v>48.2</c:v>
                </c:pt>
                <c:pt idx="80">
                  <c:v>49.3</c:v>
                </c:pt>
                <c:pt idx="81">
                  <c:v>50.7</c:v>
                </c:pt>
                <c:pt idx="82">
                  <c:v>51.2</c:v>
                </c:pt>
                <c:pt idx="83">
                  <c:v>51.6</c:v>
                </c:pt>
                <c:pt idx="84">
                  <c:v>52.4</c:v>
                </c:pt>
                <c:pt idx="85">
                  <c:v>54.2</c:v>
                </c:pt>
                <c:pt idx="86">
                  <c:v>56.6</c:v>
                </c:pt>
                <c:pt idx="87">
                  <c:v>57.6</c:v>
                </c:pt>
                <c:pt idx="88">
                  <c:v>55.8</c:v>
                </c:pt>
                <c:pt idx="89">
                  <c:v>55.6</c:v>
                </c:pt>
                <c:pt idx="90">
                  <c:v>56.7</c:v>
                </c:pt>
                <c:pt idx="91">
                  <c:v>55.1</c:v>
                </c:pt>
                <c:pt idx="92">
                  <c:v>53.7</c:v>
                </c:pt>
                <c:pt idx="93">
                  <c:v>54.6</c:v>
                </c:pt>
                <c:pt idx="94">
                  <c:v>55.3</c:v>
                </c:pt>
                <c:pt idx="95">
                  <c:v>57.1</c:v>
                </c:pt>
                <c:pt idx="96">
                  <c:v>57.3</c:v>
                </c:pt>
                <c:pt idx="97">
                  <c:v>59</c:v>
                </c:pt>
                <c:pt idx="98">
                  <c:v>57.5</c:v>
                </c:pt>
                <c:pt idx="99">
                  <c:v>58</c:v>
                </c:pt>
                <c:pt idx="100">
                  <c:v>54.6</c:v>
                </c:pt>
                <c:pt idx="101">
                  <c:v>52</c:v>
                </c:pt>
                <c:pt idx="102">
                  <c:v>50.4</c:v>
                </c:pt>
                <c:pt idx="103">
                  <c:v>49</c:v>
                </c:pt>
                <c:pt idx="104">
                  <c:v>48.5</c:v>
                </c:pt>
                <c:pt idx="105">
                  <c:v>47.1</c:v>
                </c:pt>
                <c:pt idx="106">
                  <c:v>46.4</c:v>
                </c:pt>
                <c:pt idx="107">
                  <c:v>46.9</c:v>
                </c:pt>
                <c:pt idx="108">
                  <c:v>48.8</c:v>
                </c:pt>
                <c:pt idx="109">
                  <c:v>49</c:v>
                </c:pt>
                <c:pt idx="110">
                  <c:v>47.7</c:v>
                </c:pt>
                <c:pt idx="111">
                  <c:v>45.9</c:v>
                </c:pt>
                <c:pt idx="112">
                  <c:v>45.1</c:v>
                </c:pt>
                <c:pt idx="113">
                  <c:v>45.1</c:v>
                </c:pt>
                <c:pt idx="114">
                  <c:v>44</c:v>
                </c:pt>
                <c:pt idx="115">
                  <c:v>45.1</c:v>
                </c:pt>
                <c:pt idx="116">
                  <c:v>46.1</c:v>
                </c:pt>
                <c:pt idx="117">
                  <c:v>45.4</c:v>
                </c:pt>
                <c:pt idx="118">
                  <c:v>46.2</c:v>
                </c:pt>
                <c:pt idx="119">
                  <c:v>46.1</c:v>
                </c:pt>
                <c:pt idx="120">
                  <c:v>47.9</c:v>
                </c:pt>
                <c:pt idx="121">
                  <c:v>47.9</c:v>
                </c:pt>
                <c:pt idx="122">
                  <c:v>46.8</c:v>
                </c:pt>
                <c:pt idx="123">
                  <c:v>46.7</c:v>
                </c:pt>
                <c:pt idx="124">
                  <c:v>48.3</c:v>
                </c:pt>
                <c:pt idx="125">
                  <c:v>48.8</c:v>
                </c:pt>
                <c:pt idx="126">
                  <c:v>50.3</c:v>
                </c:pt>
                <c:pt idx="127">
                  <c:v>51.4</c:v>
                </c:pt>
                <c:pt idx="128">
                  <c:v>51.1</c:v>
                </c:pt>
                <c:pt idx="129">
                  <c:v>51.3</c:v>
                </c:pt>
                <c:pt idx="130">
                  <c:v>51.6</c:v>
                </c:pt>
                <c:pt idx="131">
                  <c:v>52.7</c:v>
                </c:pt>
                <c:pt idx="132">
                  <c:v>54</c:v>
                </c:pt>
                <c:pt idx="133">
                  <c:v>53.2</c:v>
                </c:pt>
                <c:pt idx="134">
                  <c:v>53</c:v>
                </c:pt>
                <c:pt idx="135">
                  <c:v>53.4</c:v>
                </c:pt>
                <c:pt idx="136">
                  <c:v>52.2</c:v>
                </c:pt>
                <c:pt idx="137">
                  <c:v>51.8</c:v>
                </c:pt>
                <c:pt idx="138">
                  <c:v>51.8</c:v>
                </c:pt>
                <c:pt idx="139">
                  <c:v>50.7</c:v>
                </c:pt>
                <c:pt idx="140">
                  <c:v>50.3</c:v>
                </c:pt>
                <c:pt idx="141">
                  <c:v>50.6</c:v>
                </c:pt>
                <c:pt idx="142">
                  <c:v>50.1</c:v>
                </c:pt>
                <c:pt idx="143">
                  <c:v>50.6</c:v>
                </c:pt>
                <c:pt idx="144">
                  <c:v>51</c:v>
                </c:pt>
                <c:pt idx="145">
                  <c:v>51</c:v>
                </c:pt>
                <c:pt idx="146">
                  <c:v>52.2</c:v>
                </c:pt>
                <c:pt idx="147">
                  <c:v>52</c:v>
                </c:pt>
                <c:pt idx="148">
                  <c:v>52.2</c:v>
                </c:pt>
                <c:pt idx="149">
                  <c:v>52.5</c:v>
                </c:pt>
                <c:pt idx="150">
                  <c:v>52.4</c:v>
                </c:pt>
                <c:pt idx="151">
                  <c:v>52.3</c:v>
                </c:pt>
                <c:pt idx="152">
                  <c:v>52</c:v>
                </c:pt>
                <c:pt idx="153">
                  <c:v>52.3</c:v>
                </c:pt>
                <c:pt idx="154">
                  <c:v>52.8</c:v>
                </c:pt>
                <c:pt idx="155">
                  <c:v>53.2</c:v>
                </c:pt>
                <c:pt idx="156">
                  <c:v>52.3</c:v>
                </c:pt>
                <c:pt idx="157">
                  <c:v>51.2</c:v>
                </c:pt>
                <c:pt idx="158">
                  <c:v>51.6</c:v>
                </c:pt>
                <c:pt idx="159">
                  <c:v>51.7</c:v>
                </c:pt>
                <c:pt idx="160">
                  <c:v>51.5</c:v>
                </c:pt>
                <c:pt idx="161">
                  <c:v>52.8</c:v>
                </c:pt>
                <c:pt idx="162">
                  <c:v>52</c:v>
                </c:pt>
                <c:pt idx="163">
                  <c:v>51.7</c:v>
                </c:pt>
                <c:pt idx="164">
                  <c:v>52.6</c:v>
                </c:pt>
                <c:pt idx="165">
                  <c:v>53.5</c:v>
                </c:pt>
                <c:pt idx="166">
                  <c:v>53.7</c:v>
                </c:pt>
                <c:pt idx="167">
                  <c:v>54.9</c:v>
                </c:pt>
                <c:pt idx="168">
                  <c:v>55.2</c:v>
                </c:pt>
                <c:pt idx="169">
                  <c:v>55.4</c:v>
                </c:pt>
                <c:pt idx="170">
                  <c:v>56.2</c:v>
                </c:pt>
                <c:pt idx="171">
                  <c:v>56.7</c:v>
                </c:pt>
                <c:pt idx="172">
                  <c:v>57</c:v>
                </c:pt>
                <c:pt idx="173">
                  <c:v>57.4</c:v>
                </c:pt>
                <c:pt idx="174">
                  <c:v>56.6</c:v>
                </c:pt>
                <c:pt idx="175">
                  <c:v>57.4</c:v>
                </c:pt>
                <c:pt idx="176">
                  <c:v>58.1</c:v>
                </c:pt>
                <c:pt idx="177">
                  <c:v>58.5</c:v>
                </c:pt>
                <c:pt idx="178">
                  <c:v>60.1</c:v>
                </c:pt>
                <c:pt idx="179">
                  <c:v>60.6</c:v>
                </c:pt>
                <c:pt idx="180">
                  <c:v>59.6</c:v>
                </c:pt>
                <c:pt idx="181">
                  <c:v>58.6</c:v>
                </c:pt>
                <c:pt idx="182">
                  <c:v>56.6</c:v>
                </c:pt>
                <c:pt idx="183">
                  <c:v>56.2</c:v>
                </c:pt>
                <c:pt idx="184">
                  <c:v>55.5</c:v>
                </c:pt>
                <c:pt idx="185">
                  <c:v>54.9</c:v>
                </c:pt>
                <c:pt idx="186">
                  <c:v>55.1</c:v>
                </c:pt>
                <c:pt idx="187">
                  <c:v>54.6</c:v>
                </c:pt>
                <c:pt idx="188">
                  <c:v>53.2</c:v>
                </c:pt>
                <c:pt idx="189">
                  <c:v>52</c:v>
                </c:pt>
                <c:pt idx="190">
                  <c:v>51.8</c:v>
                </c:pt>
                <c:pt idx="191">
                  <c:v>51.4</c:v>
                </c:pt>
                <c:pt idx="192">
                  <c:v>50.5</c:v>
                </c:pt>
                <c:pt idx="193">
                  <c:v>49.3</c:v>
                </c:pt>
                <c:pt idx="194">
                  <c:v>47.5</c:v>
                </c:pt>
                <c:pt idx="195">
                  <c:v>47.9</c:v>
                </c:pt>
                <c:pt idx="196">
                  <c:v>47.7</c:v>
                </c:pt>
                <c:pt idx="197">
                  <c:v>47.6</c:v>
                </c:pt>
                <c:pt idx="198">
                  <c:v>46.5</c:v>
                </c:pt>
                <c:pt idx="199">
                  <c:v>47</c:v>
                </c:pt>
                <c:pt idx="200">
                  <c:v>45.6</c:v>
                </c:pt>
                <c:pt idx="201">
                  <c:v>45.9</c:v>
                </c:pt>
                <c:pt idx="202">
                  <c:v>46.9</c:v>
                </c:pt>
                <c:pt idx="203">
                  <c:v>46.3</c:v>
                </c:pt>
              </c:numCache>
            </c:numRef>
          </c:val>
          <c:smooth val="0"/>
        </c:ser>
        <c:ser>
          <c:idx val="1"/>
          <c:order val="1"/>
          <c:tx>
            <c:strRef>
              <c:f>Data!$D$3</c:f>
              <c:strCache>
                <c:ptCount val="1"/>
                <c:pt idx="0">
                  <c:v>Services</c:v>
                </c:pt>
              </c:strCache>
            </c:strRef>
          </c:tx>
          <c:spPr>
            <a:ln w="28575" cap="rnd">
              <a:solidFill>
                <a:schemeClr val="accent2"/>
              </a:solidFill>
              <a:round/>
            </a:ln>
            <a:effectLst/>
          </c:spPr>
          <c:marker>
            <c:symbol val="none"/>
          </c:marker>
          <c:cat>
            <c:numRef>
              <c:f>Data!$A$4:$A$207</c:f>
              <c:numCache>
                <c:formatCode>dd/mm/yy;@</c:formatCode>
                <c:ptCount val="204"/>
                <c:pt idx="0">
                  <c:v>37636</c:v>
                </c:pt>
                <c:pt idx="1">
                  <c:v>37667</c:v>
                </c:pt>
                <c:pt idx="2">
                  <c:v>37695</c:v>
                </c:pt>
                <c:pt idx="3">
                  <c:v>37726</c:v>
                </c:pt>
                <c:pt idx="4">
                  <c:v>37756</c:v>
                </c:pt>
                <c:pt idx="5">
                  <c:v>37787</c:v>
                </c:pt>
                <c:pt idx="6">
                  <c:v>37817</c:v>
                </c:pt>
                <c:pt idx="7">
                  <c:v>37848</c:v>
                </c:pt>
                <c:pt idx="8">
                  <c:v>37879</c:v>
                </c:pt>
                <c:pt idx="9">
                  <c:v>37909</c:v>
                </c:pt>
                <c:pt idx="10">
                  <c:v>37940</c:v>
                </c:pt>
                <c:pt idx="11">
                  <c:v>37970</c:v>
                </c:pt>
                <c:pt idx="12">
                  <c:v>38001</c:v>
                </c:pt>
                <c:pt idx="13">
                  <c:v>38032</c:v>
                </c:pt>
                <c:pt idx="14">
                  <c:v>38061</c:v>
                </c:pt>
                <c:pt idx="15">
                  <c:v>38092</c:v>
                </c:pt>
                <c:pt idx="16">
                  <c:v>38122</c:v>
                </c:pt>
                <c:pt idx="17">
                  <c:v>38153</c:v>
                </c:pt>
                <c:pt idx="18">
                  <c:v>38183</c:v>
                </c:pt>
                <c:pt idx="19">
                  <c:v>38214</c:v>
                </c:pt>
                <c:pt idx="20">
                  <c:v>38245</c:v>
                </c:pt>
                <c:pt idx="21">
                  <c:v>38275</c:v>
                </c:pt>
                <c:pt idx="22">
                  <c:v>38306</c:v>
                </c:pt>
                <c:pt idx="23">
                  <c:v>38336</c:v>
                </c:pt>
                <c:pt idx="24">
                  <c:v>38367</c:v>
                </c:pt>
                <c:pt idx="25">
                  <c:v>38398</c:v>
                </c:pt>
                <c:pt idx="26">
                  <c:v>38426</c:v>
                </c:pt>
                <c:pt idx="27">
                  <c:v>38457</c:v>
                </c:pt>
                <c:pt idx="28">
                  <c:v>38487</c:v>
                </c:pt>
                <c:pt idx="29">
                  <c:v>38518</c:v>
                </c:pt>
                <c:pt idx="30">
                  <c:v>38548</c:v>
                </c:pt>
                <c:pt idx="31">
                  <c:v>38579</c:v>
                </c:pt>
                <c:pt idx="32">
                  <c:v>38610</c:v>
                </c:pt>
                <c:pt idx="33">
                  <c:v>38640</c:v>
                </c:pt>
                <c:pt idx="34">
                  <c:v>38671</c:v>
                </c:pt>
                <c:pt idx="35">
                  <c:v>38701</c:v>
                </c:pt>
                <c:pt idx="36">
                  <c:v>38732</c:v>
                </c:pt>
                <c:pt idx="37">
                  <c:v>38763</c:v>
                </c:pt>
                <c:pt idx="38">
                  <c:v>38791</c:v>
                </c:pt>
                <c:pt idx="39">
                  <c:v>38822</c:v>
                </c:pt>
                <c:pt idx="40">
                  <c:v>38852</c:v>
                </c:pt>
                <c:pt idx="41">
                  <c:v>38883</c:v>
                </c:pt>
                <c:pt idx="42">
                  <c:v>38913</c:v>
                </c:pt>
                <c:pt idx="43">
                  <c:v>38944</c:v>
                </c:pt>
                <c:pt idx="44">
                  <c:v>38975</c:v>
                </c:pt>
                <c:pt idx="45">
                  <c:v>39005</c:v>
                </c:pt>
                <c:pt idx="46">
                  <c:v>39036</c:v>
                </c:pt>
                <c:pt idx="47">
                  <c:v>39066</c:v>
                </c:pt>
                <c:pt idx="48">
                  <c:v>39097</c:v>
                </c:pt>
                <c:pt idx="49">
                  <c:v>39128</c:v>
                </c:pt>
                <c:pt idx="50">
                  <c:v>39156</c:v>
                </c:pt>
                <c:pt idx="51">
                  <c:v>39187</c:v>
                </c:pt>
                <c:pt idx="52">
                  <c:v>39217</c:v>
                </c:pt>
                <c:pt idx="53">
                  <c:v>39248</c:v>
                </c:pt>
                <c:pt idx="54">
                  <c:v>39278</c:v>
                </c:pt>
                <c:pt idx="55">
                  <c:v>39309</c:v>
                </c:pt>
                <c:pt idx="56">
                  <c:v>39340</c:v>
                </c:pt>
                <c:pt idx="57">
                  <c:v>39370</c:v>
                </c:pt>
                <c:pt idx="58">
                  <c:v>39401</c:v>
                </c:pt>
                <c:pt idx="59">
                  <c:v>39431</c:v>
                </c:pt>
                <c:pt idx="60">
                  <c:v>39462</c:v>
                </c:pt>
                <c:pt idx="61">
                  <c:v>39493</c:v>
                </c:pt>
                <c:pt idx="62">
                  <c:v>39522</c:v>
                </c:pt>
                <c:pt idx="63">
                  <c:v>39553</c:v>
                </c:pt>
                <c:pt idx="64">
                  <c:v>39583</c:v>
                </c:pt>
                <c:pt idx="65">
                  <c:v>39614</c:v>
                </c:pt>
                <c:pt idx="66">
                  <c:v>39644</c:v>
                </c:pt>
                <c:pt idx="67">
                  <c:v>39675</c:v>
                </c:pt>
                <c:pt idx="68">
                  <c:v>39706</c:v>
                </c:pt>
                <c:pt idx="69">
                  <c:v>39736</c:v>
                </c:pt>
                <c:pt idx="70">
                  <c:v>39767</c:v>
                </c:pt>
                <c:pt idx="71">
                  <c:v>39797</c:v>
                </c:pt>
                <c:pt idx="72">
                  <c:v>39828</c:v>
                </c:pt>
                <c:pt idx="73">
                  <c:v>39859</c:v>
                </c:pt>
                <c:pt idx="74">
                  <c:v>39887</c:v>
                </c:pt>
                <c:pt idx="75">
                  <c:v>39918</c:v>
                </c:pt>
                <c:pt idx="76">
                  <c:v>39948</c:v>
                </c:pt>
                <c:pt idx="77">
                  <c:v>39979</c:v>
                </c:pt>
                <c:pt idx="78">
                  <c:v>40009</c:v>
                </c:pt>
                <c:pt idx="79">
                  <c:v>40040</c:v>
                </c:pt>
                <c:pt idx="80">
                  <c:v>40071</c:v>
                </c:pt>
                <c:pt idx="81">
                  <c:v>40101</c:v>
                </c:pt>
                <c:pt idx="82">
                  <c:v>40132</c:v>
                </c:pt>
                <c:pt idx="83">
                  <c:v>40162</c:v>
                </c:pt>
                <c:pt idx="84">
                  <c:v>40193</c:v>
                </c:pt>
                <c:pt idx="85">
                  <c:v>40224</c:v>
                </c:pt>
                <c:pt idx="86">
                  <c:v>40252</c:v>
                </c:pt>
                <c:pt idx="87">
                  <c:v>40283</c:v>
                </c:pt>
                <c:pt idx="88">
                  <c:v>40313</c:v>
                </c:pt>
                <c:pt idx="89">
                  <c:v>40344</c:v>
                </c:pt>
                <c:pt idx="90">
                  <c:v>40374</c:v>
                </c:pt>
                <c:pt idx="91">
                  <c:v>40405</c:v>
                </c:pt>
                <c:pt idx="92">
                  <c:v>40436</c:v>
                </c:pt>
                <c:pt idx="93">
                  <c:v>40466</c:v>
                </c:pt>
                <c:pt idx="94">
                  <c:v>40497</c:v>
                </c:pt>
                <c:pt idx="95">
                  <c:v>40527</c:v>
                </c:pt>
                <c:pt idx="96">
                  <c:v>40558</c:v>
                </c:pt>
                <c:pt idx="97">
                  <c:v>40589</c:v>
                </c:pt>
                <c:pt idx="98">
                  <c:v>40617</c:v>
                </c:pt>
                <c:pt idx="99">
                  <c:v>40648</c:v>
                </c:pt>
                <c:pt idx="100">
                  <c:v>40678</c:v>
                </c:pt>
                <c:pt idx="101">
                  <c:v>40709</c:v>
                </c:pt>
                <c:pt idx="102">
                  <c:v>40739</c:v>
                </c:pt>
                <c:pt idx="103">
                  <c:v>40770</c:v>
                </c:pt>
                <c:pt idx="104">
                  <c:v>40801</c:v>
                </c:pt>
                <c:pt idx="105">
                  <c:v>40831</c:v>
                </c:pt>
                <c:pt idx="106">
                  <c:v>40862</c:v>
                </c:pt>
                <c:pt idx="107">
                  <c:v>40892</c:v>
                </c:pt>
                <c:pt idx="108">
                  <c:v>40923</c:v>
                </c:pt>
                <c:pt idx="109">
                  <c:v>40954</c:v>
                </c:pt>
                <c:pt idx="110">
                  <c:v>40983</c:v>
                </c:pt>
                <c:pt idx="111">
                  <c:v>41014</c:v>
                </c:pt>
                <c:pt idx="112">
                  <c:v>41044</c:v>
                </c:pt>
                <c:pt idx="113">
                  <c:v>41075</c:v>
                </c:pt>
                <c:pt idx="114">
                  <c:v>41105</c:v>
                </c:pt>
                <c:pt idx="115">
                  <c:v>41136</c:v>
                </c:pt>
                <c:pt idx="116">
                  <c:v>41167</c:v>
                </c:pt>
                <c:pt idx="117">
                  <c:v>41197</c:v>
                </c:pt>
                <c:pt idx="118">
                  <c:v>41228</c:v>
                </c:pt>
                <c:pt idx="119">
                  <c:v>41258</c:v>
                </c:pt>
                <c:pt idx="120">
                  <c:v>41289</c:v>
                </c:pt>
                <c:pt idx="121">
                  <c:v>41320</c:v>
                </c:pt>
                <c:pt idx="122">
                  <c:v>41348</c:v>
                </c:pt>
                <c:pt idx="123">
                  <c:v>41379</c:v>
                </c:pt>
                <c:pt idx="124">
                  <c:v>41409</c:v>
                </c:pt>
                <c:pt idx="125">
                  <c:v>41440</c:v>
                </c:pt>
                <c:pt idx="126">
                  <c:v>41470</c:v>
                </c:pt>
                <c:pt idx="127">
                  <c:v>41501</c:v>
                </c:pt>
                <c:pt idx="128">
                  <c:v>41532</c:v>
                </c:pt>
                <c:pt idx="129">
                  <c:v>41562</c:v>
                </c:pt>
                <c:pt idx="130">
                  <c:v>41593</c:v>
                </c:pt>
                <c:pt idx="131">
                  <c:v>41623</c:v>
                </c:pt>
                <c:pt idx="132">
                  <c:v>41654</c:v>
                </c:pt>
                <c:pt idx="133">
                  <c:v>41685</c:v>
                </c:pt>
                <c:pt idx="134">
                  <c:v>41713</c:v>
                </c:pt>
                <c:pt idx="135">
                  <c:v>41744</c:v>
                </c:pt>
                <c:pt idx="136">
                  <c:v>41774</c:v>
                </c:pt>
                <c:pt idx="137">
                  <c:v>41805</c:v>
                </c:pt>
                <c:pt idx="138">
                  <c:v>41835</c:v>
                </c:pt>
                <c:pt idx="139">
                  <c:v>41866</c:v>
                </c:pt>
                <c:pt idx="140">
                  <c:v>41897</c:v>
                </c:pt>
                <c:pt idx="141">
                  <c:v>41927</c:v>
                </c:pt>
                <c:pt idx="142">
                  <c:v>41958</c:v>
                </c:pt>
                <c:pt idx="143">
                  <c:v>41988</c:v>
                </c:pt>
                <c:pt idx="144">
                  <c:v>42019</c:v>
                </c:pt>
                <c:pt idx="145">
                  <c:v>42050</c:v>
                </c:pt>
                <c:pt idx="146">
                  <c:v>42078</c:v>
                </c:pt>
                <c:pt idx="147">
                  <c:v>42109</c:v>
                </c:pt>
                <c:pt idx="148">
                  <c:v>42139</c:v>
                </c:pt>
                <c:pt idx="149">
                  <c:v>42170</c:v>
                </c:pt>
                <c:pt idx="150">
                  <c:v>42200</c:v>
                </c:pt>
                <c:pt idx="151">
                  <c:v>42231</c:v>
                </c:pt>
                <c:pt idx="152">
                  <c:v>42262</c:v>
                </c:pt>
                <c:pt idx="153">
                  <c:v>42292</c:v>
                </c:pt>
                <c:pt idx="154">
                  <c:v>42323</c:v>
                </c:pt>
                <c:pt idx="155">
                  <c:v>42353</c:v>
                </c:pt>
                <c:pt idx="156">
                  <c:v>42384</c:v>
                </c:pt>
                <c:pt idx="157">
                  <c:v>42415</c:v>
                </c:pt>
                <c:pt idx="158">
                  <c:v>42444</c:v>
                </c:pt>
                <c:pt idx="159">
                  <c:v>42475</c:v>
                </c:pt>
                <c:pt idx="160">
                  <c:v>42505</c:v>
                </c:pt>
                <c:pt idx="161">
                  <c:v>42536</c:v>
                </c:pt>
                <c:pt idx="162">
                  <c:v>42566</c:v>
                </c:pt>
                <c:pt idx="163">
                  <c:v>42597</c:v>
                </c:pt>
                <c:pt idx="164">
                  <c:v>42628</c:v>
                </c:pt>
                <c:pt idx="165">
                  <c:v>42658</c:v>
                </c:pt>
                <c:pt idx="166">
                  <c:v>42689</c:v>
                </c:pt>
                <c:pt idx="167">
                  <c:v>42719</c:v>
                </c:pt>
                <c:pt idx="168">
                  <c:v>42750</c:v>
                </c:pt>
                <c:pt idx="169">
                  <c:v>42781</c:v>
                </c:pt>
                <c:pt idx="170">
                  <c:v>42809</c:v>
                </c:pt>
                <c:pt idx="171">
                  <c:v>42840</c:v>
                </c:pt>
                <c:pt idx="172">
                  <c:v>42870</c:v>
                </c:pt>
                <c:pt idx="173">
                  <c:v>42901</c:v>
                </c:pt>
                <c:pt idx="174">
                  <c:v>42931</c:v>
                </c:pt>
                <c:pt idx="175">
                  <c:v>42962</c:v>
                </c:pt>
                <c:pt idx="176">
                  <c:v>42993</c:v>
                </c:pt>
                <c:pt idx="177">
                  <c:v>43023</c:v>
                </c:pt>
                <c:pt idx="178">
                  <c:v>43054</c:v>
                </c:pt>
                <c:pt idx="179">
                  <c:v>43084</c:v>
                </c:pt>
                <c:pt idx="180">
                  <c:v>43115</c:v>
                </c:pt>
                <c:pt idx="181">
                  <c:v>43146</c:v>
                </c:pt>
                <c:pt idx="182">
                  <c:v>43174</c:v>
                </c:pt>
                <c:pt idx="183">
                  <c:v>43205</c:v>
                </c:pt>
                <c:pt idx="184">
                  <c:v>43235</c:v>
                </c:pt>
                <c:pt idx="185">
                  <c:v>43266</c:v>
                </c:pt>
                <c:pt idx="186">
                  <c:v>43296</c:v>
                </c:pt>
                <c:pt idx="187">
                  <c:v>43327</c:v>
                </c:pt>
                <c:pt idx="188">
                  <c:v>43358</c:v>
                </c:pt>
                <c:pt idx="189">
                  <c:v>43388</c:v>
                </c:pt>
                <c:pt idx="190">
                  <c:v>43419</c:v>
                </c:pt>
                <c:pt idx="191">
                  <c:v>43449</c:v>
                </c:pt>
                <c:pt idx="192">
                  <c:v>43480</c:v>
                </c:pt>
                <c:pt idx="193">
                  <c:v>43511</c:v>
                </c:pt>
                <c:pt idx="194">
                  <c:v>43539</c:v>
                </c:pt>
                <c:pt idx="195">
                  <c:v>43570</c:v>
                </c:pt>
                <c:pt idx="196">
                  <c:v>43600</c:v>
                </c:pt>
                <c:pt idx="197">
                  <c:v>43631</c:v>
                </c:pt>
                <c:pt idx="198">
                  <c:v>43661</c:v>
                </c:pt>
                <c:pt idx="199">
                  <c:v>43692</c:v>
                </c:pt>
                <c:pt idx="200">
                  <c:v>43723</c:v>
                </c:pt>
                <c:pt idx="201">
                  <c:v>43753</c:v>
                </c:pt>
                <c:pt idx="202">
                  <c:v>43784</c:v>
                </c:pt>
                <c:pt idx="203">
                  <c:v>43814</c:v>
                </c:pt>
              </c:numCache>
            </c:numRef>
          </c:cat>
          <c:val>
            <c:numRef>
              <c:f>Data!$D$4:$D$207</c:f>
              <c:numCache>
                <c:formatCode>0.0</c:formatCode>
                <c:ptCount val="204"/>
                <c:pt idx="0">
                  <c:v>50</c:v>
                </c:pt>
                <c:pt idx="1">
                  <c:v>48.9</c:v>
                </c:pt>
                <c:pt idx="2">
                  <c:v>47.7</c:v>
                </c:pt>
                <c:pt idx="3">
                  <c:v>47.7</c:v>
                </c:pt>
                <c:pt idx="4">
                  <c:v>47.9</c:v>
                </c:pt>
                <c:pt idx="5">
                  <c:v>48.2</c:v>
                </c:pt>
                <c:pt idx="6">
                  <c:v>50.2</c:v>
                </c:pt>
                <c:pt idx="7">
                  <c:v>52</c:v>
                </c:pt>
                <c:pt idx="8">
                  <c:v>53.6</c:v>
                </c:pt>
                <c:pt idx="9">
                  <c:v>56</c:v>
                </c:pt>
                <c:pt idx="10">
                  <c:v>57.5</c:v>
                </c:pt>
                <c:pt idx="11">
                  <c:v>56.6</c:v>
                </c:pt>
                <c:pt idx="12">
                  <c:v>57.3</c:v>
                </c:pt>
                <c:pt idx="13">
                  <c:v>56.2</c:v>
                </c:pt>
                <c:pt idx="14">
                  <c:v>54.4</c:v>
                </c:pt>
                <c:pt idx="15">
                  <c:v>54.5</c:v>
                </c:pt>
                <c:pt idx="16">
                  <c:v>55.8</c:v>
                </c:pt>
                <c:pt idx="17">
                  <c:v>55.3</c:v>
                </c:pt>
                <c:pt idx="18">
                  <c:v>55.3</c:v>
                </c:pt>
                <c:pt idx="19">
                  <c:v>54.5</c:v>
                </c:pt>
                <c:pt idx="20">
                  <c:v>53.3</c:v>
                </c:pt>
                <c:pt idx="21">
                  <c:v>53.5</c:v>
                </c:pt>
                <c:pt idx="22">
                  <c:v>52.6</c:v>
                </c:pt>
                <c:pt idx="23">
                  <c:v>52.6</c:v>
                </c:pt>
                <c:pt idx="24">
                  <c:v>53.4</c:v>
                </c:pt>
                <c:pt idx="25">
                  <c:v>53</c:v>
                </c:pt>
                <c:pt idx="26">
                  <c:v>53</c:v>
                </c:pt>
                <c:pt idx="27">
                  <c:v>52.8</c:v>
                </c:pt>
                <c:pt idx="28">
                  <c:v>53.5</c:v>
                </c:pt>
                <c:pt idx="29">
                  <c:v>53.1</c:v>
                </c:pt>
                <c:pt idx="30">
                  <c:v>53.5</c:v>
                </c:pt>
                <c:pt idx="31">
                  <c:v>53.4</c:v>
                </c:pt>
                <c:pt idx="32">
                  <c:v>54.7</c:v>
                </c:pt>
                <c:pt idx="33">
                  <c:v>54.9</c:v>
                </c:pt>
                <c:pt idx="34">
                  <c:v>55.2</c:v>
                </c:pt>
                <c:pt idx="35">
                  <c:v>56.8</c:v>
                </c:pt>
                <c:pt idx="36">
                  <c:v>57</c:v>
                </c:pt>
                <c:pt idx="37">
                  <c:v>58.2</c:v>
                </c:pt>
                <c:pt idx="38">
                  <c:v>58.2</c:v>
                </c:pt>
                <c:pt idx="39">
                  <c:v>58.3</c:v>
                </c:pt>
                <c:pt idx="40">
                  <c:v>58.7</c:v>
                </c:pt>
                <c:pt idx="41">
                  <c:v>60.7</c:v>
                </c:pt>
                <c:pt idx="42">
                  <c:v>57.9</c:v>
                </c:pt>
                <c:pt idx="43">
                  <c:v>57.4</c:v>
                </c:pt>
                <c:pt idx="44">
                  <c:v>56.7</c:v>
                </c:pt>
                <c:pt idx="45">
                  <c:v>56.5</c:v>
                </c:pt>
                <c:pt idx="46">
                  <c:v>57.6</c:v>
                </c:pt>
                <c:pt idx="47">
                  <c:v>57.2</c:v>
                </c:pt>
                <c:pt idx="48">
                  <c:v>57.9</c:v>
                </c:pt>
                <c:pt idx="49">
                  <c:v>57.5</c:v>
                </c:pt>
                <c:pt idx="50">
                  <c:v>57.4</c:v>
                </c:pt>
                <c:pt idx="51">
                  <c:v>57</c:v>
                </c:pt>
                <c:pt idx="52">
                  <c:v>57.3</c:v>
                </c:pt>
                <c:pt idx="53">
                  <c:v>58.3</c:v>
                </c:pt>
                <c:pt idx="54">
                  <c:v>58.3</c:v>
                </c:pt>
                <c:pt idx="55">
                  <c:v>58</c:v>
                </c:pt>
                <c:pt idx="56">
                  <c:v>54.2</c:v>
                </c:pt>
                <c:pt idx="57">
                  <c:v>55.8</c:v>
                </c:pt>
                <c:pt idx="58">
                  <c:v>54.1</c:v>
                </c:pt>
                <c:pt idx="59">
                  <c:v>53.1</c:v>
                </c:pt>
                <c:pt idx="60">
                  <c:v>50.6</c:v>
                </c:pt>
                <c:pt idx="61">
                  <c:v>52.3</c:v>
                </c:pt>
                <c:pt idx="62">
                  <c:v>51.6</c:v>
                </c:pt>
                <c:pt idx="63">
                  <c:v>52</c:v>
                </c:pt>
                <c:pt idx="64">
                  <c:v>50.6</c:v>
                </c:pt>
                <c:pt idx="65">
                  <c:v>49.1</c:v>
                </c:pt>
                <c:pt idx="66">
                  <c:v>48.3</c:v>
                </c:pt>
                <c:pt idx="67">
                  <c:v>48.5</c:v>
                </c:pt>
                <c:pt idx="68">
                  <c:v>48.4</c:v>
                </c:pt>
                <c:pt idx="69">
                  <c:v>45.8</c:v>
                </c:pt>
                <c:pt idx="70">
                  <c:v>42.5</c:v>
                </c:pt>
                <c:pt idx="71">
                  <c:v>42.1</c:v>
                </c:pt>
                <c:pt idx="72">
                  <c:v>42.2</c:v>
                </c:pt>
                <c:pt idx="73">
                  <c:v>39.200000000000003</c:v>
                </c:pt>
                <c:pt idx="74">
                  <c:v>40.9</c:v>
                </c:pt>
                <c:pt idx="75">
                  <c:v>43.8</c:v>
                </c:pt>
                <c:pt idx="76">
                  <c:v>44.8</c:v>
                </c:pt>
                <c:pt idx="77">
                  <c:v>44.7</c:v>
                </c:pt>
                <c:pt idx="78">
                  <c:v>45.7</c:v>
                </c:pt>
                <c:pt idx="79">
                  <c:v>49.9</c:v>
                </c:pt>
                <c:pt idx="80">
                  <c:v>50.9</c:v>
                </c:pt>
                <c:pt idx="81">
                  <c:v>52.6</c:v>
                </c:pt>
                <c:pt idx="82">
                  <c:v>53</c:v>
                </c:pt>
                <c:pt idx="83">
                  <c:v>53.6</c:v>
                </c:pt>
                <c:pt idx="84">
                  <c:v>52.5</c:v>
                </c:pt>
                <c:pt idx="85">
                  <c:v>51.8</c:v>
                </c:pt>
                <c:pt idx="86">
                  <c:v>54.1</c:v>
                </c:pt>
                <c:pt idx="87">
                  <c:v>55.6</c:v>
                </c:pt>
                <c:pt idx="88">
                  <c:v>56.2</c:v>
                </c:pt>
                <c:pt idx="89">
                  <c:v>55.5</c:v>
                </c:pt>
                <c:pt idx="90">
                  <c:v>55.8</c:v>
                </c:pt>
                <c:pt idx="91">
                  <c:v>55.9</c:v>
                </c:pt>
                <c:pt idx="92">
                  <c:v>54.1</c:v>
                </c:pt>
                <c:pt idx="93">
                  <c:v>53.3</c:v>
                </c:pt>
                <c:pt idx="94">
                  <c:v>55.4</c:v>
                </c:pt>
                <c:pt idx="95">
                  <c:v>54.2</c:v>
                </c:pt>
                <c:pt idx="96">
                  <c:v>55.9</c:v>
                </c:pt>
                <c:pt idx="97">
                  <c:v>56.8</c:v>
                </c:pt>
                <c:pt idx="98">
                  <c:v>57.2</c:v>
                </c:pt>
                <c:pt idx="99">
                  <c:v>56.7</c:v>
                </c:pt>
                <c:pt idx="100">
                  <c:v>56</c:v>
                </c:pt>
                <c:pt idx="101">
                  <c:v>53.7</c:v>
                </c:pt>
                <c:pt idx="102">
                  <c:v>51.6</c:v>
                </c:pt>
                <c:pt idx="103">
                  <c:v>51.5</c:v>
                </c:pt>
                <c:pt idx="104">
                  <c:v>48.8</c:v>
                </c:pt>
                <c:pt idx="105">
                  <c:v>46.4</c:v>
                </c:pt>
                <c:pt idx="106">
                  <c:v>47.5</c:v>
                </c:pt>
                <c:pt idx="107">
                  <c:v>48.8</c:v>
                </c:pt>
                <c:pt idx="108">
                  <c:v>50.4</c:v>
                </c:pt>
                <c:pt idx="109">
                  <c:v>48.8</c:v>
                </c:pt>
                <c:pt idx="110">
                  <c:v>49.2</c:v>
                </c:pt>
                <c:pt idx="111">
                  <c:v>46.9</c:v>
                </c:pt>
                <c:pt idx="112">
                  <c:v>46.7</c:v>
                </c:pt>
                <c:pt idx="113">
                  <c:v>47.1</c:v>
                </c:pt>
                <c:pt idx="114">
                  <c:v>47.9</c:v>
                </c:pt>
                <c:pt idx="115">
                  <c:v>47.2</c:v>
                </c:pt>
                <c:pt idx="116">
                  <c:v>46.1</c:v>
                </c:pt>
                <c:pt idx="117">
                  <c:v>46</c:v>
                </c:pt>
                <c:pt idx="118">
                  <c:v>46.7</c:v>
                </c:pt>
                <c:pt idx="119">
                  <c:v>47.8</c:v>
                </c:pt>
                <c:pt idx="120">
                  <c:v>48.6</c:v>
                </c:pt>
                <c:pt idx="121">
                  <c:v>47.9</c:v>
                </c:pt>
                <c:pt idx="122">
                  <c:v>46.4</c:v>
                </c:pt>
                <c:pt idx="123">
                  <c:v>47</c:v>
                </c:pt>
                <c:pt idx="124">
                  <c:v>47.2</c:v>
                </c:pt>
                <c:pt idx="125">
                  <c:v>48.3</c:v>
                </c:pt>
                <c:pt idx="126">
                  <c:v>49.8</c:v>
                </c:pt>
                <c:pt idx="127">
                  <c:v>50.7</c:v>
                </c:pt>
                <c:pt idx="128">
                  <c:v>52.2</c:v>
                </c:pt>
                <c:pt idx="129">
                  <c:v>51.6</c:v>
                </c:pt>
                <c:pt idx="130">
                  <c:v>51.2</c:v>
                </c:pt>
                <c:pt idx="131">
                  <c:v>51</c:v>
                </c:pt>
                <c:pt idx="132">
                  <c:v>51.6</c:v>
                </c:pt>
                <c:pt idx="133">
                  <c:v>52.6</c:v>
                </c:pt>
                <c:pt idx="134">
                  <c:v>52.2</c:v>
                </c:pt>
                <c:pt idx="135">
                  <c:v>53.1</c:v>
                </c:pt>
                <c:pt idx="136">
                  <c:v>53.2</c:v>
                </c:pt>
                <c:pt idx="137">
                  <c:v>52.8</c:v>
                </c:pt>
                <c:pt idx="138">
                  <c:v>54.2</c:v>
                </c:pt>
                <c:pt idx="139">
                  <c:v>53.1</c:v>
                </c:pt>
                <c:pt idx="140">
                  <c:v>52.4</c:v>
                </c:pt>
                <c:pt idx="141">
                  <c:v>52.3</c:v>
                </c:pt>
                <c:pt idx="142">
                  <c:v>51.1</c:v>
                </c:pt>
                <c:pt idx="143">
                  <c:v>51.6</c:v>
                </c:pt>
                <c:pt idx="144">
                  <c:v>52.7</c:v>
                </c:pt>
                <c:pt idx="145">
                  <c:v>53.7</c:v>
                </c:pt>
                <c:pt idx="146">
                  <c:v>54.2</c:v>
                </c:pt>
                <c:pt idx="147">
                  <c:v>54.1</c:v>
                </c:pt>
                <c:pt idx="148">
                  <c:v>53.8</c:v>
                </c:pt>
                <c:pt idx="149">
                  <c:v>54.4</c:v>
                </c:pt>
                <c:pt idx="150">
                  <c:v>54</c:v>
                </c:pt>
                <c:pt idx="151">
                  <c:v>54.4</c:v>
                </c:pt>
                <c:pt idx="152">
                  <c:v>53.7</c:v>
                </c:pt>
                <c:pt idx="153">
                  <c:v>54.1</c:v>
                </c:pt>
                <c:pt idx="154">
                  <c:v>54.2</c:v>
                </c:pt>
                <c:pt idx="155">
                  <c:v>54.2</c:v>
                </c:pt>
                <c:pt idx="156">
                  <c:v>53.6</c:v>
                </c:pt>
                <c:pt idx="157">
                  <c:v>53.3</c:v>
                </c:pt>
                <c:pt idx="158">
                  <c:v>53.1</c:v>
                </c:pt>
                <c:pt idx="159">
                  <c:v>53.1</c:v>
                </c:pt>
                <c:pt idx="160">
                  <c:v>53.3</c:v>
                </c:pt>
                <c:pt idx="161">
                  <c:v>52.8</c:v>
                </c:pt>
                <c:pt idx="162">
                  <c:v>52.9</c:v>
                </c:pt>
                <c:pt idx="163">
                  <c:v>52.8</c:v>
                </c:pt>
                <c:pt idx="164">
                  <c:v>52.2</c:v>
                </c:pt>
                <c:pt idx="165">
                  <c:v>52.8</c:v>
                </c:pt>
                <c:pt idx="166">
                  <c:v>53.8</c:v>
                </c:pt>
                <c:pt idx="167">
                  <c:v>53.7</c:v>
                </c:pt>
                <c:pt idx="168">
                  <c:v>53.7</c:v>
                </c:pt>
                <c:pt idx="169">
                  <c:v>55.5</c:v>
                </c:pt>
                <c:pt idx="170">
                  <c:v>56</c:v>
                </c:pt>
                <c:pt idx="171">
                  <c:v>56.4</c:v>
                </c:pt>
                <c:pt idx="172">
                  <c:v>56.3</c:v>
                </c:pt>
                <c:pt idx="173">
                  <c:v>55.4</c:v>
                </c:pt>
                <c:pt idx="174">
                  <c:v>55.4</c:v>
                </c:pt>
                <c:pt idx="175">
                  <c:v>54.7</c:v>
                </c:pt>
                <c:pt idx="176">
                  <c:v>55.8</c:v>
                </c:pt>
                <c:pt idx="177">
                  <c:v>55</c:v>
                </c:pt>
                <c:pt idx="178">
                  <c:v>56.2</c:v>
                </c:pt>
                <c:pt idx="179">
                  <c:v>56.6</c:v>
                </c:pt>
                <c:pt idx="180">
                  <c:v>58</c:v>
                </c:pt>
                <c:pt idx="181">
                  <c:v>56.2</c:v>
                </c:pt>
                <c:pt idx="182">
                  <c:v>54.9</c:v>
                </c:pt>
                <c:pt idx="183">
                  <c:v>54.7</c:v>
                </c:pt>
                <c:pt idx="184">
                  <c:v>53.8</c:v>
                </c:pt>
                <c:pt idx="185">
                  <c:v>55.2</c:v>
                </c:pt>
                <c:pt idx="186">
                  <c:v>54.2</c:v>
                </c:pt>
                <c:pt idx="187">
                  <c:v>54.4</c:v>
                </c:pt>
                <c:pt idx="188">
                  <c:v>54.7</c:v>
                </c:pt>
                <c:pt idx="189">
                  <c:v>53.7</c:v>
                </c:pt>
                <c:pt idx="190">
                  <c:v>53.4</c:v>
                </c:pt>
                <c:pt idx="191">
                  <c:v>51.2</c:v>
                </c:pt>
                <c:pt idx="192">
                  <c:v>51.2</c:v>
                </c:pt>
                <c:pt idx="193">
                  <c:v>52.8</c:v>
                </c:pt>
                <c:pt idx="194">
                  <c:v>53.3</c:v>
                </c:pt>
                <c:pt idx="195">
                  <c:v>52.8</c:v>
                </c:pt>
                <c:pt idx="196">
                  <c:v>52.9</c:v>
                </c:pt>
                <c:pt idx="197">
                  <c:v>53.6</c:v>
                </c:pt>
                <c:pt idx="198">
                  <c:v>53.2</c:v>
                </c:pt>
                <c:pt idx="199">
                  <c:v>53.5</c:v>
                </c:pt>
                <c:pt idx="200">
                  <c:v>52</c:v>
                </c:pt>
                <c:pt idx="201">
                  <c:v>52.2</c:v>
                </c:pt>
                <c:pt idx="202">
                  <c:v>51.9</c:v>
                </c:pt>
                <c:pt idx="203">
                  <c:v>52.8</c:v>
                </c:pt>
              </c:numCache>
            </c:numRef>
          </c:val>
          <c:smooth val="0"/>
        </c:ser>
        <c:dLbls>
          <c:showLegendKey val="0"/>
          <c:showVal val="0"/>
          <c:showCatName val="0"/>
          <c:showSerName val="0"/>
          <c:showPercent val="0"/>
          <c:showBubbleSize val="0"/>
        </c:dLbls>
        <c:smooth val="0"/>
        <c:axId val="559228424"/>
        <c:axId val="559229208"/>
      </c:lineChart>
      <c:dateAx>
        <c:axId val="559228424"/>
        <c:scaling>
          <c:orientation val="minMax"/>
          <c:min val="42005"/>
        </c:scaling>
        <c:delete val="0"/>
        <c:axPos val="b"/>
        <c:numFmt formatCode="yy" sourceLinked="0"/>
        <c:majorTickMark val="out"/>
        <c:minorTickMark val="none"/>
        <c:tickLblPos val="low"/>
        <c:spPr>
          <a:noFill/>
          <a:ln w="9525" cap="flat" cmpd="sng" algn="ctr">
            <a:solidFill>
              <a:schemeClr val="accent3"/>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559229208"/>
        <c:crossesAt val="50"/>
        <c:auto val="1"/>
        <c:lblOffset val="100"/>
        <c:baseTimeUnit val="months"/>
        <c:majorUnit val="12"/>
        <c:majorTimeUnit val="months"/>
      </c:dateAx>
      <c:valAx>
        <c:axId val="559229208"/>
        <c:scaling>
          <c:orientation val="minMax"/>
          <c:max val="64"/>
          <c:min val="4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559228424"/>
        <c:crosses val="autoZero"/>
        <c:crossBetween val="between"/>
      </c:valAx>
      <c:spPr>
        <a:noFill/>
        <a:ln>
          <a:noFill/>
        </a:ln>
        <a:effectLst/>
      </c:spPr>
    </c:plotArea>
    <c:legend>
      <c:legendPos val="b"/>
      <c:layout>
        <c:manualLayout>
          <c:xMode val="edge"/>
          <c:yMode val="edge"/>
          <c:x val="3.0662937745008265E-2"/>
          <c:y val="0.93708424758360187"/>
          <c:w val="0.93570763248664934"/>
          <c:h val="4.638113126319297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557168911335588E-2"/>
          <c:y val="5.7088758680555553E-2"/>
          <c:w val="0.95037621586232701"/>
          <c:h val="0.65901280381944449"/>
        </c:manualLayout>
      </c:layout>
      <c:lineChart>
        <c:grouping val="standard"/>
        <c:varyColors val="0"/>
        <c:ser>
          <c:idx val="1"/>
          <c:order val="0"/>
          <c:tx>
            <c:strRef>
              <c:f>PPT!$B$1</c:f>
              <c:strCache>
                <c:ptCount val="1"/>
                <c:pt idx="0">
                  <c:v>Volume relevante wereldhandel Nederland</c:v>
                </c:pt>
              </c:strCache>
            </c:strRef>
          </c:tx>
          <c:spPr>
            <a:ln w="25400">
              <a:solidFill>
                <a:srgbClr val="2D2166"/>
              </a:solidFill>
              <a:prstDash val="solid"/>
            </a:ln>
          </c:spPr>
          <c:marker>
            <c:symbol val="none"/>
          </c:marker>
          <c:cat>
            <c:numRef>
              <c:f>PPT!$A$2:$A$97</c:f>
              <c:numCache>
                <c:formatCode>dd/mm/yyyy</c:formatCode>
                <c:ptCount val="96"/>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pt idx="84">
                  <c:v>44197</c:v>
                </c:pt>
                <c:pt idx="85">
                  <c:v>44228</c:v>
                </c:pt>
                <c:pt idx="86">
                  <c:v>44256</c:v>
                </c:pt>
                <c:pt idx="87">
                  <c:v>44287</c:v>
                </c:pt>
                <c:pt idx="88">
                  <c:v>44317</c:v>
                </c:pt>
                <c:pt idx="89">
                  <c:v>44348</c:v>
                </c:pt>
                <c:pt idx="90">
                  <c:v>44378</c:v>
                </c:pt>
                <c:pt idx="91">
                  <c:v>44409</c:v>
                </c:pt>
                <c:pt idx="92">
                  <c:v>44440</c:v>
                </c:pt>
                <c:pt idx="93">
                  <c:v>44470</c:v>
                </c:pt>
                <c:pt idx="94">
                  <c:v>44501</c:v>
                </c:pt>
                <c:pt idx="95">
                  <c:v>44531</c:v>
                </c:pt>
              </c:numCache>
            </c:numRef>
          </c:cat>
          <c:val>
            <c:numRef>
              <c:f>PPT!$B$2:$B$97</c:f>
              <c:numCache>
                <c:formatCode>0.0</c:formatCode>
                <c:ptCount val="96"/>
                <c:pt idx="0">
                  <c:v>#N/A</c:v>
                </c:pt>
                <c:pt idx="1">
                  <c:v>4.3110478996135404</c:v>
                </c:pt>
                <c:pt idx="2">
                  <c:v>#N/A</c:v>
                </c:pt>
                <c:pt idx="3">
                  <c:v>#N/A</c:v>
                </c:pt>
                <c:pt idx="4">
                  <c:v>4.4483595930036923</c:v>
                </c:pt>
                <c:pt idx="5">
                  <c:v>#N/A</c:v>
                </c:pt>
                <c:pt idx="6">
                  <c:v>#N/A</c:v>
                </c:pt>
                <c:pt idx="7">
                  <c:v>4.3050601527663046</c:v>
                </c:pt>
                <c:pt idx="8">
                  <c:v>#N/A</c:v>
                </c:pt>
                <c:pt idx="9">
                  <c:v>#N/A</c:v>
                </c:pt>
                <c:pt idx="10">
                  <c:v>4.3709953586832384</c:v>
                </c:pt>
                <c:pt idx="11">
                  <c:v>#N/A</c:v>
                </c:pt>
                <c:pt idx="12">
                  <c:v>#N/A</c:v>
                </c:pt>
                <c:pt idx="13">
                  <c:v>5.2232536193152379</c:v>
                </c:pt>
                <c:pt idx="14">
                  <c:v>#N/A</c:v>
                </c:pt>
                <c:pt idx="15">
                  <c:v>#N/A</c:v>
                </c:pt>
                <c:pt idx="16">
                  <c:v>3.3434240304653473</c:v>
                </c:pt>
                <c:pt idx="17">
                  <c:v>#N/A</c:v>
                </c:pt>
                <c:pt idx="18">
                  <c:v>#N/A</c:v>
                </c:pt>
                <c:pt idx="19">
                  <c:v>3.3058284664812643</c:v>
                </c:pt>
                <c:pt idx="20">
                  <c:v>#N/A</c:v>
                </c:pt>
                <c:pt idx="21">
                  <c:v>#N/A</c:v>
                </c:pt>
                <c:pt idx="22">
                  <c:v>3.2758170969473088</c:v>
                </c:pt>
                <c:pt idx="23">
                  <c:v>#N/A</c:v>
                </c:pt>
                <c:pt idx="24">
                  <c:v>#N/A</c:v>
                </c:pt>
                <c:pt idx="25">
                  <c:v>2.4299426198773455</c:v>
                </c:pt>
                <c:pt idx="26">
                  <c:v>#N/A</c:v>
                </c:pt>
                <c:pt idx="27">
                  <c:v>#N/A</c:v>
                </c:pt>
                <c:pt idx="28">
                  <c:v>3.9782967569471639</c:v>
                </c:pt>
                <c:pt idx="29">
                  <c:v>#N/A</c:v>
                </c:pt>
                <c:pt idx="30">
                  <c:v>#N/A</c:v>
                </c:pt>
                <c:pt idx="31">
                  <c:v>4.3158192979480647</c:v>
                </c:pt>
                <c:pt idx="32">
                  <c:v>#N/A</c:v>
                </c:pt>
                <c:pt idx="33">
                  <c:v>#N/A</c:v>
                </c:pt>
                <c:pt idx="34">
                  <c:v>4.6476077507713542</c:v>
                </c:pt>
                <c:pt idx="35">
                  <c:v>#N/A</c:v>
                </c:pt>
                <c:pt idx="36">
                  <c:v>#N/A</c:v>
                </c:pt>
                <c:pt idx="37">
                  <c:v>5.3719517106750603</c:v>
                </c:pt>
                <c:pt idx="38">
                  <c:v>#N/A</c:v>
                </c:pt>
                <c:pt idx="39">
                  <c:v>#N/A</c:v>
                </c:pt>
                <c:pt idx="40">
                  <c:v>5.8869861587750982</c:v>
                </c:pt>
                <c:pt idx="41">
                  <c:v>#N/A</c:v>
                </c:pt>
                <c:pt idx="42">
                  <c:v>#N/A</c:v>
                </c:pt>
                <c:pt idx="43">
                  <c:v>5.2585688054287205</c:v>
                </c:pt>
                <c:pt idx="44">
                  <c:v>#N/A</c:v>
                </c:pt>
                <c:pt idx="45">
                  <c:v>#N/A</c:v>
                </c:pt>
                <c:pt idx="46">
                  <c:v>5.2730139681869792</c:v>
                </c:pt>
                <c:pt idx="47">
                  <c:v>#N/A</c:v>
                </c:pt>
                <c:pt idx="48">
                  <c:v>#N/A</c:v>
                </c:pt>
                <c:pt idx="49">
                  <c:v>4.0689507502406075</c:v>
                </c:pt>
                <c:pt idx="50">
                  <c:v>#N/A</c:v>
                </c:pt>
                <c:pt idx="51">
                  <c:v>#N/A</c:v>
                </c:pt>
                <c:pt idx="52">
                  <c:v>3.1381280094406216</c:v>
                </c:pt>
                <c:pt idx="53">
                  <c:v>#N/A</c:v>
                </c:pt>
                <c:pt idx="54">
                  <c:v>#N/A</c:v>
                </c:pt>
                <c:pt idx="55">
                  <c:v>3.1133360040390468</c:v>
                </c:pt>
                <c:pt idx="56">
                  <c:v>#N/A</c:v>
                </c:pt>
                <c:pt idx="57">
                  <c:v>#N/A</c:v>
                </c:pt>
                <c:pt idx="58">
                  <c:v>2.3687080703754804</c:v>
                </c:pt>
                <c:pt idx="59">
                  <c:v>#N/A</c:v>
                </c:pt>
                <c:pt idx="60">
                  <c:v>#N/A</c:v>
                </c:pt>
                <c:pt idx="61">
                  <c:v>3.0446076070112627</c:v>
                </c:pt>
                <c:pt idx="62">
                  <c:v>#N/A</c:v>
                </c:pt>
                <c:pt idx="63">
                  <c:v>#N/A</c:v>
                </c:pt>
                <c:pt idx="64">
                  <c:v>1.562035645462112</c:v>
                </c:pt>
                <c:pt idx="65">
                  <c:v>#N/A</c:v>
                </c:pt>
                <c:pt idx="66">
                  <c:v>#N/A</c:v>
                </c:pt>
                <c:pt idx="67">
                  <c:v>1.2941860335005551</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numCache>
            </c:numRef>
          </c:val>
          <c:smooth val="0"/>
          <c:extLst xmlns:c16r2="http://schemas.microsoft.com/office/drawing/2015/06/chart">
            <c:ext xmlns:c16="http://schemas.microsoft.com/office/drawing/2014/chart" uri="{C3380CC4-5D6E-409C-BE32-E72D297353CC}">
              <c16:uniqueId val="{00000001-258E-42E3-BB39-C76474C34325}"/>
            </c:ext>
          </c:extLst>
        </c:ser>
        <c:ser>
          <c:idx val="2"/>
          <c:order val="1"/>
          <c:tx>
            <c:strRef>
              <c:f>PPT!$C$1</c:f>
              <c:strCache>
                <c:ptCount val="1"/>
                <c:pt idx="0">
                  <c:v>Gemiddelde groei 2014-2018</c:v>
                </c:pt>
              </c:strCache>
            </c:strRef>
          </c:tx>
          <c:spPr>
            <a:ln w="25400">
              <a:solidFill>
                <a:srgbClr val="7FAA39"/>
              </a:solidFill>
              <a:prstDash val="solid"/>
            </a:ln>
          </c:spPr>
          <c:marker>
            <c:symbol val="none"/>
          </c:marker>
          <c:cat>
            <c:numRef>
              <c:f>PPT!$A$2:$A$97</c:f>
              <c:numCache>
                <c:formatCode>dd/mm/yyyy</c:formatCode>
                <c:ptCount val="96"/>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pt idx="84">
                  <c:v>44197</c:v>
                </c:pt>
                <c:pt idx="85">
                  <c:v>44228</c:v>
                </c:pt>
                <c:pt idx="86">
                  <c:v>44256</c:v>
                </c:pt>
                <c:pt idx="87">
                  <c:v>44287</c:v>
                </c:pt>
                <c:pt idx="88">
                  <c:v>44317</c:v>
                </c:pt>
                <c:pt idx="89">
                  <c:v>44348</c:v>
                </c:pt>
                <c:pt idx="90">
                  <c:v>44378</c:v>
                </c:pt>
                <c:pt idx="91">
                  <c:v>44409</c:v>
                </c:pt>
                <c:pt idx="92">
                  <c:v>44440</c:v>
                </c:pt>
                <c:pt idx="93">
                  <c:v>44470</c:v>
                </c:pt>
                <c:pt idx="94">
                  <c:v>44501</c:v>
                </c:pt>
                <c:pt idx="95">
                  <c:v>44531</c:v>
                </c:pt>
              </c:numCache>
            </c:numRef>
          </c:cat>
          <c:val>
            <c:numRef>
              <c:f>PPT!$C$2:$C$97</c:f>
              <c:numCache>
                <c:formatCode>0.0</c:formatCode>
                <c:ptCount val="96"/>
                <c:pt idx="0">
                  <c:v>4.1160762543289708</c:v>
                </c:pt>
                <c:pt idx="1">
                  <c:v>4.1160762543289708</c:v>
                </c:pt>
                <c:pt idx="2">
                  <c:v>4.1160762543289708</c:v>
                </c:pt>
                <c:pt idx="3">
                  <c:v>4.1160762543289708</c:v>
                </c:pt>
                <c:pt idx="4">
                  <c:v>4.1160762543289708</c:v>
                </c:pt>
                <c:pt idx="5">
                  <c:v>4.1160762543289708</c:v>
                </c:pt>
                <c:pt idx="6">
                  <c:v>4.1160762543289708</c:v>
                </c:pt>
                <c:pt idx="7">
                  <c:v>4.1160762543289708</c:v>
                </c:pt>
                <c:pt idx="8">
                  <c:v>4.1160762543289708</c:v>
                </c:pt>
                <c:pt idx="9">
                  <c:v>4.1160762543289708</c:v>
                </c:pt>
                <c:pt idx="10">
                  <c:v>4.1160762543289708</c:v>
                </c:pt>
                <c:pt idx="11">
                  <c:v>4.1160762543289708</c:v>
                </c:pt>
                <c:pt idx="12">
                  <c:v>4.1160762543289708</c:v>
                </c:pt>
                <c:pt idx="13">
                  <c:v>4.1160762543289708</c:v>
                </c:pt>
                <c:pt idx="14">
                  <c:v>4.1160762543289708</c:v>
                </c:pt>
                <c:pt idx="15">
                  <c:v>4.1160762543289708</c:v>
                </c:pt>
                <c:pt idx="16">
                  <c:v>4.1160762543289708</c:v>
                </c:pt>
                <c:pt idx="17">
                  <c:v>4.1160762543289708</c:v>
                </c:pt>
                <c:pt idx="18">
                  <c:v>4.1160762543289708</c:v>
                </c:pt>
                <c:pt idx="19">
                  <c:v>4.1160762543289708</c:v>
                </c:pt>
                <c:pt idx="20">
                  <c:v>4.1160762543289708</c:v>
                </c:pt>
                <c:pt idx="21">
                  <c:v>4.1160762543289708</c:v>
                </c:pt>
                <c:pt idx="22">
                  <c:v>4.1160762543289708</c:v>
                </c:pt>
                <c:pt idx="23">
                  <c:v>4.1160762543289708</c:v>
                </c:pt>
                <c:pt idx="24">
                  <c:v>4.1160762543289708</c:v>
                </c:pt>
                <c:pt idx="25">
                  <c:v>4.1160762543289708</c:v>
                </c:pt>
                <c:pt idx="26">
                  <c:v>4.1160762543289708</c:v>
                </c:pt>
                <c:pt idx="27">
                  <c:v>4.1160762543289708</c:v>
                </c:pt>
                <c:pt idx="28">
                  <c:v>4.1160762543289708</c:v>
                </c:pt>
                <c:pt idx="29">
                  <c:v>4.1160762543289708</c:v>
                </c:pt>
                <c:pt idx="30">
                  <c:v>4.1160762543289708</c:v>
                </c:pt>
                <c:pt idx="31">
                  <c:v>4.1160762543289708</c:v>
                </c:pt>
                <c:pt idx="32">
                  <c:v>4.1160762543289708</c:v>
                </c:pt>
                <c:pt idx="33">
                  <c:v>4.1160762543289708</c:v>
                </c:pt>
                <c:pt idx="34">
                  <c:v>4.1160762543289708</c:v>
                </c:pt>
                <c:pt idx="35">
                  <c:v>4.1160762543289708</c:v>
                </c:pt>
                <c:pt idx="36">
                  <c:v>4.1160762543289708</c:v>
                </c:pt>
                <c:pt idx="37">
                  <c:v>4.1160762543289708</c:v>
                </c:pt>
                <c:pt idx="38">
                  <c:v>4.1160762543289708</c:v>
                </c:pt>
                <c:pt idx="39">
                  <c:v>4.1160762543289708</c:v>
                </c:pt>
                <c:pt idx="40">
                  <c:v>4.1160762543289708</c:v>
                </c:pt>
                <c:pt idx="41">
                  <c:v>4.1160762543289708</c:v>
                </c:pt>
                <c:pt idx="42">
                  <c:v>4.1160762543289708</c:v>
                </c:pt>
                <c:pt idx="43">
                  <c:v>4.1160762543289708</c:v>
                </c:pt>
                <c:pt idx="44">
                  <c:v>4.1160762543289708</c:v>
                </c:pt>
                <c:pt idx="45">
                  <c:v>4.1160762543289708</c:v>
                </c:pt>
                <c:pt idx="46">
                  <c:v>4.1160762543289708</c:v>
                </c:pt>
                <c:pt idx="47">
                  <c:v>4.1160762543289708</c:v>
                </c:pt>
                <c:pt idx="48">
                  <c:v>4.1160762543289708</c:v>
                </c:pt>
                <c:pt idx="49">
                  <c:v>4.1160762543289708</c:v>
                </c:pt>
                <c:pt idx="50">
                  <c:v>4.1160762543289708</c:v>
                </c:pt>
                <c:pt idx="51">
                  <c:v>4.1160762543289708</c:v>
                </c:pt>
                <c:pt idx="52">
                  <c:v>4.1160762543289708</c:v>
                </c:pt>
                <c:pt idx="53">
                  <c:v>4.1160762543289708</c:v>
                </c:pt>
                <c:pt idx="54">
                  <c:v>4.1160762543289708</c:v>
                </c:pt>
                <c:pt idx="55">
                  <c:v>4.1160762543289708</c:v>
                </c:pt>
                <c:pt idx="56">
                  <c:v>4.1160762543289708</c:v>
                </c:pt>
                <c:pt idx="57">
                  <c:v>4.1160762543289708</c:v>
                </c:pt>
                <c:pt idx="58">
                  <c:v>4.1160762543289708</c:v>
                </c:pt>
                <c:pt idx="59">
                  <c:v>4.1160762543289708</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numCache>
            </c:numRef>
          </c:val>
          <c:smooth val="0"/>
          <c:extLst xmlns:c16r2="http://schemas.microsoft.com/office/drawing/2015/06/chart">
            <c:ext xmlns:c16="http://schemas.microsoft.com/office/drawing/2014/chart" uri="{C3380CC4-5D6E-409C-BE32-E72D297353CC}">
              <c16:uniqueId val="{00000002-258E-42E3-BB39-C76474C34325}"/>
            </c:ext>
          </c:extLst>
        </c:ser>
        <c:ser>
          <c:idx val="0"/>
          <c:order val="2"/>
          <c:tx>
            <c:strRef>
              <c:f>PPT!$D$1</c:f>
              <c:strCache>
                <c:ptCount val="1"/>
                <c:pt idx="0">
                  <c:v>Gemiddelde groei 2019-2021</c:v>
                </c:pt>
              </c:strCache>
            </c:strRef>
          </c:tx>
          <c:spPr>
            <a:ln w="25400">
              <a:solidFill>
                <a:srgbClr val="C20016"/>
              </a:solidFill>
              <a:prstDash val="solid"/>
            </a:ln>
          </c:spPr>
          <c:marker>
            <c:symbol val="none"/>
          </c:marker>
          <c:cat>
            <c:numRef>
              <c:f>PPT!$A$2:$A$97</c:f>
              <c:numCache>
                <c:formatCode>dd/mm/yyyy</c:formatCode>
                <c:ptCount val="96"/>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pt idx="84">
                  <c:v>44197</c:v>
                </c:pt>
                <c:pt idx="85">
                  <c:v>44228</c:v>
                </c:pt>
                <c:pt idx="86">
                  <c:v>44256</c:v>
                </c:pt>
                <c:pt idx="87">
                  <c:v>44287</c:v>
                </c:pt>
                <c:pt idx="88">
                  <c:v>44317</c:v>
                </c:pt>
                <c:pt idx="89">
                  <c:v>44348</c:v>
                </c:pt>
                <c:pt idx="90">
                  <c:v>44378</c:v>
                </c:pt>
                <c:pt idx="91">
                  <c:v>44409</c:v>
                </c:pt>
                <c:pt idx="92">
                  <c:v>44440</c:v>
                </c:pt>
                <c:pt idx="93">
                  <c:v>44470</c:v>
                </c:pt>
                <c:pt idx="94">
                  <c:v>44501</c:v>
                </c:pt>
                <c:pt idx="95">
                  <c:v>44531</c:v>
                </c:pt>
              </c:numCache>
            </c:numRef>
          </c:cat>
          <c:val>
            <c:numRef>
              <c:f>PPT!$D$2:$D$97</c:f>
              <c:numCache>
                <c:formatCode>0.0</c:formatCode>
                <c:ptCount val="9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1.8917767258340712</c:v>
                </c:pt>
                <c:pt idx="61">
                  <c:v>1.8917767258340712</c:v>
                </c:pt>
                <c:pt idx="62">
                  <c:v>1.8917767258340712</c:v>
                </c:pt>
                <c:pt idx="63">
                  <c:v>1.8917767258340712</c:v>
                </c:pt>
                <c:pt idx="64">
                  <c:v>1.8917767258340712</c:v>
                </c:pt>
                <c:pt idx="65">
                  <c:v>1.8917767258340712</c:v>
                </c:pt>
                <c:pt idx="66">
                  <c:v>1.8917767258340712</c:v>
                </c:pt>
                <c:pt idx="67">
                  <c:v>1.8917767258340712</c:v>
                </c:pt>
                <c:pt idx="68">
                  <c:v>1.8917767258340712</c:v>
                </c:pt>
                <c:pt idx="69">
                  <c:v>1.8917767258340712</c:v>
                </c:pt>
                <c:pt idx="70">
                  <c:v>1.8917767258340712</c:v>
                </c:pt>
                <c:pt idx="71">
                  <c:v>1.8917767258340712</c:v>
                </c:pt>
                <c:pt idx="72">
                  <c:v>1.8917767258340712</c:v>
                </c:pt>
                <c:pt idx="73">
                  <c:v>1.8917767258340712</c:v>
                </c:pt>
                <c:pt idx="74">
                  <c:v>1.8917767258340712</c:v>
                </c:pt>
                <c:pt idx="75">
                  <c:v>1.8917767258340712</c:v>
                </c:pt>
                <c:pt idx="76">
                  <c:v>1.8917767258340712</c:v>
                </c:pt>
                <c:pt idx="77">
                  <c:v>1.8917767258340712</c:v>
                </c:pt>
                <c:pt idx="78">
                  <c:v>1.8917767258340712</c:v>
                </c:pt>
                <c:pt idx="79">
                  <c:v>1.8917767258340712</c:v>
                </c:pt>
                <c:pt idx="80">
                  <c:v>1.8917767258340712</c:v>
                </c:pt>
                <c:pt idx="81">
                  <c:v>1.8917767258340712</c:v>
                </c:pt>
                <c:pt idx="82">
                  <c:v>1.8917767258340712</c:v>
                </c:pt>
                <c:pt idx="83">
                  <c:v>1.8917767258340712</c:v>
                </c:pt>
                <c:pt idx="84">
                  <c:v>1.8917767258340712</c:v>
                </c:pt>
                <c:pt idx="85">
                  <c:v>1.8917767258340712</c:v>
                </c:pt>
                <c:pt idx="86">
                  <c:v>1.8917767258340712</c:v>
                </c:pt>
                <c:pt idx="87">
                  <c:v>1.8917767258340712</c:v>
                </c:pt>
                <c:pt idx="88">
                  <c:v>1.8917767258340712</c:v>
                </c:pt>
                <c:pt idx="89">
                  <c:v>1.8917767258340712</c:v>
                </c:pt>
                <c:pt idx="90">
                  <c:v>1.8917767258340712</c:v>
                </c:pt>
                <c:pt idx="91">
                  <c:v>1.8917767258340712</c:v>
                </c:pt>
                <c:pt idx="92">
                  <c:v>1.8917767258340712</c:v>
                </c:pt>
                <c:pt idx="93">
                  <c:v>1.8917767258340712</c:v>
                </c:pt>
                <c:pt idx="94">
                  <c:v>1.8917767258340712</c:v>
                </c:pt>
                <c:pt idx="95">
                  <c:v>1.8917767258340712</c:v>
                </c:pt>
              </c:numCache>
            </c:numRef>
          </c:val>
          <c:smooth val="0"/>
          <c:extLst xmlns:c16r2="http://schemas.microsoft.com/office/drawing/2015/06/chart">
            <c:ext xmlns:c16="http://schemas.microsoft.com/office/drawing/2014/chart" uri="{C3380CC4-5D6E-409C-BE32-E72D297353CC}">
              <c16:uniqueId val="{00000000-0850-4871-B76B-63BA6A8ED975}"/>
            </c:ext>
          </c:extLst>
        </c:ser>
        <c:ser>
          <c:idx val="3"/>
          <c:order val="3"/>
          <c:tx>
            <c:strRef>
              <c:f>PPT!$E$1</c:f>
              <c:strCache>
                <c:ptCount val="1"/>
                <c:pt idx="0">
                  <c:v>Volume relevante wereldhandel Nederland (jaarraming)</c:v>
                </c:pt>
              </c:strCache>
            </c:strRef>
          </c:tx>
          <c:spPr>
            <a:ln w="19050">
              <a:noFill/>
              <a:prstDash val="solid"/>
            </a:ln>
          </c:spPr>
          <c:marker>
            <c:symbol val="circle"/>
            <c:size val="10"/>
            <c:spPr>
              <a:solidFill>
                <a:srgbClr val="2D2166"/>
              </a:solidFill>
              <a:ln w="19050">
                <a:noFill/>
              </a:ln>
            </c:spPr>
          </c:marker>
          <c:cat>
            <c:numRef>
              <c:f>PPT!$A$2:$A$97</c:f>
              <c:numCache>
                <c:formatCode>dd/mm/yyyy</c:formatCode>
                <c:ptCount val="96"/>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pt idx="84">
                  <c:v>44197</c:v>
                </c:pt>
                <c:pt idx="85">
                  <c:v>44228</c:v>
                </c:pt>
                <c:pt idx="86">
                  <c:v>44256</c:v>
                </c:pt>
                <c:pt idx="87">
                  <c:v>44287</c:v>
                </c:pt>
                <c:pt idx="88">
                  <c:v>44317</c:v>
                </c:pt>
                <c:pt idx="89">
                  <c:v>44348</c:v>
                </c:pt>
                <c:pt idx="90">
                  <c:v>44378</c:v>
                </c:pt>
                <c:pt idx="91">
                  <c:v>44409</c:v>
                </c:pt>
                <c:pt idx="92">
                  <c:v>44440</c:v>
                </c:pt>
                <c:pt idx="93">
                  <c:v>44470</c:v>
                </c:pt>
                <c:pt idx="94">
                  <c:v>44501</c:v>
                </c:pt>
                <c:pt idx="95">
                  <c:v>44531</c:v>
                </c:pt>
              </c:numCache>
            </c:numRef>
          </c:cat>
          <c:val>
            <c:numRef>
              <c:f>PPT!$E$2:$E$97</c:f>
              <c:numCache>
                <c:formatCode>0.0</c:formatCode>
                <c:ptCount val="9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1.65836311623824</c:v>
                </c:pt>
                <c:pt idx="67">
                  <c:v>#N/A</c:v>
                </c:pt>
                <c:pt idx="68">
                  <c:v>#N/A</c:v>
                </c:pt>
                <c:pt idx="69">
                  <c:v>#N/A</c:v>
                </c:pt>
                <c:pt idx="70">
                  <c:v>#N/A</c:v>
                </c:pt>
                <c:pt idx="71">
                  <c:v>#N/A</c:v>
                </c:pt>
                <c:pt idx="72">
                  <c:v>#N/A</c:v>
                </c:pt>
                <c:pt idx="73">
                  <c:v>#N/A</c:v>
                </c:pt>
                <c:pt idx="74">
                  <c:v>#N/A</c:v>
                </c:pt>
                <c:pt idx="75">
                  <c:v>#N/A</c:v>
                </c:pt>
                <c:pt idx="76">
                  <c:v>#N/A</c:v>
                </c:pt>
                <c:pt idx="77">
                  <c:v>#N/A</c:v>
                </c:pt>
                <c:pt idx="78">
                  <c:v>1.5932570537755599</c:v>
                </c:pt>
                <c:pt idx="79">
                  <c:v>#N/A</c:v>
                </c:pt>
                <c:pt idx="80">
                  <c:v>#N/A</c:v>
                </c:pt>
                <c:pt idx="81">
                  <c:v>#N/A</c:v>
                </c:pt>
                <c:pt idx="82">
                  <c:v>#N/A</c:v>
                </c:pt>
                <c:pt idx="83">
                  <c:v>#N/A</c:v>
                </c:pt>
                <c:pt idx="84">
                  <c:v>#N/A</c:v>
                </c:pt>
                <c:pt idx="85">
                  <c:v>#N/A</c:v>
                </c:pt>
                <c:pt idx="86">
                  <c:v>#N/A</c:v>
                </c:pt>
                <c:pt idx="87">
                  <c:v>#N/A</c:v>
                </c:pt>
                <c:pt idx="88">
                  <c:v>#N/A</c:v>
                </c:pt>
                <c:pt idx="89">
                  <c:v>#N/A</c:v>
                </c:pt>
                <c:pt idx="90">
                  <c:v>2.4258105362226998</c:v>
                </c:pt>
                <c:pt idx="91">
                  <c:v>#N/A</c:v>
                </c:pt>
                <c:pt idx="92">
                  <c:v>#N/A</c:v>
                </c:pt>
                <c:pt idx="93">
                  <c:v>#N/A</c:v>
                </c:pt>
                <c:pt idx="94">
                  <c:v>#N/A</c:v>
                </c:pt>
                <c:pt idx="95">
                  <c:v>#N/A</c:v>
                </c:pt>
              </c:numCache>
            </c:numRef>
          </c:val>
          <c:smooth val="0"/>
          <c:extLst xmlns:c16r2="http://schemas.microsoft.com/office/drawing/2015/06/chart">
            <c:ext xmlns:c16="http://schemas.microsoft.com/office/drawing/2014/chart" uri="{C3380CC4-5D6E-409C-BE32-E72D297353CC}">
              <c16:uniqueId val="{00000001-0850-4871-B76B-63BA6A8ED975}"/>
            </c:ext>
          </c:extLst>
        </c:ser>
        <c:dLbls>
          <c:showLegendKey val="0"/>
          <c:showVal val="0"/>
          <c:showCatName val="0"/>
          <c:showSerName val="0"/>
          <c:showPercent val="0"/>
          <c:showBubbleSize val="0"/>
        </c:dLbls>
        <c:smooth val="0"/>
        <c:axId val="506303512"/>
        <c:axId val="506300376"/>
      </c:lineChart>
      <c:dateAx>
        <c:axId val="506303512"/>
        <c:scaling>
          <c:orientation val="minMax"/>
          <c:max val="44561"/>
        </c:scaling>
        <c:delete val="0"/>
        <c:axPos val="b"/>
        <c:numFmt formatCode="yy" sourceLinked="0"/>
        <c:majorTickMark val="out"/>
        <c:minorTickMark val="out"/>
        <c:tickLblPos val="low"/>
        <c:spPr>
          <a:noFill/>
          <a:ln w="9525">
            <a:solidFill>
              <a:sysClr val="windowText" lastClr="000000">
                <a:tint val="75000"/>
                <a:shade val="95000"/>
                <a:satMod val="105000"/>
              </a:sysClr>
            </a:solidFill>
          </a:ln>
        </c:spPr>
        <c:txPr>
          <a:bodyPr/>
          <a:lstStyle/>
          <a:p>
            <a:pPr>
              <a:defRPr sz="1200">
                <a:solidFill>
                  <a:srgbClr val="7F7F7F"/>
                </a:solidFill>
              </a:defRPr>
            </a:pPr>
            <a:endParaRPr lang="nl-NL"/>
          </a:p>
        </c:txPr>
        <c:crossAx val="506300376"/>
        <c:crosses val="autoZero"/>
        <c:auto val="1"/>
        <c:lblOffset val="0"/>
        <c:baseTimeUnit val="months"/>
        <c:majorUnit val="1"/>
        <c:majorTimeUnit val="years"/>
        <c:minorUnit val="3"/>
        <c:minorTimeUnit val="months"/>
      </c:dateAx>
      <c:valAx>
        <c:axId val="506300376"/>
        <c:scaling>
          <c:orientation val="minMax"/>
          <c:max val="6"/>
          <c:min val="1"/>
        </c:scaling>
        <c:delete val="0"/>
        <c:axPos val="l"/>
        <c:majorGridlines>
          <c:spPr>
            <a:ln>
              <a:solidFill>
                <a:srgbClr val="7F7F7F"/>
              </a:solidFill>
              <a:prstDash val="solid"/>
            </a:ln>
          </c:spPr>
        </c:majorGridlines>
        <c:numFmt formatCode="0" sourceLinked="0"/>
        <c:majorTickMark val="out"/>
        <c:minorTickMark val="none"/>
        <c:tickLblPos val="nextTo"/>
        <c:spPr>
          <a:ln>
            <a:noFill/>
          </a:ln>
        </c:spPr>
        <c:txPr>
          <a:bodyPr/>
          <a:lstStyle/>
          <a:p>
            <a:pPr>
              <a:defRPr sz="1200">
                <a:solidFill>
                  <a:srgbClr val="7F7F7F"/>
                </a:solidFill>
              </a:defRPr>
            </a:pPr>
            <a:endParaRPr lang="nl-NL"/>
          </a:p>
        </c:txPr>
        <c:crossAx val="506303512"/>
        <c:crosses val="autoZero"/>
        <c:crossBetween val="between"/>
        <c:majorUnit val="1"/>
      </c:valAx>
      <c:spPr>
        <a:solidFill>
          <a:srgbClr val="FFFFFF"/>
        </a:solidFill>
      </c:spPr>
    </c:plotArea>
    <c:legend>
      <c:legendPos val="r"/>
      <c:layout>
        <c:manualLayout>
          <c:xMode val="edge"/>
          <c:yMode val="edge"/>
          <c:x val="2.9695099139543583E-3"/>
          <c:y val="0.80615234375"/>
          <c:w val="0.5924172278338945"/>
          <c:h val="0.16536458333333334"/>
        </c:manualLayout>
      </c:layout>
      <c:overlay val="0"/>
      <c:spPr>
        <a:noFill/>
        <a:ln>
          <a:noFill/>
        </a:ln>
      </c:spPr>
      <c:txPr>
        <a:bodyPr/>
        <a:lstStyle/>
        <a:p>
          <a:pPr>
            <a:defRPr sz="1200">
              <a:solidFill>
                <a:srgbClr val="2B323C"/>
              </a:solidFill>
            </a:defRPr>
          </a:pPr>
          <a:endParaRPr lang="nl-NL"/>
        </a:p>
      </c:txPr>
    </c:legend>
    <c:plotVisOnly val="1"/>
    <c:dispBlanksAs val="gap"/>
    <c:showDLblsOverMax val="0"/>
  </c:chart>
  <c:spPr>
    <a:solidFill>
      <a:srgbClr val="FFFFFF"/>
    </a:solidFill>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338407220351666E-2"/>
          <c:y val="2.0569227430555559E-2"/>
          <c:w val="0.94259151816549247"/>
          <c:h val="0.67952560763888892"/>
        </c:manualLayout>
      </c:layout>
      <c:barChart>
        <c:barDir val="col"/>
        <c:grouping val="stacked"/>
        <c:varyColors val="0"/>
        <c:ser>
          <c:idx val="0"/>
          <c:order val="0"/>
          <c:tx>
            <c:strRef>
              <c:f>PPT!$B$1</c:f>
              <c:strCache>
                <c:ptCount val="1"/>
                <c:pt idx="0">
                  <c:v>Uitvoer</c:v>
                </c:pt>
              </c:strCache>
            </c:strRef>
          </c:tx>
          <c:spPr>
            <a:solidFill>
              <a:srgbClr val="2FB5E4"/>
            </a:solidFill>
            <a:ln w="12700">
              <a:noFill/>
              <a:prstDash val="solid"/>
            </a:ln>
            <a:effectLst/>
            <a:extLst>
              <a:ext uri="{91240B29-F687-4F45-9708-019B960494DF}">
                <a14:hiddenLine xmlns:a14="http://schemas.microsoft.com/office/drawing/2010/main" w="12700">
                  <a:solidFill>
                    <a:srgbClr val="2FB5E4"/>
                  </a:solidFill>
                  <a:prstDash val="solid"/>
                </a14:hiddenLine>
              </a:ext>
            </a:extLst>
          </c:spPr>
          <c:invertIfNegative val="0"/>
          <c:cat>
            <c:numRef>
              <c:f>PPT!$A$2:$A$7</c:f>
              <c:numCache>
                <c:formatCode>yyyy</c:formatCode>
                <c:ptCount val="6"/>
                <c:pt idx="0">
                  <c:v>42552</c:v>
                </c:pt>
                <c:pt idx="1">
                  <c:v>42917</c:v>
                </c:pt>
                <c:pt idx="2">
                  <c:v>43282</c:v>
                </c:pt>
                <c:pt idx="3">
                  <c:v>43647</c:v>
                </c:pt>
                <c:pt idx="4">
                  <c:v>44013</c:v>
                </c:pt>
                <c:pt idx="5">
                  <c:v>44378</c:v>
                </c:pt>
              </c:numCache>
            </c:numRef>
          </c:cat>
          <c:val>
            <c:numRef>
              <c:f>PPT!$B$2:$B$7</c:f>
              <c:numCache>
                <c:formatCode>0.00</c:formatCode>
                <c:ptCount val="6"/>
                <c:pt idx="0">
                  <c:v>-0.17173713927954459</c:v>
                </c:pt>
                <c:pt idx="1">
                  <c:v>1.7080852757938665</c:v>
                </c:pt>
                <c:pt idx="2">
                  <c:v>1.2910724978527284</c:v>
                </c:pt>
                <c:pt idx="3">
                  <c:v>0.44593425881350923</c:v>
                </c:pt>
                <c:pt idx="4">
                  <c:v>0.41897174484693694</c:v>
                </c:pt>
                <c:pt idx="5">
                  <c:v>0.29720991448374939</c:v>
                </c:pt>
              </c:numCache>
            </c:numRef>
          </c:val>
          <c:extLst xmlns:c16r2="http://schemas.microsoft.com/office/drawing/2015/06/chart">
            <c:ext xmlns:c16="http://schemas.microsoft.com/office/drawing/2014/chart" uri="{C3380CC4-5D6E-409C-BE32-E72D297353CC}">
              <c16:uniqueId val="{00000000-9677-4C2B-B6A5-DCBC1516C674}"/>
            </c:ext>
          </c:extLst>
        </c:ser>
        <c:ser>
          <c:idx val="1"/>
          <c:order val="1"/>
          <c:tx>
            <c:strRef>
              <c:f>PPT!$C$1</c:f>
              <c:strCache>
                <c:ptCount val="1"/>
                <c:pt idx="0">
                  <c:v>Particuliere consumptie</c:v>
                </c:pt>
              </c:strCache>
            </c:strRef>
          </c:tx>
          <c:spPr>
            <a:solidFill>
              <a:srgbClr val="44287F"/>
            </a:solidFill>
            <a:ln w="12700">
              <a:noFill/>
              <a:prstDash val="solid"/>
            </a:ln>
            <a:effectLst/>
            <a:extLst>
              <a:ext uri="{91240B29-F687-4F45-9708-019B960494DF}">
                <a14:hiddenLine xmlns:a14="http://schemas.microsoft.com/office/drawing/2010/main" w="12700">
                  <a:solidFill>
                    <a:srgbClr val="44287F"/>
                  </a:solidFill>
                  <a:prstDash val="solid"/>
                </a14:hiddenLine>
              </a:ext>
            </a:extLst>
          </c:spPr>
          <c:invertIfNegative val="0"/>
          <c:cat>
            <c:numRef>
              <c:f>PPT!$A$2:$A$7</c:f>
              <c:numCache>
                <c:formatCode>yyyy</c:formatCode>
                <c:ptCount val="6"/>
                <c:pt idx="0">
                  <c:v>42552</c:v>
                </c:pt>
                <c:pt idx="1">
                  <c:v>42917</c:v>
                </c:pt>
                <c:pt idx="2">
                  <c:v>43282</c:v>
                </c:pt>
                <c:pt idx="3">
                  <c:v>43647</c:v>
                </c:pt>
                <c:pt idx="4">
                  <c:v>44013</c:v>
                </c:pt>
                <c:pt idx="5">
                  <c:v>44378</c:v>
                </c:pt>
              </c:numCache>
            </c:numRef>
          </c:cat>
          <c:val>
            <c:numRef>
              <c:f>PPT!$C$2:$C$7</c:f>
              <c:numCache>
                <c:formatCode>0.00</c:formatCode>
                <c:ptCount val="6"/>
                <c:pt idx="0">
                  <c:v>0.26622879734727711</c:v>
                </c:pt>
                <c:pt idx="1">
                  <c:v>0.43143306081709693</c:v>
                </c:pt>
                <c:pt idx="2">
                  <c:v>0.62467316763892233</c:v>
                </c:pt>
                <c:pt idx="3">
                  <c:v>0.37368939393909678</c:v>
                </c:pt>
                <c:pt idx="4">
                  <c:v>0.36597040407316128</c:v>
                </c:pt>
                <c:pt idx="5">
                  <c:v>0.50704860858360157</c:v>
                </c:pt>
              </c:numCache>
            </c:numRef>
          </c:val>
          <c:extLst xmlns:c16r2="http://schemas.microsoft.com/office/drawing/2015/06/chart">
            <c:ext xmlns:c16="http://schemas.microsoft.com/office/drawing/2014/chart" uri="{C3380CC4-5D6E-409C-BE32-E72D297353CC}">
              <c16:uniqueId val="{00000001-9677-4C2B-B6A5-DCBC1516C674}"/>
            </c:ext>
          </c:extLst>
        </c:ser>
        <c:ser>
          <c:idx val="2"/>
          <c:order val="2"/>
          <c:tx>
            <c:strRef>
              <c:f>PPT!$D$1</c:f>
              <c:strCache>
                <c:ptCount val="1"/>
                <c:pt idx="0">
                  <c:v>Overheidsbestedingen</c:v>
                </c:pt>
              </c:strCache>
            </c:strRef>
          </c:tx>
          <c:spPr>
            <a:solidFill>
              <a:srgbClr val="B8450E"/>
            </a:solidFill>
            <a:ln w="12700">
              <a:noFill/>
              <a:prstDash val="solid"/>
            </a:ln>
            <a:effectLst/>
            <a:extLst>
              <a:ext uri="{91240B29-F687-4F45-9708-019B960494DF}">
                <a14:hiddenLine xmlns:a14="http://schemas.microsoft.com/office/drawing/2010/main" w="12700">
                  <a:solidFill>
                    <a:srgbClr val="B8450E"/>
                  </a:solidFill>
                  <a:prstDash val="solid"/>
                </a14:hiddenLine>
              </a:ext>
            </a:extLst>
          </c:spPr>
          <c:invertIfNegative val="0"/>
          <c:cat>
            <c:numRef>
              <c:f>PPT!$A$2:$A$7</c:f>
              <c:numCache>
                <c:formatCode>yyyy</c:formatCode>
                <c:ptCount val="6"/>
                <c:pt idx="0">
                  <c:v>42552</c:v>
                </c:pt>
                <c:pt idx="1">
                  <c:v>42917</c:v>
                </c:pt>
                <c:pt idx="2">
                  <c:v>43282</c:v>
                </c:pt>
                <c:pt idx="3">
                  <c:v>43647</c:v>
                </c:pt>
                <c:pt idx="4">
                  <c:v>44013</c:v>
                </c:pt>
                <c:pt idx="5">
                  <c:v>44378</c:v>
                </c:pt>
              </c:numCache>
            </c:numRef>
          </c:cat>
          <c:val>
            <c:numRef>
              <c:f>PPT!$D$2:$D$7</c:f>
              <c:numCache>
                <c:formatCode>0.00</c:formatCode>
                <c:ptCount val="6"/>
                <c:pt idx="0">
                  <c:v>0.6886876673893636</c:v>
                </c:pt>
                <c:pt idx="1">
                  <c:v>0.22221061443917231</c:v>
                </c:pt>
                <c:pt idx="2">
                  <c:v>0.26769771833756467</c:v>
                </c:pt>
                <c:pt idx="3">
                  <c:v>0.39198889396018527</c:v>
                </c:pt>
                <c:pt idx="4">
                  <c:v>0.51092071078044188</c:v>
                </c:pt>
                <c:pt idx="5">
                  <c:v>0.27959015453899516</c:v>
                </c:pt>
              </c:numCache>
            </c:numRef>
          </c:val>
          <c:extLst xmlns:c16r2="http://schemas.microsoft.com/office/drawing/2015/06/chart">
            <c:ext xmlns:c16="http://schemas.microsoft.com/office/drawing/2014/chart" uri="{C3380CC4-5D6E-409C-BE32-E72D297353CC}">
              <c16:uniqueId val="{00000002-9677-4C2B-B6A5-DCBC1516C674}"/>
            </c:ext>
          </c:extLst>
        </c:ser>
        <c:ser>
          <c:idx val="3"/>
          <c:order val="3"/>
          <c:tx>
            <c:strRef>
              <c:f>PPT!$E$1</c:f>
              <c:strCache>
                <c:ptCount val="1"/>
                <c:pt idx="0">
                  <c:v>Bedrijfsinvesteringen</c:v>
                </c:pt>
              </c:strCache>
            </c:strRef>
          </c:tx>
          <c:spPr>
            <a:solidFill>
              <a:srgbClr val="9B9000"/>
            </a:solidFill>
            <a:ln w="12700">
              <a:noFill/>
              <a:prstDash val="solid"/>
            </a:ln>
            <a:effectLst/>
            <a:extLst>
              <a:ext uri="{91240B29-F687-4F45-9708-019B960494DF}">
                <a14:hiddenLine xmlns:a14="http://schemas.microsoft.com/office/drawing/2010/main" w="12700">
                  <a:solidFill>
                    <a:srgbClr val="9B9000"/>
                  </a:solidFill>
                  <a:prstDash val="solid"/>
                </a14:hiddenLine>
              </a:ext>
            </a:extLst>
          </c:spPr>
          <c:invertIfNegative val="0"/>
          <c:cat>
            <c:numRef>
              <c:f>PPT!$A$2:$A$7</c:f>
              <c:numCache>
                <c:formatCode>yyyy</c:formatCode>
                <c:ptCount val="6"/>
                <c:pt idx="0">
                  <c:v>42552</c:v>
                </c:pt>
                <c:pt idx="1">
                  <c:v>42917</c:v>
                </c:pt>
                <c:pt idx="2">
                  <c:v>43282</c:v>
                </c:pt>
                <c:pt idx="3">
                  <c:v>43647</c:v>
                </c:pt>
                <c:pt idx="4">
                  <c:v>44013</c:v>
                </c:pt>
                <c:pt idx="5">
                  <c:v>44378</c:v>
                </c:pt>
              </c:numCache>
            </c:numRef>
          </c:cat>
          <c:val>
            <c:numRef>
              <c:f>PPT!$E$2:$E$7</c:f>
              <c:numCache>
                <c:formatCode>0.00</c:formatCode>
                <c:ptCount val="6"/>
                <c:pt idx="0">
                  <c:v>0.48216832268611376</c:v>
                </c:pt>
                <c:pt idx="1">
                  <c:v>0.17901083806154416</c:v>
                </c:pt>
                <c:pt idx="2">
                  <c:v>0.26336253261549886</c:v>
                </c:pt>
                <c:pt idx="3">
                  <c:v>0.41049044312413474</c:v>
                </c:pt>
                <c:pt idx="4">
                  <c:v>0.15498095916696339</c:v>
                </c:pt>
                <c:pt idx="5">
                  <c:v>0.10423001770191463</c:v>
                </c:pt>
              </c:numCache>
            </c:numRef>
          </c:val>
          <c:extLst xmlns:c16r2="http://schemas.microsoft.com/office/drawing/2015/06/chart">
            <c:ext xmlns:c16="http://schemas.microsoft.com/office/drawing/2014/chart" uri="{C3380CC4-5D6E-409C-BE32-E72D297353CC}">
              <c16:uniqueId val="{00000003-9677-4C2B-B6A5-DCBC1516C674}"/>
            </c:ext>
          </c:extLst>
        </c:ser>
        <c:ser>
          <c:idx val="4"/>
          <c:order val="4"/>
          <c:tx>
            <c:strRef>
              <c:f>PPT!$F$1</c:f>
              <c:strCache>
                <c:ptCount val="1"/>
                <c:pt idx="0">
                  <c:v>Investeringen in woningen</c:v>
                </c:pt>
              </c:strCache>
            </c:strRef>
          </c:tx>
          <c:spPr>
            <a:solidFill>
              <a:srgbClr val="D7CCAF"/>
            </a:solidFill>
            <a:ln w="12700">
              <a:noFill/>
              <a:prstDash val="solid"/>
            </a:ln>
            <a:effectLst/>
            <a:extLst>
              <a:ext uri="{91240B29-F687-4F45-9708-019B960494DF}">
                <a14:hiddenLine xmlns:a14="http://schemas.microsoft.com/office/drawing/2010/main" w="12700">
                  <a:solidFill>
                    <a:srgbClr val="D7CCAF"/>
                  </a:solidFill>
                  <a:prstDash val="solid"/>
                </a14:hiddenLine>
              </a:ext>
            </a:extLst>
          </c:spPr>
          <c:invertIfNegative val="0"/>
          <c:cat>
            <c:numRef>
              <c:f>PPT!$A$2:$A$7</c:f>
              <c:numCache>
                <c:formatCode>yyyy</c:formatCode>
                <c:ptCount val="6"/>
                <c:pt idx="0">
                  <c:v>42552</c:v>
                </c:pt>
                <c:pt idx="1">
                  <c:v>42917</c:v>
                </c:pt>
                <c:pt idx="2">
                  <c:v>43282</c:v>
                </c:pt>
                <c:pt idx="3">
                  <c:v>43647</c:v>
                </c:pt>
                <c:pt idx="4">
                  <c:v>44013</c:v>
                </c:pt>
                <c:pt idx="5">
                  <c:v>44378</c:v>
                </c:pt>
              </c:numCache>
            </c:numRef>
          </c:cat>
          <c:val>
            <c:numRef>
              <c:f>PPT!$F$2:$F$7</c:f>
              <c:numCache>
                <c:formatCode>0.00</c:formatCode>
                <c:ptCount val="6"/>
                <c:pt idx="0">
                  <c:v>0.89462730866888496</c:v>
                </c:pt>
                <c:pt idx="1">
                  <c:v>0.30917487015361333</c:v>
                </c:pt>
                <c:pt idx="2">
                  <c:v>0.20063781419935894</c:v>
                </c:pt>
                <c:pt idx="3">
                  <c:v>7.4068665656236168E-2</c:v>
                </c:pt>
                <c:pt idx="4">
                  <c:v>2.776875326083772E-2</c:v>
                </c:pt>
                <c:pt idx="5">
                  <c:v>1.0247936942843399E-4</c:v>
                </c:pt>
              </c:numCache>
            </c:numRef>
          </c:val>
          <c:extLst xmlns:c16r2="http://schemas.microsoft.com/office/drawing/2015/06/chart">
            <c:ext xmlns:c16="http://schemas.microsoft.com/office/drawing/2014/chart" uri="{C3380CC4-5D6E-409C-BE32-E72D297353CC}">
              <c16:uniqueId val="{00000004-9677-4C2B-B6A5-DCBC1516C674}"/>
            </c:ext>
          </c:extLst>
        </c:ser>
        <c:ser>
          <c:idx val="5"/>
          <c:order val="5"/>
          <c:tx>
            <c:strRef>
              <c:f>PPT!$G$1</c:f>
              <c:strCache>
                <c:ptCount val="1"/>
                <c:pt idx="0">
                  <c:v>Voorraadvorming incl. stat. verschil</c:v>
                </c:pt>
              </c:strCache>
            </c:strRef>
          </c:tx>
          <c:spPr>
            <a:solidFill>
              <a:srgbClr val="8399AD"/>
            </a:solidFill>
            <a:ln w="12700">
              <a:noFill/>
              <a:prstDash val="solid"/>
            </a:ln>
            <a:effectLst/>
            <a:extLst>
              <a:ext uri="{91240B29-F687-4F45-9708-019B960494DF}">
                <a14:hiddenLine xmlns:a14="http://schemas.microsoft.com/office/drawing/2010/main" w="12700">
                  <a:solidFill>
                    <a:srgbClr val="8399AD"/>
                  </a:solidFill>
                  <a:prstDash val="solid"/>
                </a14:hiddenLine>
              </a:ext>
            </a:extLst>
          </c:spPr>
          <c:invertIfNegative val="0"/>
          <c:cat>
            <c:numRef>
              <c:f>PPT!$A$2:$A$7</c:f>
              <c:numCache>
                <c:formatCode>yyyy</c:formatCode>
                <c:ptCount val="6"/>
                <c:pt idx="0">
                  <c:v>42552</c:v>
                </c:pt>
                <c:pt idx="1">
                  <c:v>42917</c:v>
                </c:pt>
                <c:pt idx="2">
                  <c:v>43282</c:v>
                </c:pt>
                <c:pt idx="3">
                  <c:v>43647</c:v>
                </c:pt>
                <c:pt idx="4">
                  <c:v>44013</c:v>
                </c:pt>
                <c:pt idx="5">
                  <c:v>44378</c:v>
                </c:pt>
              </c:numCache>
            </c:numRef>
          </c:cat>
          <c:val>
            <c:numRef>
              <c:f>PPT!$G$2:$G$7</c:f>
              <c:numCache>
                <c:formatCode>0.00</c:formatCode>
                <c:ptCount val="6"/>
                <c:pt idx="0">
                  <c:v>-2.3513988881596948E-2</c:v>
                </c:pt>
                <c:pt idx="1">
                  <c:v>0.1690421195597418</c:v>
                </c:pt>
                <c:pt idx="2">
                  <c:v>-0.10064732052230729</c:v>
                </c:pt>
                <c:pt idx="3">
                  <c:v>-1.6329572030326922E-4</c:v>
                </c:pt>
                <c:pt idx="4">
                  <c:v>-4.3294918829310802E-2</c:v>
                </c:pt>
                <c:pt idx="5">
                  <c:v>-5.0116609113556754E-2</c:v>
                </c:pt>
              </c:numCache>
            </c:numRef>
          </c:val>
          <c:extLst xmlns:c16r2="http://schemas.microsoft.com/office/drawing/2015/06/chart">
            <c:ext xmlns:c16="http://schemas.microsoft.com/office/drawing/2014/chart" uri="{C3380CC4-5D6E-409C-BE32-E72D297353CC}">
              <c16:uniqueId val="{00000005-9677-4C2B-B6A5-DCBC1516C674}"/>
            </c:ext>
          </c:extLst>
        </c:ser>
        <c:dLbls>
          <c:showLegendKey val="0"/>
          <c:showVal val="0"/>
          <c:showCatName val="0"/>
          <c:showSerName val="0"/>
          <c:showPercent val="0"/>
          <c:showBubbleSize val="0"/>
        </c:dLbls>
        <c:gapWidth val="150"/>
        <c:overlap val="100"/>
        <c:axId val="506301944"/>
        <c:axId val="416152600"/>
      </c:barChart>
      <c:lineChart>
        <c:grouping val="standard"/>
        <c:varyColors val="0"/>
        <c:ser>
          <c:idx val="6"/>
          <c:order val="6"/>
          <c:tx>
            <c:strRef>
              <c:f>PPT!$H$1</c:f>
              <c:strCache>
                <c:ptCount val="1"/>
                <c:pt idx="0">
                  <c:v>Bbp</c:v>
                </c:pt>
              </c:strCache>
            </c:strRef>
          </c:tx>
          <c:spPr>
            <a:ln w="25400">
              <a:solidFill>
                <a:srgbClr val="2D2166"/>
              </a:solidFill>
              <a:prstDash val="solid"/>
            </a:ln>
            <a:effectLst/>
            <a:extLst/>
          </c:spPr>
          <c:marker>
            <c:symbol val="none"/>
          </c:marker>
          <c:cat>
            <c:numRef>
              <c:f>PPT!$A$2:$A$7</c:f>
              <c:numCache>
                <c:formatCode>yyyy</c:formatCode>
                <c:ptCount val="6"/>
                <c:pt idx="0">
                  <c:v>42552</c:v>
                </c:pt>
                <c:pt idx="1">
                  <c:v>42917</c:v>
                </c:pt>
                <c:pt idx="2">
                  <c:v>43282</c:v>
                </c:pt>
                <c:pt idx="3">
                  <c:v>43647</c:v>
                </c:pt>
                <c:pt idx="4">
                  <c:v>44013</c:v>
                </c:pt>
                <c:pt idx="5">
                  <c:v>44378</c:v>
                </c:pt>
              </c:numCache>
            </c:numRef>
          </c:cat>
          <c:val>
            <c:numRef>
              <c:f>PPT!$H$2:$H$7</c:f>
              <c:numCache>
                <c:formatCode>0.00</c:formatCode>
                <c:ptCount val="6"/>
                <c:pt idx="0">
                  <c:v>2.136460967930498</c:v>
                </c:pt>
                <c:pt idx="1">
                  <c:v>3.0190979545648311</c:v>
                </c:pt>
                <c:pt idx="2">
                  <c:v>2.5467964101217655</c:v>
                </c:pt>
                <c:pt idx="3">
                  <c:v>1.69587916731615</c:v>
                </c:pt>
                <c:pt idx="4">
                  <c:v>1.4353176532990286</c:v>
                </c:pt>
                <c:pt idx="5">
                  <c:v>1.1380645655641342</c:v>
                </c:pt>
              </c:numCache>
            </c:numRef>
          </c:val>
          <c:smooth val="0"/>
          <c:extLst xmlns:c16r2="http://schemas.microsoft.com/office/drawing/2015/06/chart">
            <c:ext xmlns:c16="http://schemas.microsoft.com/office/drawing/2014/chart" uri="{C3380CC4-5D6E-409C-BE32-E72D297353CC}">
              <c16:uniqueId val="{00000006-9677-4C2B-B6A5-DCBC1516C674}"/>
            </c:ext>
          </c:extLst>
        </c:ser>
        <c:dLbls>
          <c:showLegendKey val="0"/>
          <c:showVal val="0"/>
          <c:showCatName val="0"/>
          <c:showSerName val="0"/>
          <c:showPercent val="0"/>
          <c:showBubbleSize val="0"/>
        </c:dLbls>
        <c:marker val="1"/>
        <c:smooth val="0"/>
        <c:axId val="506301944"/>
        <c:axId val="416152600"/>
      </c:lineChart>
      <c:dateAx>
        <c:axId val="506301944"/>
        <c:scaling>
          <c:orientation val="minMax"/>
        </c:scaling>
        <c:delete val="0"/>
        <c:axPos val="b"/>
        <c:numFmt formatCode="yy" sourceLinked="0"/>
        <c:majorTickMark val="out"/>
        <c:minorTickMark val="none"/>
        <c:tickLblPos val="low"/>
        <c:spPr>
          <a:noFill/>
        </c:spPr>
        <c:txPr>
          <a:bodyPr/>
          <a:lstStyle/>
          <a:p>
            <a:pPr>
              <a:defRPr>
                <a:solidFill>
                  <a:srgbClr val="7F7F7F"/>
                </a:solidFill>
              </a:defRPr>
            </a:pPr>
            <a:endParaRPr lang="nl-NL"/>
          </a:p>
        </c:txPr>
        <c:crossAx val="416152600"/>
        <c:crosses val="autoZero"/>
        <c:auto val="1"/>
        <c:lblOffset val="100"/>
        <c:baseTimeUnit val="years"/>
      </c:dateAx>
      <c:valAx>
        <c:axId val="416152600"/>
        <c:scaling>
          <c:orientation val="minMax"/>
          <c:max val="4"/>
          <c:min val="-1"/>
        </c:scaling>
        <c:delete val="0"/>
        <c:axPos val="l"/>
        <c:majorGridlines>
          <c:spPr>
            <a:ln>
              <a:solidFill>
                <a:srgbClr val="7F7F7F"/>
              </a:solidFill>
            </a:ln>
          </c:spPr>
        </c:majorGridlines>
        <c:numFmt formatCode="0" sourceLinked="0"/>
        <c:majorTickMark val="out"/>
        <c:minorTickMark val="none"/>
        <c:tickLblPos val="nextTo"/>
        <c:spPr>
          <a:ln>
            <a:noFill/>
          </a:ln>
        </c:spPr>
        <c:txPr>
          <a:bodyPr/>
          <a:lstStyle/>
          <a:p>
            <a:pPr>
              <a:defRPr>
                <a:solidFill>
                  <a:srgbClr val="7F7F7F"/>
                </a:solidFill>
              </a:defRPr>
            </a:pPr>
            <a:endParaRPr lang="nl-NL"/>
          </a:p>
        </c:txPr>
        <c:crossAx val="506301944"/>
        <c:crosses val="autoZero"/>
        <c:crossBetween val="between"/>
        <c:majorUnit val="1"/>
      </c:valAx>
      <c:spPr>
        <a:solidFill>
          <a:srgbClr val="FFFFFF"/>
        </a:solidFill>
        <a:ln>
          <a:noFill/>
        </a:ln>
      </c:spPr>
    </c:plotArea>
    <c:legend>
      <c:legendPos val="r"/>
      <c:legendEntry>
        <c:idx val="6"/>
        <c:txPr>
          <a:bodyPr/>
          <a:lstStyle/>
          <a:p>
            <a:pPr>
              <a:defRPr sz="1200">
                <a:solidFill>
                  <a:srgbClr val="2B323C"/>
                </a:solidFill>
              </a:defRPr>
            </a:pPr>
            <a:endParaRPr lang="nl-NL"/>
          </a:p>
        </c:txPr>
      </c:legendEntry>
      <c:layout>
        <c:manualLayout>
          <c:xMode val="edge"/>
          <c:yMode val="edge"/>
          <c:x val="2.5240834268612046E-2"/>
          <c:y val="0.80615234375"/>
          <c:w val="0.8314627759072204"/>
          <c:h val="0.16536458333333334"/>
        </c:manualLayout>
      </c:layout>
      <c:overlay val="0"/>
      <c:txPr>
        <a:bodyPr/>
        <a:lstStyle/>
        <a:p>
          <a:pPr>
            <a:defRPr>
              <a:solidFill>
                <a:srgbClr val="2B323C"/>
              </a:solidFill>
            </a:defRPr>
          </a:pPr>
          <a:endParaRPr lang="nl-NL"/>
        </a:p>
      </c:txPr>
    </c:legend>
    <c:plotVisOnly val="1"/>
    <c:dispBlanksAs val="gap"/>
    <c:showDLblsOverMax val="0"/>
  </c:chart>
  <c:spPr>
    <a:solidFill>
      <a:srgbClr val="FFFFFF"/>
    </a:solidFill>
    <a:ln>
      <a:noFill/>
    </a:ln>
  </c:spPr>
  <c:txPr>
    <a:bodyPr/>
    <a:lstStyle/>
    <a:p>
      <a:pPr>
        <a:defRPr sz="1200"/>
      </a:pPr>
      <a:endParaRPr lang="nl-NL"/>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557168911335588E-2"/>
          <c:y val="5.7088758680555553E-2"/>
          <c:w val="0.95037621586232701"/>
          <c:h val="0.65901280381944449"/>
        </c:manualLayout>
      </c:layout>
      <c:barChart>
        <c:barDir val="col"/>
        <c:grouping val="clustered"/>
        <c:varyColors val="0"/>
        <c:ser>
          <c:idx val="0"/>
          <c:order val="0"/>
          <c:tx>
            <c:strRef>
              <c:f>PPT!$B$1</c:f>
              <c:strCache>
                <c:ptCount val="1"/>
                <c:pt idx="0">
                  <c:v>Werkloosheidspercentage, schaal rechts</c:v>
                </c:pt>
              </c:strCache>
            </c:strRef>
          </c:tx>
          <c:spPr>
            <a:solidFill>
              <a:srgbClr val="B8450E"/>
            </a:solidFill>
            <a:ln w="12700">
              <a:noFill/>
              <a:prstDash val="solid"/>
            </a:ln>
            <a:effectLst/>
            <a:extLst>
              <a:ext uri="{91240B29-F687-4F45-9708-019B960494DF}">
                <a14:hiddenLine xmlns:a14="http://schemas.microsoft.com/office/drawing/2010/main" w="12700">
                  <a:solidFill>
                    <a:srgbClr val="B8450E"/>
                  </a:solidFill>
                  <a:prstDash val="solid"/>
                </a14:hiddenLine>
              </a:ext>
            </a:extLst>
          </c:spPr>
          <c:invertIfNegative val="0"/>
          <c:cat>
            <c:numRef>
              <c:f>PPT!$A$2:$A$15</c:f>
              <c:numCache>
                <c:formatCode>m/d/yyyy</c:formatCode>
                <c:ptCount val="14"/>
                <c:pt idx="0">
                  <c:v>39448</c:v>
                </c:pt>
                <c:pt idx="1">
                  <c:v>39814</c:v>
                </c:pt>
                <c:pt idx="2">
                  <c:v>40179</c:v>
                </c:pt>
                <c:pt idx="3">
                  <c:v>40544</c:v>
                </c:pt>
                <c:pt idx="4">
                  <c:v>40909</c:v>
                </c:pt>
                <c:pt idx="5">
                  <c:v>41275</c:v>
                </c:pt>
                <c:pt idx="6">
                  <c:v>41640</c:v>
                </c:pt>
                <c:pt idx="7">
                  <c:v>42005</c:v>
                </c:pt>
                <c:pt idx="8">
                  <c:v>42370</c:v>
                </c:pt>
                <c:pt idx="9">
                  <c:v>42736</c:v>
                </c:pt>
                <c:pt idx="10">
                  <c:v>43101</c:v>
                </c:pt>
                <c:pt idx="11">
                  <c:v>43466</c:v>
                </c:pt>
                <c:pt idx="12">
                  <c:v>43831</c:v>
                </c:pt>
                <c:pt idx="13">
                  <c:v>44197</c:v>
                </c:pt>
              </c:numCache>
            </c:numRef>
          </c:cat>
          <c:val>
            <c:numRef>
              <c:f>PPT!$B$2:$B$15</c:f>
              <c:numCache>
                <c:formatCode>0.0</c:formatCode>
                <c:ptCount val="14"/>
                <c:pt idx="0">
                  <c:v>3.6544859872541329</c:v>
                </c:pt>
                <c:pt idx="1">
                  <c:v>4.3564472389523345</c:v>
                </c:pt>
                <c:pt idx="2">
                  <c:v>5.0005235341075602</c:v>
                </c:pt>
                <c:pt idx="3">
                  <c:v>4.973620133019347</c:v>
                </c:pt>
                <c:pt idx="4">
                  <c:v>5.8308138467169854</c:v>
                </c:pt>
                <c:pt idx="5">
                  <c:v>7.2621417190954523</c:v>
                </c:pt>
                <c:pt idx="6">
                  <c:v>7.4377141607749628</c:v>
                </c:pt>
                <c:pt idx="7">
                  <c:v>6.8972382047268477</c:v>
                </c:pt>
                <c:pt idx="8">
                  <c:v>6.0272307185309471</c:v>
                </c:pt>
                <c:pt idx="9">
                  <c:v>4.8561859209643776</c:v>
                </c:pt>
                <c:pt idx="10">
                  <c:v>3.8376018575571851</c:v>
                </c:pt>
                <c:pt idx="11">
                  <c:v>3.4305181051543023</c:v>
                </c:pt>
                <c:pt idx="12">
                  <c:v>3.6383134067469678</c:v>
                </c:pt>
                <c:pt idx="13">
                  <c:v>3.6406547533648999</c:v>
                </c:pt>
              </c:numCache>
            </c:numRef>
          </c:val>
          <c:extLst xmlns:c16r2="http://schemas.microsoft.com/office/drawing/2015/06/chart">
            <c:ext xmlns:c16="http://schemas.microsoft.com/office/drawing/2014/chart" uri="{C3380CC4-5D6E-409C-BE32-E72D297353CC}">
              <c16:uniqueId val="{00000000-35FC-426A-BD5B-29828AA3FF19}"/>
            </c:ext>
          </c:extLst>
        </c:ser>
        <c:dLbls>
          <c:showLegendKey val="0"/>
          <c:showVal val="0"/>
          <c:showCatName val="0"/>
          <c:showSerName val="0"/>
          <c:showPercent val="0"/>
          <c:showBubbleSize val="0"/>
        </c:dLbls>
        <c:gapWidth val="90"/>
        <c:axId val="555270552"/>
        <c:axId val="555269376"/>
      </c:barChart>
      <c:lineChart>
        <c:grouping val="standard"/>
        <c:varyColors val="0"/>
        <c:ser>
          <c:idx val="1"/>
          <c:order val="1"/>
          <c:tx>
            <c:strRef>
              <c:f>PPT!$C$1</c:f>
              <c:strCache>
                <c:ptCount val="1"/>
                <c:pt idx="0">
                  <c:v>Werkgelegenheid (personen)</c:v>
                </c:pt>
              </c:strCache>
            </c:strRef>
          </c:tx>
          <c:spPr>
            <a:ln w="25400">
              <a:solidFill>
                <a:srgbClr val="2D2166"/>
              </a:solidFill>
              <a:prstDash val="solid"/>
            </a:ln>
          </c:spPr>
          <c:marker>
            <c:symbol val="none"/>
          </c:marker>
          <c:cat>
            <c:numRef>
              <c:f>PPT!$A$2:$A$15</c:f>
              <c:numCache>
                <c:formatCode>m/d/yyyy</c:formatCode>
                <c:ptCount val="14"/>
                <c:pt idx="0">
                  <c:v>39448</c:v>
                </c:pt>
                <c:pt idx="1">
                  <c:v>39814</c:v>
                </c:pt>
                <c:pt idx="2">
                  <c:v>40179</c:v>
                </c:pt>
                <c:pt idx="3">
                  <c:v>40544</c:v>
                </c:pt>
                <c:pt idx="4">
                  <c:v>40909</c:v>
                </c:pt>
                <c:pt idx="5">
                  <c:v>41275</c:v>
                </c:pt>
                <c:pt idx="6">
                  <c:v>41640</c:v>
                </c:pt>
                <c:pt idx="7">
                  <c:v>42005</c:v>
                </c:pt>
                <c:pt idx="8">
                  <c:v>42370</c:v>
                </c:pt>
                <c:pt idx="9">
                  <c:v>42736</c:v>
                </c:pt>
                <c:pt idx="10">
                  <c:v>43101</c:v>
                </c:pt>
                <c:pt idx="11">
                  <c:v>43466</c:v>
                </c:pt>
                <c:pt idx="12">
                  <c:v>43831</c:v>
                </c:pt>
                <c:pt idx="13">
                  <c:v>44197</c:v>
                </c:pt>
              </c:numCache>
            </c:numRef>
          </c:cat>
          <c:val>
            <c:numRef>
              <c:f>PPT!$C$2:$C$15</c:f>
              <c:numCache>
                <c:formatCode>0.0</c:formatCode>
                <c:ptCount val="14"/>
                <c:pt idx="0">
                  <c:v>1.6164438235880985</c:v>
                </c:pt>
                <c:pt idx="1">
                  <c:v>-0.83043429469195074</c:v>
                </c:pt>
                <c:pt idx="2">
                  <c:v>-0.66481837727735416</c:v>
                </c:pt>
                <c:pt idx="3">
                  <c:v>0.82305698744054023</c:v>
                </c:pt>
                <c:pt idx="4">
                  <c:v>-0.18925484435907691</c:v>
                </c:pt>
                <c:pt idx="5">
                  <c:v>-1.1122116881279176</c:v>
                </c:pt>
                <c:pt idx="6">
                  <c:v>-0.12306107263465593</c:v>
                </c:pt>
                <c:pt idx="7">
                  <c:v>0.99429783088340606</c:v>
                </c:pt>
                <c:pt idx="8">
                  <c:v>1.4668331158145698</c:v>
                </c:pt>
                <c:pt idx="9">
                  <c:v>2.2649106618572334</c:v>
                </c:pt>
                <c:pt idx="10">
                  <c:v>2.4909085937713682</c:v>
                </c:pt>
                <c:pt idx="11">
                  <c:v>1.7059496977980926</c:v>
                </c:pt>
                <c:pt idx="12">
                  <c:v>0.55805407585105549</c:v>
                </c:pt>
                <c:pt idx="13">
                  <c:v>0.22233017892414608</c:v>
                </c:pt>
              </c:numCache>
            </c:numRef>
          </c:val>
          <c:smooth val="0"/>
          <c:extLst xmlns:c16r2="http://schemas.microsoft.com/office/drawing/2015/06/chart">
            <c:ext xmlns:c16="http://schemas.microsoft.com/office/drawing/2014/chart" uri="{C3380CC4-5D6E-409C-BE32-E72D297353CC}">
              <c16:uniqueId val="{00000001-35FC-426A-BD5B-29828AA3FF19}"/>
            </c:ext>
          </c:extLst>
        </c:ser>
        <c:ser>
          <c:idx val="2"/>
          <c:order val="2"/>
          <c:tx>
            <c:strRef>
              <c:f>PPT!$D$1</c:f>
              <c:strCache>
                <c:ptCount val="1"/>
                <c:pt idx="0">
                  <c:v>Arbeidsaanbod (personen)</c:v>
                </c:pt>
              </c:strCache>
            </c:strRef>
          </c:tx>
          <c:spPr>
            <a:ln w="25400">
              <a:solidFill>
                <a:srgbClr val="9B9000"/>
              </a:solidFill>
              <a:prstDash val="solid"/>
            </a:ln>
          </c:spPr>
          <c:marker>
            <c:symbol val="none"/>
          </c:marker>
          <c:cat>
            <c:numRef>
              <c:f>PPT!$A$2:$A$15</c:f>
              <c:numCache>
                <c:formatCode>m/d/yyyy</c:formatCode>
                <c:ptCount val="14"/>
                <c:pt idx="0">
                  <c:v>39448</c:v>
                </c:pt>
                <c:pt idx="1">
                  <c:v>39814</c:v>
                </c:pt>
                <c:pt idx="2">
                  <c:v>40179</c:v>
                </c:pt>
                <c:pt idx="3">
                  <c:v>40544</c:v>
                </c:pt>
                <c:pt idx="4">
                  <c:v>40909</c:v>
                </c:pt>
                <c:pt idx="5">
                  <c:v>41275</c:v>
                </c:pt>
                <c:pt idx="6">
                  <c:v>41640</c:v>
                </c:pt>
                <c:pt idx="7">
                  <c:v>42005</c:v>
                </c:pt>
                <c:pt idx="8">
                  <c:v>42370</c:v>
                </c:pt>
                <c:pt idx="9">
                  <c:v>42736</c:v>
                </c:pt>
                <c:pt idx="10">
                  <c:v>43101</c:v>
                </c:pt>
                <c:pt idx="11">
                  <c:v>43466</c:v>
                </c:pt>
                <c:pt idx="12">
                  <c:v>43831</c:v>
                </c:pt>
                <c:pt idx="13">
                  <c:v>44197</c:v>
                </c:pt>
              </c:numCache>
            </c:numRef>
          </c:cat>
          <c:val>
            <c:numRef>
              <c:f>PPT!$D$2:$D$15</c:f>
              <c:numCache>
                <c:formatCode>0.0</c:formatCode>
                <c:ptCount val="14"/>
                <c:pt idx="0">
                  <c:v>1.1416880542895802</c:v>
                </c:pt>
                <c:pt idx="1">
                  <c:v>-0.11107398611127639</c:v>
                </c:pt>
                <c:pt idx="2">
                  <c:v>-4.249010071059045E-2</c:v>
                </c:pt>
                <c:pt idx="3">
                  <c:v>0.75972035055666964</c:v>
                </c:pt>
                <c:pt idx="4">
                  <c:v>0.70731641638321907</c:v>
                </c:pt>
                <c:pt idx="5">
                  <c:v>0.35652212665442384</c:v>
                </c:pt>
                <c:pt idx="6">
                  <c:v>1.8650917003459888E-2</c:v>
                </c:pt>
                <c:pt idx="7">
                  <c:v>0.43954677843289769</c:v>
                </c:pt>
                <c:pt idx="8">
                  <c:v>0.56935222922613882</c:v>
                </c:pt>
                <c:pt idx="9">
                  <c:v>1.0707221660586796</c:v>
                </c:pt>
                <c:pt idx="10">
                  <c:v>1.461212632531117</c:v>
                </c:pt>
                <c:pt idx="11">
                  <c:v>1.3264820828559287</c:v>
                </c:pt>
                <c:pt idx="12">
                  <c:v>0.81602622219913989</c:v>
                </c:pt>
                <c:pt idx="13">
                  <c:v>0.26615223325485715</c:v>
                </c:pt>
              </c:numCache>
            </c:numRef>
          </c:val>
          <c:smooth val="0"/>
          <c:extLst xmlns:c16r2="http://schemas.microsoft.com/office/drawing/2015/06/chart">
            <c:ext xmlns:c16="http://schemas.microsoft.com/office/drawing/2014/chart" uri="{C3380CC4-5D6E-409C-BE32-E72D297353CC}">
              <c16:uniqueId val="{00000002-35FC-426A-BD5B-29828AA3FF19}"/>
            </c:ext>
          </c:extLst>
        </c:ser>
        <c:dLbls>
          <c:showLegendKey val="0"/>
          <c:showVal val="0"/>
          <c:showCatName val="0"/>
          <c:showSerName val="0"/>
          <c:showPercent val="0"/>
          <c:showBubbleSize val="0"/>
        </c:dLbls>
        <c:marker val="1"/>
        <c:smooth val="0"/>
        <c:axId val="509534824"/>
        <c:axId val="195024912"/>
      </c:lineChart>
      <c:dateAx>
        <c:axId val="509534824"/>
        <c:scaling>
          <c:orientation val="minMax"/>
        </c:scaling>
        <c:delete val="0"/>
        <c:axPos val="b"/>
        <c:numFmt formatCode="yy" sourceLinked="0"/>
        <c:majorTickMark val="out"/>
        <c:minorTickMark val="out"/>
        <c:tickLblPos val="low"/>
        <c:spPr>
          <a:noFill/>
          <a:ln w="9525">
            <a:solidFill>
              <a:sysClr val="windowText" lastClr="000000">
                <a:tint val="75000"/>
                <a:shade val="95000"/>
                <a:satMod val="105000"/>
              </a:sysClr>
            </a:solidFill>
          </a:ln>
        </c:spPr>
        <c:txPr>
          <a:bodyPr/>
          <a:lstStyle/>
          <a:p>
            <a:pPr>
              <a:defRPr sz="1200">
                <a:solidFill>
                  <a:srgbClr val="7F7F7F"/>
                </a:solidFill>
              </a:defRPr>
            </a:pPr>
            <a:endParaRPr lang="nl-NL"/>
          </a:p>
        </c:txPr>
        <c:crossAx val="195024912"/>
        <c:crossesAt val="-2"/>
        <c:auto val="1"/>
        <c:lblOffset val="0"/>
        <c:baseTimeUnit val="years"/>
        <c:majorUnit val="2"/>
        <c:majorTimeUnit val="years"/>
        <c:minorUnit val="1"/>
        <c:minorTimeUnit val="years"/>
      </c:dateAx>
      <c:valAx>
        <c:axId val="195024912"/>
        <c:scaling>
          <c:orientation val="minMax"/>
          <c:min val="-2"/>
        </c:scaling>
        <c:delete val="0"/>
        <c:axPos val="l"/>
        <c:majorGridlines>
          <c:spPr>
            <a:ln>
              <a:solidFill>
                <a:srgbClr val="7F7F7F"/>
              </a:solidFill>
              <a:prstDash val="solid"/>
            </a:ln>
          </c:spPr>
        </c:majorGridlines>
        <c:numFmt formatCode="0" sourceLinked="0"/>
        <c:majorTickMark val="out"/>
        <c:minorTickMark val="none"/>
        <c:tickLblPos val="nextTo"/>
        <c:spPr>
          <a:ln>
            <a:noFill/>
          </a:ln>
        </c:spPr>
        <c:txPr>
          <a:bodyPr/>
          <a:lstStyle/>
          <a:p>
            <a:pPr>
              <a:defRPr sz="1200">
                <a:solidFill>
                  <a:srgbClr val="7F7F7F"/>
                </a:solidFill>
              </a:defRPr>
            </a:pPr>
            <a:endParaRPr lang="nl-NL"/>
          </a:p>
        </c:txPr>
        <c:crossAx val="509534824"/>
        <c:crosses val="autoZero"/>
        <c:crossBetween val="between"/>
        <c:majorUnit val="1"/>
      </c:valAx>
      <c:valAx>
        <c:axId val="555269376"/>
        <c:scaling>
          <c:orientation val="minMax"/>
          <c:max val="10"/>
        </c:scaling>
        <c:delete val="0"/>
        <c:axPos val="r"/>
        <c:numFmt formatCode="0" sourceLinked="0"/>
        <c:majorTickMark val="out"/>
        <c:minorTickMark val="none"/>
        <c:tickLblPos val="nextTo"/>
        <c:spPr>
          <a:ln>
            <a:noFill/>
          </a:ln>
        </c:spPr>
        <c:txPr>
          <a:bodyPr/>
          <a:lstStyle/>
          <a:p>
            <a:pPr>
              <a:defRPr sz="1200">
                <a:solidFill>
                  <a:srgbClr val="7F7F7F"/>
                </a:solidFill>
              </a:defRPr>
            </a:pPr>
            <a:endParaRPr lang="nl-NL"/>
          </a:p>
        </c:txPr>
        <c:crossAx val="555270552"/>
        <c:crosses val="max"/>
        <c:crossBetween val="between"/>
        <c:majorUnit val="2"/>
      </c:valAx>
      <c:dateAx>
        <c:axId val="555270552"/>
        <c:scaling>
          <c:orientation val="minMax"/>
        </c:scaling>
        <c:delete val="1"/>
        <c:axPos val="b"/>
        <c:numFmt formatCode="m/d/yyyy" sourceLinked="1"/>
        <c:majorTickMark val="out"/>
        <c:minorTickMark val="none"/>
        <c:tickLblPos val="nextTo"/>
        <c:crossAx val="555269376"/>
        <c:crosses val="autoZero"/>
        <c:auto val="1"/>
        <c:lblOffset val="100"/>
        <c:baseTimeUnit val="years"/>
      </c:dateAx>
      <c:spPr>
        <a:solidFill>
          <a:srgbClr val="FFFFFF"/>
        </a:solidFill>
      </c:spPr>
    </c:plotArea>
    <c:legend>
      <c:legendPos val="r"/>
      <c:legendEntry>
        <c:idx val="0"/>
        <c:txPr>
          <a:bodyPr/>
          <a:lstStyle/>
          <a:p>
            <a:pPr>
              <a:defRPr sz="1200">
                <a:solidFill>
                  <a:srgbClr val="2B323C"/>
                </a:solidFill>
              </a:defRPr>
            </a:pPr>
            <a:endParaRPr lang="nl-NL"/>
          </a:p>
        </c:txPr>
      </c:legendEntry>
      <c:layout>
        <c:manualLayout>
          <c:xMode val="edge"/>
          <c:yMode val="edge"/>
          <c:x val="8.9085297418630745E-3"/>
          <c:y val="0.80615234375"/>
          <c:w val="0.45581977179199407"/>
          <c:h val="0.1240234375"/>
        </c:manualLayout>
      </c:layout>
      <c:overlay val="0"/>
      <c:spPr>
        <a:noFill/>
        <a:ln>
          <a:noFill/>
        </a:ln>
      </c:spPr>
      <c:txPr>
        <a:bodyPr/>
        <a:lstStyle/>
        <a:p>
          <a:pPr>
            <a:defRPr sz="1200">
              <a:solidFill>
                <a:srgbClr val="2B323C"/>
              </a:solidFill>
            </a:defRPr>
          </a:pPr>
          <a:endParaRPr lang="nl-NL"/>
        </a:p>
      </c:txPr>
    </c:legend>
    <c:plotVisOnly val="1"/>
    <c:dispBlanksAs val="gap"/>
    <c:showDLblsOverMax val="0"/>
  </c:chart>
  <c:spPr>
    <a:solidFill>
      <a:srgbClr val="FFFFFF"/>
    </a:solidFill>
    <a:ln>
      <a:noFill/>
    </a:ln>
  </c:sp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338407220351666E-2"/>
          <c:y val="2.0569227430555559E-2"/>
          <c:w val="0.94259151816549247"/>
          <c:h val="0.67952560763888892"/>
        </c:manualLayout>
      </c:layout>
      <c:barChart>
        <c:barDir val="col"/>
        <c:grouping val="stacked"/>
        <c:varyColors val="0"/>
        <c:ser>
          <c:idx val="0"/>
          <c:order val="0"/>
          <c:tx>
            <c:strRef>
              <c:f>PPT!$B$1</c:f>
              <c:strCache>
                <c:ptCount val="1"/>
                <c:pt idx="0">
                  <c:v>Werknemers met vast contract</c:v>
                </c:pt>
              </c:strCache>
            </c:strRef>
          </c:tx>
          <c:spPr>
            <a:solidFill>
              <a:srgbClr val="2FB5E4"/>
            </a:solidFill>
            <a:ln w="12700">
              <a:noFill/>
              <a:prstDash val="solid"/>
            </a:ln>
            <a:effectLst/>
            <a:extLst>
              <a:ext uri="{91240B29-F687-4F45-9708-019B960494DF}">
                <a14:hiddenLine xmlns:a14="http://schemas.microsoft.com/office/drawing/2010/main" w="12700">
                  <a:solidFill>
                    <a:srgbClr val="2FB5E4"/>
                  </a:solidFill>
                  <a:prstDash val="solid"/>
                </a14:hiddenLine>
              </a:ext>
            </a:extLst>
          </c:spPr>
          <c:invertIfNegative val="0"/>
          <c:cat>
            <c:strRef>
              <c:f>PPT!$A$2:$A$37</c:f>
              <c:strCache>
                <c:ptCount val="32"/>
                <c:pt idx="0">
                  <c:v>11</c:v>
                </c:pt>
                <c:pt idx="4">
                  <c:v>12</c:v>
                </c:pt>
                <c:pt idx="8">
                  <c:v>13</c:v>
                </c:pt>
                <c:pt idx="12">
                  <c:v>14</c:v>
                </c:pt>
                <c:pt idx="16">
                  <c:v>15</c:v>
                </c:pt>
                <c:pt idx="20">
                  <c:v>16</c:v>
                </c:pt>
                <c:pt idx="24">
                  <c:v>17</c:v>
                </c:pt>
                <c:pt idx="28">
                  <c:v>18</c:v>
                </c:pt>
                <c:pt idx="31">
                  <c:v>19</c:v>
                </c:pt>
              </c:strCache>
            </c:strRef>
          </c:cat>
          <c:val>
            <c:numRef>
              <c:f>PPT!$B$2:$B$37</c:f>
              <c:numCache>
                <c:formatCode>0</c:formatCode>
                <c:ptCount val="36"/>
                <c:pt idx="0">
                  <c:v>-10</c:v>
                </c:pt>
                <c:pt idx="1">
                  <c:v>-14</c:v>
                </c:pt>
                <c:pt idx="2">
                  <c:v>-21</c:v>
                </c:pt>
                <c:pt idx="3">
                  <c:v>-55</c:v>
                </c:pt>
                <c:pt idx="4">
                  <c:v>-55</c:v>
                </c:pt>
                <c:pt idx="5">
                  <c:v>-38</c:v>
                </c:pt>
                <c:pt idx="6">
                  <c:v>-41</c:v>
                </c:pt>
                <c:pt idx="7">
                  <c:v>-103</c:v>
                </c:pt>
                <c:pt idx="8">
                  <c:v>-161</c:v>
                </c:pt>
                <c:pt idx="9">
                  <c:v>-193</c:v>
                </c:pt>
                <c:pt idx="10">
                  <c:v>-219</c:v>
                </c:pt>
                <c:pt idx="11">
                  <c:v>-194</c:v>
                </c:pt>
                <c:pt idx="12">
                  <c:v>-171</c:v>
                </c:pt>
                <c:pt idx="13">
                  <c:v>-167</c:v>
                </c:pt>
                <c:pt idx="14">
                  <c:v>-138</c:v>
                </c:pt>
                <c:pt idx="15">
                  <c:v>-71</c:v>
                </c:pt>
                <c:pt idx="16">
                  <c:v>-30</c:v>
                </c:pt>
                <c:pt idx="17">
                  <c:v>-19</c:v>
                </c:pt>
                <c:pt idx="18">
                  <c:v>-30</c:v>
                </c:pt>
                <c:pt idx="19">
                  <c:v>-38</c:v>
                </c:pt>
                <c:pt idx="20">
                  <c:v>-22</c:v>
                </c:pt>
                <c:pt idx="21">
                  <c:v>15</c:v>
                </c:pt>
                <c:pt idx="22">
                  <c:v>48</c:v>
                </c:pt>
                <c:pt idx="23">
                  <c:v>21</c:v>
                </c:pt>
                <c:pt idx="24">
                  <c:v>13</c:v>
                </c:pt>
                <c:pt idx="25">
                  <c:v>11</c:v>
                </c:pt>
                <c:pt idx="26">
                  <c:v>57</c:v>
                </c:pt>
                <c:pt idx="27">
                  <c:v>112</c:v>
                </c:pt>
                <c:pt idx="28">
                  <c:v>124</c:v>
                </c:pt>
                <c:pt idx="29">
                  <c:v>159</c:v>
                </c:pt>
                <c:pt idx="30">
                  <c:v>141</c:v>
                </c:pt>
                <c:pt idx="31">
                  <c:v>158</c:v>
                </c:pt>
                <c:pt idx="32">
                  <c:v>189</c:v>
                </c:pt>
                <c:pt idx="33">
                  <c:v>193</c:v>
                </c:pt>
                <c:pt idx="34">
                  <c:v>213</c:v>
                </c:pt>
                <c:pt idx="35">
                  <c:v>#N/A</c:v>
                </c:pt>
              </c:numCache>
            </c:numRef>
          </c:val>
          <c:extLst xmlns:c16r2="http://schemas.microsoft.com/office/drawing/2015/06/chart">
            <c:ext xmlns:c16="http://schemas.microsoft.com/office/drawing/2014/chart" uri="{C3380CC4-5D6E-409C-BE32-E72D297353CC}">
              <c16:uniqueId val="{00000000-667D-4A8B-A758-C3B391933C40}"/>
            </c:ext>
          </c:extLst>
        </c:ser>
        <c:ser>
          <c:idx val="1"/>
          <c:order val="1"/>
          <c:tx>
            <c:strRef>
              <c:f>PPT!$C$1</c:f>
              <c:strCache>
                <c:ptCount val="1"/>
                <c:pt idx="0">
                  <c:v>Werknemers met flexibel contract</c:v>
                </c:pt>
              </c:strCache>
            </c:strRef>
          </c:tx>
          <c:spPr>
            <a:solidFill>
              <a:srgbClr val="44287F"/>
            </a:solidFill>
            <a:ln w="12700">
              <a:noFill/>
              <a:prstDash val="solid"/>
            </a:ln>
            <a:effectLst/>
            <a:extLst>
              <a:ext uri="{91240B29-F687-4F45-9708-019B960494DF}">
                <a14:hiddenLine xmlns:a14="http://schemas.microsoft.com/office/drawing/2010/main" w="12700">
                  <a:solidFill>
                    <a:srgbClr val="44287F"/>
                  </a:solidFill>
                  <a:prstDash val="solid"/>
                </a14:hiddenLine>
              </a:ext>
            </a:extLst>
          </c:spPr>
          <c:invertIfNegative val="0"/>
          <c:cat>
            <c:strRef>
              <c:f>PPT!$A$2:$A$37</c:f>
              <c:strCache>
                <c:ptCount val="32"/>
                <c:pt idx="0">
                  <c:v>11</c:v>
                </c:pt>
                <c:pt idx="4">
                  <c:v>12</c:v>
                </c:pt>
                <c:pt idx="8">
                  <c:v>13</c:v>
                </c:pt>
                <c:pt idx="12">
                  <c:v>14</c:v>
                </c:pt>
                <c:pt idx="16">
                  <c:v>15</c:v>
                </c:pt>
                <c:pt idx="20">
                  <c:v>16</c:v>
                </c:pt>
                <c:pt idx="24">
                  <c:v>17</c:v>
                </c:pt>
                <c:pt idx="28">
                  <c:v>18</c:v>
                </c:pt>
                <c:pt idx="31">
                  <c:v>19</c:v>
                </c:pt>
              </c:strCache>
            </c:strRef>
          </c:cat>
          <c:val>
            <c:numRef>
              <c:f>PPT!$C$2:$C$37</c:f>
              <c:numCache>
                <c:formatCode>0</c:formatCode>
                <c:ptCount val="36"/>
                <c:pt idx="0">
                  <c:v>9</c:v>
                </c:pt>
                <c:pt idx="1">
                  <c:v>4</c:v>
                </c:pt>
                <c:pt idx="2">
                  <c:v>8</c:v>
                </c:pt>
                <c:pt idx="3">
                  <c:v>63</c:v>
                </c:pt>
                <c:pt idx="4">
                  <c:v>78</c:v>
                </c:pt>
                <c:pt idx="5">
                  <c:v>69</c:v>
                </c:pt>
                <c:pt idx="6">
                  <c:v>91</c:v>
                </c:pt>
                <c:pt idx="7">
                  <c:v>102</c:v>
                </c:pt>
                <c:pt idx="8">
                  <c:v>110</c:v>
                </c:pt>
                <c:pt idx="9">
                  <c:v>96</c:v>
                </c:pt>
                <c:pt idx="10">
                  <c:v>67</c:v>
                </c:pt>
                <c:pt idx="11">
                  <c:v>58</c:v>
                </c:pt>
                <c:pt idx="12">
                  <c:v>27</c:v>
                </c:pt>
                <c:pt idx="13">
                  <c:v>42</c:v>
                </c:pt>
                <c:pt idx="14">
                  <c:v>83</c:v>
                </c:pt>
                <c:pt idx="15">
                  <c:v>45</c:v>
                </c:pt>
                <c:pt idx="16">
                  <c:v>82</c:v>
                </c:pt>
                <c:pt idx="17">
                  <c:v>95</c:v>
                </c:pt>
                <c:pt idx="18">
                  <c:v>78</c:v>
                </c:pt>
                <c:pt idx="19">
                  <c:v>60</c:v>
                </c:pt>
                <c:pt idx="20">
                  <c:v>49</c:v>
                </c:pt>
                <c:pt idx="21">
                  <c:v>72</c:v>
                </c:pt>
                <c:pt idx="22">
                  <c:v>69</c:v>
                </c:pt>
                <c:pt idx="23">
                  <c:v>109</c:v>
                </c:pt>
                <c:pt idx="24">
                  <c:v>143</c:v>
                </c:pt>
                <c:pt idx="25">
                  <c:v>123</c:v>
                </c:pt>
                <c:pt idx="26">
                  <c:v>98</c:v>
                </c:pt>
                <c:pt idx="27">
                  <c:v>63</c:v>
                </c:pt>
                <c:pt idx="28">
                  <c:v>38</c:v>
                </c:pt>
                <c:pt idx="29">
                  <c:v>3</c:v>
                </c:pt>
                <c:pt idx="30">
                  <c:v>21</c:v>
                </c:pt>
                <c:pt idx="31">
                  <c:v>26</c:v>
                </c:pt>
                <c:pt idx="32">
                  <c:v>-7</c:v>
                </c:pt>
                <c:pt idx="33">
                  <c:v>-18</c:v>
                </c:pt>
                <c:pt idx="34">
                  <c:v>-60</c:v>
                </c:pt>
                <c:pt idx="35">
                  <c:v>#N/A</c:v>
                </c:pt>
              </c:numCache>
            </c:numRef>
          </c:val>
          <c:extLst xmlns:c16r2="http://schemas.microsoft.com/office/drawing/2015/06/chart">
            <c:ext xmlns:c16="http://schemas.microsoft.com/office/drawing/2014/chart" uri="{C3380CC4-5D6E-409C-BE32-E72D297353CC}">
              <c16:uniqueId val="{00000001-667D-4A8B-A758-C3B391933C40}"/>
            </c:ext>
          </c:extLst>
        </c:ser>
        <c:ser>
          <c:idx val="2"/>
          <c:order val="2"/>
          <c:tx>
            <c:strRef>
              <c:f>PPT!$D$1</c:f>
              <c:strCache>
                <c:ptCount val="1"/>
                <c:pt idx="0">
                  <c:v>Zelfstandigen</c:v>
                </c:pt>
              </c:strCache>
            </c:strRef>
          </c:tx>
          <c:spPr>
            <a:solidFill>
              <a:srgbClr val="B8450E"/>
            </a:solidFill>
            <a:ln w="12700">
              <a:noFill/>
              <a:prstDash val="solid"/>
            </a:ln>
            <a:effectLst/>
            <a:extLst>
              <a:ext uri="{91240B29-F687-4F45-9708-019B960494DF}">
                <a14:hiddenLine xmlns:a14="http://schemas.microsoft.com/office/drawing/2010/main" w="12700">
                  <a:solidFill>
                    <a:srgbClr val="B8450E"/>
                  </a:solidFill>
                  <a:prstDash val="solid"/>
                </a14:hiddenLine>
              </a:ext>
            </a:extLst>
          </c:spPr>
          <c:invertIfNegative val="0"/>
          <c:cat>
            <c:strRef>
              <c:f>PPT!$A$2:$A$37</c:f>
              <c:strCache>
                <c:ptCount val="32"/>
                <c:pt idx="0">
                  <c:v>11</c:v>
                </c:pt>
                <c:pt idx="4">
                  <c:v>12</c:v>
                </c:pt>
                <c:pt idx="8">
                  <c:v>13</c:v>
                </c:pt>
                <c:pt idx="12">
                  <c:v>14</c:v>
                </c:pt>
                <c:pt idx="16">
                  <c:v>15</c:v>
                </c:pt>
                <c:pt idx="20">
                  <c:v>16</c:v>
                </c:pt>
                <c:pt idx="24">
                  <c:v>17</c:v>
                </c:pt>
                <c:pt idx="28">
                  <c:v>18</c:v>
                </c:pt>
                <c:pt idx="31">
                  <c:v>19</c:v>
                </c:pt>
              </c:strCache>
            </c:strRef>
          </c:cat>
          <c:val>
            <c:numRef>
              <c:f>PPT!$D$2:$D$37</c:f>
              <c:numCache>
                <c:formatCode>0</c:formatCode>
                <c:ptCount val="36"/>
                <c:pt idx="0">
                  <c:v>5</c:v>
                </c:pt>
                <c:pt idx="1">
                  <c:v>-10</c:v>
                </c:pt>
                <c:pt idx="2">
                  <c:v>9</c:v>
                </c:pt>
                <c:pt idx="3">
                  <c:v>20</c:v>
                </c:pt>
                <c:pt idx="4">
                  <c:v>28</c:v>
                </c:pt>
                <c:pt idx="5">
                  <c:v>37</c:v>
                </c:pt>
                <c:pt idx="6">
                  <c:v>17</c:v>
                </c:pt>
                <c:pt idx="7">
                  <c:v>15</c:v>
                </c:pt>
                <c:pt idx="8">
                  <c:v>27</c:v>
                </c:pt>
                <c:pt idx="9">
                  <c:v>43</c:v>
                </c:pt>
                <c:pt idx="10">
                  <c:v>64</c:v>
                </c:pt>
                <c:pt idx="11">
                  <c:v>49</c:v>
                </c:pt>
                <c:pt idx="12">
                  <c:v>31</c:v>
                </c:pt>
                <c:pt idx="13">
                  <c:v>42</c:v>
                </c:pt>
                <c:pt idx="14">
                  <c:v>26</c:v>
                </c:pt>
                <c:pt idx="15">
                  <c:v>42</c:v>
                </c:pt>
                <c:pt idx="16">
                  <c:v>37</c:v>
                </c:pt>
                <c:pt idx="17">
                  <c:v>30</c:v>
                </c:pt>
                <c:pt idx="18">
                  <c:v>33</c:v>
                </c:pt>
                <c:pt idx="19">
                  <c:v>19</c:v>
                </c:pt>
                <c:pt idx="20">
                  <c:v>25</c:v>
                </c:pt>
                <c:pt idx="21">
                  <c:v>3</c:v>
                </c:pt>
                <c:pt idx="22">
                  <c:v>12</c:v>
                </c:pt>
                <c:pt idx="23">
                  <c:v>37</c:v>
                </c:pt>
                <c:pt idx="24">
                  <c:v>31</c:v>
                </c:pt>
                <c:pt idx="25">
                  <c:v>33</c:v>
                </c:pt>
                <c:pt idx="26">
                  <c:v>22</c:v>
                </c:pt>
                <c:pt idx="27">
                  <c:v>-2</c:v>
                </c:pt>
                <c:pt idx="28">
                  <c:v>18</c:v>
                </c:pt>
                <c:pt idx="29">
                  <c:v>32</c:v>
                </c:pt>
                <c:pt idx="30">
                  <c:v>35</c:v>
                </c:pt>
                <c:pt idx="31">
                  <c:v>27</c:v>
                </c:pt>
                <c:pt idx="32">
                  <c:v>30</c:v>
                </c:pt>
                <c:pt idx="33">
                  <c:v>19</c:v>
                </c:pt>
                <c:pt idx="34">
                  <c:v>4</c:v>
                </c:pt>
                <c:pt idx="35">
                  <c:v>#N/A</c:v>
                </c:pt>
              </c:numCache>
            </c:numRef>
          </c:val>
          <c:extLst xmlns:c16r2="http://schemas.microsoft.com/office/drawing/2015/06/chart">
            <c:ext xmlns:c16="http://schemas.microsoft.com/office/drawing/2014/chart" uri="{C3380CC4-5D6E-409C-BE32-E72D297353CC}">
              <c16:uniqueId val="{00000002-667D-4A8B-A758-C3B391933C40}"/>
            </c:ext>
          </c:extLst>
        </c:ser>
        <c:dLbls>
          <c:showLegendKey val="0"/>
          <c:showVal val="0"/>
          <c:showCatName val="0"/>
          <c:showSerName val="0"/>
          <c:showPercent val="0"/>
          <c:showBubbleSize val="0"/>
        </c:dLbls>
        <c:gapWidth val="60"/>
        <c:overlap val="100"/>
        <c:axId val="555265848"/>
        <c:axId val="555270160"/>
      </c:barChart>
      <c:lineChart>
        <c:grouping val="standard"/>
        <c:varyColors val="0"/>
        <c:ser>
          <c:idx val="5"/>
          <c:order val="3"/>
          <c:tx>
            <c:strRef>
              <c:f>PPT!$E$1</c:f>
              <c:strCache>
                <c:ptCount val="1"/>
                <c:pt idx="0">
                  <c:v>Totaal</c:v>
                </c:pt>
              </c:strCache>
            </c:strRef>
          </c:tx>
          <c:spPr>
            <a:ln w="25400">
              <a:solidFill>
                <a:srgbClr val="1E1248"/>
              </a:solidFill>
              <a:prstDash val="solid"/>
            </a:ln>
            <a:effectLst/>
            <a:extLst/>
          </c:spPr>
          <c:marker>
            <c:symbol val="none"/>
          </c:marker>
          <c:cat>
            <c:strRef>
              <c:f>PPT!$A$2:$A$37</c:f>
              <c:strCache>
                <c:ptCount val="32"/>
                <c:pt idx="0">
                  <c:v>11</c:v>
                </c:pt>
                <c:pt idx="4">
                  <c:v>12</c:v>
                </c:pt>
                <c:pt idx="8">
                  <c:v>13</c:v>
                </c:pt>
                <c:pt idx="12">
                  <c:v>14</c:v>
                </c:pt>
                <c:pt idx="16">
                  <c:v>15</c:v>
                </c:pt>
                <c:pt idx="20">
                  <c:v>16</c:v>
                </c:pt>
                <c:pt idx="24">
                  <c:v>17</c:v>
                </c:pt>
                <c:pt idx="28">
                  <c:v>18</c:v>
                </c:pt>
                <c:pt idx="31">
                  <c:v>19</c:v>
                </c:pt>
              </c:strCache>
            </c:strRef>
          </c:cat>
          <c:val>
            <c:numRef>
              <c:f>PPT!$E$2:$E$37</c:f>
              <c:numCache>
                <c:formatCode>0</c:formatCode>
                <c:ptCount val="36"/>
                <c:pt idx="0">
                  <c:v>4</c:v>
                </c:pt>
                <c:pt idx="1">
                  <c:v>-20</c:v>
                </c:pt>
                <c:pt idx="2">
                  <c:v>-4</c:v>
                </c:pt>
                <c:pt idx="3">
                  <c:v>28</c:v>
                </c:pt>
                <c:pt idx="4">
                  <c:v>51</c:v>
                </c:pt>
                <c:pt idx="5">
                  <c:v>68</c:v>
                </c:pt>
                <c:pt idx="6">
                  <c:v>67</c:v>
                </c:pt>
                <c:pt idx="7">
                  <c:v>14</c:v>
                </c:pt>
                <c:pt idx="8">
                  <c:v>-24</c:v>
                </c:pt>
                <c:pt idx="9">
                  <c:v>-54</c:v>
                </c:pt>
                <c:pt idx="10">
                  <c:v>-88</c:v>
                </c:pt>
                <c:pt idx="11">
                  <c:v>-87</c:v>
                </c:pt>
                <c:pt idx="12">
                  <c:v>-113</c:v>
                </c:pt>
                <c:pt idx="13">
                  <c:v>-83</c:v>
                </c:pt>
                <c:pt idx="14">
                  <c:v>-29</c:v>
                </c:pt>
                <c:pt idx="15">
                  <c:v>16</c:v>
                </c:pt>
                <c:pt idx="16">
                  <c:v>89</c:v>
                </c:pt>
                <c:pt idx="17">
                  <c:v>106</c:v>
                </c:pt>
                <c:pt idx="18">
                  <c:v>81</c:v>
                </c:pt>
                <c:pt idx="19">
                  <c:v>41</c:v>
                </c:pt>
                <c:pt idx="20">
                  <c:v>52</c:v>
                </c:pt>
                <c:pt idx="21">
                  <c:v>90</c:v>
                </c:pt>
                <c:pt idx="22">
                  <c:v>129</c:v>
                </c:pt>
                <c:pt idx="23">
                  <c:v>167</c:v>
                </c:pt>
                <c:pt idx="24">
                  <c:v>187</c:v>
                </c:pt>
                <c:pt idx="25">
                  <c:v>167</c:v>
                </c:pt>
                <c:pt idx="26">
                  <c:v>177</c:v>
                </c:pt>
                <c:pt idx="27">
                  <c:v>173</c:v>
                </c:pt>
                <c:pt idx="28">
                  <c:v>180</c:v>
                </c:pt>
                <c:pt idx="29">
                  <c:v>194</c:v>
                </c:pt>
                <c:pt idx="30">
                  <c:v>197</c:v>
                </c:pt>
                <c:pt idx="31">
                  <c:v>211</c:v>
                </c:pt>
                <c:pt idx="32">
                  <c:v>212</c:v>
                </c:pt>
                <c:pt idx="33">
                  <c:v>194</c:v>
                </c:pt>
                <c:pt idx="34">
                  <c:v>157</c:v>
                </c:pt>
                <c:pt idx="35">
                  <c:v>#N/A</c:v>
                </c:pt>
              </c:numCache>
            </c:numRef>
          </c:val>
          <c:smooth val="0"/>
          <c:extLst xmlns:c16r2="http://schemas.microsoft.com/office/drawing/2015/06/chart">
            <c:ext xmlns:c16="http://schemas.microsoft.com/office/drawing/2014/chart" uri="{C3380CC4-5D6E-409C-BE32-E72D297353CC}">
              <c16:uniqueId val="{00000004-667D-4A8B-A758-C3B391933C40}"/>
            </c:ext>
          </c:extLst>
        </c:ser>
        <c:dLbls>
          <c:showLegendKey val="0"/>
          <c:showVal val="0"/>
          <c:showCatName val="0"/>
          <c:showSerName val="0"/>
          <c:showPercent val="0"/>
          <c:showBubbleSize val="0"/>
        </c:dLbls>
        <c:marker val="1"/>
        <c:smooth val="0"/>
        <c:axId val="555265848"/>
        <c:axId val="555270160"/>
      </c:lineChart>
      <c:catAx>
        <c:axId val="555265848"/>
        <c:scaling>
          <c:orientation val="minMax"/>
        </c:scaling>
        <c:delete val="0"/>
        <c:axPos val="b"/>
        <c:numFmt formatCode="General" sourceLinked="1"/>
        <c:majorTickMark val="out"/>
        <c:minorTickMark val="none"/>
        <c:tickLblPos val="low"/>
        <c:spPr>
          <a:noFill/>
        </c:spPr>
        <c:txPr>
          <a:bodyPr/>
          <a:lstStyle/>
          <a:p>
            <a:pPr>
              <a:defRPr>
                <a:solidFill>
                  <a:srgbClr val="7F7F7F"/>
                </a:solidFill>
              </a:defRPr>
            </a:pPr>
            <a:endParaRPr lang="nl-NL"/>
          </a:p>
        </c:txPr>
        <c:crossAx val="555270160"/>
        <c:crosses val="autoZero"/>
        <c:auto val="1"/>
        <c:lblAlgn val="ctr"/>
        <c:lblOffset val="100"/>
        <c:noMultiLvlLbl val="0"/>
      </c:catAx>
      <c:valAx>
        <c:axId val="555270160"/>
        <c:scaling>
          <c:orientation val="minMax"/>
          <c:max val="250"/>
        </c:scaling>
        <c:delete val="0"/>
        <c:axPos val="l"/>
        <c:majorGridlines>
          <c:spPr>
            <a:ln>
              <a:solidFill>
                <a:srgbClr val="7F7F7F"/>
              </a:solidFill>
            </a:ln>
          </c:spPr>
        </c:majorGridlines>
        <c:numFmt formatCode="0" sourceLinked="1"/>
        <c:majorTickMark val="out"/>
        <c:minorTickMark val="none"/>
        <c:tickLblPos val="nextTo"/>
        <c:spPr>
          <a:ln>
            <a:noFill/>
          </a:ln>
        </c:spPr>
        <c:txPr>
          <a:bodyPr/>
          <a:lstStyle/>
          <a:p>
            <a:pPr>
              <a:defRPr>
                <a:solidFill>
                  <a:srgbClr val="7F7F7F"/>
                </a:solidFill>
              </a:defRPr>
            </a:pPr>
            <a:endParaRPr lang="nl-NL"/>
          </a:p>
        </c:txPr>
        <c:crossAx val="555265848"/>
        <c:crosses val="autoZero"/>
        <c:crossBetween val="between"/>
      </c:valAx>
      <c:spPr>
        <a:solidFill>
          <a:srgbClr val="FFFFFF"/>
        </a:solidFill>
        <a:ln>
          <a:noFill/>
        </a:ln>
      </c:spPr>
    </c:plotArea>
    <c:legend>
      <c:legendPos val="r"/>
      <c:layout>
        <c:manualLayout>
          <c:xMode val="edge"/>
          <c:yMode val="edge"/>
          <c:x val="3.1179854096520764E-2"/>
          <c:y val="0.80615234375"/>
          <c:w val="0.8017676767676768"/>
          <c:h val="0.1240234375"/>
        </c:manualLayout>
      </c:layout>
      <c:overlay val="0"/>
      <c:txPr>
        <a:bodyPr/>
        <a:lstStyle/>
        <a:p>
          <a:pPr>
            <a:defRPr>
              <a:solidFill>
                <a:srgbClr val="2B323C"/>
              </a:solidFill>
            </a:defRPr>
          </a:pPr>
          <a:endParaRPr lang="nl-NL"/>
        </a:p>
      </c:txPr>
    </c:legend>
    <c:plotVisOnly val="1"/>
    <c:dispBlanksAs val="gap"/>
    <c:showDLblsOverMax val="0"/>
  </c:chart>
  <c:spPr>
    <a:solidFill>
      <a:srgbClr val="FFFFFF"/>
    </a:solidFill>
    <a:ln>
      <a:noFill/>
    </a:ln>
  </c:spPr>
  <c:txPr>
    <a:bodyPr/>
    <a:lstStyle/>
    <a:p>
      <a:pPr>
        <a:defRPr sz="1200"/>
      </a:pPr>
      <a:endParaRPr lang="nl-NL"/>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338407220351666E-2"/>
          <c:y val="2.0569227430555559E-2"/>
          <c:w val="0.94259151816549247"/>
          <c:h val="0.67952560763888892"/>
        </c:manualLayout>
      </c:layout>
      <c:barChart>
        <c:barDir val="col"/>
        <c:grouping val="stacked"/>
        <c:varyColors val="0"/>
        <c:ser>
          <c:idx val="0"/>
          <c:order val="0"/>
          <c:tx>
            <c:strRef>
              <c:f>WRD!$B$1</c:f>
              <c:strCache>
                <c:ptCount val="1"/>
                <c:pt idx="0">
                  <c:v>Contractloon</c:v>
                </c:pt>
              </c:strCache>
            </c:strRef>
          </c:tx>
          <c:spPr>
            <a:solidFill>
              <a:srgbClr val="2FB5E4"/>
            </a:solidFill>
            <a:ln w="12700">
              <a:noFill/>
              <a:prstDash val="solid"/>
            </a:ln>
            <a:effectLst/>
            <a:extLst>
              <a:ext uri="{91240B29-F687-4F45-9708-019B960494DF}">
                <a14:hiddenLine xmlns:a14="http://schemas.microsoft.com/office/drawing/2010/main" w="12700">
                  <a:solidFill>
                    <a:srgbClr val="2FB5E4"/>
                  </a:solidFill>
                  <a:prstDash val="solid"/>
                </a14:hiddenLine>
              </a:ext>
            </a:extLst>
          </c:spPr>
          <c:invertIfNegative val="0"/>
          <c:cat>
            <c:numRef>
              <c:f>WRD!$A$2:$A$17</c:f>
              <c:numCache>
                <c:formatCode>m/d/yyyy</c:formatCode>
                <c:ptCount val="16"/>
                <c:pt idx="0">
                  <c:v>38718</c:v>
                </c:pt>
                <c:pt idx="1">
                  <c:v>39083</c:v>
                </c:pt>
                <c:pt idx="2">
                  <c:v>39448</c:v>
                </c:pt>
                <c:pt idx="3">
                  <c:v>39814</c:v>
                </c:pt>
                <c:pt idx="4">
                  <c:v>40179</c:v>
                </c:pt>
                <c:pt idx="5">
                  <c:v>40544</c:v>
                </c:pt>
                <c:pt idx="6">
                  <c:v>40909</c:v>
                </c:pt>
                <c:pt idx="7">
                  <c:v>41275</c:v>
                </c:pt>
                <c:pt idx="8">
                  <c:v>41640</c:v>
                </c:pt>
                <c:pt idx="9">
                  <c:v>42005</c:v>
                </c:pt>
                <c:pt idx="10">
                  <c:v>42370</c:v>
                </c:pt>
                <c:pt idx="11">
                  <c:v>42736</c:v>
                </c:pt>
                <c:pt idx="12">
                  <c:v>43101</c:v>
                </c:pt>
                <c:pt idx="13">
                  <c:v>43466</c:v>
                </c:pt>
                <c:pt idx="14">
                  <c:v>43831</c:v>
                </c:pt>
                <c:pt idx="15">
                  <c:v>44197</c:v>
                </c:pt>
              </c:numCache>
            </c:numRef>
          </c:cat>
          <c:val>
            <c:numRef>
              <c:f>WRD!$B$2:$B$17</c:f>
              <c:numCache>
                <c:formatCode>0.00</c:formatCode>
                <c:ptCount val="16"/>
                <c:pt idx="0">
                  <c:v>1.9807083425373628</c:v>
                </c:pt>
                <c:pt idx="1">
                  <c:v>1.8050541516245966</c:v>
                </c:pt>
                <c:pt idx="2">
                  <c:v>3.4397163120567287</c:v>
                </c:pt>
                <c:pt idx="3">
                  <c:v>2.7356873500171019</c:v>
                </c:pt>
                <c:pt idx="4">
                  <c:v>0.98772023491728866</c:v>
                </c:pt>
                <c:pt idx="5">
                  <c:v>1.374885426214445</c:v>
                </c:pt>
                <c:pt idx="6">
                  <c:v>1.586388295249086</c:v>
                </c:pt>
                <c:pt idx="7">
                  <c:v>1.2703293146694827</c:v>
                </c:pt>
                <c:pt idx="8">
                  <c:v>1.0706295941195432</c:v>
                </c:pt>
                <c:pt idx="9">
                  <c:v>1.2569169960472415</c:v>
                </c:pt>
                <c:pt idx="10">
                  <c:v>1.6316652353816741</c:v>
                </c:pt>
                <c:pt idx="11">
                  <c:v>1.528652634813521</c:v>
                </c:pt>
                <c:pt idx="12">
                  <c:v>1.9520314746155343</c:v>
                </c:pt>
                <c:pt idx="13">
                  <c:v>2.4236641802700243</c:v>
                </c:pt>
                <c:pt idx="14">
                  <c:v>2.6436561048599927</c:v>
                </c:pt>
                <c:pt idx="15">
                  <c:v>2.7891750246987312</c:v>
                </c:pt>
              </c:numCache>
            </c:numRef>
          </c:val>
          <c:extLst xmlns:c16r2="http://schemas.microsoft.com/office/drawing/2015/06/chart">
            <c:ext xmlns:c16="http://schemas.microsoft.com/office/drawing/2014/chart" uri="{C3380CC4-5D6E-409C-BE32-E72D297353CC}">
              <c16:uniqueId val="{00000000-E8E9-475A-87B9-C682EEB0F88A}"/>
            </c:ext>
          </c:extLst>
        </c:ser>
        <c:ser>
          <c:idx val="1"/>
          <c:order val="1"/>
          <c:tx>
            <c:strRef>
              <c:f>WRD!$C$1</c:f>
              <c:strCache>
                <c:ptCount val="1"/>
                <c:pt idx="0">
                  <c:v>Incidenteel</c:v>
                </c:pt>
              </c:strCache>
            </c:strRef>
          </c:tx>
          <c:spPr>
            <a:solidFill>
              <a:srgbClr val="44287F"/>
            </a:solidFill>
            <a:ln w="12700">
              <a:noFill/>
              <a:prstDash val="solid"/>
            </a:ln>
            <a:effectLst/>
            <a:extLst>
              <a:ext uri="{91240B29-F687-4F45-9708-019B960494DF}">
                <a14:hiddenLine xmlns:a14="http://schemas.microsoft.com/office/drawing/2010/main" w="12700">
                  <a:solidFill>
                    <a:srgbClr val="44287F"/>
                  </a:solidFill>
                  <a:prstDash val="solid"/>
                </a14:hiddenLine>
              </a:ext>
            </a:extLst>
          </c:spPr>
          <c:invertIfNegative val="0"/>
          <c:cat>
            <c:numRef>
              <c:f>WRD!$A$2:$A$17</c:f>
              <c:numCache>
                <c:formatCode>m/d/yyyy</c:formatCode>
                <c:ptCount val="16"/>
                <c:pt idx="0">
                  <c:v>38718</c:v>
                </c:pt>
                <c:pt idx="1">
                  <c:v>39083</c:v>
                </c:pt>
                <c:pt idx="2">
                  <c:v>39448</c:v>
                </c:pt>
                <c:pt idx="3">
                  <c:v>39814</c:v>
                </c:pt>
                <c:pt idx="4">
                  <c:v>40179</c:v>
                </c:pt>
                <c:pt idx="5">
                  <c:v>40544</c:v>
                </c:pt>
                <c:pt idx="6">
                  <c:v>40909</c:v>
                </c:pt>
                <c:pt idx="7">
                  <c:v>41275</c:v>
                </c:pt>
                <c:pt idx="8">
                  <c:v>41640</c:v>
                </c:pt>
                <c:pt idx="9">
                  <c:v>42005</c:v>
                </c:pt>
                <c:pt idx="10">
                  <c:v>42370</c:v>
                </c:pt>
                <c:pt idx="11">
                  <c:v>42736</c:v>
                </c:pt>
                <c:pt idx="12">
                  <c:v>43101</c:v>
                </c:pt>
                <c:pt idx="13">
                  <c:v>43466</c:v>
                </c:pt>
                <c:pt idx="14">
                  <c:v>43831</c:v>
                </c:pt>
                <c:pt idx="15">
                  <c:v>44197</c:v>
                </c:pt>
              </c:numCache>
            </c:numRef>
          </c:cat>
          <c:val>
            <c:numRef>
              <c:f>WRD!$C$2:$C$17</c:f>
              <c:numCache>
                <c:formatCode>0.00</c:formatCode>
                <c:ptCount val="16"/>
                <c:pt idx="0">
                  <c:v>0.37087300544322854</c:v>
                </c:pt>
                <c:pt idx="1">
                  <c:v>1.6917768512342723</c:v>
                </c:pt>
                <c:pt idx="2">
                  <c:v>-0.73836497314798688</c:v>
                </c:pt>
                <c:pt idx="3">
                  <c:v>-0.42370372665962996</c:v>
                </c:pt>
                <c:pt idx="4">
                  <c:v>0.21229302519738535</c:v>
                </c:pt>
                <c:pt idx="5">
                  <c:v>0.82207355448369324</c:v>
                </c:pt>
                <c:pt idx="6">
                  <c:v>3.6400651610679624E-2</c:v>
                </c:pt>
                <c:pt idx="7">
                  <c:v>0.99835837805910543</c:v>
                </c:pt>
                <c:pt idx="8">
                  <c:v>-0.51744072090740278</c:v>
                </c:pt>
                <c:pt idx="9">
                  <c:v>-4.1163631794960409E-2</c:v>
                </c:pt>
                <c:pt idx="10">
                  <c:v>-0.85733376517773685</c:v>
                </c:pt>
                <c:pt idx="11">
                  <c:v>-0.67111681344829144</c:v>
                </c:pt>
                <c:pt idx="12">
                  <c:v>-0.50936664369445328</c:v>
                </c:pt>
                <c:pt idx="13">
                  <c:v>8.7262570063773026E-2</c:v>
                </c:pt>
                <c:pt idx="14">
                  <c:v>0.17264466869348905</c:v>
                </c:pt>
                <c:pt idx="15">
                  <c:v>0.21284485301040768</c:v>
                </c:pt>
              </c:numCache>
            </c:numRef>
          </c:val>
          <c:extLst xmlns:c16r2="http://schemas.microsoft.com/office/drawing/2015/06/chart">
            <c:ext xmlns:c16="http://schemas.microsoft.com/office/drawing/2014/chart" uri="{C3380CC4-5D6E-409C-BE32-E72D297353CC}">
              <c16:uniqueId val="{00000001-E8E9-475A-87B9-C682EEB0F88A}"/>
            </c:ext>
          </c:extLst>
        </c:ser>
        <c:ser>
          <c:idx val="2"/>
          <c:order val="2"/>
          <c:tx>
            <c:strRef>
              <c:f>WRD!$D$1</c:f>
              <c:strCache>
                <c:ptCount val="1"/>
                <c:pt idx="0">
                  <c:v>Sociale lasten werkgevers</c:v>
                </c:pt>
              </c:strCache>
            </c:strRef>
          </c:tx>
          <c:spPr>
            <a:solidFill>
              <a:srgbClr val="B8450E"/>
            </a:solidFill>
            <a:ln w="12700">
              <a:noFill/>
              <a:prstDash val="solid"/>
            </a:ln>
            <a:effectLst/>
            <a:extLst>
              <a:ext uri="{91240B29-F687-4F45-9708-019B960494DF}">
                <a14:hiddenLine xmlns:a14="http://schemas.microsoft.com/office/drawing/2010/main" w="12700">
                  <a:solidFill>
                    <a:srgbClr val="B8450E"/>
                  </a:solidFill>
                  <a:prstDash val="solid"/>
                </a14:hiddenLine>
              </a:ext>
            </a:extLst>
          </c:spPr>
          <c:invertIfNegative val="0"/>
          <c:cat>
            <c:numRef>
              <c:f>WRD!$A$2:$A$17</c:f>
              <c:numCache>
                <c:formatCode>m/d/yyyy</c:formatCode>
                <c:ptCount val="16"/>
                <c:pt idx="0">
                  <c:v>38718</c:v>
                </c:pt>
                <c:pt idx="1">
                  <c:v>39083</c:v>
                </c:pt>
                <c:pt idx="2">
                  <c:v>39448</c:v>
                </c:pt>
                <c:pt idx="3">
                  <c:v>39814</c:v>
                </c:pt>
                <c:pt idx="4">
                  <c:v>40179</c:v>
                </c:pt>
                <c:pt idx="5">
                  <c:v>40544</c:v>
                </c:pt>
                <c:pt idx="6">
                  <c:v>40909</c:v>
                </c:pt>
                <c:pt idx="7">
                  <c:v>41275</c:v>
                </c:pt>
                <c:pt idx="8">
                  <c:v>41640</c:v>
                </c:pt>
                <c:pt idx="9">
                  <c:v>42005</c:v>
                </c:pt>
                <c:pt idx="10">
                  <c:v>42370</c:v>
                </c:pt>
                <c:pt idx="11">
                  <c:v>42736</c:v>
                </c:pt>
                <c:pt idx="12">
                  <c:v>43101</c:v>
                </c:pt>
                <c:pt idx="13">
                  <c:v>43466</c:v>
                </c:pt>
                <c:pt idx="14">
                  <c:v>43831</c:v>
                </c:pt>
                <c:pt idx="15">
                  <c:v>44197</c:v>
                </c:pt>
              </c:numCache>
            </c:numRef>
          </c:cat>
          <c:val>
            <c:numRef>
              <c:f>WRD!$D$2:$D$17</c:f>
              <c:numCache>
                <c:formatCode>0.00</c:formatCode>
                <c:ptCount val="16"/>
                <c:pt idx="0">
                  <c:v>-1.1178726053522103</c:v>
                </c:pt>
                <c:pt idx="1">
                  <c:v>-0.24545061936440682</c:v>
                </c:pt>
                <c:pt idx="2">
                  <c:v>1.1855352460443669</c:v>
                </c:pt>
                <c:pt idx="3">
                  <c:v>0.24336371398112622</c:v>
                </c:pt>
                <c:pt idx="4">
                  <c:v>-0.52643332944601884</c:v>
                </c:pt>
                <c:pt idx="5">
                  <c:v>0.33425507230488982</c:v>
                </c:pt>
                <c:pt idx="6">
                  <c:v>0.71223140578577926</c:v>
                </c:pt>
                <c:pt idx="7">
                  <c:v>-0.16684823504888868</c:v>
                </c:pt>
                <c:pt idx="8">
                  <c:v>1.3210653810582951</c:v>
                </c:pt>
                <c:pt idx="9">
                  <c:v>-1.7363388557331438</c:v>
                </c:pt>
                <c:pt idx="10">
                  <c:v>0.13164057117664996</c:v>
                </c:pt>
                <c:pt idx="11">
                  <c:v>-0.15063225124607449</c:v>
                </c:pt>
                <c:pt idx="12">
                  <c:v>0.17921380345418125</c:v>
                </c:pt>
                <c:pt idx="13">
                  <c:v>0.29119423508339182</c:v>
                </c:pt>
                <c:pt idx="14">
                  <c:v>0.37198118379095924</c:v>
                </c:pt>
                <c:pt idx="15">
                  <c:v>0.6971759438734404</c:v>
                </c:pt>
              </c:numCache>
            </c:numRef>
          </c:val>
          <c:extLst xmlns:c16r2="http://schemas.microsoft.com/office/drawing/2015/06/chart">
            <c:ext xmlns:c16="http://schemas.microsoft.com/office/drawing/2014/chart" uri="{C3380CC4-5D6E-409C-BE32-E72D297353CC}">
              <c16:uniqueId val="{00000002-E8E9-475A-87B9-C682EEB0F88A}"/>
            </c:ext>
          </c:extLst>
        </c:ser>
        <c:dLbls>
          <c:showLegendKey val="0"/>
          <c:showVal val="0"/>
          <c:showCatName val="0"/>
          <c:showSerName val="0"/>
          <c:showPercent val="0"/>
          <c:showBubbleSize val="0"/>
        </c:dLbls>
        <c:gapWidth val="100"/>
        <c:overlap val="100"/>
        <c:axId val="555270944"/>
        <c:axId val="555267024"/>
      </c:barChart>
      <c:lineChart>
        <c:grouping val="standard"/>
        <c:varyColors val="0"/>
        <c:ser>
          <c:idx val="3"/>
          <c:order val="3"/>
          <c:tx>
            <c:strRef>
              <c:f>WRD!$E$1</c:f>
              <c:strCache>
                <c:ptCount val="1"/>
                <c:pt idx="0">
                  <c:v>Loonsom</c:v>
                </c:pt>
              </c:strCache>
            </c:strRef>
          </c:tx>
          <c:spPr>
            <a:ln w="25400">
              <a:solidFill>
                <a:srgbClr val="162257"/>
              </a:solidFill>
              <a:prstDash val="solid"/>
              <a:round/>
            </a:ln>
            <a:effectLst/>
            <a:extLst/>
          </c:spPr>
          <c:marker>
            <c:symbol val="none"/>
          </c:marker>
          <c:cat>
            <c:numRef>
              <c:f>WRD!$A$2:$A$17</c:f>
              <c:numCache>
                <c:formatCode>m/d/yyyy</c:formatCode>
                <c:ptCount val="16"/>
                <c:pt idx="0">
                  <c:v>38718</c:v>
                </c:pt>
                <c:pt idx="1">
                  <c:v>39083</c:v>
                </c:pt>
                <c:pt idx="2">
                  <c:v>39448</c:v>
                </c:pt>
                <c:pt idx="3">
                  <c:v>39814</c:v>
                </c:pt>
                <c:pt idx="4">
                  <c:v>40179</c:v>
                </c:pt>
                <c:pt idx="5">
                  <c:v>40544</c:v>
                </c:pt>
                <c:pt idx="6">
                  <c:v>40909</c:v>
                </c:pt>
                <c:pt idx="7">
                  <c:v>41275</c:v>
                </c:pt>
                <c:pt idx="8">
                  <c:v>41640</c:v>
                </c:pt>
                <c:pt idx="9">
                  <c:v>42005</c:v>
                </c:pt>
                <c:pt idx="10">
                  <c:v>42370</c:v>
                </c:pt>
                <c:pt idx="11">
                  <c:v>42736</c:v>
                </c:pt>
                <c:pt idx="12">
                  <c:v>43101</c:v>
                </c:pt>
                <c:pt idx="13">
                  <c:v>43466</c:v>
                </c:pt>
                <c:pt idx="14">
                  <c:v>43831</c:v>
                </c:pt>
                <c:pt idx="15">
                  <c:v>44197</c:v>
                </c:pt>
              </c:numCache>
            </c:numRef>
          </c:cat>
          <c:val>
            <c:numRef>
              <c:f>WRD!$E$2:$E$17</c:f>
              <c:numCache>
                <c:formatCode>0.00</c:formatCode>
                <c:ptCount val="16"/>
                <c:pt idx="0">
                  <c:v>1.233708742628381</c:v>
                </c:pt>
                <c:pt idx="1">
                  <c:v>3.2513803834944621</c:v>
                </c:pt>
                <c:pt idx="2">
                  <c:v>3.8868865849531087</c:v>
                </c:pt>
                <c:pt idx="3">
                  <c:v>2.5553473373385982</c:v>
                </c:pt>
                <c:pt idx="4">
                  <c:v>0.67357993066865518</c:v>
                </c:pt>
                <c:pt idx="5">
                  <c:v>2.531214053003028</c:v>
                </c:pt>
                <c:pt idx="6">
                  <c:v>2.3350203526455449</c:v>
                </c:pt>
                <c:pt idx="7">
                  <c:v>2.1018394576796995</c:v>
                </c:pt>
                <c:pt idx="8">
                  <c:v>1.8742542542704355</c:v>
                </c:pt>
                <c:pt idx="9">
                  <c:v>-0.52058549148086275</c:v>
                </c:pt>
                <c:pt idx="10">
                  <c:v>0.90597204138058718</c:v>
                </c:pt>
                <c:pt idx="11">
                  <c:v>0.70690357011915506</c:v>
                </c:pt>
                <c:pt idx="12">
                  <c:v>1.6218786343752623</c:v>
                </c:pt>
                <c:pt idx="13">
                  <c:v>2.8021209854171891</c:v>
                </c:pt>
                <c:pt idx="14">
                  <c:v>3.188281957344441</c:v>
                </c:pt>
                <c:pt idx="15">
                  <c:v>3.6991958215825793</c:v>
                </c:pt>
              </c:numCache>
            </c:numRef>
          </c:val>
          <c:smooth val="0"/>
          <c:extLst xmlns:c16r2="http://schemas.microsoft.com/office/drawing/2015/06/chart">
            <c:ext xmlns:c16="http://schemas.microsoft.com/office/drawing/2014/chart" uri="{C3380CC4-5D6E-409C-BE32-E72D297353CC}">
              <c16:uniqueId val="{00000003-E8E9-475A-87B9-C682EEB0F88A}"/>
            </c:ext>
          </c:extLst>
        </c:ser>
        <c:dLbls>
          <c:showLegendKey val="0"/>
          <c:showVal val="0"/>
          <c:showCatName val="0"/>
          <c:showSerName val="0"/>
          <c:showPercent val="0"/>
          <c:showBubbleSize val="0"/>
        </c:dLbls>
        <c:marker val="1"/>
        <c:smooth val="0"/>
        <c:axId val="555270944"/>
        <c:axId val="555267024"/>
      </c:lineChart>
      <c:dateAx>
        <c:axId val="555270944"/>
        <c:scaling>
          <c:orientation val="minMax"/>
        </c:scaling>
        <c:delete val="0"/>
        <c:axPos val="b"/>
        <c:numFmt formatCode="yy" sourceLinked="0"/>
        <c:majorTickMark val="out"/>
        <c:minorTickMark val="out"/>
        <c:tickLblPos val="low"/>
        <c:spPr>
          <a:noFill/>
          <a:ln/>
        </c:spPr>
        <c:txPr>
          <a:bodyPr/>
          <a:lstStyle/>
          <a:p>
            <a:pPr>
              <a:defRPr>
                <a:solidFill>
                  <a:srgbClr val="7F7F7F"/>
                </a:solidFill>
              </a:defRPr>
            </a:pPr>
            <a:endParaRPr lang="nl-NL"/>
          </a:p>
        </c:txPr>
        <c:crossAx val="555267024"/>
        <c:crosses val="autoZero"/>
        <c:auto val="1"/>
        <c:lblOffset val="100"/>
        <c:baseTimeUnit val="years"/>
        <c:majorUnit val="2"/>
        <c:majorTimeUnit val="years"/>
      </c:dateAx>
      <c:valAx>
        <c:axId val="555267024"/>
        <c:scaling>
          <c:orientation val="minMax"/>
          <c:min val="-2"/>
        </c:scaling>
        <c:delete val="0"/>
        <c:axPos val="l"/>
        <c:majorGridlines>
          <c:spPr>
            <a:ln>
              <a:solidFill>
                <a:srgbClr val="7F7F7F"/>
              </a:solidFill>
            </a:ln>
          </c:spPr>
        </c:majorGridlines>
        <c:numFmt formatCode="0" sourceLinked="0"/>
        <c:majorTickMark val="out"/>
        <c:minorTickMark val="none"/>
        <c:tickLblPos val="nextTo"/>
        <c:spPr>
          <a:ln>
            <a:noFill/>
          </a:ln>
        </c:spPr>
        <c:txPr>
          <a:bodyPr/>
          <a:lstStyle/>
          <a:p>
            <a:pPr>
              <a:defRPr>
                <a:solidFill>
                  <a:srgbClr val="7F7F7F"/>
                </a:solidFill>
              </a:defRPr>
            </a:pPr>
            <a:endParaRPr lang="nl-NL"/>
          </a:p>
        </c:txPr>
        <c:crossAx val="555270944"/>
        <c:crosses val="autoZero"/>
        <c:crossBetween val="between"/>
      </c:valAx>
      <c:spPr>
        <a:solidFill>
          <a:srgbClr val="FFFFFF"/>
        </a:solidFill>
        <a:ln>
          <a:noFill/>
        </a:ln>
      </c:spPr>
    </c:plotArea>
    <c:legend>
      <c:legendPos val="r"/>
      <c:layout>
        <c:manualLayout>
          <c:xMode val="edge"/>
          <c:yMode val="edge"/>
          <c:x val="2.5240834268612046E-2"/>
          <c:y val="0.80615234375"/>
          <c:w val="0.32664609053497945"/>
          <c:h val="0.16536458333333334"/>
        </c:manualLayout>
      </c:layout>
      <c:overlay val="0"/>
      <c:txPr>
        <a:bodyPr/>
        <a:lstStyle/>
        <a:p>
          <a:pPr>
            <a:defRPr>
              <a:solidFill>
                <a:srgbClr val="2B323C"/>
              </a:solidFill>
            </a:defRPr>
          </a:pPr>
          <a:endParaRPr lang="nl-NL"/>
        </a:p>
      </c:txPr>
    </c:legend>
    <c:plotVisOnly val="1"/>
    <c:dispBlanksAs val="gap"/>
    <c:showDLblsOverMax val="0"/>
  </c:chart>
  <c:spPr>
    <a:solidFill>
      <a:srgbClr val="FFFFFF"/>
    </a:solidFill>
    <a:ln>
      <a:noFill/>
    </a:ln>
  </c:spPr>
  <c:txPr>
    <a:bodyPr/>
    <a:lstStyle/>
    <a:p>
      <a:pPr>
        <a:defRPr sz="1200"/>
      </a:pPr>
      <a:endParaRPr lang="nl-NL"/>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338407220351666E-2"/>
          <c:y val="2.0569227430555559E-2"/>
          <c:w val="0.94259151816549247"/>
          <c:h val="0.67952560763888892"/>
        </c:manualLayout>
      </c:layout>
      <c:barChart>
        <c:barDir val="col"/>
        <c:grouping val="stacked"/>
        <c:varyColors val="0"/>
        <c:ser>
          <c:idx val="0"/>
          <c:order val="0"/>
          <c:tx>
            <c:strRef>
              <c:f>PPT!$B$1</c:f>
              <c:strCache>
                <c:ptCount val="1"/>
                <c:pt idx="0">
                  <c:v>Goederen en diensten excl. energie</c:v>
                </c:pt>
              </c:strCache>
            </c:strRef>
          </c:tx>
          <c:spPr>
            <a:solidFill>
              <a:srgbClr val="2FB5E4"/>
            </a:solidFill>
            <a:ln w="12700">
              <a:noFill/>
              <a:prstDash val="solid"/>
              <a:round/>
            </a:ln>
            <a:effectLst/>
            <a:extLst>
              <a:ext uri="{91240B29-F687-4F45-9708-019B960494DF}">
                <a14:hiddenLine xmlns:a14="http://schemas.microsoft.com/office/drawing/2010/main" w="12700">
                  <a:solidFill>
                    <a:srgbClr val="2FB5E4"/>
                  </a:solidFill>
                  <a:prstDash val="solid"/>
                  <a:round/>
                </a14:hiddenLine>
              </a:ext>
            </a:extLst>
          </c:spPr>
          <c:invertIfNegative val="0"/>
          <c:cat>
            <c:numRef>
              <c:f>PPT!$A$2:$A$85</c:f>
              <c:numCache>
                <c:formatCode>m/d/yyyy</c:formatCode>
                <c:ptCount val="8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numCache>
            </c:numRef>
          </c:cat>
          <c:val>
            <c:numRef>
              <c:f>PPT!$B$2:$B$85</c:f>
              <c:numCache>
                <c:formatCode>0.00</c:formatCode>
                <c:ptCount val="84"/>
                <c:pt idx="0">
                  <c:v>0.14797053573752061</c:v>
                </c:pt>
                <c:pt idx="1">
                  <c:v>0.24408868194749911</c:v>
                </c:pt>
                <c:pt idx="2">
                  <c:v>0.23934983248841457</c:v>
                </c:pt>
                <c:pt idx="3">
                  <c:v>0.49531475167932126</c:v>
                </c:pt>
                <c:pt idx="4">
                  <c:v>1.1449352514823907</c:v>
                </c:pt>
                <c:pt idx="5">
                  <c:v>0.97921164979427811</c:v>
                </c:pt>
                <c:pt idx="6">
                  <c:v>1.3530555947112612</c:v>
                </c:pt>
                <c:pt idx="7">
                  <c:v>1.1012687621402877</c:v>
                </c:pt>
                <c:pt idx="8">
                  <c:v>1.1139101666489228</c:v>
                </c:pt>
                <c:pt idx="9">
                  <c:v>1.1999494143819955</c:v>
                </c:pt>
                <c:pt idx="10">
                  <c:v>0.98992468814396584</c:v>
                </c:pt>
                <c:pt idx="11">
                  <c:v>1.0079465553487532</c:v>
                </c:pt>
                <c:pt idx="12">
                  <c:v>0.69550328554715091</c:v>
                </c:pt>
                <c:pt idx="13">
                  <c:v>1.0403312249276215</c:v>
                </c:pt>
                <c:pt idx="14">
                  <c:v>1.3147279947655783</c:v>
                </c:pt>
                <c:pt idx="15">
                  <c:v>0.5840111316998966</c:v>
                </c:pt>
                <c:pt idx="16">
                  <c:v>0.53566454508996952</c:v>
                </c:pt>
                <c:pt idx="17">
                  <c:v>0.50042400910799378</c:v>
                </c:pt>
                <c:pt idx="18">
                  <c:v>0.23731271164889778</c:v>
                </c:pt>
                <c:pt idx="19">
                  <c:v>0.68300256325200015</c:v>
                </c:pt>
                <c:pt idx="20">
                  <c:v>0.26281638431392357</c:v>
                </c:pt>
                <c:pt idx="21">
                  <c:v>0.45838572850855108</c:v>
                </c:pt>
                <c:pt idx="22">
                  <c:v>0.67176402684127012</c:v>
                </c:pt>
                <c:pt idx="23">
                  <c:v>0.67524497083777557</c:v>
                </c:pt>
                <c:pt idx="24">
                  <c:v>1.2138150526215652</c:v>
                </c:pt>
                <c:pt idx="25">
                  <c:v>1.0973384475500594</c:v>
                </c:pt>
                <c:pt idx="26">
                  <c:v>0.17016716476841764</c:v>
                </c:pt>
                <c:pt idx="27">
                  <c:v>0.98933552512315603</c:v>
                </c:pt>
                <c:pt idx="28">
                  <c:v>0.55553017278624095</c:v>
                </c:pt>
                <c:pt idx="29">
                  <c:v>0.91632940093083393</c:v>
                </c:pt>
                <c:pt idx="30">
                  <c:v>1.2277052301851574</c:v>
                </c:pt>
                <c:pt idx="31">
                  <c:v>1.1722571836775846</c:v>
                </c:pt>
                <c:pt idx="32">
                  <c:v>1.1114106349682333</c:v>
                </c:pt>
                <c:pt idx="33">
                  <c:v>1.0661712879070087</c:v>
                </c:pt>
                <c:pt idx="34">
                  <c:v>1.1236314249781905</c:v>
                </c:pt>
                <c:pt idx="35">
                  <c:v>1.0158169697789876</c:v>
                </c:pt>
                <c:pt idx="36">
                  <c:v>1.0304294670053209</c:v>
                </c:pt>
                <c:pt idx="37">
                  <c:v>0.90424357198203742</c:v>
                </c:pt>
                <c:pt idx="38">
                  <c:v>0.65930183084960592</c:v>
                </c:pt>
                <c:pt idx="39">
                  <c:v>0.60017783958554838</c:v>
                </c:pt>
                <c:pt idx="40">
                  <c:v>1.1432419077936569</c:v>
                </c:pt>
                <c:pt idx="41">
                  <c:v>0.83790917238170326</c:v>
                </c:pt>
                <c:pt idx="42">
                  <c:v>0.99244256020795096</c:v>
                </c:pt>
                <c:pt idx="43">
                  <c:v>0.94861879992179332</c:v>
                </c:pt>
                <c:pt idx="44">
                  <c:v>0.70630537715257879</c:v>
                </c:pt>
                <c:pt idx="45">
                  <c:v>0.97713458269110742</c:v>
                </c:pt>
                <c:pt idx="46">
                  <c:v>1.0957875672283839</c:v>
                </c:pt>
                <c:pt idx="47">
                  <c:v>1.3154226304675356</c:v>
                </c:pt>
                <c:pt idx="48">
                  <c:v>1.2792778936118334</c:v>
                </c:pt>
                <c:pt idx="49">
                  <c:v>1.6777670487686478</c:v>
                </c:pt>
                <c:pt idx="50">
                  <c:v>1.8886451574443477</c:v>
                </c:pt>
                <c:pt idx="51">
                  <c:v>2.0309266908412029</c:v>
                </c:pt>
                <c:pt idx="52">
                  <c:v>1.4629006562847326</c:v>
                </c:pt>
                <c:pt idx="53">
                  <c:v>2.0395992188110315</c:v>
                </c:pt>
                <c:pt idx="54">
                  <c:v>2.0984807084601123</c:v>
                </c:pt>
                <c:pt idx="55">
                  <c:v>2.7219984510026571</c:v>
                </c:pt>
                <c:pt idx="56">
                  <c:v>2.3472658748505877</c:v>
                </c:pt>
                <c:pt idx="57">
                  <c:v>2.4844226555872053</c:v>
                </c:pt>
                <c:pt idx="58">
                  <c:v>2.0947216178954995</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numCache>
            </c:numRef>
          </c:val>
          <c:extLst xmlns:c16r2="http://schemas.microsoft.com/office/drawing/2015/06/chart">
            <c:ext xmlns:c16="http://schemas.microsoft.com/office/drawing/2014/chart" uri="{C3380CC4-5D6E-409C-BE32-E72D297353CC}">
              <c16:uniqueId val="{00000000-B795-468C-8CE9-0BC38F8BB60E}"/>
            </c:ext>
          </c:extLst>
        </c:ser>
        <c:ser>
          <c:idx val="2"/>
          <c:order val="1"/>
          <c:tx>
            <c:strRef>
              <c:f>PPT!$C$1</c:f>
              <c:strCache>
                <c:ptCount val="1"/>
                <c:pt idx="0">
                  <c:v>Energie</c:v>
                </c:pt>
              </c:strCache>
            </c:strRef>
          </c:tx>
          <c:spPr>
            <a:solidFill>
              <a:srgbClr val="B8450E"/>
            </a:solidFill>
            <a:ln w="12700">
              <a:noFill/>
              <a:prstDash val="solid"/>
              <a:round/>
            </a:ln>
            <a:effectLst/>
            <a:extLst>
              <a:ext uri="{91240B29-F687-4F45-9708-019B960494DF}">
                <a14:hiddenLine xmlns:a14="http://schemas.microsoft.com/office/drawing/2010/main" w="12700">
                  <a:solidFill>
                    <a:srgbClr val="B8450E"/>
                  </a:solidFill>
                  <a:prstDash val="solid"/>
                  <a:round/>
                </a14:hiddenLine>
              </a:ext>
            </a:extLst>
          </c:spPr>
          <c:invertIfNegative val="0"/>
          <c:cat>
            <c:numRef>
              <c:f>PPT!$A$2:$A$85</c:f>
              <c:numCache>
                <c:formatCode>m/d/yyyy</c:formatCode>
                <c:ptCount val="8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numCache>
            </c:numRef>
          </c:cat>
          <c:val>
            <c:numRef>
              <c:f>PPT!$C$2:$C$85</c:f>
              <c:numCache>
                <c:formatCode>0.00</c:formatCode>
                <c:ptCount val="84"/>
                <c:pt idx="0">
                  <c:v>-0.81815737570503322</c:v>
                </c:pt>
                <c:pt idx="1">
                  <c:v>-0.69831296780597241</c:v>
                </c:pt>
                <c:pt idx="2">
                  <c:v>-0.51890254814336612</c:v>
                </c:pt>
                <c:pt idx="3">
                  <c:v>-0.52509438241190609</c:v>
                </c:pt>
                <c:pt idx="4">
                  <c:v>-0.45686185698697646</c:v>
                </c:pt>
                <c:pt idx="5">
                  <c:v>-0.49882734234830906</c:v>
                </c:pt>
                <c:pt idx="6">
                  <c:v>-0.54515613331092028</c:v>
                </c:pt>
                <c:pt idx="7">
                  <c:v>-0.6618839009459625</c:v>
                </c:pt>
                <c:pt idx="8">
                  <c:v>-0.8342457639321833</c:v>
                </c:pt>
                <c:pt idx="9">
                  <c:v>-0.79994941438199507</c:v>
                </c:pt>
                <c:pt idx="10">
                  <c:v>-0.61720382584920386</c:v>
                </c:pt>
                <c:pt idx="11">
                  <c:v>-0.51319695922598541</c:v>
                </c:pt>
                <c:pt idx="12">
                  <c:v>-0.48082326101228745</c:v>
                </c:pt>
                <c:pt idx="13">
                  <c:v>-0.71585343137661817</c:v>
                </c:pt>
                <c:pt idx="14">
                  <c:v>-0.79410324506592855</c:v>
                </c:pt>
                <c:pt idx="15">
                  <c:v>-0.78260114262233582</c:v>
                </c:pt>
                <c:pt idx="16">
                  <c:v>-0.75355104603083656</c:v>
                </c:pt>
                <c:pt idx="17">
                  <c:v>-0.69962719635898962</c:v>
                </c:pt>
                <c:pt idx="18">
                  <c:v>-0.80127828006682122</c:v>
                </c:pt>
                <c:pt idx="19">
                  <c:v>-0.5935215531108099</c:v>
                </c:pt>
                <c:pt idx="20">
                  <c:v>-0.35245781857687836</c:v>
                </c:pt>
                <c:pt idx="21">
                  <c:v>-0.18946142571970889</c:v>
                </c:pt>
                <c:pt idx="22">
                  <c:v>-0.29039108424794247</c:v>
                </c:pt>
                <c:pt idx="23">
                  <c:v>6.8249452954048426E-2</c:v>
                </c:pt>
                <c:pt idx="24">
                  <c:v>0.428539328690274</c:v>
                </c:pt>
                <c:pt idx="25">
                  <c:v>0.56023179704261716</c:v>
                </c:pt>
                <c:pt idx="26">
                  <c:v>0.45732287507222147</c:v>
                </c:pt>
                <c:pt idx="27">
                  <c:v>0.43340848044842961</c:v>
                </c:pt>
                <c:pt idx="28">
                  <c:v>0.17896114235023525</c:v>
                </c:pt>
                <c:pt idx="29">
                  <c:v>5.1734471324664071E-2</c:v>
                </c:pt>
                <c:pt idx="30">
                  <c:v>0.26483208324768259</c:v>
                </c:pt>
                <c:pt idx="31">
                  <c:v>0.32769314909285435</c:v>
                </c:pt>
                <c:pt idx="32">
                  <c:v>0.32413916066530613</c:v>
                </c:pt>
                <c:pt idx="33">
                  <c:v>0.22517668070329255</c:v>
                </c:pt>
                <c:pt idx="34">
                  <c:v>0.42605863700940594</c:v>
                </c:pt>
                <c:pt idx="35">
                  <c:v>0.20089790007241085</c:v>
                </c:pt>
                <c:pt idx="36">
                  <c:v>0.45491778309504532</c:v>
                </c:pt>
                <c:pt idx="37">
                  <c:v>0.34849056999449285</c:v>
                </c:pt>
                <c:pt idx="38">
                  <c:v>0.36019732781614272</c:v>
                </c:pt>
                <c:pt idx="39">
                  <c:v>0.42983981785999931</c:v>
                </c:pt>
                <c:pt idx="40">
                  <c:v>0.74857009338872349</c:v>
                </c:pt>
                <c:pt idx="41">
                  <c:v>0.82266214322569209</c:v>
                </c:pt>
                <c:pt idx="42">
                  <c:v>0.92912606724301372</c:v>
                </c:pt>
                <c:pt idx="43">
                  <c:v>0.92063154261098668</c:v>
                </c:pt>
                <c:pt idx="44">
                  <c:v>0.8760042051570035</c:v>
                </c:pt>
                <c:pt idx="45">
                  <c:v>0.90577215458456173</c:v>
                </c:pt>
                <c:pt idx="46">
                  <c:v>0.6763892566369395</c:v>
                </c:pt>
                <c:pt idx="47">
                  <c:v>0.51727024567788971</c:v>
                </c:pt>
                <c:pt idx="48">
                  <c:v>0.70845944816029982</c:v>
                </c:pt>
                <c:pt idx="49">
                  <c:v>0.87525730315592321</c:v>
                </c:pt>
                <c:pt idx="50">
                  <c:v>0.97241696287703061</c:v>
                </c:pt>
                <c:pt idx="51">
                  <c:v>0.99849364122987272</c:v>
                </c:pt>
                <c:pt idx="52">
                  <c:v>0.867628306098017</c:v>
                </c:pt>
                <c:pt idx="53">
                  <c:v>0.70225785459685131</c:v>
                </c:pt>
                <c:pt idx="54">
                  <c:v>0.50829112686116307</c:v>
                </c:pt>
                <c:pt idx="55">
                  <c:v>0.38108541872544993</c:v>
                </c:pt>
                <c:pt idx="56">
                  <c:v>0.3617124533227738</c:v>
                </c:pt>
                <c:pt idx="57">
                  <c:v>0.33586803649093716</c:v>
                </c:pt>
                <c:pt idx="58">
                  <c:v>0.45921085767768466</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numCache>
            </c:numRef>
          </c:val>
          <c:extLst xmlns:c16r2="http://schemas.microsoft.com/office/drawing/2015/06/chart">
            <c:ext xmlns:c16="http://schemas.microsoft.com/office/drawing/2014/chart" uri="{C3380CC4-5D6E-409C-BE32-E72D297353CC}">
              <c16:uniqueId val="{00000002-B795-468C-8CE9-0BC38F8BB60E}"/>
            </c:ext>
          </c:extLst>
        </c:ser>
        <c:dLbls>
          <c:showLegendKey val="0"/>
          <c:showVal val="0"/>
          <c:showCatName val="0"/>
          <c:showSerName val="0"/>
          <c:showPercent val="0"/>
          <c:showBubbleSize val="0"/>
        </c:dLbls>
        <c:gapWidth val="60"/>
        <c:overlap val="100"/>
        <c:axId val="555266240"/>
        <c:axId val="555266632"/>
      </c:barChart>
      <c:lineChart>
        <c:grouping val="standard"/>
        <c:varyColors val="0"/>
        <c:ser>
          <c:idx val="4"/>
          <c:order val="2"/>
          <c:tx>
            <c:strRef>
              <c:f>PPT!$D$1</c:f>
              <c:strCache>
                <c:ptCount val="1"/>
                <c:pt idx="0">
                  <c:v>Kerninflatie (constante belastingen)</c:v>
                </c:pt>
              </c:strCache>
            </c:strRef>
          </c:tx>
          <c:spPr>
            <a:ln w="25400">
              <a:solidFill>
                <a:srgbClr val="EBBB00"/>
              </a:solidFill>
              <a:prstDash val="solid"/>
            </a:ln>
            <a:effectLst/>
            <a:extLst/>
          </c:spPr>
          <c:marker>
            <c:symbol val="none"/>
          </c:marker>
          <c:cat>
            <c:numRef>
              <c:f>PPT!$A$2:$A$85</c:f>
              <c:numCache>
                <c:formatCode>m/d/yyyy</c:formatCode>
                <c:ptCount val="8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numCache>
            </c:numRef>
          </c:cat>
          <c:val>
            <c:numRef>
              <c:f>PPT!$D$2:$D$85</c:f>
              <c:numCache>
                <c:formatCode>0.00</c:formatCode>
                <c:ptCount val="84"/>
                <c:pt idx="0">
                  <c:v>0.22617456564202332</c:v>
                </c:pt>
                <c:pt idx="1">
                  <c:v>0.21439509954057634</c:v>
                </c:pt>
                <c:pt idx="2">
                  <c:v>0.18088634308108809</c:v>
                </c:pt>
                <c:pt idx="3">
                  <c:v>0.44905698034127806</c:v>
                </c:pt>
                <c:pt idx="4">
                  <c:v>1.2945308580029957</c:v>
                </c:pt>
                <c:pt idx="5">
                  <c:v>1.0186585980836993</c:v>
                </c:pt>
                <c:pt idx="6">
                  <c:v>1.4853472501003662</c:v>
                </c:pt>
                <c:pt idx="7">
                  <c:v>0.92249072495738105</c:v>
                </c:pt>
                <c:pt idx="8">
                  <c:v>0.99258070984560298</c:v>
                </c:pt>
                <c:pt idx="9">
                  <c:v>1.1230321869046378</c:v>
                </c:pt>
                <c:pt idx="10">
                  <c:v>0.87994335996761652</c:v>
                </c:pt>
                <c:pt idx="11">
                  <c:v>0.93032662554353163</c:v>
                </c:pt>
                <c:pt idx="12">
                  <c:v>0.71802236126783381</c:v>
                </c:pt>
                <c:pt idx="13">
                  <c:v>1.2428687856560705</c:v>
                </c:pt>
                <c:pt idx="14">
                  <c:v>1.5648510382184844</c:v>
                </c:pt>
                <c:pt idx="15">
                  <c:v>0.58613153188953326</c:v>
                </c:pt>
                <c:pt idx="16">
                  <c:v>0.44580939171785516</c:v>
                </c:pt>
                <c:pt idx="17">
                  <c:v>0.31948881789138905</c:v>
                </c:pt>
                <c:pt idx="18">
                  <c:v>0.1681170886076</c:v>
                </c:pt>
                <c:pt idx="19">
                  <c:v>0.9041231992051646</c:v>
                </c:pt>
                <c:pt idx="20">
                  <c:v>0.31768092921671265</c:v>
                </c:pt>
                <c:pt idx="21">
                  <c:v>0.51561725334656749</c:v>
                </c:pt>
                <c:pt idx="22">
                  <c:v>0.78203328654502524</c:v>
                </c:pt>
                <c:pt idx="23">
                  <c:v>0.68129445947298084</c:v>
                </c:pt>
                <c:pt idx="24">
                  <c:v>1.323963743762091</c:v>
                </c:pt>
                <c:pt idx="25">
                  <c:v>1.026363453411161</c:v>
                </c:pt>
                <c:pt idx="26">
                  <c:v>-0.1777777777777878</c:v>
                </c:pt>
                <c:pt idx="27">
                  <c:v>0.97777777777776631</c:v>
                </c:pt>
                <c:pt idx="28">
                  <c:v>0.24657264029983583</c:v>
                </c:pt>
                <c:pt idx="29">
                  <c:v>0.68670382165605393</c:v>
                </c:pt>
                <c:pt idx="30">
                  <c:v>0.97739164774408582</c:v>
                </c:pt>
                <c:pt idx="31">
                  <c:v>0.81725088617565778</c:v>
                </c:pt>
                <c:pt idx="32">
                  <c:v>0.73231073725879003</c:v>
                </c:pt>
                <c:pt idx="33">
                  <c:v>0.72013416198084546</c:v>
                </c:pt>
                <c:pt idx="34">
                  <c:v>0.80580978909670087</c:v>
                </c:pt>
                <c:pt idx="35">
                  <c:v>0.79609911433975444</c:v>
                </c:pt>
                <c:pt idx="36">
                  <c:v>0.76389586893155226</c:v>
                </c:pt>
                <c:pt idx="37">
                  <c:v>0.67729083665337697</c:v>
                </c:pt>
                <c:pt idx="38">
                  <c:v>0.52438903730087638</c:v>
                </c:pt>
                <c:pt idx="39">
                  <c:v>0.32276995305164924</c:v>
                </c:pt>
                <c:pt idx="40">
                  <c:v>1.1216056670602104</c:v>
                </c:pt>
                <c:pt idx="41">
                  <c:v>0.85005436394187672</c:v>
                </c:pt>
                <c:pt idx="42">
                  <c:v>1.0265936644505258</c:v>
                </c:pt>
                <c:pt idx="43">
                  <c:v>0.87899208907120663</c:v>
                </c:pt>
                <c:pt idx="44">
                  <c:v>0.52067983102463966</c:v>
                </c:pt>
                <c:pt idx="45">
                  <c:v>0.87169441723800034</c:v>
                </c:pt>
                <c:pt idx="46">
                  <c:v>0.95726833119509358</c:v>
                </c:pt>
                <c:pt idx="47">
                  <c:v>1.2439530062197557</c:v>
                </c:pt>
                <c:pt idx="48">
                  <c:v>0.20947630922691918</c:v>
                </c:pt>
                <c:pt idx="49">
                  <c:v>0.74198654531063557</c:v>
                </c:pt>
                <c:pt idx="50">
                  <c:v>0.88582677165354173</c:v>
                </c:pt>
                <c:pt idx="51">
                  <c:v>1.1406844106463865</c:v>
                </c:pt>
                <c:pt idx="52">
                  <c:v>0.45728741000194972</c:v>
                </c:pt>
                <c:pt idx="53">
                  <c:v>1.0781142801136845</c:v>
                </c:pt>
                <c:pt idx="54">
                  <c:v>1.054872737830248</c:v>
                </c:pt>
                <c:pt idx="55">
                  <c:v>1.9362958660083196</c:v>
                </c:pt>
                <c:pt idx="56">
                  <c:v>1.485535574667729</c:v>
                </c:pt>
                <c:pt idx="57">
                  <c:v>1.6797747354112103</c:v>
                </c:pt>
                <c:pt idx="58">
                  <c:v>1.3000977517106493</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numCache>
            </c:numRef>
          </c:val>
          <c:smooth val="0"/>
          <c:extLst xmlns:c16r2="http://schemas.microsoft.com/office/drawing/2015/06/chart">
            <c:ext xmlns:c16="http://schemas.microsoft.com/office/drawing/2014/chart" uri="{C3380CC4-5D6E-409C-BE32-E72D297353CC}">
              <c16:uniqueId val="{00000004-B795-468C-8CE9-0BC38F8BB60E}"/>
            </c:ext>
          </c:extLst>
        </c:ser>
        <c:ser>
          <c:idx val="6"/>
          <c:order val="3"/>
          <c:tx>
            <c:strRef>
              <c:f>PPT!$E$1</c:f>
              <c:strCache>
                <c:ptCount val="1"/>
                <c:pt idx="0">
                  <c:v>Inflatie</c:v>
                </c:pt>
              </c:strCache>
            </c:strRef>
          </c:tx>
          <c:spPr>
            <a:ln w="25400" cmpd="sng">
              <a:solidFill>
                <a:srgbClr val="2D2166"/>
              </a:solidFill>
              <a:prstDash val="solid"/>
            </a:ln>
          </c:spPr>
          <c:marker>
            <c:symbol val="none"/>
          </c:marker>
          <c:cat>
            <c:numRef>
              <c:f>PPT!$A$2:$A$85</c:f>
              <c:numCache>
                <c:formatCode>m/d/yyyy</c:formatCode>
                <c:ptCount val="8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numCache>
            </c:numRef>
          </c:cat>
          <c:val>
            <c:numRef>
              <c:f>PPT!$E$2:$E$85</c:f>
              <c:numCache>
                <c:formatCode>0.00</c:formatCode>
                <c:ptCount val="84"/>
                <c:pt idx="0">
                  <c:v>-0.6701868399675126</c:v>
                </c:pt>
                <c:pt idx="1">
                  <c:v>-0.4542242858584733</c:v>
                </c:pt>
                <c:pt idx="2">
                  <c:v>-0.27955271565495154</c:v>
                </c:pt>
                <c:pt idx="3">
                  <c:v>-2.9779630732584828E-2</c:v>
                </c:pt>
                <c:pt idx="4">
                  <c:v>0.68807339449541427</c:v>
                </c:pt>
                <c:pt idx="5">
                  <c:v>0.48038430744596905</c:v>
                </c:pt>
                <c:pt idx="6">
                  <c:v>0.80789946140034097</c:v>
                </c:pt>
                <c:pt idx="7">
                  <c:v>0.43938486119432518</c:v>
                </c:pt>
                <c:pt idx="8">
                  <c:v>0.27966440271673942</c:v>
                </c:pt>
                <c:pt idx="9">
                  <c:v>0.40000000000000036</c:v>
                </c:pt>
                <c:pt idx="10">
                  <c:v>0.37272086229476198</c:v>
                </c:pt>
                <c:pt idx="11">
                  <c:v>0.4947495961227677</c:v>
                </c:pt>
                <c:pt idx="12">
                  <c:v>0.21468002453486346</c:v>
                </c:pt>
                <c:pt idx="13">
                  <c:v>0.32447779355100348</c:v>
                </c:pt>
                <c:pt idx="14">
                  <c:v>0.52062474969964967</c:v>
                </c:pt>
                <c:pt idx="15">
                  <c:v>-0.19859001092243922</c:v>
                </c:pt>
                <c:pt idx="16">
                  <c:v>-0.21788650094086703</c:v>
                </c:pt>
                <c:pt idx="17">
                  <c:v>-0.19920318725099584</c:v>
                </c:pt>
                <c:pt idx="18">
                  <c:v>-0.56396556841792345</c:v>
                </c:pt>
                <c:pt idx="19">
                  <c:v>8.9481010141190254E-2</c:v>
                </c:pt>
                <c:pt idx="20">
                  <c:v>-8.9641434262954789E-2</c:v>
                </c:pt>
                <c:pt idx="21">
                  <c:v>0.26892430278884216</c:v>
                </c:pt>
                <c:pt idx="22">
                  <c:v>0.38137294259332766</c:v>
                </c:pt>
                <c:pt idx="23">
                  <c:v>0.74349442379182396</c:v>
                </c:pt>
                <c:pt idx="24">
                  <c:v>1.6423543813118391</c:v>
                </c:pt>
                <c:pt idx="25">
                  <c:v>1.6575702445926765</c:v>
                </c:pt>
                <c:pt idx="26">
                  <c:v>0.62749003984063911</c:v>
                </c:pt>
                <c:pt idx="27">
                  <c:v>1.4227440055715856</c:v>
                </c:pt>
                <c:pt idx="28">
                  <c:v>0.73449131513647625</c:v>
                </c:pt>
                <c:pt idx="29">
                  <c:v>0.96806387225549795</c:v>
                </c:pt>
                <c:pt idx="30">
                  <c:v>1.4925373134328401</c:v>
                </c:pt>
                <c:pt idx="31">
                  <c:v>1.4999503327704389</c:v>
                </c:pt>
                <c:pt idx="32">
                  <c:v>1.4355497956335395</c:v>
                </c:pt>
                <c:pt idx="33">
                  <c:v>1.2913479686103013</c:v>
                </c:pt>
                <c:pt idx="34">
                  <c:v>1.5496900619875964</c:v>
                </c:pt>
                <c:pt idx="35">
                  <c:v>1.2167148698513985</c:v>
                </c:pt>
                <c:pt idx="36">
                  <c:v>1.4853472501003662</c:v>
                </c:pt>
                <c:pt idx="37">
                  <c:v>1.2527341419765303</c:v>
                </c:pt>
                <c:pt idx="38">
                  <c:v>1.0194991586657487</c:v>
                </c:pt>
                <c:pt idx="39">
                  <c:v>1.0300176574455477</c:v>
                </c:pt>
                <c:pt idx="40">
                  <c:v>1.8918120011823802</c:v>
                </c:pt>
                <c:pt idx="41">
                  <c:v>1.6605713156073953</c:v>
                </c:pt>
                <c:pt idx="42">
                  <c:v>1.9215686274509647</c:v>
                </c:pt>
                <c:pt idx="43">
                  <c:v>1.86925034253278</c:v>
                </c:pt>
                <c:pt idx="44">
                  <c:v>1.5823095823095823</c:v>
                </c:pt>
                <c:pt idx="45">
                  <c:v>1.8829067372756692</c:v>
                </c:pt>
                <c:pt idx="46">
                  <c:v>1.7721768238653235</c:v>
                </c:pt>
                <c:pt idx="47">
                  <c:v>1.8326928761454253</c:v>
                </c:pt>
                <c:pt idx="48">
                  <c:v>1.9877373417721333</c:v>
                </c:pt>
                <c:pt idx="49">
                  <c:v>2.553024351924571</c:v>
                </c:pt>
                <c:pt idx="50">
                  <c:v>2.8610621203213782</c:v>
                </c:pt>
                <c:pt idx="51">
                  <c:v>3.0294203320710755</c:v>
                </c:pt>
                <c:pt idx="52">
                  <c:v>2.3305289623827496</c:v>
                </c:pt>
                <c:pt idx="53">
                  <c:v>2.7418570734078829</c:v>
                </c:pt>
                <c:pt idx="54">
                  <c:v>2.6067718353212754</c:v>
                </c:pt>
                <c:pt idx="55">
                  <c:v>3.1030838697281071</c:v>
                </c:pt>
                <c:pt idx="56">
                  <c:v>2.7089783281733615</c:v>
                </c:pt>
                <c:pt idx="57">
                  <c:v>2.8202906920781423</c:v>
                </c:pt>
                <c:pt idx="58">
                  <c:v>2.553932475573184</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numCache>
            </c:numRef>
          </c:val>
          <c:smooth val="0"/>
          <c:extLst xmlns:c16r2="http://schemas.microsoft.com/office/drawing/2015/06/chart">
            <c:ext xmlns:c16="http://schemas.microsoft.com/office/drawing/2014/chart" uri="{C3380CC4-5D6E-409C-BE32-E72D297353CC}">
              <c16:uniqueId val="{00000006-B795-468C-8CE9-0BC38F8BB60E}"/>
            </c:ext>
          </c:extLst>
        </c:ser>
        <c:ser>
          <c:idx val="1"/>
          <c:order val="4"/>
          <c:tx>
            <c:strRef>
              <c:f>PPT!$F$1</c:f>
              <c:strCache>
                <c:ptCount val="1"/>
                <c:pt idx="0">
                  <c:v>Kerninflatie (constante belastingen; jaarraming)</c:v>
                </c:pt>
              </c:strCache>
            </c:strRef>
          </c:tx>
          <c:spPr>
            <a:ln w="19050">
              <a:noFill/>
              <a:prstDash val="solid"/>
            </a:ln>
          </c:spPr>
          <c:marker>
            <c:symbol val="circle"/>
            <c:size val="10"/>
            <c:spPr>
              <a:solidFill>
                <a:srgbClr val="EBBB00"/>
              </a:solidFill>
              <a:ln w="19050">
                <a:noFill/>
              </a:ln>
            </c:spPr>
          </c:marker>
          <c:dPt>
            <c:idx val="66"/>
            <c:bubble3D val="0"/>
            <c:spPr>
              <a:ln w="25400">
                <a:noFill/>
                <a:prstDash val="solid"/>
              </a:ln>
            </c:spPr>
            <c:extLst xmlns:c16r2="http://schemas.microsoft.com/office/drawing/2015/06/chart">
              <c:ext xmlns:c16="http://schemas.microsoft.com/office/drawing/2014/chart" uri="{C3380CC4-5D6E-409C-BE32-E72D297353CC}">
                <c16:uniqueId val="{00000001-2981-4455-9FD5-692886F49BA0}"/>
              </c:ext>
            </c:extLst>
          </c:dPt>
          <c:cat>
            <c:numRef>
              <c:f>PPT!$A$2:$A$85</c:f>
              <c:numCache>
                <c:formatCode>m/d/yyyy</c:formatCode>
                <c:ptCount val="8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numCache>
            </c:numRef>
          </c:cat>
          <c:val>
            <c:numRef>
              <c:f>PPT!$F$2:$F$85</c:f>
              <c:numCache>
                <c:formatCode>0.00</c:formatCode>
                <c:ptCount val="8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1.139693750350443</c:v>
                </c:pt>
                <c:pt idx="55">
                  <c:v>#N/A</c:v>
                </c:pt>
                <c:pt idx="56">
                  <c:v>#N/A</c:v>
                </c:pt>
                <c:pt idx="57">
                  <c:v>#N/A</c:v>
                </c:pt>
                <c:pt idx="58">
                  <c:v>#N/A</c:v>
                </c:pt>
                <c:pt idx="59">
                  <c:v>#N/A</c:v>
                </c:pt>
                <c:pt idx="60">
                  <c:v>#N/A</c:v>
                </c:pt>
                <c:pt idx="61">
                  <c:v>#N/A</c:v>
                </c:pt>
                <c:pt idx="62">
                  <c:v>#N/A</c:v>
                </c:pt>
                <c:pt idx="63">
                  <c:v>#N/A</c:v>
                </c:pt>
                <c:pt idx="64">
                  <c:v>#N/A</c:v>
                </c:pt>
                <c:pt idx="65">
                  <c:v>#N/A</c:v>
                </c:pt>
                <c:pt idx="66">
                  <c:v>1.9487857865051319</c:v>
                </c:pt>
                <c:pt idx="67">
                  <c:v>#N/A</c:v>
                </c:pt>
                <c:pt idx="68">
                  <c:v>#N/A</c:v>
                </c:pt>
                <c:pt idx="69">
                  <c:v>#N/A</c:v>
                </c:pt>
                <c:pt idx="70">
                  <c:v>#N/A</c:v>
                </c:pt>
                <c:pt idx="71">
                  <c:v>#N/A</c:v>
                </c:pt>
                <c:pt idx="72">
                  <c:v>#N/A</c:v>
                </c:pt>
                <c:pt idx="73">
                  <c:v>#N/A</c:v>
                </c:pt>
                <c:pt idx="74">
                  <c:v>#N/A</c:v>
                </c:pt>
                <c:pt idx="75">
                  <c:v>#N/A</c:v>
                </c:pt>
                <c:pt idx="76">
                  <c:v>#N/A</c:v>
                </c:pt>
                <c:pt idx="77">
                  <c:v>#N/A</c:v>
                </c:pt>
                <c:pt idx="78">
                  <c:v>1.9258220209895056</c:v>
                </c:pt>
                <c:pt idx="79">
                  <c:v>#N/A</c:v>
                </c:pt>
                <c:pt idx="80">
                  <c:v>#N/A</c:v>
                </c:pt>
                <c:pt idx="81">
                  <c:v>#N/A</c:v>
                </c:pt>
                <c:pt idx="82">
                  <c:v>#N/A</c:v>
                </c:pt>
                <c:pt idx="83">
                  <c:v>#N/A</c:v>
                </c:pt>
              </c:numCache>
            </c:numRef>
          </c:val>
          <c:smooth val="0"/>
          <c:extLst xmlns:c16r2="http://schemas.microsoft.com/office/drawing/2015/06/chart">
            <c:ext xmlns:c16="http://schemas.microsoft.com/office/drawing/2014/chart" uri="{C3380CC4-5D6E-409C-BE32-E72D297353CC}">
              <c16:uniqueId val="{00000002-2981-4455-9FD5-692886F49BA0}"/>
            </c:ext>
          </c:extLst>
        </c:ser>
        <c:ser>
          <c:idx val="3"/>
          <c:order val="5"/>
          <c:tx>
            <c:strRef>
              <c:f>PPT!$G$1</c:f>
              <c:strCache>
                <c:ptCount val="1"/>
                <c:pt idx="0">
                  <c:v>Inflatie (jaarraming)</c:v>
                </c:pt>
              </c:strCache>
            </c:strRef>
          </c:tx>
          <c:spPr>
            <a:ln w="25400">
              <a:noFill/>
              <a:prstDash val="solid"/>
            </a:ln>
          </c:spPr>
          <c:marker>
            <c:symbol val="circle"/>
            <c:size val="10"/>
            <c:spPr>
              <a:solidFill>
                <a:srgbClr val="2D2166"/>
              </a:solidFill>
              <a:ln w="19050">
                <a:noFill/>
              </a:ln>
            </c:spPr>
          </c:marker>
          <c:cat>
            <c:numRef>
              <c:f>PPT!$A$2:$A$85</c:f>
              <c:numCache>
                <c:formatCode>m/d/yyyy</c:formatCode>
                <c:ptCount val="8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numCache>
            </c:numRef>
          </c:cat>
          <c:val>
            <c:numRef>
              <c:f>PPT!$G$2:$G$85</c:f>
              <c:numCache>
                <c:formatCode>0.00</c:formatCode>
                <c:ptCount val="8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2.7021643106528601</c:v>
                </c:pt>
                <c:pt idx="55">
                  <c:v>#N/A</c:v>
                </c:pt>
                <c:pt idx="56">
                  <c:v>#N/A</c:v>
                </c:pt>
                <c:pt idx="57">
                  <c:v>#N/A</c:v>
                </c:pt>
                <c:pt idx="58">
                  <c:v>#N/A</c:v>
                </c:pt>
                <c:pt idx="59">
                  <c:v>#N/A</c:v>
                </c:pt>
                <c:pt idx="60">
                  <c:v>#N/A</c:v>
                </c:pt>
                <c:pt idx="61">
                  <c:v>#N/A</c:v>
                </c:pt>
                <c:pt idx="62">
                  <c:v>#N/A</c:v>
                </c:pt>
                <c:pt idx="63">
                  <c:v>#N/A</c:v>
                </c:pt>
                <c:pt idx="64">
                  <c:v>#N/A</c:v>
                </c:pt>
                <c:pt idx="65">
                  <c:v>#N/A</c:v>
                </c:pt>
                <c:pt idx="66">
                  <c:v>1.53238483137791</c:v>
                </c:pt>
                <c:pt idx="67">
                  <c:v>#N/A</c:v>
                </c:pt>
                <c:pt idx="68">
                  <c:v>#N/A</c:v>
                </c:pt>
                <c:pt idx="69">
                  <c:v>#N/A</c:v>
                </c:pt>
                <c:pt idx="70">
                  <c:v>#N/A</c:v>
                </c:pt>
                <c:pt idx="71">
                  <c:v>#N/A</c:v>
                </c:pt>
                <c:pt idx="72">
                  <c:v>#N/A</c:v>
                </c:pt>
                <c:pt idx="73">
                  <c:v>#N/A</c:v>
                </c:pt>
                <c:pt idx="74">
                  <c:v>#N/A</c:v>
                </c:pt>
                <c:pt idx="75">
                  <c:v>#N/A</c:v>
                </c:pt>
                <c:pt idx="76">
                  <c:v>#N/A</c:v>
                </c:pt>
                <c:pt idx="77">
                  <c:v>#N/A</c:v>
                </c:pt>
                <c:pt idx="78">
                  <c:v>1.8004007208608701</c:v>
                </c:pt>
                <c:pt idx="79">
                  <c:v>#N/A</c:v>
                </c:pt>
                <c:pt idx="80">
                  <c:v>#N/A</c:v>
                </c:pt>
                <c:pt idx="81">
                  <c:v>#N/A</c:v>
                </c:pt>
                <c:pt idx="82">
                  <c:v>#N/A</c:v>
                </c:pt>
                <c:pt idx="83">
                  <c:v>#N/A</c:v>
                </c:pt>
              </c:numCache>
            </c:numRef>
          </c:val>
          <c:smooth val="0"/>
          <c:extLst xmlns:c16r2="http://schemas.microsoft.com/office/drawing/2015/06/chart">
            <c:ext xmlns:c16="http://schemas.microsoft.com/office/drawing/2014/chart" uri="{C3380CC4-5D6E-409C-BE32-E72D297353CC}">
              <c16:uniqueId val="{00000003-2981-4455-9FD5-692886F49BA0}"/>
            </c:ext>
          </c:extLst>
        </c:ser>
        <c:dLbls>
          <c:showLegendKey val="0"/>
          <c:showVal val="0"/>
          <c:showCatName val="0"/>
          <c:showSerName val="0"/>
          <c:showPercent val="0"/>
          <c:showBubbleSize val="0"/>
        </c:dLbls>
        <c:marker val="1"/>
        <c:smooth val="0"/>
        <c:axId val="555266240"/>
        <c:axId val="555266632"/>
      </c:lineChart>
      <c:dateAx>
        <c:axId val="555266240"/>
        <c:scaling>
          <c:orientation val="minMax"/>
          <c:max val="44531"/>
          <c:min val="42005"/>
        </c:scaling>
        <c:delete val="0"/>
        <c:axPos val="b"/>
        <c:numFmt formatCode="yy" sourceLinked="0"/>
        <c:majorTickMark val="out"/>
        <c:minorTickMark val="none"/>
        <c:tickLblPos val="low"/>
        <c:spPr>
          <a:noFill/>
        </c:spPr>
        <c:txPr>
          <a:bodyPr/>
          <a:lstStyle/>
          <a:p>
            <a:pPr>
              <a:defRPr>
                <a:solidFill>
                  <a:srgbClr val="7F7F7F"/>
                </a:solidFill>
              </a:defRPr>
            </a:pPr>
            <a:endParaRPr lang="nl-NL"/>
          </a:p>
        </c:txPr>
        <c:crossAx val="555266632"/>
        <c:crossesAt val="-2"/>
        <c:auto val="1"/>
        <c:lblOffset val="100"/>
        <c:baseTimeUnit val="months"/>
        <c:majorUnit val="1"/>
        <c:majorTimeUnit val="years"/>
        <c:minorUnit val="1"/>
        <c:minorTimeUnit val="years"/>
      </c:dateAx>
      <c:valAx>
        <c:axId val="555266632"/>
        <c:scaling>
          <c:orientation val="minMax"/>
          <c:max val="4"/>
          <c:min val="-1"/>
        </c:scaling>
        <c:delete val="0"/>
        <c:axPos val="l"/>
        <c:majorGridlines>
          <c:spPr>
            <a:ln>
              <a:solidFill>
                <a:srgbClr val="7F7F7F"/>
              </a:solidFill>
            </a:ln>
          </c:spPr>
        </c:majorGridlines>
        <c:numFmt formatCode="#,##0" sourceLinked="0"/>
        <c:majorTickMark val="out"/>
        <c:minorTickMark val="none"/>
        <c:tickLblPos val="nextTo"/>
        <c:spPr>
          <a:ln>
            <a:noFill/>
          </a:ln>
        </c:spPr>
        <c:txPr>
          <a:bodyPr/>
          <a:lstStyle/>
          <a:p>
            <a:pPr>
              <a:defRPr>
                <a:solidFill>
                  <a:srgbClr val="7F7F7F"/>
                </a:solidFill>
              </a:defRPr>
            </a:pPr>
            <a:endParaRPr lang="nl-NL"/>
          </a:p>
        </c:txPr>
        <c:crossAx val="555266240"/>
        <c:crosses val="autoZero"/>
        <c:crossBetween val="between"/>
        <c:majorUnit val="1"/>
        <c:minorUnit val="0.2"/>
      </c:valAx>
      <c:spPr>
        <a:solidFill>
          <a:srgbClr val="FFFFFF"/>
        </a:solidFill>
        <a:ln>
          <a:noFill/>
        </a:ln>
      </c:spPr>
    </c:plotArea>
    <c:legend>
      <c:legendPos val="r"/>
      <c:layout>
        <c:manualLayout>
          <c:xMode val="edge"/>
          <c:yMode val="edge"/>
          <c:x val="7.0730452674897123E-4"/>
          <c:y val="0.78226996527777781"/>
          <c:w val="0.99775533108866443"/>
          <c:h val="0.1240234375"/>
        </c:manualLayout>
      </c:layout>
      <c:overlay val="0"/>
      <c:txPr>
        <a:bodyPr/>
        <a:lstStyle/>
        <a:p>
          <a:pPr>
            <a:defRPr>
              <a:solidFill>
                <a:srgbClr val="2B323C"/>
              </a:solidFill>
            </a:defRPr>
          </a:pPr>
          <a:endParaRPr lang="nl-NL"/>
        </a:p>
      </c:txPr>
    </c:legend>
    <c:plotVisOnly val="1"/>
    <c:dispBlanksAs val="gap"/>
    <c:showDLblsOverMax val="0"/>
  </c:chart>
  <c:spPr>
    <a:solidFill>
      <a:srgbClr val="FFFFFF"/>
    </a:solidFill>
    <a:ln>
      <a:noFill/>
    </a:ln>
  </c:spPr>
  <c:txPr>
    <a:bodyPr/>
    <a:lstStyle/>
    <a:p>
      <a:pPr>
        <a:defRPr sz="1200"/>
      </a:pPr>
      <a:endParaRPr lang="nl-NL"/>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557168911335588E-2"/>
          <c:y val="5.7088758680555553E-2"/>
          <c:w val="0.95037621586232701"/>
          <c:h val="0.65901280381944449"/>
        </c:manualLayout>
      </c:layout>
      <c:barChart>
        <c:barDir val="col"/>
        <c:grouping val="clustered"/>
        <c:varyColors val="0"/>
        <c:ser>
          <c:idx val="0"/>
          <c:order val="0"/>
          <c:tx>
            <c:strRef>
              <c:f>PPT!$B$1</c:f>
              <c:strCache>
                <c:ptCount val="1"/>
                <c:pt idx="0">
                  <c:v>EMU-saldo</c:v>
                </c:pt>
              </c:strCache>
            </c:strRef>
          </c:tx>
          <c:spPr>
            <a:solidFill>
              <a:srgbClr val="2FB5E4"/>
            </a:solidFill>
            <a:ln w="12700">
              <a:noFill/>
              <a:prstDash val="solid"/>
            </a:ln>
            <a:effectLst/>
            <a:extLst>
              <a:ext uri="{91240B29-F687-4F45-9708-019B960494DF}">
                <a14:hiddenLine xmlns:a14="http://schemas.microsoft.com/office/drawing/2010/main" w="12700">
                  <a:solidFill>
                    <a:srgbClr val="2FB5E4"/>
                  </a:solidFill>
                  <a:prstDash val="solid"/>
                </a14:hiddenLine>
              </a:ext>
            </a:extLst>
          </c:spPr>
          <c:invertIfNegative val="0"/>
          <c:cat>
            <c:numRef>
              <c:f>PPT!$A$2:$A$27</c:f>
              <c:numCache>
                <c:formatCode>m/d/yyyy</c:formatCode>
                <c:ptCount val="26"/>
                <c:pt idx="0">
                  <c:v>35065</c:v>
                </c:pt>
                <c:pt idx="1">
                  <c:v>35431</c:v>
                </c:pt>
                <c:pt idx="2">
                  <c:v>35796</c:v>
                </c:pt>
                <c:pt idx="3">
                  <c:v>36161</c:v>
                </c:pt>
                <c:pt idx="4">
                  <c:v>36526</c:v>
                </c:pt>
                <c:pt idx="5">
                  <c:v>36892</c:v>
                </c:pt>
                <c:pt idx="6">
                  <c:v>37257</c:v>
                </c:pt>
                <c:pt idx="7">
                  <c:v>37622</c:v>
                </c:pt>
                <c:pt idx="8">
                  <c:v>37987</c:v>
                </c:pt>
                <c:pt idx="9">
                  <c:v>38353</c:v>
                </c:pt>
                <c:pt idx="10">
                  <c:v>38718</c:v>
                </c:pt>
                <c:pt idx="11">
                  <c:v>39083</c:v>
                </c:pt>
                <c:pt idx="12">
                  <c:v>39448</c:v>
                </c:pt>
                <c:pt idx="13">
                  <c:v>39814</c:v>
                </c:pt>
                <c:pt idx="14">
                  <c:v>40179</c:v>
                </c:pt>
                <c:pt idx="15">
                  <c:v>40544</c:v>
                </c:pt>
                <c:pt idx="16">
                  <c:v>40909</c:v>
                </c:pt>
                <c:pt idx="17">
                  <c:v>41275</c:v>
                </c:pt>
                <c:pt idx="18">
                  <c:v>41640</c:v>
                </c:pt>
                <c:pt idx="19">
                  <c:v>42005</c:v>
                </c:pt>
                <c:pt idx="20">
                  <c:v>42370</c:v>
                </c:pt>
                <c:pt idx="21">
                  <c:v>42736</c:v>
                </c:pt>
                <c:pt idx="22">
                  <c:v>43101</c:v>
                </c:pt>
                <c:pt idx="23">
                  <c:v>43466</c:v>
                </c:pt>
                <c:pt idx="24">
                  <c:v>43831</c:v>
                </c:pt>
                <c:pt idx="25">
                  <c:v>44197</c:v>
                </c:pt>
              </c:numCache>
            </c:numRef>
          </c:cat>
          <c:val>
            <c:numRef>
              <c:f>PPT!$B$2:$B$27</c:f>
              <c:numCache>
                <c:formatCode>0.00</c:formatCode>
                <c:ptCount val="26"/>
                <c:pt idx="0">
                  <c:v>-1.8228754161066283</c:v>
                </c:pt>
                <c:pt idx="1">
                  <c:v>-1.5816203859879459</c:v>
                </c:pt>
                <c:pt idx="2">
                  <c:v>-1.3531428589365051</c:v>
                </c:pt>
                <c:pt idx="3">
                  <c:v>0.2534395108589928</c:v>
                </c:pt>
                <c:pt idx="4">
                  <c:v>1.1650146106957786</c:v>
                </c:pt>
                <c:pt idx="5">
                  <c:v>-0.47550495987679109</c:v>
                </c:pt>
                <c:pt idx="6">
                  <c:v>-2.128756447532699</c:v>
                </c:pt>
                <c:pt idx="7">
                  <c:v>-3.1407242695376274</c:v>
                </c:pt>
                <c:pt idx="8">
                  <c:v>-1.826393448172287</c:v>
                </c:pt>
                <c:pt idx="9">
                  <c:v>-0.39666105132096097</c:v>
                </c:pt>
                <c:pt idx="10">
                  <c:v>9.9373082207237798E-2</c:v>
                </c:pt>
                <c:pt idx="11">
                  <c:v>-9.1884361552311389E-2</c:v>
                </c:pt>
                <c:pt idx="12">
                  <c:v>0.20131496196919554</c:v>
                </c:pt>
                <c:pt idx="13">
                  <c:v>-5.0863314378263711</c:v>
                </c:pt>
                <c:pt idx="14">
                  <c:v>-5.2490919790274306</c:v>
                </c:pt>
                <c:pt idx="15">
                  <c:v>-4.4289063617402835</c:v>
                </c:pt>
                <c:pt idx="16">
                  <c:v>-3.9202627204729321</c:v>
                </c:pt>
                <c:pt idx="17">
                  <c:v>-2.9286842431931102</c:v>
                </c:pt>
                <c:pt idx="18">
                  <c:v>-2.151982468419567</c:v>
                </c:pt>
                <c:pt idx="19">
                  <c:v>-2.0243414172640977</c:v>
                </c:pt>
                <c:pt idx="20">
                  <c:v>2.0896628605742536E-2</c:v>
                </c:pt>
                <c:pt idx="21">
                  <c:v>1.2591668374589853</c:v>
                </c:pt>
                <c:pt idx="22">
                  <c:v>1.4920371029529362</c:v>
                </c:pt>
                <c:pt idx="23">
                  <c:v>1.5277462604542464</c:v>
                </c:pt>
                <c:pt idx="24">
                  <c:v>0.50328535138072361</c:v>
                </c:pt>
                <c:pt idx="25">
                  <c:v>-0.19728432671405979</c:v>
                </c:pt>
              </c:numCache>
            </c:numRef>
          </c:val>
          <c:extLst xmlns:c16r2="http://schemas.microsoft.com/office/drawing/2015/06/chart">
            <c:ext xmlns:c16="http://schemas.microsoft.com/office/drawing/2014/chart" uri="{C3380CC4-5D6E-409C-BE32-E72D297353CC}">
              <c16:uniqueId val="{00000000-10FD-47E2-A581-9F5E9BF6F744}"/>
            </c:ext>
          </c:extLst>
        </c:ser>
        <c:dLbls>
          <c:showLegendKey val="0"/>
          <c:showVal val="0"/>
          <c:showCatName val="0"/>
          <c:showSerName val="0"/>
          <c:showPercent val="0"/>
          <c:showBubbleSize val="0"/>
        </c:dLbls>
        <c:gapWidth val="40"/>
        <c:axId val="555272120"/>
        <c:axId val="555268200"/>
      </c:barChart>
      <c:lineChart>
        <c:grouping val="standard"/>
        <c:varyColors val="0"/>
        <c:ser>
          <c:idx val="1"/>
          <c:order val="1"/>
          <c:tx>
            <c:strRef>
              <c:f>PPT!$C$1</c:f>
              <c:strCache>
                <c:ptCount val="1"/>
                <c:pt idx="0">
                  <c:v>EMU-schuld, schaal rechts</c:v>
                </c:pt>
              </c:strCache>
            </c:strRef>
          </c:tx>
          <c:spPr>
            <a:ln w="25400">
              <a:solidFill>
                <a:srgbClr val="162257"/>
              </a:solidFill>
              <a:prstDash val="solid"/>
            </a:ln>
          </c:spPr>
          <c:marker>
            <c:symbol val="none"/>
          </c:marker>
          <c:cat>
            <c:numRef>
              <c:f>PPT!$A$2:$A$27</c:f>
              <c:numCache>
                <c:formatCode>m/d/yyyy</c:formatCode>
                <c:ptCount val="26"/>
                <c:pt idx="0">
                  <c:v>35065</c:v>
                </c:pt>
                <c:pt idx="1">
                  <c:v>35431</c:v>
                </c:pt>
                <c:pt idx="2">
                  <c:v>35796</c:v>
                </c:pt>
                <c:pt idx="3">
                  <c:v>36161</c:v>
                </c:pt>
                <c:pt idx="4">
                  <c:v>36526</c:v>
                </c:pt>
                <c:pt idx="5">
                  <c:v>36892</c:v>
                </c:pt>
                <c:pt idx="6">
                  <c:v>37257</c:v>
                </c:pt>
                <c:pt idx="7">
                  <c:v>37622</c:v>
                </c:pt>
                <c:pt idx="8">
                  <c:v>37987</c:v>
                </c:pt>
                <c:pt idx="9">
                  <c:v>38353</c:v>
                </c:pt>
                <c:pt idx="10">
                  <c:v>38718</c:v>
                </c:pt>
                <c:pt idx="11">
                  <c:v>39083</c:v>
                </c:pt>
                <c:pt idx="12">
                  <c:v>39448</c:v>
                </c:pt>
                <c:pt idx="13">
                  <c:v>39814</c:v>
                </c:pt>
                <c:pt idx="14">
                  <c:v>40179</c:v>
                </c:pt>
                <c:pt idx="15">
                  <c:v>40544</c:v>
                </c:pt>
                <c:pt idx="16">
                  <c:v>40909</c:v>
                </c:pt>
                <c:pt idx="17">
                  <c:v>41275</c:v>
                </c:pt>
                <c:pt idx="18">
                  <c:v>41640</c:v>
                </c:pt>
                <c:pt idx="19">
                  <c:v>42005</c:v>
                </c:pt>
                <c:pt idx="20">
                  <c:v>42370</c:v>
                </c:pt>
                <c:pt idx="21">
                  <c:v>42736</c:v>
                </c:pt>
                <c:pt idx="22">
                  <c:v>43101</c:v>
                </c:pt>
                <c:pt idx="23">
                  <c:v>43466</c:v>
                </c:pt>
                <c:pt idx="24">
                  <c:v>43831</c:v>
                </c:pt>
                <c:pt idx="25">
                  <c:v>44197</c:v>
                </c:pt>
              </c:numCache>
            </c:numRef>
          </c:cat>
          <c:val>
            <c:numRef>
              <c:f>PPT!$C$2:$C$27</c:f>
              <c:numCache>
                <c:formatCode>0.00</c:formatCode>
                <c:ptCount val="26"/>
                <c:pt idx="0">
                  <c:v>71.342851833176312</c:v>
                </c:pt>
                <c:pt idx="1">
                  <c:v>65.718885851111338</c:v>
                </c:pt>
                <c:pt idx="2">
                  <c:v>62.634189401139992</c:v>
                </c:pt>
                <c:pt idx="3">
                  <c:v>58.569561159283829</c:v>
                </c:pt>
                <c:pt idx="4">
                  <c:v>52.045059516547681</c:v>
                </c:pt>
                <c:pt idx="5">
                  <c:v>49.426167990101526</c:v>
                </c:pt>
                <c:pt idx="6">
                  <c:v>48.775057268893065</c:v>
                </c:pt>
                <c:pt idx="7">
                  <c:v>49.953186358430983</c:v>
                </c:pt>
                <c:pt idx="8">
                  <c:v>50.313632636329473</c:v>
                </c:pt>
                <c:pt idx="9">
                  <c:v>49.824551032082994</c:v>
                </c:pt>
                <c:pt idx="10">
                  <c:v>45.184820839790802</c:v>
                </c:pt>
                <c:pt idx="11">
                  <c:v>42.975236283877337</c:v>
                </c:pt>
                <c:pt idx="12">
                  <c:v>54.682736649480937</c:v>
                </c:pt>
                <c:pt idx="13">
                  <c:v>56.767946445890026</c:v>
                </c:pt>
                <c:pt idx="14">
                  <c:v>59.27953460585821</c:v>
                </c:pt>
                <c:pt idx="15">
                  <c:v>61.723027161415445</c:v>
                </c:pt>
                <c:pt idx="16">
                  <c:v>66.244870944957981</c:v>
                </c:pt>
                <c:pt idx="17">
                  <c:v>67.655285928977762</c:v>
                </c:pt>
                <c:pt idx="18">
                  <c:v>67.846116517300572</c:v>
                </c:pt>
                <c:pt idx="19">
                  <c:v>64.623440852130273</c:v>
                </c:pt>
                <c:pt idx="20">
                  <c:v>61.895249214667302</c:v>
                </c:pt>
                <c:pt idx="21">
                  <c:v>56.860953021591584</c:v>
                </c:pt>
                <c:pt idx="22">
                  <c:v>52.369688679148332</c:v>
                </c:pt>
                <c:pt idx="23">
                  <c:v>48.992373406871735</c:v>
                </c:pt>
                <c:pt idx="24">
                  <c:v>46.825129390686136</c:v>
                </c:pt>
                <c:pt idx="25">
                  <c:v>45.554050424198905</c:v>
                </c:pt>
              </c:numCache>
            </c:numRef>
          </c:val>
          <c:smooth val="0"/>
          <c:extLst xmlns:c16r2="http://schemas.microsoft.com/office/drawing/2015/06/chart">
            <c:ext xmlns:c16="http://schemas.microsoft.com/office/drawing/2014/chart" uri="{C3380CC4-5D6E-409C-BE32-E72D297353CC}">
              <c16:uniqueId val="{00000001-10FD-47E2-A581-9F5E9BF6F744}"/>
            </c:ext>
          </c:extLst>
        </c:ser>
        <c:dLbls>
          <c:showLegendKey val="0"/>
          <c:showVal val="0"/>
          <c:showCatName val="0"/>
          <c:showSerName val="0"/>
          <c:showPercent val="0"/>
          <c:showBubbleSize val="0"/>
        </c:dLbls>
        <c:marker val="1"/>
        <c:smooth val="0"/>
        <c:axId val="555265456"/>
        <c:axId val="555269768"/>
      </c:lineChart>
      <c:dateAx>
        <c:axId val="555272120"/>
        <c:scaling>
          <c:orientation val="minMax"/>
          <c:min val="35065"/>
        </c:scaling>
        <c:delete val="0"/>
        <c:axPos val="b"/>
        <c:numFmt formatCode="yy" sourceLinked="0"/>
        <c:majorTickMark val="out"/>
        <c:minorTickMark val="out"/>
        <c:tickLblPos val="low"/>
        <c:spPr>
          <a:noFill/>
          <a:ln w="9525">
            <a:solidFill>
              <a:sysClr val="windowText" lastClr="000000">
                <a:tint val="75000"/>
                <a:shade val="95000"/>
                <a:satMod val="105000"/>
              </a:sysClr>
            </a:solidFill>
          </a:ln>
        </c:spPr>
        <c:txPr>
          <a:bodyPr/>
          <a:lstStyle/>
          <a:p>
            <a:pPr>
              <a:defRPr sz="1200">
                <a:solidFill>
                  <a:srgbClr val="7F7F7F"/>
                </a:solidFill>
              </a:defRPr>
            </a:pPr>
            <a:endParaRPr lang="nl-NL"/>
          </a:p>
        </c:txPr>
        <c:crossAx val="555268200"/>
        <c:crosses val="autoZero"/>
        <c:auto val="1"/>
        <c:lblOffset val="0"/>
        <c:baseTimeUnit val="years"/>
        <c:majorUnit val="2"/>
        <c:majorTimeUnit val="years"/>
        <c:minorUnit val="1"/>
        <c:minorTimeUnit val="years"/>
      </c:dateAx>
      <c:valAx>
        <c:axId val="555268200"/>
        <c:scaling>
          <c:orientation val="minMax"/>
          <c:max val="9"/>
          <c:min val="-6"/>
        </c:scaling>
        <c:delete val="0"/>
        <c:axPos val="l"/>
        <c:majorGridlines>
          <c:spPr>
            <a:ln>
              <a:solidFill>
                <a:srgbClr val="7F7F7F"/>
              </a:solidFill>
              <a:prstDash val="solid"/>
            </a:ln>
          </c:spPr>
        </c:majorGridlines>
        <c:numFmt formatCode="0" sourceLinked="0"/>
        <c:majorTickMark val="out"/>
        <c:minorTickMark val="none"/>
        <c:tickLblPos val="nextTo"/>
        <c:spPr>
          <a:ln>
            <a:noFill/>
          </a:ln>
        </c:spPr>
        <c:txPr>
          <a:bodyPr/>
          <a:lstStyle/>
          <a:p>
            <a:pPr>
              <a:defRPr sz="1200">
                <a:solidFill>
                  <a:srgbClr val="7F7F7F"/>
                </a:solidFill>
              </a:defRPr>
            </a:pPr>
            <a:endParaRPr lang="nl-NL"/>
          </a:p>
        </c:txPr>
        <c:crossAx val="555272120"/>
        <c:crosses val="autoZero"/>
        <c:crossBetween val="between"/>
        <c:majorUnit val="3"/>
      </c:valAx>
      <c:valAx>
        <c:axId val="555269768"/>
        <c:scaling>
          <c:orientation val="minMax"/>
          <c:max val="75"/>
        </c:scaling>
        <c:delete val="0"/>
        <c:axPos val="r"/>
        <c:numFmt formatCode="0" sourceLinked="0"/>
        <c:majorTickMark val="out"/>
        <c:minorTickMark val="none"/>
        <c:tickLblPos val="nextTo"/>
        <c:spPr>
          <a:ln>
            <a:noFill/>
          </a:ln>
        </c:spPr>
        <c:txPr>
          <a:bodyPr/>
          <a:lstStyle/>
          <a:p>
            <a:pPr>
              <a:defRPr sz="1200">
                <a:solidFill>
                  <a:srgbClr val="7F7F7F"/>
                </a:solidFill>
              </a:defRPr>
            </a:pPr>
            <a:endParaRPr lang="nl-NL"/>
          </a:p>
        </c:txPr>
        <c:crossAx val="555265456"/>
        <c:crosses val="max"/>
        <c:crossBetween val="between"/>
        <c:majorUnit val="15"/>
        <c:minorUnit val="5"/>
      </c:valAx>
      <c:dateAx>
        <c:axId val="555265456"/>
        <c:scaling>
          <c:orientation val="minMax"/>
        </c:scaling>
        <c:delete val="1"/>
        <c:axPos val="b"/>
        <c:numFmt formatCode="m/d/yyyy" sourceLinked="1"/>
        <c:majorTickMark val="out"/>
        <c:minorTickMark val="none"/>
        <c:tickLblPos val="nextTo"/>
        <c:crossAx val="555269768"/>
        <c:crosses val="autoZero"/>
        <c:auto val="1"/>
        <c:lblOffset val="100"/>
        <c:baseTimeUnit val="years"/>
      </c:dateAx>
      <c:spPr>
        <a:solidFill>
          <a:srgbClr val="FFFFFF"/>
        </a:solidFill>
      </c:spPr>
    </c:plotArea>
    <c:legend>
      <c:legendPos val="r"/>
      <c:legendEntry>
        <c:idx val="0"/>
        <c:txPr>
          <a:bodyPr/>
          <a:lstStyle/>
          <a:p>
            <a:pPr>
              <a:defRPr sz="1200">
                <a:solidFill>
                  <a:srgbClr val="2B323C"/>
                </a:solidFill>
              </a:defRPr>
            </a:pPr>
            <a:endParaRPr lang="nl-NL"/>
          </a:p>
        </c:txPr>
      </c:legendEntry>
      <c:layout>
        <c:manualLayout>
          <c:xMode val="edge"/>
          <c:yMode val="edge"/>
          <c:x val="8.9085297418630745E-3"/>
          <c:y val="0.80615234375"/>
          <c:w val="0.33110035540591098"/>
          <c:h val="8.2682291666666671E-2"/>
        </c:manualLayout>
      </c:layout>
      <c:overlay val="0"/>
      <c:spPr>
        <a:noFill/>
        <a:ln>
          <a:noFill/>
        </a:ln>
      </c:spPr>
      <c:txPr>
        <a:bodyPr/>
        <a:lstStyle/>
        <a:p>
          <a:pPr>
            <a:defRPr sz="1200">
              <a:solidFill>
                <a:srgbClr val="2B323C"/>
              </a:solidFill>
            </a:defRPr>
          </a:pPr>
          <a:endParaRPr lang="nl-NL"/>
        </a:p>
      </c:txPr>
    </c:legend>
    <c:plotVisOnly val="1"/>
    <c:dispBlanksAs val="gap"/>
    <c:showDLblsOverMax val="0"/>
  </c:chart>
  <c:spPr>
    <a:solidFill>
      <a:srgbClr val="FFFFFF"/>
    </a:solidFill>
    <a:ln>
      <a:noFill/>
    </a:ln>
  </c:sp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0">
                <a:solidFill>
                  <a:srgbClr val="2B323C"/>
                </a:solidFill>
              </a:defRPr>
            </a:pPr>
            <a:r>
              <a:rPr lang="nl-NL" sz="1200" b="0">
                <a:solidFill>
                  <a:srgbClr val="2B323C"/>
                </a:solidFill>
              </a:rPr>
              <a:t>Huizenprijzen</a:t>
            </a:r>
          </a:p>
        </c:rich>
      </c:tx>
      <c:layout>
        <c:manualLayout>
          <c:xMode val="edge"/>
          <c:yMode val="edge"/>
          <c:x val="0.3682079161040282"/>
          <c:y val="0"/>
        </c:manualLayout>
      </c:layout>
      <c:overlay val="0"/>
    </c:title>
    <c:autoTitleDeleted val="0"/>
    <c:plotArea>
      <c:layout>
        <c:manualLayout>
          <c:layoutTarget val="inner"/>
          <c:xMode val="edge"/>
          <c:yMode val="edge"/>
          <c:x val="3.2557168911335588E-2"/>
          <c:y val="5.7088758680555553E-2"/>
          <c:w val="0.95037621586232701"/>
          <c:h val="0.65901280381944449"/>
        </c:manualLayout>
      </c:layout>
      <c:barChart>
        <c:barDir val="col"/>
        <c:grouping val="clustered"/>
        <c:varyColors val="0"/>
        <c:ser>
          <c:idx val="0"/>
          <c:order val="0"/>
          <c:tx>
            <c:strRef>
              <c:f>WRD!$B$25</c:f>
              <c:strCache>
                <c:ptCount val="1"/>
                <c:pt idx="0">
                  <c:v>Prijsstijging</c:v>
                </c:pt>
              </c:strCache>
            </c:strRef>
          </c:tx>
          <c:spPr>
            <a:solidFill>
              <a:srgbClr val="B8450E"/>
            </a:solidFill>
            <a:ln w="12700">
              <a:noFill/>
              <a:prstDash val="solid"/>
            </a:ln>
            <a:effectLst/>
            <a:extLst>
              <a:ext uri="{91240B29-F687-4F45-9708-019B960494DF}">
                <a14:hiddenLine xmlns:a14="http://schemas.microsoft.com/office/drawing/2010/main" w="12700">
                  <a:solidFill>
                    <a:srgbClr val="B8450E"/>
                  </a:solidFill>
                  <a:prstDash val="solid"/>
                </a14:hiddenLine>
              </a:ext>
            </a:extLst>
          </c:spPr>
          <c:invertIfNegative val="0"/>
          <c:cat>
            <c:numRef>
              <c:f>WRD!$A$26:$A$145</c:f>
              <c:numCache>
                <c:formatCode>dd/mm/yyyy</c:formatCode>
                <c:ptCount val="120"/>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numCache>
            </c:numRef>
          </c:cat>
          <c:val>
            <c:numRef>
              <c:f>WRD!$B$26:$B$145</c:f>
              <c:numCache>
                <c:formatCode>0.0</c:formatCode>
                <c:ptCount val="120"/>
                <c:pt idx="0">
                  <c:v>-4.0829753239915672</c:v>
                </c:pt>
                <c:pt idx="1">
                  <c:v>-4.0829753239915672</c:v>
                </c:pt>
                <c:pt idx="2">
                  <c:v>#N/A</c:v>
                </c:pt>
                <c:pt idx="3">
                  <c:v>-5.5816720107029205</c:v>
                </c:pt>
                <c:pt idx="4">
                  <c:v>-5.5816720107029205</c:v>
                </c:pt>
                <c:pt idx="5">
                  <c:v>#N/A</c:v>
                </c:pt>
                <c:pt idx="6">
                  <c:v>-8.6330290202155435</c:v>
                </c:pt>
                <c:pt idx="7">
                  <c:v>-8.6330290202155435</c:v>
                </c:pt>
                <c:pt idx="8">
                  <c:v>#N/A</c:v>
                </c:pt>
                <c:pt idx="9">
                  <c:v>-7.5747088928683537</c:v>
                </c:pt>
                <c:pt idx="10">
                  <c:v>-7.5747088928683537</c:v>
                </c:pt>
                <c:pt idx="11">
                  <c:v>#N/A</c:v>
                </c:pt>
                <c:pt idx="12">
                  <c:v>-8.5960828040587351</c:v>
                </c:pt>
                <c:pt idx="13">
                  <c:v>-8.5960828040587351</c:v>
                </c:pt>
                <c:pt idx="14">
                  <c:v>#N/A</c:v>
                </c:pt>
                <c:pt idx="15">
                  <c:v>-8.654378728362877</c:v>
                </c:pt>
                <c:pt idx="16">
                  <c:v>-8.654378728362877</c:v>
                </c:pt>
                <c:pt idx="17">
                  <c:v>#N/A</c:v>
                </c:pt>
                <c:pt idx="18">
                  <c:v>-4.5590209327183162</c:v>
                </c:pt>
                <c:pt idx="19">
                  <c:v>-4.5590209327183162</c:v>
                </c:pt>
                <c:pt idx="20">
                  <c:v>#N/A</c:v>
                </c:pt>
                <c:pt idx="21">
                  <c:v>-4.2356117747379578</c:v>
                </c:pt>
                <c:pt idx="22">
                  <c:v>-4.2356117747379578</c:v>
                </c:pt>
                <c:pt idx="23">
                  <c:v>#N/A</c:v>
                </c:pt>
                <c:pt idx="24">
                  <c:v>-1.46011776412176</c:v>
                </c:pt>
                <c:pt idx="25">
                  <c:v>-1.46011776412176</c:v>
                </c:pt>
                <c:pt idx="26">
                  <c:v>#N/A</c:v>
                </c:pt>
                <c:pt idx="27">
                  <c:v>1.2484036539833099</c:v>
                </c:pt>
                <c:pt idx="28">
                  <c:v>1.2484036539833099</c:v>
                </c:pt>
                <c:pt idx="29">
                  <c:v>#N/A</c:v>
                </c:pt>
                <c:pt idx="30">
                  <c:v>1.7104424851857924</c:v>
                </c:pt>
                <c:pt idx="31">
                  <c:v>1.7104424851857924</c:v>
                </c:pt>
                <c:pt idx="32">
                  <c:v>#N/A</c:v>
                </c:pt>
                <c:pt idx="33">
                  <c:v>2.1069661288170671</c:v>
                </c:pt>
                <c:pt idx="34">
                  <c:v>2.1069661288170671</c:v>
                </c:pt>
                <c:pt idx="35">
                  <c:v>#N/A</c:v>
                </c:pt>
                <c:pt idx="36">
                  <c:v>2.4295677803943372</c:v>
                </c:pt>
                <c:pt idx="37">
                  <c:v>2.4295677803943372</c:v>
                </c:pt>
                <c:pt idx="38">
                  <c:v>#N/A</c:v>
                </c:pt>
                <c:pt idx="39">
                  <c:v>2.5370212872926734</c:v>
                </c:pt>
                <c:pt idx="40">
                  <c:v>2.5370212872926734</c:v>
                </c:pt>
                <c:pt idx="41">
                  <c:v>#N/A</c:v>
                </c:pt>
                <c:pt idx="42">
                  <c:v>2.9073396392473638</c:v>
                </c:pt>
                <c:pt idx="43">
                  <c:v>2.9073396392473638</c:v>
                </c:pt>
                <c:pt idx="44">
                  <c:v>#N/A</c:v>
                </c:pt>
                <c:pt idx="45">
                  <c:v>3.5315342393064775</c:v>
                </c:pt>
                <c:pt idx="46">
                  <c:v>3.5315342393064775</c:v>
                </c:pt>
                <c:pt idx="47">
                  <c:v>#N/A</c:v>
                </c:pt>
                <c:pt idx="48">
                  <c:v>4.0618670049399119</c:v>
                </c:pt>
                <c:pt idx="49">
                  <c:v>4.0618670049399119</c:v>
                </c:pt>
                <c:pt idx="50">
                  <c:v>#N/A</c:v>
                </c:pt>
                <c:pt idx="51">
                  <c:v>4.4107276742898494</c:v>
                </c:pt>
                <c:pt idx="52">
                  <c:v>4.4107276742898494</c:v>
                </c:pt>
                <c:pt idx="53">
                  <c:v>#N/A</c:v>
                </c:pt>
                <c:pt idx="54">
                  <c:v>5.605795097337829</c:v>
                </c:pt>
                <c:pt idx="55">
                  <c:v>5.605795097337829</c:v>
                </c:pt>
                <c:pt idx="56">
                  <c:v>#N/A</c:v>
                </c:pt>
                <c:pt idx="57">
                  <c:v>6.0528745911648141</c:v>
                </c:pt>
                <c:pt idx="58">
                  <c:v>6.0528745911648141</c:v>
                </c:pt>
                <c:pt idx="59">
                  <c:v>#N/A</c:v>
                </c:pt>
                <c:pt idx="60">
                  <c:v>6.7436426842305552</c:v>
                </c:pt>
                <c:pt idx="61">
                  <c:v>6.7436426842305552</c:v>
                </c:pt>
                <c:pt idx="62">
                  <c:v>#N/A</c:v>
                </c:pt>
                <c:pt idx="63">
                  <c:v>7.7062612607216474</c:v>
                </c:pt>
                <c:pt idx="64">
                  <c:v>7.7062612607216474</c:v>
                </c:pt>
                <c:pt idx="65">
                  <c:v>#N/A</c:v>
                </c:pt>
                <c:pt idx="66">
                  <c:v>7.5044620017085339</c:v>
                </c:pt>
                <c:pt idx="67">
                  <c:v>7.5044620017085339</c:v>
                </c:pt>
                <c:pt idx="68">
                  <c:v>#N/A</c:v>
                </c:pt>
                <c:pt idx="69">
                  <c:v>8.2515742235223399</c:v>
                </c:pt>
                <c:pt idx="70">
                  <c:v>8.2515742235223399</c:v>
                </c:pt>
                <c:pt idx="71">
                  <c:v>#N/A</c:v>
                </c:pt>
                <c:pt idx="72">
                  <c:v>9.0256129481114833</c:v>
                </c:pt>
                <c:pt idx="73">
                  <c:v>9.0256129481114833</c:v>
                </c:pt>
                <c:pt idx="74">
                  <c:v>#N/A</c:v>
                </c:pt>
                <c:pt idx="75">
                  <c:v>8.8843155328812262</c:v>
                </c:pt>
                <c:pt idx="76">
                  <c:v>8.8843155328812262</c:v>
                </c:pt>
                <c:pt idx="77">
                  <c:v>#N/A</c:v>
                </c:pt>
                <c:pt idx="78">
                  <c:v>9.2264237979721599</c:v>
                </c:pt>
                <c:pt idx="79">
                  <c:v>9.2264237979721599</c:v>
                </c:pt>
                <c:pt idx="80">
                  <c:v>#N/A</c:v>
                </c:pt>
                <c:pt idx="81">
                  <c:v>8.9424858984034081</c:v>
                </c:pt>
                <c:pt idx="82">
                  <c:v>8.9424858984034081</c:v>
                </c:pt>
                <c:pt idx="83">
                  <c:v>#N/A</c:v>
                </c:pt>
                <c:pt idx="84">
                  <c:v>7.8913010172421583</c:v>
                </c:pt>
                <c:pt idx="85">
                  <c:v>7.8913010172421583</c:v>
                </c:pt>
                <c:pt idx="86">
                  <c:v>#N/A</c:v>
                </c:pt>
                <c:pt idx="87">
                  <c:v>7.2152943698512439</c:v>
                </c:pt>
                <c:pt idx="88">
                  <c:v>7.2152943698512439</c:v>
                </c:pt>
                <c:pt idx="89">
                  <c:v>#N/A</c:v>
                </c:pt>
                <c:pt idx="90">
                  <c:v>6.2675865151146981</c:v>
                </c:pt>
                <c:pt idx="91">
                  <c:v>6.2675865151146981</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xmlns:c16r2="http://schemas.microsoft.com/office/drawing/2015/06/chart">
            <c:ext xmlns:c16="http://schemas.microsoft.com/office/drawing/2014/chart" uri="{C3380CC4-5D6E-409C-BE32-E72D297353CC}">
              <c16:uniqueId val="{00000000-D94A-46C9-BAC4-8F6407C8CFAC}"/>
            </c:ext>
          </c:extLst>
        </c:ser>
        <c:dLbls>
          <c:showLegendKey val="0"/>
          <c:showVal val="0"/>
          <c:showCatName val="0"/>
          <c:showSerName val="0"/>
          <c:showPercent val="0"/>
          <c:showBubbleSize val="0"/>
        </c:dLbls>
        <c:gapWidth val="0"/>
        <c:overlap val="100"/>
        <c:axId val="555268984"/>
        <c:axId val="506299592"/>
      </c:barChart>
      <c:lineChart>
        <c:grouping val="standard"/>
        <c:varyColors val="0"/>
        <c:ser>
          <c:idx val="1"/>
          <c:order val="1"/>
          <c:tx>
            <c:strRef>
              <c:f>WRD!$C$25</c:f>
              <c:strCache>
                <c:ptCount val="1"/>
                <c:pt idx="0">
                  <c:v>Jaarraming DNB</c:v>
                </c:pt>
              </c:strCache>
            </c:strRef>
          </c:tx>
          <c:spPr>
            <a:ln w="19050">
              <a:noFill/>
              <a:prstDash val="solid"/>
            </a:ln>
          </c:spPr>
          <c:marker>
            <c:symbol val="circle"/>
            <c:size val="10"/>
            <c:spPr>
              <a:solidFill>
                <a:srgbClr val="2D2166"/>
              </a:solidFill>
              <a:ln w="19050">
                <a:noFill/>
              </a:ln>
            </c:spPr>
          </c:marker>
          <c:cat>
            <c:numRef>
              <c:f>WRD!$A$26:$A$145</c:f>
              <c:numCache>
                <c:formatCode>dd/mm/yyyy</c:formatCode>
                <c:ptCount val="120"/>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numCache>
            </c:numRef>
          </c:cat>
          <c:val>
            <c:numRef>
              <c:f>WRD!$C$26:$C$145</c:f>
              <c:numCache>
                <c:formatCode>0.0</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6.5632196788473873</c:v>
                </c:pt>
                <c:pt idx="90">
                  <c:v>#N/A</c:v>
                </c:pt>
                <c:pt idx="91">
                  <c:v>#N/A</c:v>
                </c:pt>
                <c:pt idx="92">
                  <c:v>#N/A</c:v>
                </c:pt>
                <c:pt idx="93">
                  <c:v>#N/A</c:v>
                </c:pt>
                <c:pt idx="94">
                  <c:v>#N/A</c:v>
                </c:pt>
                <c:pt idx="95">
                  <c:v>#N/A</c:v>
                </c:pt>
                <c:pt idx="96">
                  <c:v>#N/A</c:v>
                </c:pt>
                <c:pt idx="97">
                  <c:v>#N/A</c:v>
                </c:pt>
                <c:pt idx="98">
                  <c:v>#N/A</c:v>
                </c:pt>
                <c:pt idx="99">
                  <c:v>#N/A</c:v>
                </c:pt>
                <c:pt idx="100">
                  <c:v>#N/A</c:v>
                </c:pt>
                <c:pt idx="101">
                  <c:v>2.5846613629613158</c:v>
                </c:pt>
                <c:pt idx="102">
                  <c:v>#N/A</c:v>
                </c:pt>
                <c:pt idx="103">
                  <c:v>#N/A</c:v>
                </c:pt>
                <c:pt idx="104">
                  <c:v>#N/A</c:v>
                </c:pt>
                <c:pt idx="105">
                  <c:v>#N/A</c:v>
                </c:pt>
                <c:pt idx="106">
                  <c:v>#N/A</c:v>
                </c:pt>
                <c:pt idx="107">
                  <c:v>#N/A</c:v>
                </c:pt>
                <c:pt idx="108">
                  <c:v>#N/A</c:v>
                </c:pt>
                <c:pt idx="109">
                  <c:v>#N/A</c:v>
                </c:pt>
                <c:pt idx="110">
                  <c:v>#N/A</c:v>
                </c:pt>
                <c:pt idx="111">
                  <c:v>#N/A</c:v>
                </c:pt>
                <c:pt idx="112">
                  <c:v>#N/A</c:v>
                </c:pt>
                <c:pt idx="113">
                  <c:v>1.8951028175965723</c:v>
                </c:pt>
                <c:pt idx="114">
                  <c:v>#N/A</c:v>
                </c:pt>
                <c:pt idx="115">
                  <c:v>#N/A</c:v>
                </c:pt>
                <c:pt idx="116">
                  <c:v>#N/A</c:v>
                </c:pt>
                <c:pt idx="117">
                  <c:v>#N/A</c:v>
                </c:pt>
                <c:pt idx="118">
                  <c:v>#N/A</c:v>
                </c:pt>
                <c:pt idx="119">
                  <c:v>#N/A</c:v>
                </c:pt>
              </c:numCache>
            </c:numRef>
          </c:val>
          <c:smooth val="0"/>
          <c:extLst xmlns:c16r2="http://schemas.microsoft.com/office/drawing/2015/06/chart">
            <c:ext xmlns:c16="http://schemas.microsoft.com/office/drawing/2014/chart" uri="{C3380CC4-5D6E-409C-BE32-E72D297353CC}">
              <c16:uniqueId val="{00000001-D94A-46C9-BAC4-8F6407C8CFAC}"/>
            </c:ext>
          </c:extLst>
        </c:ser>
        <c:dLbls>
          <c:showLegendKey val="0"/>
          <c:showVal val="0"/>
          <c:showCatName val="0"/>
          <c:showSerName val="0"/>
          <c:showPercent val="0"/>
          <c:showBubbleSize val="0"/>
        </c:dLbls>
        <c:marker val="1"/>
        <c:smooth val="0"/>
        <c:axId val="555268984"/>
        <c:axId val="506299592"/>
      </c:lineChart>
      <c:dateAx>
        <c:axId val="555268984"/>
        <c:scaling>
          <c:orientation val="minMax"/>
          <c:max val="44561"/>
        </c:scaling>
        <c:delete val="0"/>
        <c:axPos val="b"/>
        <c:numFmt formatCode="yy" sourceLinked="0"/>
        <c:majorTickMark val="out"/>
        <c:minorTickMark val="none"/>
        <c:tickLblPos val="low"/>
        <c:spPr>
          <a:noFill/>
          <a:ln w="9525">
            <a:solidFill>
              <a:sysClr val="windowText" lastClr="000000">
                <a:tint val="75000"/>
                <a:shade val="95000"/>
                <a:satMod val="105000"/>
              </a:sysClr>
            </a:solidFill>
          </a:ln>
        </c:spPr>
        <c:txPr>
          <a:bodyPr/>
          <a:lstStyle/>
          <a:p>
            <a:pPr>
              <a:defRPr sz="1200">
                <a:solidFill>
                  <a:srgbClr val="7F7F7F"/>
                </a:solidFill>
              </a:defRPr>
            </a:pPr>
            <a:endParaRPr lang="nl-NL"/>
          </a:p>
        </c:txPr>
        <c:crossAx val="506299592"/>
        <c:crosses val="autoZero"/>
        <c:auto val="1"/>
        <c:lblOffset val="0"/>
        <c:baseTimeUnit val="months"/>
        <c:majorUnit val="1"/>
        <c:majorTimeUnit val="years"/>
        <c:minorUnit val="1"/>
        <c:minorTimeUnit val="years"/>
      </c:dateAx>
      <c:valAx>
        <c:axId val="506299592"/>
        <c:scaling>
          <c:orientation val="minMax"/>
          <c:max val="10"/>
        </c:scaling>
        <c:delete val="0"/>
        <c:axPos val="l"/>
        <c:majorGridlines>
          <c:spPr>
            <a:ln>
              <a:solidFill>
                <a:srgbClr val="7F7F7F"/>
              </a:solidFill>
              <a:prstDash val="solid"/>
            </a:ln>
          </c:spPr>
        </c:majorGridlines>
        <c:numFmt formatCode="0" sourceLinked="0"/>
        <c:majorTickMark val="out"/>
        <c:minorTickMark val="none"/>
        <c:tickLblPos val="nextTo"/>
        <c:spPr>
          <a:ln>
            <a:noFill/>
          </a:ln>
        </c:spPr>
        <c:txPr>
          <a:bodyPr/>
          <a:lstStyle/>
          <a:p>
            <a:pPr>
              <a:defRPr sz="1200">
                <a:solidFill>
                  <a:srgbClr val="7F7F7F"/>
                </a:solidFill>
              </a:defRPr>
            </a:pPr>
            <a:endParaRPr lang="nl-NL"/>
          </a:p>
        </c:txPr>
        <c:crossAx val="555268984"/>
        <c:crosses val="autoZero"/>
        <c:crossBetween val="between"/>
        <c:majorUnit val="5"/>
      </c:valAx>
      <c:spPr>
        <a:solidFill>
          <a:srgbClr val="FFFFFF"/>
        </a:solidFill>
      </c:spPr>
    </c:plotArea>
    <c:legend>
      <c:legendPos val="r"/>
      <c:legendEntry>
        <c:idx val="0"/>
        <c:txPr>
          <a:bodyPr/>
          <a:lstStyle/>
          <a:p>
            <a:pPr>
              <a:defRPr sz="1200">
                <a:solidFill>
                  <a:srgbClr val="2B323C"/>
                </a:solidFill>
              </a:defRPr>
            </a:pPr>
            <a:endParaRPr lang="nl-NL"/>
          </a:p>
        </c:txPr>
      </c:legendEntry>
      <c:layout>
        <c:manualLayout>
          <c:xMode val="edge"/>
          <c:yMode val="edge"/>
          <c:x val="3.8603628881406657E-2"/>
          <c:y val="0.80615234375"/>
          <c:w val="0.42612793668052074"/>
          <c:h val="8.2682291666666671E-2"/>
        </c:manualLayout>
      </c:layout>
      <c:overlay val="0"/>
      <c:spPr>
        <a:noFill/>
        <a:ln>
          <a:noFill/>
        </a:ln>
      </c:spPr>
      <c:txPr>
        <a:bodyPr/>
        <a:lstStyle/>
        <a:p>
          <a:pPr>
            <a:defRPr sz="1200">
              <a:solidFill>
                <a:srgbClr val="2B323C"/>
              </a:solidFill>
            </a:defRPr>
          </a:pPr>
          <a:endParaRPr lang="nl-NL"/>
        </a:p>
      </c:txPr>
    </c:legend>
    <c:plotVisOnly val="1"/>
    <c:dispBlanksAs val="gap"/>
    <c:showDLblsOverMax val="0"/>
  </c:chart>
  <c:spPr>
    <a:solidFill>
      <a:srgbClr val="FFFFFF"/>
    </a:solidFill>
    <a:ln>
      <a:no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emf"/></Relationships>
</file>

<file path=ppt/drawings/drawing1.xml><?xml version="1.0" encoding="utf-8"?>
<c:userShapes xmlns:c="http://schemas.openxmlformats.org/drawingml/2006/chart">
  <cdr:relSizeAnchor xmlns:cdr="http://schemas.openxmlformats.org/drawingml/2006/chartDrawing">
    <cdr:from>
      <cdr:x>0.81346</cdr:x>
      <cdr:y>0.01757</cdr:y>
    </cdr:from>
    <cdr:to>
      <cdr:x>0.9959</cdr:x>
      <cdr:y>0.69763</cdr:y>
    </cdr:to>
    <cdr:sp macro="" textlink="">
      <cdr:nvSpPr>
        <cdr:cNvPr id="2" name="Rechthoek 1"/>
        <cdr:cNvSpPr/>
      </cdr:nvSpPr>
      <cdr:spPr>
        <a:xfrm xmlns:a="http://schemas.openxmlformats.org/drawingml/2006/main">
          <a:off x="6957985" y="80976"/>
          <a:ext cx="1560519" cy="3133717"/>
        </a:xfrm>
        <a:prstGeom xmlns:a="http://schemas.openxmlformats.org/drawingml/2006/main" prst="rect">
          <a:avLst/>
        </a:prstGeom>
        <a:solidFill xmlns:a="http://schemas.openxmlformats.org/drawingml/2006/main">
          <a:srgbClr val="9B9B9B">
            <a:alpha val="20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0.5256</cdr:x>
      <cdr:y>0.01964</cdr:y>
    </cdr:from>
    <cdr:to>
      <cdr:x>0.99701</cdr:x>
      <cdr:y>0.69935</cdr:y>
    </cdr:to>
    <cdr:sp macro="" textlink="">
      <cdr:nvSpPr>
        <cdr:cNvPr id="2" name="Rechthoek 1"/>
        <cdr:cNvSpPr/>
      </cdr:nvSpPr>
      <cdr:spPr>
        <a:xfrm xmlns:a="http://schemas.openxmlformats.org/drawingml/2006/main" flipH="1">
          <a:off x="4495799" y="90488"/>
          <a:ext cx="4032259" cy="3132131"/>
        </a:xfrm>
        <a:prstGeom xmlns:a="http://schemas.openxmlformats.org/drawingml/2006/main" prst="rect">
          <a:avLst/>
        </a:prstGeom>
        <a:solidFill xmlns:a="http://schemas.openxmlformats.org/drawingml/2006/main">
          <a:srgbClr val="9B9B9B">
            <a:alpha val="20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0.75945</cdr:x>
      <cdr:y>0.05891</cdr:y>
    </cdr:from>
    <cdr:to>
      <cdr:x>0.9573</cdr:x>
      <cdr:y>0.71141</cdr:y>
    </cdr:to>
    <cdr:sp macro="" textlink="">
      <cdr:nvSpPr>
        <cdr:cNvPr id="2" name="Rechthoek 1"/>
        <cdr:cNvSpPr/>
      </cdr:nvSpPr>
      <cdr:spPr>
        <a:xfrm xmlns:a="http://schemas.openxmlformats.org/drawingml/2006/main" flipH="1">
          <a:off x="6496049" y="271463"/>
          <a:ext cx="1692283" cy="3006718"/>
        </a:xfrm>
        <a:prstGeom xmlns:a="http://schemas.openxmlformats.org/drawingml/2006/main" prst="rect">
          <a:avLst/>
        </a:prstGeom>
        <a:solidFill xmlns:a="http://schemas.openxmlformats.org/drawingml/2006/main">
          <a:srgbClr val="9B9B9B">
            <a:alpha val="20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0.81958</cdr:x>
      <cdr:y>0.01929</cdr:y>
    </cdr:from>
    <cdr:to>
      <cdr:x>0.99627</cdr:x>
      <cdr:y>0.6997</cdr:y>
    </cdr:to>
    <cdr:sp macro="" textlink="">
      <cdr:nvSpPr>
        <cdr:cNvPr id="2" name="Rechthoek 1"/>
        <cdr:cNvSpPr/>
      </cdr:nvSpPr>
      <cdr:spPr>
        <a:xfrm xmlns:a="http://schemas.openxmlformats.org/drawingml/2006/main">
          <a:off x="7010400" y="88899"/>
          <a:ext cx="1511315" cy="3135313"/>
        </a:xfrm>
        <a:prstGeom xmlns:a="http://schemas.openxmlformats.org/drawingml/2006/main" prst="rect">
          <a:avLst/>
        </a:prstGeom>
        <a:solidFill xmlns:a="http://schemas.openxmlformats.org/drawingml/2006/main">
          <a:srgbClr val="9B9B9B">
            <a:alpha val="20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nl-NL"/>
        </a:p>
      </cdr:txBody>
    </cdr:sp>
  </cdr:relSizeAnchor>
</c:userShapes>
</file>

<file path=ppt/drawings/drawing5.xml><?xml version="1.0" encoding="utf-8"?>
<c:userShapes xmlns:c="http://schemas.openxmlformats.org/drawingml/2006/chart">
  <cdr:relSizeAnchor xmlns:cdr="http://schemas.openxmlformats.org/drawingml/2006/chartDrawing">
    <cdr:from>
      <cdr:x>0.85188</cdr:x>
      <cdr:y>0.05788</cdr:y>
    </cdr:from>
    <cdr:to>
      <cdr:x>0.95767</cdr:x>
      <cdr:y>0.71727</cdr:y>
    </cdr:to>
    <cdr:sp macro="" textlink="">
      <cdr:nvSpPr>
        <cdr:cNvPr id="2" name="Rechthoek 1"/>
        <cdr:cNvSpPr/>
      </cdr:nvSpPr>
      <cdr:spPr>
        <a:xfrm xmlns:a="http://schemas.openxmlformats.org/drawingml/2006/main" flipH="1">
          <a:off x="7286624" y="266711"/>
          <a:ext cx="904901" cy="3038469"/>
        </a:xfrm>
        <a:prstGeom xmlns:a="http://schemas.openxmlformats.org/drawingml/2006/main" prst="rect">
          <a:avLst/>
        </a:prstGeom>
        <a:solidFill xmlns:a="http://schemas.openxmlformats.org/drawingml/2006/main">
          <a:srgbClr val="9B9B9B">
            <a:alpha val="20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0.93131</cdr:x>
      <cdr:y>0.12462</cdr:y>
    </cdr:to>
    <cdr:sp macro="" textlink="">
      <cdr:nvSpPr>
        <cdr:cNvPr id="2" name="Tekstvak 1"/>
        <cdr:cNvSpPr txBox="1"/>
      </cdr:nvSpPr>
      <cdr:spPr>
        <a:xfrm xmlns:a="http://schemas.openxmlformats.org/drawingml/2006/main">
          <a:off x="0" y="0"/>
          <a:ext cx="3931036"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l-NL" sz="1200" b="1" dirty="0" smtClean="0"/>
            <a:t>Bbp-groei eurogebied</a:t>
          </a:r>
          <a:endParaRPr lang="nl-NL" sz="1200" b="1" dirty="0"/>
        </a:p>
        <a:p xmlns:a="http://schemas.openxmlformats.org/drawingml/2006/main">
          <a:r>
            <a:rPr lang="nl-NL" sz="1000" dirty="0"/>
            <a:t>Percent,</a:t>
          </a:r>
          <a:r>
            <a:rPr lang="nl-NL" sz="1000" baseline="0" dirty="0"/>
            <a:t> </a:t>
          </a:r>
          <a:r>
            <a:rPr lang="nl-NL" sz="1000" baseline="0" dirty="0" err="1" smtClean="0"/>
            <a:t>quarter</a:t>
          </a:r>
          <a:r>
            <a:rPr lang="nl-NL" sz="1000" baseline="0" dirty="0" smtClean="0"/>
            <a:t>-on-</a:t>
          </a:r>
          <a:r>
            <a:rPr lang="nl-NL" sz="1000" baseline="0" dirty="0" err="1" smtClean="0"/>
            <a:t>quarter</a:t>
          </a:r>
          <a:endParaRPr lang="nl-NL" sz="1000" dirty="0"/>
        </a:p>
      </cdr:txBody>
    </cdr:sp>
  </cdr:relSizeAnchor>
</c:userShapes>
</file>

<file path=ppt/drawings/drawing7.xml><?xml version="1.0" encoding="utf-8"?>
<c:userShapes xmlns:c="http://schemas.openxmlformats.org/drawingml/2006/chart">
  <cdr:relSizeAnchor xmlns:cdr="http://schemas.openxmlformats.org/drawingml/2006/chartDrawing">
    <cdr:from>
      <cdr:x>0.00168</cdr:x>
      <cdr:y>0</cdr:y>
    </cdr:from>
    <cdr:to>
      <cdr:x>0.92285</cdr:x>
      <cdr:y>0.0921</cdr:y>
    </cdr:to>
    <cdr:sp macro="" textlink="">
      <cdr:nvSpPr>
        <cdr:cNvPr id="2" name="Text Box 1"/>
        <cdr:cNvSpPr txBox="1">
          <a:spLocks xmlns:a="http://schemas.openxmlformats.org/drawingml/2006/main" noChangeArrowheads="1"/>
        </cdr:cNvSpPr>
      </cdr:nvSpPr>
      <cdr:spPr bwMode="auto">
        <a:xfrm xmlns:a="http://schemas.openxmlformats.org/drawingml/2006/main">
          <a:off x="7200" y="0"/>
          <a:ext cx="3943978" cy="42444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nl-NL" sz="1200" b="1" i="0" u="none" strike="noStrik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PMI-indices </a:t>
          </a:r>
          <a:r>
            <a:rPr lang="nl-NL" sz="1200" b="1" i="0" u="none" strike="noStrike" baseline="0" dirty="0" err="1" smtClean="0">
              <a:solidFill>
                <a:srgbClr val="000000"/>
              </a:solidFill>
              <a:latin typeface="Verdana" panose="020B0604030504040204" pitchFamily="34" charset="0"/>
              <a:ea typeface="Verdana" panose="020B0604030504040204" pitchFamily="34" charset="0"/>
              <a:cs typeface="Verdana" panose="020B0604030504040204" pitchFamily="34" charset="0"/>
            </a:rPr>
            <a:t>for</a:t>
          </a:r>
          <a:r>
            <a:rPr lang="nl-NL" sz="1200" b="1" i="0" u="none" strike="noStrik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manufacturing</a:t>
          </a:r>
          <a:r>
            <a:rPr lang="nl-NL" sz="1200" b="1" i="0" u="none" strike="noStrike"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nl-NL" sz="1200" b="1" i="0" u="none" strike="noStrike" dirty="0" err="1" smtClean="0">
              <a:solidFill>
                <a:srgbClr val="000000"/>
              </a:solidFill>
              <a:latin typeface="Verdana" panose="020B0604030504040204" pitchFamily="34" charset="0"/>
              <a:ea typeface="Verdana" panose="020B0604030504040204" pitchFamily="34" charset="0"/>
              <a:cs typeface="Verdana" panose="020B0604030504040204" pitchFamily="34" charset="0"/>
            </a:rPr>
            <a:t>and</a:t>
          </a:r>
          <a:r>
            <a:rPr lang="nl-NL" sz="1200" b="1" i="0" u="none" strike="noStrike"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services</a:t>
          </a:r>
          <a:endParaRPr lang="nl-NL" sz="1200" b="1" i="0" u="none" strike="noStrik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C26BBE9F-2231-4498-A3E5-DFB02EDDD594}" type="datetimeFigureOut">
              <a:rPr lang="nl-NL" smtClean="0"/>
              <a:t>24-1-2020</a:t>
            </a:fld>
            <a:endParaRPr lang="nl-NL"/>
          </a:p>
        </p:txBody>
      </p:sp>
      <p:sp>
        <p:nvSpPr>
          <p:cNvPr id="4" name="Tijdelijke aanduiding voor voettekst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956F0578-CC77-4CC6-8BD4-1C24732170C0}" type="slidenum">
              <a:rPr lang="nl-NL" smtClean="0"/>
              <a:t>‹nr.›</a:t>
            </a:fld>
            <a:endParaRPr lang="nl-NL"/>
          </a:p>
        </p:txBody>
      </p:sp>
    </p:spTree>
    <p:extLst>
      <p:ext uri="{BB962C8B-B14F-4D97-AF65-F5344CB8AC3E}">
        <p14:creationId xmlns:p14="http://schemas.microsoft.com/office/powerpoint/2010/main" val="762169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900D5B51-A3C5-4FC7-8A0D-54EFEFAFACD3}" type="datetimeFigureOut">
              <a:rPr lang="nl-NL" smtClean="0"/>
              <a:t>24-1-2020</a:t>
            </a:fld>
            <a:endParaRPr lang="nl-NL"/>
          </a:p>
        </p:txBody>
      </p:sp>
      <p:sp>
        <p:nvSpPr>
          <p:cNvPr id="4" name="Tijdelijke aanduiding voor dia-afbeelding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F9513F78-5509-4637-B397-C3DEABA56153}" type="slidenum">
              <a:rPr lang="nl-NL" smtClean="0"/>
              <a:t>‹nr.›</a:t>
            </a:fld>
            <a:endParaRPr lang="nl-NL"/>
          </a:p>
        </p:txBody>
      </p:sp>
    </p:spTree>
    <p:extLst>
      <p:ext uri="{BB962C8B-B14F-4D97-AF65-F5344CB8AC3E}">
        <p14:creationId xmlns:p14="http://schemas.microsoft.com/office/powerpoint/2010/main" val="4138850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i="0" baseline="0"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2</a:t>
            </a:fld>
            <a:endParaRPr lang="nl-NL" dirty="0">
              <a:solidFill>
                <a:prstClr val="black"/>
              </a:solidFill>
            </a:endParaRPr>
          </a:p>
        </p:txBody>
      </p:sp>
    </p:spTree>
    <p:extLst>
      <p:ext uri="{BB962C8B-B14F-4D97-AF65-F5344CB8AC3E}">
        <p14:creationId xmlns:p14="http://schemas.microsoft.com/office/powerpoint/2010/main" val="779928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pPr>
              <a:defRPr/>
            </a:pPr>
            <a:fld id="{F9513F78-5509-4637-B397-C3DEABA56153}" type="slidenum">
              <a:rPr lang="nl-NL" smtClean="0">
                <a:solidFill>
                  <a:prstClr val="black"/>
                </a:solidFill>
              </a:rPr>
              <a:pPr>
                <a:defRPr/>
              </a:pPr>
              <a:t>11</a:t>
            </a:fld>
            <a:endParaRPr lang="nl-NL" dirty="0">
              <a:solidFill>
                <a:prstClr val="black"/>
              </a:solidFill>
            </a:endParaRPr>
          </a:p>
        </p:txBody>
      </p:sp>
      <p:sp>
        <p:nvSpPr>
          <p:cNvPr id="7" name="Tijdelijke aanduiding voor notities 2"/>
          <p:cNvSpPr>
            <a:spLocks noGrp="1"/>
          </p:cNvSpPr>
          <p:nvPr>
            <p:ph type="body" idx="3"/>
          </p:nvPr>
        </p:nvSpPr>
        <p:spPr>
          <a:xfrm>
            <a:off x="680562" y="4785598"/>
            <a:ext cx="5444490" cy="3915489"/>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b="0" dirty="0"/>
          </a:p>
        </p:txBody>
      </p:sp>
    </p:spTree>
    <p:extLst>
      <p:ext uri="{BB962C8B-B14F-4D97-AF65-F5344CB8AC3E}">
        <p14:creationId xmlns:p14="http://schemas.microsoft.com/office/powerpoint/2010/main" val="2253105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10"/>
          </p:nvPr>
        </p:nvSpPr>
        <p:spPr/>
        <p:txBody>
          <a:bodyPr/>
          <a:lstStyle/>
          <a:p>
            <a:pPr>
              <a:defRPr/>
            </a:pPr>
            <a:fld id="{F9513F78-5509-4637-B397-C3DEABA56153}" type="slidenum">
              <a:rPr lang="nl-NL" smtClean="0">
                <a:solidFill>
                  <a:prstClr val="black"/>
                </a:solidFill>
              </a:rPr>
              <a:pPr>
                <a:defRPr/>
              </a:pPr>
              <a:t>12</a:t>
            </a:fld>
            <a:endParaRPr lang="nl-NL">
              <a:solidFill>
                <a:prstClr val="black"/>
              </a:solidFill>
            </a:endParaRPr>
          </a:p>
        </p:txBody>
      </p:sp>
    </p:spTree>
    <p:extLst>
      <p:ext uri="{BB962C8B-B14F-4D97-AF65-F5344CB8AC3E}">
        <p14:creationId xmlns:p14="http://schemas.microsoft.com/office/powerpoint/2010/main" val="141947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10"/>
          </p:nvPr>
        </p:nvSpPr>
        <p:spPr/>
        <p:txBody>
          <a:bodyPr/>
          <a:lstStyle/>
          <a:p>
            <a:pPr>
              <a:defRPr/>
            </a:pPr>
            <a:fld id="{F9513F78-5509-4637-B397-C3DEABA56153}" type="slidenum">
              <a:rPr lang="nl-NL" smtClean="0">
                <a:solidFill>
                  <a:prstClr val="black"/>
                </a:solidFill>
              </a:rPr>
              <a:pPr>
                <a:defRPr/>
              </a:pPr>
              <a:t>13</a:t>
            </a:fld>
            <a:endParaRPr lang="nl-NL">
              <a:solidFill>
                <a:prstClr val="black"/>
              </a:solidFill>
            </a:endParaRPr>
          </a:p>
        </p:txBody>
      </p:sp>
    </p:spTree>
    <p:extLst>
      <p:ext uri="{BB962C8B-B14F-4D97-AF65-F5344CB8AC3E}">
        <p14:creationId xmlns:p14="http://schemas.microsoft.com/office/powerpoint/2010/main" val="1628344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b="0" u="non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3F78-5509-4637-B397-C3DEABA5615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969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3F78-5509-4637-B397-C3DEABA5615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3263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3F78-5509-4637-B397-C3DEABA5615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340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3F78-5509-4637-B397-C3DEABA5615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785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3F78-5509-4637-B397-C3DEABA5615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ijdelijke aanduiding voor notities 2"/>
          <p:cNvSpPr>
            <a:spLocks noGrp="1"/>
          </p:cNvSpPr>
          <p:nvPr>
            <p:ph type="body" idx="3"/>
          </p:nvPr>
        </p:nvSpPr>
        <p:spPr>
          <a:xfrm>
            <a:off x="680562" y="4785598"/>
            <a:ext cx="5444490" cy="3915489"/>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b="0" dirty="0"/>
          </a:p>
        </p:txBody>
      </p:sp>
    </p:spTree>
    <p:extLst>
      <p:ext uri="{BB962C8B-B14F-4D97-AF65-F5344CB8AC3E}">
        <p14:creationId xmlns:p14="http://schemas.microsoft.com/office/powerpoint/2010/main" val="3472598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3F78-5509-4637-B397-C3DEABA5615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8340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b="0" i="0" dirty="0" smtClean="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3F78-5509-4637-B397-C3DEABA5615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695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i="0" baseline="0"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3</a:t>
            </a:fld>
            <a:endParaRPr lang="nl-NL" dirty="0">
              <a:solidFill>
                <a:prstClr val="black"/>
              </a:solidFill>
            </a:endParaRPr>
          </a:p>
        </p:txBody>
      </p:sp>
    </p:spTree>
    <p:extLst>
      <p:ext uri="{BB962C8B-B14F-4D97-AF65-F5344CB8AC3E}">
        <p14:creationId xmlns:p14="http://schemas.microsoft.com/office/powerpoint/2010/main" val="2374743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3F78-5509-4637-B397-C3DEABA5615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660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i="0" baseline="0"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22</a:t>
            </a:fld>
            <a:endParaRPr lang="nl-NL" dirty="0">
              <a:solidFill>
                <a:prstClr val="black"/>
              </a:solidFill>
            </a:endParaRPr>
          </a:p>
        </p:txBody>
      </p:sp>
    </p:spTree>
    <p:extLst>
      <p:ext uri="{BB962C8B-B14F-4D97-AF65-F5344CB8AC3E}">
        <p14:creationId xmlns:p14="http://schemas.microsoft.com/office/powerpoint/2010/main" val="3603007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25</a:t>
            </a:fld>
            <a:endParaRPr lang="nl-NL" dirty="0">
              <a:solidFill>
                <a:prstClr val="black"/>
              </a:solidFill>
            </a:endParaRPr>
          </a:p>
        </p:txBody>
      </p:sp>
    </p:spTree>
    <p:extLst>
      <p:ext uri="{BB962C8B-B14F-4D97-AF65-F5344CB8AC3E}">
        <p14:creationId xmlns:p14="http://schemas.microsoft.com/office/powerpoint/2010/main" val="2526642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i="0" baseline="0"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26</a:t>
            </a:fld>
            <a:endParaRPr lang="nl-NL" dirty="0">
              <a:solidFill>
                <a:prstClr val="black"/>
              </a:solidFill>
            </a:endParaRPr>
          </a:p>
        </p:txBody>
      </p:sp>
    </p:spTree>
    <p:extLst>
      <p:ext uri="{BB962C8B-B14F-4D97-AF65-F5344CB8AC3E}">
        <p14:creationId xmlns:p14="http://schemas.microsoft.com/office/powerpoint/2010/main" val="4001100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b="0" i="0" baseline="0"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29</a:t>
            </a:fld>
            <a:endParaRPr lang="nl-NL" dirty="0">
              <a:solidFill>
                <a:prstClr val="black"/>
              </a:solidFill>
            </a:endParaRPr>
          </a:p>
        </p:txBody>
      </p:sp>
    </p:spTree>
    <p:extLst>
      <p:ext uri="{BB962C8B-B14F-4D97-AF65-F5344CB8AC3E}">
        <p14:creationId xmlns:p14="http://schemas.microsoft.com/office/powerpoint/2010/main" val="2972297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i="0" baseline="0"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30</a:t>
            </a:fld>
            <a:endParaRPr lang="nl-NL" dirty="0">
              <a:solidFill>
                <a:prstClr val="black"/>
              </a:solidFill>
            </a:endParaRPr>
          </a:p>
        </p:txBody>
      </p:sp>
    </p:spTree>
    <p:extLst>
      <p:ext uri="{BB962C8B-B14F-4D97-AF65-F5344CB8AC3E}">
        <p14:creationId xmlns:p14="http://schemas.microsoft.com/office/powerpoint/2010/main" val="321611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i="0" baseline="0"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31</a:t>
            </a:fld>
            <a:endParaRPr lang="nl-NL" dirty="0">
              <a:solidFill>
                <a:prstClr val="black"/>
              </a:solidFill>
            </a:endParaRPr>
          </a:p>
        </p:txBody>
      </p:sp>
    </p:spTree>
    <p:extLst>
      <p:ext uri="{BB962C8B-B14F-4D97-AF65-F5344CB8AC3E}">
        <p14:creationId xmlns:p14="http://schemas.microsoft.com/office/powerpoint/2010/main" val="3099961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i="0" baseline="0"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32</a:t>
            </a:fld>
            <a:endParaRPr lang="nl-NL" dirty="0">
              <a:solidFill>
                <a:prstClr val="black"/>
              </a:solidFill>
            </a:endParaRPr>
          </a:p>
        </p:txBody>
      </p:sp>
    </p:spTree>
    <p:extLst>
      <p:ext uri="{BB962C8B-B14F-4D97-AF65-F5344CB8AC3E}">
        <p14:creationId xmlns:p14="http://schemas.microsoft.com/office/powerpoint/2010/main" val="2388962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33</a:t>
            </a:fld>
            <a:endParaRPr lang="nl-NL" dirty="0">
              <a:solidFill>
                <a:prstClr val="black"/>
              </a:solidFill>
            </a:endParaRPr>
          </a:p>
        </p:txBody>
      </p:sp>
    </p:spTree>
    <p:extLst>
      <p:ext uri="{BB962C8B-B14F-4D97-AF65-F5344CB8AC3E}">
        <p14:creationId xmlns:p14="http://schemas.microsoft.com/office/powerpoint/2010/main" val="814319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34</a:t>
            </a:fld>
            <a:endParaRPr lang="nl-NL" dirty="0">
              <a:solidFill>
                <a:prstClr val="black"/>
              </a:solidFill>
            </a:endParaRPr>
          </a:p>
        </p:txBody>
      </p:sp>
    </p:spTree>
    <p:extLst>
      <p:ext uri="{BB962C8B-B14F-4D97-AF65-F5344CB8AC3E}">
        <p14:creationId xmlns:p14="http://schemas.microsoft.com/office/powerpoint/2010/main" val="3797702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3F78-5509-4637-B397-C3DEABA5615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jdelijke aanduiding voor notities 2"/>
          <p:cNvSpPr>
            <a:spLocks noGrp="1"/>
          </p:cNvSpPr>
          <p:nvPr>
            <p:ph type="body" idx="3"/>
          </p:nvPr>
        </p:nvSpPr>
        <p:spPr>
          <a:xfrm>
            <a:off x="680562" y="4785598"/>
            <a:ext cx="5444490" cy="3915489"/>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b="0" dirty="0"/>
          </a:p>
        </p:txBody>
      </p:sp>
    </p:spTree>
    <p:extLst>
      <p:ext uri="{BB962C8B-B14F-4D97-AF65-F5344CB8AC3E}">
        <p14:creationId xmlns:p14="http://schemas.microsoft.com/office/powerpoint/2010/main" val="3019687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35</a:t>
            </a:fld>
            <a:endParaRPr lang="nl-NL" dirty="0">
              <a:solidFill>
                <a:prstClr val="black"/>
              </a:solidFill>
            </a:endParaRPr>
          </a:p>
        </p:txBody>
      </p:sp>
    </p:spTree>
    <p:extLst>
      <p:ext uri="{BB962C8B-B14F-4D97-AF65-F5344CB8AC3E}">
        <p14:creationId xmlns:p14="http://schemas.microsoft.com/office/powerpoint/2010/main" val="1268781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36</a:t>
            </a:fld>
            <a:endParaRPr lang="nl-NL" dirty="0">
              <a:solidFill>
                <a:prstClr val="black"/>
              </a:solidFill>
            </a:endParaRPr>
          </a:p>
        </p:txBody>
      </p:sp>
    </p:spTree>
    <p:extLst>
      <p:ext uri="{BB962C8B-B14F-4D97-AF65-F5344CB8AC3E}">
        <p14:creationId xmlns:p14="http://schemas.microsoft.com/office/powerpoint/2010/main" val="2310717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37</a:t>
            </a:fld>
            <a:endParaRPr lang="nl-NL">
              <a:solidFill>
                <a:prstClr val="black"/>
              </a:solidFill>
            </a:endParaRPr>
          </a:p>
        </p:txBody>
      </p:sp>
    </p:spTree>
    <p:extLst>
      <p:ext uri="{BB962C8B-B14F-4D97-AF65-F5344CB8AC3E}">
        <p14:creationId xmlns:p14="http://schemas.microsoft.com/office/powerpoint/2010/main" val="33043136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38</a:t>
            </a:fld>
            <a:endParaRPr lang="nl-NL">
              <a:solidFill>
                <a:prstClr val="black"/>
              </a:solidFill>
            </a:endParaRPr>
          </a:p>
        </p:txBody>
      </p:sp>
    </p:spTree>
    <p:extLst>
      <p:ext uri="{BB962C8B-B14F-4D97-AF65-F5344CB8AC3E}">
        <p14:creationId xmlns:p14="http://schemas.microsoft.com/office/powerpoint/2010/main" val="7905950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39</a:t>
            </a:fld>
            <a:endParaRPr lang="nl-NL">
              <a:solidFill>
                <a:prstClr val="black"/>
              </a:solidFill>
            </a:endParaRPr>
          </a:p>
        </p:txBody>
      </p:sp>
    </p:spTree>
    <p:extLst>
      <p:ext uri="{BB962C8B-B14F-4D97-AF65-F5344CB8AC3E}">
        <p14:creationId xmlns:p14="http://schemas.microsoft.com/office/powerpoint/2010/main" val="9040938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41</a:t>
            </a:fld>
            <a:endParaRPr lang="nl-NL">
              <a:solidFill>
                <a:prstClr val="black"/>
              </a:solidFill>
            </a:endParaRPr>
          </a:p>
        </p:txBody>
      </p:sp>
    </p:spTree>
    <p:extLst>
      <p:ext uri="{BB962C8B-B14F-4D97-AF65-F5344CB8AC3E}">
        <p14:creationId xmlns:p14="http://schemas.microsoft.com/office/powerpoint/2010/main" val="20194288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42</a:t>
            </a:fld>
            <a:endParaRPr lang="nl-NL">
              <a:solidFill>
                <a:prstClr val="black"/>
              </a:solidFill>
            </a:endParaRPr>
          </a:p>
        </p:txBody>
      </p:sp>
    </p:spTree>
    <p:extLst>
      <p:ext uri="{BB962C8B-B14F-4D97-AF65-F5344CB8AC3E}">
        <p14:creationId xmlns:p14="http://schemas.microsoft.com/office/powerpoint/2010/main" val="21162571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43</a:t>
            </a:fld>
            <a:endParaRPr lang="nl-NL">
              <a:solidFill>
                <a:prstClr val="black"/>
              </a:solidFill>
            </a:endParaRPr>
          </a:p>
        </p:txBody>
      </p:sp>
    </p:spTree>
    <p:extLst>
      <p:ext uri="{BB962C8B-B14F-4D97-AF65-F5344CB8AC3E}">
        <p14:creationId xmlns:p14="http://schemas.microsoft.com/office/powerpoint/2010/main" val="12109439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44</a:t>
            </a:fld>
            <a:endParaRPr lang="nl-NL">
              <a:solidFill>
                <a:prstClr val="black"/>
              </a:solidFill>
            </a:endParaRPr>
          </a:p>
        </p:txBody>
      </p:sp>
    </p:spTree>
    <p:extLst>
      <p:ext uri="{BB962C8B-B14F-4D97-AF65-F5344CB8AC3E}">
        <p14:creationId xmlns:p14="http://schemas.microsoft.com/office/powerpoint/2010/main" val="11865800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45</a:t>
            </a:fld>
            <a:endParaRPr lang="nl-NL">
              <a:solidFill>
                <a:prstClr val="black"/>
              </a:solidFill>
            </a:endParaRPr>
          </a:p>
        </p:txBody>
      </p:sp>
    </p:spTree>
    <p:extLst>
      <p:ext uri="{BB962C8B-B14F-4D97-AF65-F5344CB8AC3E}">
        <p14:creationId xmlns:p14="http://schemas.microsoft.com/office/powerpoint/2010/main" val="206067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3F78-5509-4637-B397-C3DEABA5615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89477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46</a:t>
            </a:fld>
            <a:endParaRPr lang="nl-NL">
              <a:solidFill>
                <a:prstClr val="black"/>
              </a:solidFill>
            </a:endParaRPr>
          </a:p>
        </p:txBody>
      </p:sp>
    </p:spTree>
    <p:extLst>
      <p:ext uri="{BB962C8B-B14F-4D97-AF65-F5344CB8AC3E}">
        <p14:creationId xmlns:p14="http://schemas.microsoft.com/office/powerpoint/2010/main" val="3965914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47</a:t>
            </a:fld>
            <a:endParaRPr lang="nl-NL">
              <a:solidFill>
                <a:prstClr val="black"/>
              </a:solidFill>
            </a:endParaRPr>
          </a:p>
        </p:txBody>
      </p:sp>
    </p:spTree>
    <p:extLst>
      <p:ext uri="{BB962C8B-B14F-4D97-AF65-F5344CB8AC3E}">
        <p14:creationId xmlns:p14="http://schemas.microsoft.com/office/powerpoint/2010/main" val="41700930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48</a:t>
            </a:fld>
            <a:endParaRPr lang="nl-NL">
              <a:solidFill>
                <a:prstClr val="black"/>
              </a:solidFill>
            </a:endParaRPr>
          </a:p>
        </p:txBody>
      </p:sp>
    </p:spTree>
    <p:extLst>
      <p:ext uri="{BB962C8B-B14F-4D97-AF65-F5344CB8AC3E}">
        <p14:creationId xmlns:p14="http://schemas.microsoft.com/office/powerpoint/2010/main" val="32045235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49</a:t>
            </a:fld>
            <a:endParaRPr lang="nl-NL">
              <a:solidFill>
                <a:prstClr val="black"/>
              </a:solidFill>
            </a:endParaRPr>
          </a:p>
        </p:txBody>
      </p:sp>
    </p:spTree>
    <p:extLst>
      <p:ext uri="{BB962C8B-B14F-4D97-AF65-F5344CB8AC3E}">
        <p14:creationId xmlns:p14="http://schemas.microsoft.com/office/powerpoint/2010/main" val="10758643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50</a:t>
            </a:fld>
            <a:endParaRPr lang="nl-NL">
              <a:solidFill>
                <a:prstClr val="black"/>
              </a:solidFill>
            </a:endParaRPr>
          </a:p>
        </p:txBody>
      </p:sp>
    </p:spTree>
    <p:extLst>
      <p:ext uri="{BB962C8B-B14F-4D97-AF65-F5344CB8AC3E}">
        <p14:creationId xmlns:p14="http://schemas.microsoft.com/office/powerpoint/2010/main" val="4832771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51</a:t>
            </a:fld>
            <a:endParaRPr lang="nl-NL">
              <a:solidFill>
                <a:prstClr val="black"/>
              </a:solidFill>
            </a:endParaRPr>
          </a:p>
        </p:txBody>
      </p:sp>
    </p:spTree>
    <p:extLst>
      <p:ext uri="{BB962C8B-B14F-4D97-AF65-F5344CB8AC3E}">
        <p14:creationId xmlns:p14="http://schemas.microsoft.com/office/powerpoint/2010/main" val="3389968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52</a:t>
            </a:fld>
            <a:endParaRPr lang="nl-NL">
              <a:solidFill>
                <a:prstClr val="black"/>
              </a:solidFill>
            </a:endParaRPr>
          </a:p>
        </p:txBody>
      </p:sp>
    </p:spTree>
    <p:extLst>
      <p:ext uri="{BB962C8B-B14F-4D97-AF65-F5344CB8AC3E}">
        <p14:creationId xmlns:p14="http://schemas.microsoft.com/office/powerpoint/2010/main" val="41507380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53</a:t>
            </a:fld>
            <a:endParaRPr lang="nl-NL">
              <a:solidFill>
                <a:prstClr val="black"/>
              </a:solidFill>
            </a:endParaRPr>
          </a:p>
        </p:txBody>
      </p:sp>
    </p:spTree>
    <p:extLst>
      <p:ext uri="{BB962C8B-B14F-4D97-AF65-F5344CB8AC3E}">
        <p14:creationId xmlns:p14="http://schemas.microsoft.com/office/powerpoint/2010/main" val="30163087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54</a:t>
            </a:fld>
            <a:endParaRPr lang="nl-NL">
              <a:solidFill>
                <a:prstClr val="black"/>
              </a:solidFill>
            </a:endParaRPr>
          </a:p>
        </p:txBody>
      </p:sp>
    </p:spTree>
    <p:extLst>
      <p:ext uri="{BB962C8B-B14F-4D97-AF65-F5344CB8AC3E}">
        <p14:creationId xmlns:p14="http://schemas.microsoft.com/office/powerpoint/2010/main" val="35198552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55</a:t>
            </a:fld>
            <a:endParaRPr lang="nl-NL">
              <a:solidFill>
                <a:prstClr val="black"/>
              </a:solidFill>
            </a:endParaRPr>
          </a:p>
        </p:txBody>
      </p:sp>
    </p:spTree>
    <p:extLst>
      <p:ext uri="{BB962C8B-B14F-4D97-AF65-F5344CB8AC3E}">
        <p14:creationId xmlns:p14="http://schemas.microsoft.com/office/powerpoint/2010/main" val="4242450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i="0" baseline="0"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6</a:t>
            </a:fld>
            <a:endParaRPr lang="nl-NL" dirty="0">
              <a:solidFill>
                <a:prstClr val="black"/>
              </a:solidFill>
            </a:endParaRPr>
          </a:p>
        </p:txBody>
      </p:sp>
    </p:spTree>
    <p:extLst>
      <p:ext uri="{BB962C8B-B14F-4D97-AF65-F5344CB8AC3E}">
        <p14:creationId xmlns:p14="http://schemas.microsoft.com/office/powerpoint/2010/main" val="9661721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56</a:t>
            </a:fld>
            <a:endParaRPr lang="nl-NL">
              <a:solidFill>
                <a:prstClr val="black"/>
              </a:solidFill>
            </a:endParaRPr>
          </a:p>
        </p:txBody>
      </p:sp>
    </p:spTree>
    <p:extLst>
      <p:ext uri="{BB962C8B-B14F-4D97-AF65-F5344CB8AC3E}">
        <p14:creationId xmlns:p14="http://schemas.microsoft.com/office/powerpoint/2010/main" val="31255656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57</a:t>
            </a:fld>
            <a:endParaRPr lang="nl-NL">
              <a:solidFill>
                <a:prstClr val="black"/>
              </a:solidFill>
            </a:endParaRPr>
          </a:p>
        </p:txBody>
      </p:sp>
    </p:spTree>
    <p:extLst>
      <p:ext uri="{BB962C8B-B14F-4D97-AF65-F5344CB8AC3E}">
        <p14:creationId xmlns:p14="http://schemas.microsoft.com/office/powerpoint/2010/main" val="25098752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58</a:t>
            </a:fld>
            <a:endParaRPr lang="nl-NL">
              <a:solidFill>
                <a:prstClr val="black"/>
              </a:solidFill>
            </a:endParaRPr>
          </a:p>
        </p:txBody>
      </p:sp>
    </p:spTree>
    <p:extLst>
      <p:ext uri="{BB962C8B-B14F-4D97-AF65-F5344CB8AC3E}">
        <p14:creationId xmlns:p14="http://schemas.microsoft.com/office/powerpoint/2010/main" val="39675463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59</a:t>
            </a:fld>
            <a:endParaRPr lang="nl-NL">
              <a:solidFill>
                <a:prstClr val="black"/>
              </a:solidFill>
            </a:endParaRPr>
          </a:p>
        </p:txBody>
      </p:sp>
    </p:spTree>
    <p:extLst>
      <p:ext uri="{BB962C8B-B14F-4D97-AF65-F5344CB8AC3E}">
        <p14:creationId xmlns:p14="http://schemas.microsoft.com/office/powerpoint/2010/main" val="25831618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60</a:t>
            </a:fld>
            <a:endParaRPr lang="nl-NL">
              <a:solidFill>
                <a:prstClr val="black"/>
              </a:solidFill>
            </a:endParaRPr>
          </a:p>
        </p:txBody>
      </p:sp>
    </p:spTree>
    <p:extLst>
      <p:ext uri="{BB962C8B-B14F-4D97-AF65-F5344CB8AC3E}">
        <p14:creationId xmlns:p14="http://schemas.microsoft.com/office/powerpoint/2010/main" val="22183245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61</a:t>
            </a:fld>
            <a:endParaRPr lang="nl-NL">
              <a:solidFill>
                <a:prstClr val="black"/>
              </a:solidFill>
            </a:endParaRPr>
          </a:p>
        </p:txBody>
      </p:sp>
    </p:spTree>
    <p:extLst>
      <p:ext uri="{BB962C8B-B14F-4D97-AF65-F5344CB8AC3E}">
        <p14:creationId xmlns:p14="http://schemas.microsoft.com/office/powerpoint/2010/main" val="27103446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solidFill>
                  <a:prstClr val="black"/>
                </a:solidFill>
              </a:rPr>
              <a:pPr/>
              <a:t>62</a:t>
            </a:fld>
            <a:endParaRPr lang="nl-NL">
              <a:solidFill>
                <a:prstClr val="black"/>
              </a:solidFill>
            </a:endParaRPr>
          </a:p>
        </p:txBody>
      </p:sp>
    </p:spTree>
    <p:extLst>
      <p:ext uri="{BB962C8B-B14F-4D97-AF65-F5344CB8AC3E}">
        <p14:creationId xmlns:p14="http://schemas.microsoft.com/office/powerpoint/2010/main" val="2132636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b="0" dirty="0"/>
          </a:p>
        </p:txBody>
      </p:sp>
      <p:sp>
        <p:nvSpPr>
          <p:cNvPr id="4" name="Tijdelijke aanduiding voor dianummer 3"/>
          <p:cNvSpPr>
            <a:spLocks noGrp="1"/>
          </p:cNvSpPr>
          <p:nvPr>
            <p:ph type="sldNum" sz="quarter" idx="10"/>
          </p:nvPr>
        </p:nvSpPr>
        <p:spPr/>
        <p:txBody>
          <a:bodyPr/>
          <a:lstStyle/>
          <a:p>
            <a:pPr>
              <a:defRPr/>
            </a:pPr>
            <a:fld id="{F9513F78-5509-4637-B397-C3DEABA56153}" type="slidenum">
              <a:rPr lang="nl-NL" smtClean="0">
                <a:solidFill>
                  <a:prstClr val="black"/>
                </a:solidFill>
              </a:rPr>
              <a:pPr>
                <a:defRPr/>
              </a:pPr>
              <a:t>7</a:t>
            </a:fld>
            <a:endParaRPr lang="nl-NL">
              <a:solidFill>
                <a:prstClr val="black"/>
              </a:solidFill>
            </a:endParaRPr>
          </a:p>
        </p:txBody>
      </p:sp>
    </p:spTree>
    <p:extLst>
      <p:ext uri="{BB962C8B-B14F-4D97-AF65-F5344CB8AC3E}">
        <p14:creationId xmlns:p14="http://schemas.microsoft.com/office/powerpoint/2010/main" val="188308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b="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3F78-5509-4637-B397-C3DEABA5615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594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b="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3F78-5509-4637-B397-C3DEABA5615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865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pPr>
              <a:defRPr/>
            </a:pPr>
            <a:fld id="{F9513F78-5509-4637-B397-C3DEABA56153}" type="slidenum">
              <a:rPr lang="nl-NL" smtClean="0">
                <a:solidFill>
                  <a:prstClr val="black"/>
                </a:solidFill>
              </a:rPr>
              <a:pPr>
                <a:defRPr/>
              </a:pPr>
              <a:t>10</a:t>
            </a:fld>
            <a:endParaRPr lang="nl-NL" dirty="0">
              <a:solidFill>
                <a:prstClr val="black"/>
              </a:solidFill>
            </a:endParaRPr>
          </a:p>
        </p:txBody>
      </p:sp>
      <p:sp>
        <p:nvSpPr>
          <p:cNvPr id="7" name="Tijdelijke aanduiding voor notities 2"/>
          <p:cNvSpPr>
            <a:spLocks noGrp="1"/>
          </p:cNvSpPr>
          <p:nvPr>
            <p:ph type="body" idx="3"/>
          </p:nvPr>
        </p:nvSpPr>
        <p:spPr>
          <a:xfrm>
            <a:off x="680562" y="4785598"/>
            <a:ext cx="5444490" cy="3915489"/>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b="0" dirty="0"/>
          </a:p>
        </p:txBody>
      </p:sp>
    </p:spTree>
    <p:extLst>
      <p:ext uri="{BB962C8B-B14F-4D97-AF65-F5344CB8AC3E}">
        <p14:creationId xmlns:p14="http://schemas.microsoft.com/office/powerpoint/2010/main" val="872603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FotoSkyline">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580" y="0"/>
            <a:ext cx="9142840" cy="6858000"/>
          </a:xfrm>
          <a:prstGeom prst="rect">
            <a:avLst/>
          </a:prstGeom>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dirty="0"/>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dirty="0"/>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spTree>
    <p:extLst>
      <p:ext uri="{BB962C8B-B14F-4D97-AF65-F5344CB8AC3E}">
        <p14:creationId xmlns:p14="http://schemas.microsoft.com/office/powerpoint/2010/main" val="221026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hthoek 6"/>
          <p:cNvSpPr/>
          <p:nvPr/>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dirty="0"/>
          </a:p>
        </p:txBody>
      </p:sp>
      <p:sp>
        <p:nvSpPr>
          <p:cNvPr id="2" name="Title 1"/>
          <p:cNvSpPr>
            <a:spLocks noGrp="1"/>
          </p:cNvSpPr>
          <p:nvPr>
            <p:ph type="title"/>
          </p:nvPr>
        </p:nvSpPr>
        <p:spPr bwMode="gray">
          <a:xfrm>
            <a:off x="319185" y="2822107"/>
            <a:ext cx="7900988" cy="694091"/>
          </a:xfrm>
        </p:spPr>
        <p:txBody>
          <a:bodyPr lIns="201600" rIns="201600" anchor="t" anchorCtr="0">
            <a:normAutofit/>
          </a:bodyPr>
          <a:lstStyle>
            <a:lvl1pPr>
              <a:defRPr sz="3750">
                <a:solidFill>
                  <a:srgbClr val="EAE7F4"/>
                </a:solidFill>
              </a:defRPr>
            </a:lvl1pPr>
          </a:lstStyle>
          <a:p>
            <a:r>
              <a:rPr lang="nl-NL"/>
              <a:t>Klik om de stijl te bewerken</a:t>
            </a:r>
            <a:endParaRPr lang="en-US" dirty="0"/>
          </a:p>
        </p:txBody>
      </p:sp>
      <p:sp>
        <p:nvSpPr>
          <p:cNvPr id="3" name="Text Placeholder 2"/>
          <p:cNvSpPr>
            <a:spLocks noGrp="1"/>
          </p:cNvSpPr>
          <p:nvPr>
            <p:ph type="body" idx="1"/>
          </p:nvPr>
        </p:nvSpPr>
        <p:spPr bwMode="gray">
          <a:xfrm>
            <a:off x="333473" y="3529263"/>
            <a:ext cx="7886700" cy="288592"/>
          </a:xfrm>
        </p:spPr>
        <p:txBody>
          <a:bodyPr lIns="201600" rIns="201600">
            <a:normAutofit/>
          </a:bodyPr>
          <a:lstStyle>
            <a:lvl1pPr marL="0" indent="0">
              <a:buNone/>
              <a:defRPr sz="2500" b="0">
                <a:solidFill>
                  <a:srgbClr val="EAE7F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11" name="Date Placeholder 3"/>
          <p:cNvSpPr>
            <a:spLocks noGrp="1"/>
          </p:cNvSpPr>
          <p:nvPr>
            <p:ph type="dt" sz="half" idx="2"/>
          </p:nvPr>
        </p:nvSpPr>
        <p:spPr>
          <a:xfrm>
            <a:off x="7417599" y="6421305"/>
            <a:ext cx="1314182" cy="146200"/>
          </a:xfrm>
          <a:prstGeom prst="rect">
            <a:avLst/>
          </a:prstGeom>
        </p:spPr>
        <p:txBody>
          <a:bodyPr vert="horz" lIns="0" tIns="0" rIns="0" bIns="0" rtlCol="0" anchor="t" anchorCtr="0"/>
          <a:lstStyle>
            <a:lvl1pPr algn="r">
              <a:defRPr sz="1050">
                <a:solidFill>
                  <a:schemeClr val="tx1"/>
                </a:solidFill>
              </a:defRPr>
            </a:lvl1pPr>
          </a:lstStyle>
          <a:p>
            <a:r>
              <a:rPr lang="en-US" dirty="0"/>
              <a:t>&lt;d </a:t>
            </a:r>
            <a:r>
              <a:rPr lang="en-US" dirty="0" err="1"/>
              <a:t>maand</a:t>
            </a:r>
            <a:r>
              <a:rPr lang="en-US" dirty="0"/>
              <a:t>&gt; 2015</a:t>
            </a:r>
            <a:endParaRPr lang="nl-NL" dirty="0"/>
          </a:p>
        </p:txBody>
      </p:sp>
      <p:sp>
        <p:nvSpPr>
          <p:cNvPr id="12" name="Footer Placeholder 4"/>
          <p:cNvSpPr>
            <a:spLocks noGrp="1"/>
          </p:cNvSpPr>
          <p:nvPr>
            <p:ph type="ftr" sz="quarter" idx="3"/>
          </p:nvPr>
        </p:nvSpPr>
        <p:spPr>
          <a:xfrm>
            <a:off x="2912882" y="6421612"/>
            <a:ext cx="4506016" cy="147600"/>
          </a:xfrm>
          <a:prstGeom prst="rect">
            <a:avLst/>
          </a:prstGeom>
        </p:spPr>
        <p:txBody>
          <a:bodyPr vert="horz" lIns="0" tIns="0" rIns="0" bIns="0" rtlCol="0" anchor="t" anchorCtr="0"/>
          <a:lstStyle>
            <a:lvl1pPr algn="r">
              <a:defRPr sz="1050">
                <a:solidFill>
                  <a:schemeClr val="tx1"/>
                </a:solidFill>
              </a:defRPr>
            </a:lvl1pPr>
          </a:lstStyle>
          <a:p>
            <a:r>
              <a:rPr lang="nl-NL" dirty="0"/>
              <a:t>kies Invoegen-&gt;'</a:t>
            </a:r>
            <a:r>
              <a:rPr lang="nl-NL" dirty="0" err="1"/>
              <a:t>Koptekst</a:t>
            </a:r>
            <a:r>
              <a:rPr lang="nl-NL" dirty="0"/>
              <a:t> en voettekst' voor &lt;auteur, functie&gt; en</a:t>
            </a:r>
          </a:p>
        </p:txBody>
      </p:sp>
      <p:sp>
        <p:nvSpPr>
          <p:cNvPr id="13" name="Slide Number Placeholder 5"/>
          <p:cNvSpPr>
            <a:spLocks noGrp="1"/>
          </p:cNvSpPr>
          <p:nvPr>
            <p:ph type="sldNum" sz="quarter" idx="4"/>
          </p:nvPr>
        </p:nvSpPr>
        <p:spPr>
          <a:xfrm>
            <a:off x="2149309" y="6420525"/>
            <a:ext cx="603318" cy="1476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pPr/>
              <a:t>‹nr.›</a:t>
            </a:fld>
            <a:endParaRPr lang="nl-NL" dirty="0"/>
          </a:p>
        </p:txBody>
      </p:sp>
    </p:spTree>
    <p:extLst>
      <p:ext uri="{BB962C8B-B14F-4D97-AF65-F5344CB8AC3E}">
        <p14:creationId xmlns:p14="http://schemas.microsoft.com/office/powerpoint/2010/main" val="416413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2"/>
          </p:nvPr>
        </p:nvSpPr>
        <p:spPr>
          <a:xfrm>
            <a:off x="7417599" y="6418800"/>
            <a:ext cx="1314182" cy="146200"/>
          </a:xfrm>
          <a:prstGeom prst="rect">
            <a:avLst/>
          </a:prstGeom>
        </p:spPr>
        <p:txBody>
          <a:bodyPr vert="horz" lIns="0" tIns="0" rIns="0" bIns="0" rtlCol="0" anchor="t" anchorCtr="0"/>
          <a:lstStyle>
            <a:lvl1pPr algn="r">
              <a:defRPr sz="1050">
                <a:solidFill>
                  <a:schemeClr val="tx1"/>
                </a:solidFill>
              </a:defRPr>
            </a:lvl1pPr>
          </a:lstStyle>
          <a:p>
            <a:r>
              <a:rPr lang="en-US"/>
              <a:t>&lt;d maand&gt; 2015</a:t>
            </a:r>
            <a:endParaRPr lang="nl-NL" dirty="0"/>
          </a:p>
        </p:txBody>
      </p:sp>
      <p:sp>
        <p:nvSpPr>
          <p:cNvPr id="8" name="Footer Placeholder 4"/>
          <p:cNvSpPr>
            <a:spLocks noGrp="1"/>
          </p:cNvSpPr>
          <p:nvPr>
            <p:ph type="ftr" sz="quarter" idx="3"/>
          </p:nvPr>
        </p:nvSpPr>
        <p:spPr>
          <a:xfrm>
            <a:off x="2912882" y="6418800"/>
            <a:ext cx="4506016" cy="147600"/>
          </a:xfrm>
          <a:prstGeom prst="rect">
            <a:avLst/>
          </a:prstGeom>
        </p:spPr>
        <p:txBody>
          <a:bodyPr vert="horz" lIns="0" tIns="0" rIns="0" bIns="0" rtlCol="0" anchor="t" anchorCtr="0"/>
          <a:lstStyle>
            <a:lvl1pPr algn="r">
              <a:defRPr sz="1050">
                <a:solidFill>
                  <a:schemeClr val="tx1"/>
                </a:solidFill>
              </a:defRPr>
            </a:lvl1pPr>
          </a:lstStyle>
          <a:p>
            <a:r>
              <a:rPr lang="nl-NL"/>
              <a:t>kies Invoegen-&gt;'Koptekst en voettekst' voor &lt;auteur, functie&gt; en</a:t>
            </a:r>
            <a:endParaRPr lang="nl-NL" dirty="0"/>
          </a:p>
        </p:txBody>
      </p:sp>
      <p:sp>
        <p:nvSpPr>
          <p:cNvPr id="9" name="Slide Number Placeholder 5"/>
          <p:cNvSpPr>
            <a:spLocks noGrp="1"/>
          </p:cNvSpPr>
          <p:nvPr>
            <p:ph type="sldNum" sz="quarter" idx="4"/>
          </p:nvPr>
        </p:nvSpPr>
        <p:spPr>
          <a:xfrm>
            <a:off x="2149309" y="6418800"/>
            <a:ext cx="603318" cy="1476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pPr/>
              <a:t>‹nr.›</a:t>
            </a:fld>
            <a:endParaRPr lang="nl-NL" dirty="0"/>
          </a:p>
        </p:txBody>
      </p:sp>
    </p:spTree>
    <p:extLst>
      <p:ext uri="{BB962C8B-B14F-4D97-AF65-F5344CB8AC3E}">
        <p14:creationId xmlns:p14="http://schemas.microsoft.com/office/powerpoint/2010/main" val="2776856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Subtitel en grafiek">
    <p:spTree>
      <p:nvGrpSpPr>
        <p:cNvPr id="1" name=""/>
        <p:cNvGrpSpPr/>
        <p:nvPr/>
      </p:nvGrpSpPr>
      <p:grpSpPr>
        <a:xfrm>
          <a:off x="0" y="0"/>
          <a:ext cx="0" cy="0"/>
          <a:chOff x="0" y="0"/>
          <a:chExt cx="0" cy="0"/>
        </a:xfrm>
      </p:grpSpPr>
      <p:sp>
        <p:nvSpPr>
          <p:cNvPr id="2" name="Title 1"/>
          <p:cNvSpPr>
            <a:spLocks noGrp="1"/>
          </p:cNvSpPr>
          <p:nvPr>
            <p:ph type="title"/>
          </p:nvPr>
        </p:nvSpPr>
        <p:spPr>
          <a:xfrm>
            <a:off x="295200" y="399600"/>
            <a:ext cx="8568000" cy="310193"/>
          </a:xfrm>
        </p:spPr>
        <p:txBody>
          <a:bodyPr/>
          <a:lstStyle>
            <a:lvl1pPr>
              <a:lnSpc>
                <a:spcPts val="2400"/>
              </a:lnSpc>
              <a:defRPr sz="24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Tijdelijke aanduiding voor tekst 7"/>
          <p:cNvSpPr>
            <a:spLocks noGrp="1"/>
          </p:cNvSpPr>
          <p:nvPr>
            <p:ph type="body" sz="quarter" idx="13"/>
          </p:nvPr>
        </p:nvSpPr>
        <p:spPr>
          <a:xfrm>
            <a:off x="290514" y="774700"/>
            <a:ext cx="8568000" cy="558800"/>
          </a:xfrm>
        </p:spPr>
        <p:txBody>
          <a:bodyPr/>
          <a:lstStyle>
            <a:lvl1pPr>
              <a:lnSpc>
                <a:spcPts val="1600"/>
              </a:lnSpc>
              <a:defRPr sz="1400">
                <a:solidFill>
                  <a:srgbClr val="2B323C"/>
                </a:solidFill>
              </a:defRPr>
            </a:lvl1pPr>
          </a:lstStyle>
          <a:p>
            <a:pPr lvl="0"/>
            <a:r>
              <a:rPr lang="nl-NL"/>
              <a:t>Klik om de modelstijlen te bewerken</a:t>
            </a:r>
          </a:p>
        </p:txBody>
      </p:sp>
      <p:sp>
        <p:nvSpPr>
          <p:cNvPr id="8" name="Date Placeholder 3"/>
          <p:cNvSpPr>
            <a:spLocks noGrp="1"/>
          </p:cNvSpPr>
          <p:nvPr>
            <p:ph type="dt" sz="half" idx="2"/>
          </p:nvPr>
        </p:nvSpPr>
        <p:spPr>
          <a:xfrm>
            <a:off x="7417599" y="6418800"/>
            <a:ext cx="1314182" cy="146200"/>
          </a:xfrm>
          <a:prstGeom prst="rect">
            <a:avLst/>
          </a:prstGeom>
        </p:spPr>
        <p:txBody>
          <a:bodyPr vert="horz" lIns="0" tIns="0" rIns="0" bIns="0" rtlCol="0" anchor="t" anchorCtr="0"/>
          <a:lstStyle>
            <a:lvl1pPr algn="r">
              <a:defRPr sz="1050">
                <a:solidFill>
                  <a:schemeClr val="tx1"/>
                </a:solidFill>
              </a:defRPr>
            </a:lvl1pPr>
          </a:lstStyle>
          <a:p>
            <a:r>
              <a:rPr lang="en-US"/>
              <a:t>&lt;d maand&gt; 2015</a:t>
            </a:r>
            <a:endParaRPr lang="nl-NL" dirty="0"/>
          </a:p>
        </p:txBody>
      </p:sp>
      <p:sp>
        <p:nvSpPr>
          <p:cNvPr id="9" name="Footer Placeholder 4"/>
          <p:cNvSpPr>
            <a:spLocks noGrp="1"/>
          </p:cNvSpPr>
          <p:nvPr>
            <p:ph type="ftr" sz="quarter" idx="3"/>
          </p:nvPr>
        </p:nvSpPr>
        <p:spPr>
          <a:xfrm>
            <a:off x="2912882" y="6418800"/>
            <a:ext cx="4506016" cy="147600"/>
          </a:xfrm>
          <a:prstGeom prst="rect">
            <a:avLst/>
          </a:prstGeom>
        </p:spPr>
        <p:txBody>
          <a:bodyPr vert="horz" lIns="0" tIns="0" rIns="0" bIns="0" rtlCol="0" anchor="t" anchorCtr="0"/>
          <a:lstStyle>
            <a:lvl1pPr algn="r">
              <a:defRPr sz="1050">
                <a:solidFill>
                  <a:schemeClr val="tx1"/>
                </a:solidFill>
              </a:defRPr>
            </a:lvl1pPr>
          </a:lstStyle>
          <a:p>
            <a:r>
              <a:rPr lang="nl-NL"/>
              <a:t>kies Invoegen-&gt;'Koptekst en voettekst' voor &lt;auteur, functie&gt; en</a:t>
            </a:r>
            <a:endParaRPr lang="nl-NL" dirty="0"/>
          </a:p>
        </p:txBody>
      </p:sp>
      <p:sp>
        <p:nvSpPr>
          <p:cNvPr id="10" name="Slide Number Placeholder 5"/>
          <p:cNvSpPr>
            <a:spLocks noGrp="1"/>
          </p:cNvSpPr>
          <p:nvPr>
            <p:ph type="sldNum" sz="quarter" idx="4"/>
          </p:nvPr>
        </p:nvSpPr>
        <p:spPr>
          <a:xfrm>
            <a:off x="2149309" y="6418800"/>
            <a:ext cx="603318" cy="1476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pPr/>
              <a:t>‹nr.›</a:t>
            </a:fld>
            <a:endParaRPr lang="nl-NL" dirty="0"/>
          </a:p>
        </p:txBody>
      </p:sp>
    </p:spTree>
    <p:extLst>
      <p:ext uri="{BB962C8B-B14F-4D97-AF65-F5344CB8AC3E}">
        <p14:creationId xmlns:p14="http://schemas.microsoft.com/office/powerpoint/2010/main" val="2233780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295200" y="399600"/>
            <a:ext cx="8568000" cy="658800"/>
          </a:xfrm>
        </p:spPr>
        <p:txBody>
          <a:bodyPr/>
          <a:lstStyle/>
          <a:p>
            <a:r>
              <a:rPr lang="nl-NL"/>
              <a:t>Klik om de stijl te bewerken</a:t>
            </a:r>
            <a:endParaRPr lang="en-US" dirty="0"/>
          </a:p>
        </p:txBody>
      </p:sp>
      <p:sp>
        <p:nvSpPr>
          <p:cNvPr id="3" name="Content Placeholder 2"/>
          <p:cNvSpPr>
            <a:spLocks noGrp="1"/>
          </p:cNvSpPr>
          <p:nvPr>
            <p:ph sz="half" idx="1"/>
          </p:nvPr>
        </p:nvSpPr>
        <p:spPr>
          <a:xfrm>
            <a:off x="295200" y="1342307"/>
            <a:ext cx="4276800" cy="4608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572000" y="1344705"/>
            <a:ext cx="4281544" cy="4608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3"/>
          <p:cNvSpPr>
            <a:spLocks noGrp="1"/>
          </p:cNvSpPr>
          <p:nvPr>
            <p:ph type="dt" sz="half" idx="10"/>
          </p:nvPr>
        </p:nvSpPr>
        <p:spPr>
          <a:xfrm>
            <a:off x="7417599" y="6418800"/>
            <a:ext cx="1314182" cy="146200"/>
          </a:xfrm>
          <a:prstGeom prst="rect">
            <a:avLst/>
          </a:prstGeom>
        </p:spPr>
        <p:txBody>
          <a:bodyPr vert="horz" lIns="0" tIns="0" rIns="0" bIns="0" rtlCol="0" anchor="t" anchorCtr="0"/>
          <a:lstStyle>
            <a:lvl1pPr algn="r">
              <a:defRPr sz="1050">
                <a:solidFill>
                  <a:schemeClr val="tx1"/>
                </a:solidFill>
              </a:defRPr>
            </a:lvl1pPr>
          </a:lstStyle>
          <a:p>
            <a:r>
              <a:rPr lang="en-US"/>
              <a:t>&lt;d maand&gt; 2015</a:t>
            </a:r>
            <a:endParaRPr lang="nl-NL" dirty="0"/>
          </a:p>
        </p:txBody>
      </p:sp>
      <p:sp>
        <p:nvSpPr>
          <p:cNvPr id="9" name="Footer Placeholder 4"/>
          <p:cNvSpPr>
            <a:spLocks noGrp="1"/>
          </p:cNvSpPr>
          <p:nvPr>
            <p:ph type="ftr" sz="quarter" idx="3"/>
          </p:nvPr>
        </p:nvSpPr>
        <p:spPr>
          <a:xfrm>
            <a:off x="2912882" y="6418800"/>
            <a:ext cx="4506016" cy="147600"/>
          </a:xfrm>
          <a:prstGeom prst="rect">
            <a:avLst/>
          </a:prstGeom>
        </p:spPr>
        <p:txBody>
          <a:bodyPr vert="horz" lIns="0" tIns="0" rIns="0" bIns="0" rtlCol="0" anchor="t" anchorCtr="0"/>
          <a:lstStyle>
            <a:lvl1pPr algn="r">
              <a:defRPr sz="1050">
                <a:solidFill>
                  <a:schemeClr val="tx1"/>
                </a:solidFill>
              </a:defRPr>
            </a:lvl1pPr>
          </a:lstStyle>
          <a:p>
            <a:r>
              <a:rPr lang="nl-NL"/>
              <a:t>kies Invoegen-&gt;'Koptekst en voettekst' voor &lt;auteur, functie&gt; en</a:t>
            </a:r>
            <a:endParaRPr lang="nl-NL" dirty="0"/>
          </a:p>
        </p:txBody>
      </p:sp>
      <p:sp>
        <p:nvSpPr>
          <p:cNvPr id="10" name="Slide Number Placeholder 5"/>
          <p:cNvSpPr>
            <a:spLocks noGrp="1"/>
          </p:cNvSpPr>
          <p:nvPr>
            <p:ph type="sldNum" sz="quarter" idx="4"/>
          </p:nvPr>
        </p:nvSpPr>
        <p:spPr>
          <a:xfrm>
            <a:off x="2149309" y="6418800"/>
            <a:ext cx="603318" cy="1476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pPr/>
              <a:t>‹nr.›</a:t>
            </a:fld>
            <a:endParaRPr lang="nl-NL" dirty="0"/>
          </a:p>
        </p:txBody>
      </p:sp>
    </p:spTree>
    <p:extLst>
      <p:ext uri="{BB962C8B-B14F-4D97-AF65-F5344CB8AC3E}">
        <p14:creationId xmlns:p14="http://schemas.microsoft.com/office/powerpoint/2010/main" val="3411765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Subtitel en 2 grafieken">
    <p:spTree>
      <p:nvGrpSpPr>
        <p:cNvPr id="1" name=""/>
        <p:cNvGrpSpPr/>
        <p:nvPr/>
      </p:nvGrpSpPr>
      <p:grpSpPr>
        <a:xfrm>
          <a:off x="0" y="0"/>
          <a:ext cx="0" cy="0"/>
          <a:chOff x="0" y="0"/>
          <a:chExt cx="0" cy="0"/>
        </a:xfrm>
      </p:grpSpPr>
      <p:sp>
        <p:nvSpPr>
          <p:cNvPr id="2" name="Title 1"/>
          <p:cNvSpPr>
            <a:spLocks noGrp="1"/>
          </p:cNvSpPr>
          <p:nvPr>
            <p:ph type="title"/>
          </p:nvPr>
        </p:nvSpPr>
        <p:spPr>
          <a:xfrm>
            <a:off x="295202" y="399600"/>
            <a:ext cx="8568000" cy="402216"/>
          </a:xfrm>
          <a:prstGeom prst="rect">
            <a:avLst/>
          </a:prstGeom>
        </p:spPr>
        <p:txBody>
          <a:bodyPr/>
          <a:lstStyle>
            <a:lvl1pPr>
              <a:lnSpc>
                <a:spcPts val="2400"/>
              </a:lnSpc>
              <a:defRPr sz="2400">
                <a:solidFill>
                  <a:schemeClr val="tx1"/>
                </a:solidFill>
              </a:defRPr>
            </a:lvl1pPr>
          </a:lstStyle>
          <a:p>
            <a:r>
              <a:rPr lang="nl-NL"/>
              <a:t>Klik om de stijl te bewerken</a:t>
            </a:r>
            <a:endParaRPr lang="en-US" dirty="0"/>
          </a:p>
        </p:txBody>
      </p:sp>
      <p:sp>
        <p:nvSpPr>
          <p:cNvPr id="3" name="Content Placeholder 2"/>
          <p:cNvSpPr>
            <a:spLocks noGrp="1"/>
          </p:cNvSpPr>
          <p:nvPr>
            <p:ph idx="1"/>
          </p:nvPr>
        </p:nvSpPr>
        <p:spPr>
          <a:xfrm>
            <a:off x="295200" y="1353600"/>
            <a:ext cx="4276800" cy="46080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Tijdelijke aanduiding voor tekst 7"/>
          <p:cNvSpPr>
            <a:spLocks noGrp="1"/>
          </p:cNvSpPr>
          <p:nvPr>
            <p:ph type="body" sz="quarter" idx="13"/>
          </p:nvPr>
        </p:nvSpPr>
        <p:spPr>
          <a:xfrm>
            <a:off x="298752" y="844801"/>
            <a:ext cx="4273248" cy="504801"/>
          </a:xfrm>
        </p:spPr>
        <p:txBody>
          <a:bodyPr/>
          <a:lstStyle>
            <a:lvl1pPr>
              <a:lnSpc>
                <a:spcPts val="1600"/>
              </a:lnSpc>
              <a:defRPr sz="1400"/>
            </a:lvl1pPr>
          </a:lstStyle>
          <a:p>
            <a:pPr lvl="0"/>
            <a:r>
              <a:rPr lang="nl-NL"/>
              <a:t>Klik om de modelstijlen te bewerken</a:t>
            </a:r>
          </a:p>
        </p:txBody>
      </p:sp>
      <p:sp>
        <p:nvSpPr>
          <p:cNvPr id="9" name="Content Placeholder 3"/>
          <p:cNvSpPr>
            <a:spLocks noGrp="1"/>
          </p:cNvSpPr>
          <p:nvPr>
            <p:ph sz="half" idx="14"/>
          </p:nvPr>
        </p:nvSpPr>
        <p:spPr>
          <a:xfrm>
            <a:off x="4572000" y="1353600"/>
            <a:ext cx="4276800" cy="4608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2" name="Tijdelijke aanduiding voor tekst 7"/>
          <p:cNvSpPr>
            <a:spLocks noGrp="1"/>
          </p:cNvSpPr>
          <p:nvPr>
            <p:ph type="body" sz="quarter" idx="15"/>
          </p:nvPr>
        </p:nvSpPr>
        <p:spPr>
          <a:xfrm>
            <a:off x="4572000" y="844801"/>
            <a:ext cx="4273248" cy="504801"/>
          </a:xfrm>
        </p:spPr>
        <p:txBody>
          <a:bodyPr/>
          <a:lstStyle>
            <a:lvl1pPr>
              <a:lnSpc>
                <a:spcPts val="1600"/>
              </a:lnSpc>
              <a:defRPr sz="1400"/>
            </a:lvl1pPr>
          </a:lstStyle>
          <a:p>
            <a:pPr lvl="0"/>
            <a:r>
              <a:rPr lang="nl-NL"/>
              <a:t>Klik om de modelstijlen te bewerken</a:t>
            </a:r>
          </a:p>
        </p:txBody>
      </p:sp>
      <p:sp>
        <p:nvSpPr>
          <p:cNvPr id="13" name="Date Placeholder 3"/>
          <p:cNvSpPr>
            <a:spLocks noGrp="1"/>
          </p:cNvSpPr>
          <p:nvPr>
            <p:ph type="dt" sz="half" idx="10"/>
          </p:nvPr>
        </p:nvSpPr>
        <p:spPr>
          <a:xfrm>
            <a:off x="7417599" y="6418800"/>
            <a:ext cx="1314182" cy="146200"/>
          </a:xfrm>
          <a:prstGeom prst="rect">
            <a:avLst/>
          </a:prstGeom>
        </p:spPr>
        <p:txBody>
          <a:bodyPr vert="horz" lIns="0" tIns="0" rIns="0" bIns="0" rtlCol="0" anchor="t" anchorCtr="0"/>
          <a:lstStyle>
            <a:lvl1pPr algn="r">
              <a:defRPr sz="1050">
                <a:solidFill>
                  <a:schemeClr val="tx1"/>
                </a:solidFill>
              </a:defRPr>
            </a:lvl1pPr>
          </a:lstStyle>
          <a:p>
            <a:r>
              <a:rPr lang="en-US"/>
              <a:t>&lt;d maand&gt; 2015</a:t>
            </a:r>
            <a:endParaRPr lang="nl-NL" dirty="0"/>
          </a:p>
        </p:txBody>
      </p:sp>
      <p:sp>
        <p:nvSpPr>
          <p:cNvPr id="14" name="Footer Placeholder 4"/>
          <p:cNvSpPr>
            <a:spLocks noGrp="1"/>
          </p:cNvSpPr>
          <p:nvPr>
            <p:ph type="ftr" sz="quarter" idx="3"/>
          </p:nvPr>
        </p:nvSpPr>
        <p:spPr>
          <a:xfrm>
            <a:off x="2912882" y="6418800"/>
            <a:ext cx="4506016" cy="147600"/>
          </a:xfrm>
          <a:prstGeom prst="rect">
            <a:avLst/>
          </a:prstGeom>
        </p:spPr>
        <p:txBody>
          <a:bodyPr vert="horz" lIns="0" tIns="0" rIns="0" bIns="0" rtlCol="0" anchor="t" anchorCtr="0"/>
          <a:lstStyle>
            <a:lvl1pPr algn="r">
              <a:defRPr sz="1050">
                <a:solidFill>
                  <a:schemeClr val="tx1"/>
                </a:solidFill>
              </a:defRPr>
            </a:lvl1pPr>
          </a:lstStyle>
          <a:p>
            <a:r>
              <a:rPr lang="nl-NL"/>
              <a:t>kies Invoegen-&gt;'Koptekst en voettekst' voor &lt;auteur, functie&gt; en</a:t>
            </a:r>
            <a:endParaRPr lang="nl-NL" dirty="0"/>
          </a:p>
        </p:txBody>
      </p:sp>
      <p:sp>
        <p:nvSpPr>
          <p:cNvPr id="15" name="Slide Number Placeholder 5"/>
          <p:cNvSpPr>
            <a:spLocks noGrp="1"/>
          </p:cNvSpPr>
          <p:nvPr>
            <p:ph type="sldNum" sz="quarter" idx="4"/>
          </p:nvPr>
        </p:nvSpPr>
        <p:spPr>
          <a:xfrm>
            <a:off x="2149309" y="6418800"/>
            <a:ext cx="603318" cy="1476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pPr/>
              <a:t>‹nr.›</a:t>
            </a:fld>
            <a:endParaRPr lang="nl-NL" dirty="0"/>
          </a:p>
        </p:txBody>
      </p:sp>
    </p:spTree>
    <p:extLst>
      <p:ext uri="{BB962C8B-B14F-4D97-AF65-F5344CB8AC3E}">
        <p14:creationId xmlns:p14="http://schemas.microsoft.com/office/powerpoint/2010/main" val="1354937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van zes">
    <p:spTree>
      <p:nvGrpSpPr>
        <p:cNvPr id="1" name=""/>
        <p:cNvGrpSpPr/>
        <p:nvPr/>
      </p:nvGrpSpPr>
      <p:grpSpPr>
        <a:xfrm>
          <a:off x="0" y="0"/>
          <a:ext cx="0" cy="0"/>
          <a:chOff x="0" y="0"/>
          <a:chExt cx="0" cy="0"/>
        </a:xfrm>
      </p:grpSpPr>
      <p:sp>
        <p:nvSpPr>
          <p:cNvPr id="2" name="Title 1"/>
          <p:cNvSpPr>
            <a:spLocks noGrp="1"/>
          </p:cNvSpPr>
          <p:nvPr>
            <p:ph type="title"/>
          </p:nvPr>
        </p:nvSpPr>
        <p:spPr>
          <a:xfrm>
            <a:off x="295199" y="399600"/>
            <a:ext cx="8569101" cy="658800"/>
          </a:xfrm>
        </p:spPr>
        <p:txBody>
          <a:bodyPr/>
          <a:lstStyle/>
          <a:p>
            <a:r>
              <a:rPr lang="nl-NL"/>
              <a:t>Klik om de stijl te bewerken</a:t>
            </a:r>
            <a:endParaRPr lang="en-US" dirty="0"/>
          </a:p>
        </p:txBody>
      </p:sp>
      <p:sp>
        <p:nvSpPr>
          <p:cNvPr id="3" name="Content Placeholder 2"/>
          <p:cNvSpPr>
            <a:spLocks noGrp="1"/>
          </p:cNvSpPr>
          <p:nvPr>
            <p:ph sz="half" idx="1"/>
          </p:nvPr>
        </p:nvSpPr>
        <p:spPr>
          <a:xfrm>
            <a:off x="295200" y="1353600"/>
            <a:ext cx="2851200" cy="2304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141186" y="1353599"/>
            <a:ext cx="2851200" cy="2304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Content Placeholder 3"/>
          <p:cNvSpPr>
            <a:spLocks noGrp="1"/>
          </p:cNvSpPr>
          <p:nvPr>
            <p:ph sz="half" idx="13"/>
          </p:nvPr>
        </p:nvSpPr>
        <p:spPr>
          <a:xfrm>
            <a:off x="6015360" y="1355387"/>
            <a:ext cx="2851200" cy="2304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9" name="Content Placeholder 2"/>
          <p:cNvSpPr>
            <a:spLocks noGrp="1"/>
          </p:cNvSpPr>
          <p:nvPr>
            <p:ph sz="half" idx="14"/>
          </p:nvPr>
        </p:nvSpPr>
        <p:spPr>
          <a:xfrm>
            <a:off x="289656" y="3711317"/>
            <a:ext cx="2851200" cy="2304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0" name="Content Placeholder 3"/>
          <p:cNvSpPr>
            <a:spLocks noGrp="1"/>
          </p:cNvSpPr>
          <p:nvPr>
            <p:ph sz="half" idx="15"/>
          </p:nvPr>
        </p:nvSpPr>
        <p:spPr>
          <a:xfrm>
            <a:off x="3135642" y="3711316"/>
            <a:ext cx="2851200" cy="2304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Content Placeholder 3"/>
          <p:cNvSpPr>
            <a:spLocks noGrp="1"/>
          </p:cNvSpPr>
          <p:nvPr>
            <p:ph sz="half" idx="16"/>
          </p:nvPr>
        </p:nvSpPr>
        <p:spPr>
          <a:xfrm>
            <a:off x="6009816" y="3713104"/>
            <a:ext cx="2851200" cy="2304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5" name="Date Placeholder 3"/>
          <p:cNvSpPr>
            <a:spLocks noGrp="1"/>
          </p:cNvSpPr>
          <p:nvPr>
            <p:ph type="dt" sz="half" idx="10"/>
          </p:nvPr>
        </p:nvSpPr>
        <p:spPr>
          <a:xfrm>
            <a:off x="7417599" y="6418800"/>
            <a:ext cx="1314182" cy="146200"/>
          </a:xfrm>
          <a:prstGeom prst="rect">
            <a:avLst/>
          </a:prstGeom>
        </p:spPr>
        <p:txBody>
          <a:bodyPr vert="horz" lIns="0" tIns="0" rIns="0" bIns="0" rtlCol="0" anchor="t" anchorCtr="0"/>
          <a:lstStyle>
            <a:lvl1pPr algn="r">
              <a:defRPr sz="1050">
                <a:solidFill>
                  <a:schemeClr val="tx1"/>
                </a:solidFill>
              </a:defRPr>
            </a:lvl1pPr>
          </a:lstStyle>
          <a:p>
            <a:r>
              <a:rPr lang="en-US"/>
              <a:t>&lt;d maand&gt; 2015</a:t>
            </a:r>
            <a:endParaRPr lang="nl-NL" dirty="0"/>
          </a:p>
        </p:txBody>
      </p:sp>
      <p:sp>
        <p:nvSpPr>
          <p:cNvPr id="16" name="Footer Placeholder 4"/>
          <p:cNvSpPr>
            <a:spLocks noGrp="1"/>
          </p:cNvSpPr>
          <p:nvPr>
            <p:ph type="ftr" sz="quarter" idx="3"/>
          </p:nvPr>
        </p:nvSpPr>
        <p:spPr>
          <a:xfrm>
            <a:off x="2912882" y="6418800"/>
            <a:ext cx="4506016" cy="147600"/>
          </a:xfrm>
          <a:prstGeom prst="rect">
            <a:avLst/>
          </a:prstGeom>
        </p:spPr>
        <p:txBody>
          <a:bodyPr vert="horz" lIns="0" tIns="0" rIns="0" bIns="0" rtlCol="0" anchor="t" anchorCtr="0"/>
          <a:lstStyle>
            <a:lvl1pPr algn="r">
              <a:defRPr sz="1050">
                <a:solidFill>
                  <a:schemeClr val="tx1"/>
                </a:solidFill>
              </a:defRPr>
            </a:lvl1pPr>
          </a:lstStyle>
          <a:p>
            <a:r>
              <a:rPr lang="nl-NL"/>
              <a:t>kies Invoegen-&gt;'Koptekst en voettekst' voor &lt;auteur, functie&gt; en</a:t>
            </a:r>
            <a:endParaRPr lang="nl-NL" dirty="0"/>
          </a:p>
        </p:txBody>
      </p:sp>
      <p:sp>
        <p:nvSpPr>
          <p:cNvPr id="17" name="Slide Number Placeholder 5"/>
          <p:cNvSpPr>
            <a:spLocks noGrp="1"/>
          </p:cNvSpPr>
          <p:nvPr>
            <p:ph type="sldNum" sz="quarter" idx="4"/>
          </p:nvPr>
        </p:nvSpPr>
        <p:spPr>
          <a:xfrm>
            <a:off x="2149309" y="6418800"/>
            <a:ext cx="603318" cy="1476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pPr/>
              <a:t>‹nr.›</a:t>
            </a:fld>
            <a:endParaRPr lang="nl-NL" dirty="0"/>
          </a:p>
        </p:txBody>
      </p:sp>
    </p:spTree>
    <p:extLst>
      <p:ext uri="{BB962C8B-B14F-4D97-AF65-F5344CB8AC3E}">
        <p14:creationId xmlns:p14="http://schemas.microsoft.com/office/powerpoint/2010/main" val="2690370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295200" y="399600"/>
            <a:ext cx="8568000" cy="658800"/>
          </a:xfrm>
        </p:spPr>
        <p:txBody>
          <a:bodyPr/>
          <a:lstStyle/>
          <a:p>
            <a:r>
              <a:rPr lang="nl-NL"/>
              <a:t>Klik om de stijl te bewerken</a:t>
            </a:r>
            <a:endParaRPr lang="en-US" dirty="0"/>
          </a:p>
        </p:txBody>
      </p:sp>
      <p:sp>
        <p:nvSpPr>
          <p:cNvPr id="12" name="Date Placeholder 3"/>
          <p:cNvSpPr>
            <a:spLocks noGrp="1"/>
          </p:cNvSpPr>
          <p:nvPr>
            <p:ph type="dt" sz="half" idx="10"/>
          </p:nvPr>
        </p:nvSpPr>
        <p:spPr>
          <a:xfrm>
            <a:off x="7417599" y="6418800"/>
            <a:ext cx="1314182" cy="146200"/>
          </a:xfrm>
          <a:prstGeom prst="rect">
            <a:avLst/>
          </a:prstGeom>
        </p:spPr>
        <p:txBody>
          <a:bodyPr vert="horz" lIns="0" tIns="0" rIns="0" bIns="0" rtlCol="0" anchor="t" anchorCtr="0"/>
          <a:lstStyle>
            <a:lvl1pPr algn="r">
              <a:defRPr sz="1050">
                <a:solidFill>
                  <a:schemeClr val="tx1"/>
                </a:solidFill>
              </a:defRPr>
            </a:lvl1pPr>
          </a:lstStyle>
          <a:p>
            <a:r>
              <a:rPr lang="en-US"/>
              <a:t>&lt;d maand&gt; 2015</a:t>
            </a:r>
            <a:endParaRPr lang="nl-NL" dirty="0"/>
          </a:p>
        </p:txBody>
      </p:sp>
      <p:sp>
        <p:nvSpPr>
          <p:cNvPr id="13" name="Footer Placeholder 4"/>
          <p:cNvSpPr>
            <a:spLocks noGrp="1"/>
          </p:cNvSpPr>
          <p:nvPr>
            <p:ph type="ftr" sz="quarter" idx="3"/>
          </p:nvPr>
        </p:nvSpPr>
        <p:spPr>
          <a:xfrm>
            <a:off x="2912882" y="6418800"/>
            <a:ext cx="4506016" cy="147600"/>
          </a:xfrm>
          <a:prstGeom prst="rect">
            <a:avLst/>
          </a:prstGeom>
        </p:spPr>
        <p:txBody>
          <a:bodyPr vert="horz" lIns="0" tIns="0" rIns="0" bIns="0" rtlCol="0" anchor="t" anchorCtr="0"/>
          <a:lstStyle>
            <a:lvl1pPr algn="r">
              <a:defRPr sz="1050">
                <a:solidFill>
                  <a:schemeClr val="tx1"/>
                </a:solidFill>
              </a:defRPr>
            </a:lvl1pPr>
          </a:lstStyle>
          <a:p>
            <a:r>
              <a:rPr lang="nl-NL"/>
              <a:t>kies Invoegen-&gt;'Koptekst en voettekst' voor &lt;auteur, functie&gt; en</a:t>
            </a:r>
            <a:endParaRPr lang="nl-NL" dirty="0"/>
          </a:p>
        </p:txBody>
      </p:sp>
      <p:sp>
        <p:nvSpPr>
          <p:cNvPr id="14" name="Slide Number Placeholder 5"/>
          <p:cNvSpPr>
            <a:spLocks noGrp="1"/>
          </p:cNvSpPr>
          <p:nvPr>
            <p:ph type="sldNum" sz="quarter" idx="4"/>
          </p:nvPr>
        </p:nvSpPr>
        <p:spPr>
          <a:xfrm>
            <a:off x="2149309" y="6418800"/>
            <a:ext cx="603318" cy="1476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pPr/>
              <a:t>‹nr.›</a:t>
            </a:fld>
            <a:endParaRPr lang="nl-NL" dirty="0"/>
          </a:p>
        </p:txBody>
      </p:sp>
    </p:spTree>
    <p:extLst>
      <p:ext uri="{BB962C8B-B14F-4D97-AF65-F5344CB8AC3E}">
        <p14:creationId xmlns:p14="http://schemas.microsoft.com/office/powerpoint/2010/main" val="4051522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7417599" y="6418800"/>
            <a:ext cx="1314182" cy="146200"/>
          </a:xfrm>
          <a:prstGeom prst="rect">
            <a:avLst/>
          </a:prstGeom>
        </p:spPr>
        <p:txBody>
          <a:bodyPr vert="horz" lIns="0" tIns="0" rIns="0" bIns="0" rtlCol="0" anchor="t" anchorCtr="0"/>
          <a:lstStyle>
            <a:lvl1pPr algn="r">
              <a:defRPr sz="1050">
                <a:solidFill>
                  <a:schemeClr val="tx1"/>
                </a:solidFill>
              </a:defRPr>
            </a:lvl1pPr>
          </a:lstStyle>
          <a:p>
            <a:r>
              <a:rPr lang="en-US"/>
              <a:t>&lt;d maand&gt; 2015</a:t>
            </a:r>
            <a:endParaRPr lang="nl-NL" dirty="0"/>
          </a:p>
        </p:txBody>
      </p:sp>
      <p:sp>
        <p:nvSpPr>
          <p:cNvPr id="6" name="Footer Placeholder 4"/>
          <p:cNvSpPr>
            <a:spLocks noGrp="1"/>
          </p:cNvSpPr>
          <p:nvPr>
            <p:ph type="ftr" sz="quarter" idx="3"/>
          </p:nvPr>
        </p:nvSpPr>
        <p:spPr>
          <a:xfrm>
            <a:off x="2912882" y="6418800"/>
            <a:ext cx="4506016" cy="147600"/>
          </a:xfrm>
          <a:prstGeom prst="rect">
            <a:avLst/>
          </a:prstGeom>
        </p:spPr>
        <p:txBody>
          <a:bodyPr vert="horz" lIns="0" tIns="0" rIns="0" bIns="0" rtlCol="0" anchor="t" anchorCtr="0"/>
          <a:lstStyle>
            <a:lvl1pPr algn="r">
              <a:defRPr sz="1050">
                <a:solidFill>
                  <a:schemeClr val="tx1"/>
                </a:solidFill>
              </a:defRPr>
            </a:lvl1pPr>
          </a:lstStyle>
          <a:p>
            <a:r>
              <a:rPr lang="nl-NL"/>
              <a:t>kies Invoegen-&gt;'Koptekst en voettekst' voor &lt;auteur, functie&gt; en</a:t>
            </a:r>
            <a:endParaRPr lang="nl-NL" dirty="0"/>
          </a:p>
        </p:txBody>
      </p:sp>
      <p:sp>
        <p:nvSpPr>
          <p:cNvPr id="7" name="Slide Number Placeholder 5"/>
          <p:cNvSpPr>
            <a:spLocks noGrp="1"/>
          </p:cNvSpPr>
          <p:nvPr>
            <p:ph type="sldNum" sz="quarter" idx="4"/>
          </p:nvPr>
        </p:nvSpPr>
        <p:spPr>
          <a:xfrm>
            <a:off x="2149309" y="6418800"/>
            <a:ext cx="603318" cy="1476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pPr/>
              <a:t>‹nr.›</a:t>
            </a:fld>
            <a:endParaRPr lang="nl-NL" dirty="0"/>
          </a:p>
        </p:txBody>
      </p:sp>
    </p:spTree>
    <p:extLst>
      <p:ext uri="{BB962C8B-B14F-4D97-AF65-F5344CB8AC3E}">
        <p14:creationId xmlns:p14="http://schemas.microsoft.com/office/powerpoint/2010/main" val="4050054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eldiaDNBGrijs2">
    <p:bg>
      <p:bgPr>
        <a:solidFill>
          <a:srgbClr val="B8450E"/>
        </a:solidFill>
        <a:effectLst/>
      </p:bgPr>
    </p:bg>
    <p:spTree>
      <p:nvGrpSpPr>
        <p:cNvPr id="1" name=""/>
        <p:cNvGrpSpPr/>
        <p:nvPr/>
      </p:nvGrpSpPr>
      <p:grpSpPr>
        <a:xfrm>
          <a:off x="0" y="0"/>
          <a:ext cx="0" cy="0"/>
          <a:chOff x="0" y="0"/>
          <a:chExt cx="0" cy="0"/>
        </a:xfrm>
      </p:grpSpPr>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sz="2400">
              <a:solidFill>
                <a:prstClr val="white"/>
              </a:solidFill>
            </a:endParaRP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userDrawn="1"/>
        </p:nvSpPr>
        <p:spPr bwMode="gray">
          <a:xfrm>
            <a:off x="323528" y="4149080"/>
            <a:ext cx="7912769" cy="508747"/>
          </a:xfrm>
          <a:prstGeom prst="rect">
            <a:avLst/>
          </a:prstGeom>
          <a:noFill/>
          <a:ln>
            <a:noFill/>
          </a:ln>
        </p:spPr>
        <p:txBody>
          <a:bodyPr vert="horz" lIns="201600" tIns="0" rIns="201600" bIns="0" rtlCol="0" anchor="t" anchorCtr="0">
            <a:normAutofit/>
          </a:bodyPr>
          <a:lstStyle>
            <a:lvl1pPr algn="l" defTabSz="914400" rtl="0" eaLnBrk="1" latinLnBrk="0" hangingPunct="1">
              <a:lnSpc>
                <a:spcPts val="3750"/>
              </a:lnSpc>
              <a:spcBef>
                <a:spcPct val="0"/>
              </a:spcBef>
              <a:buNone/>
              <a:defRPr sz="3200" kern="1200">
                <a:solidFill>
                  <a:srgbClr val="EAE7F4"/>
                </a:solidFill>
                <a:latin typeface="+mj-lt"/>
                <a:ea typeface="+mj-ea"/>
                <a:cs typeface="+mj-cs"/>
              </a:defRPr>
            </a:lvl1pPr>
          </a:lstStyle>
          <a:p>
            <a:r>
              <a:rPr lang="nl-NL" sz="2800"/>
              <a:t>Vooruitzichten </a:t>
            </a:r>
            <a:endParaRPr lang="en-US" sz="2800" dirty="0"/>
          </a:p>
        </p:txBody>
      </p:sp>
      <p:sp>
        <p:nvSpPr>
          <p:cNvPr id="15" name="Title 1"/>
          <p:cNvSpPr txBox="1">
            <a:spLocks/>
          </p:cNvSpPr>
          <p:nvPr userDrawn="1"/>
        </p:nvSpPr>
        <p:spPr bwMode="gray">
          <a:xfrm>
            <a:off x="323528" y="3645024"/>
            <a:ext cx="7912769" cy="508747"/>
          </a:xfrm>
          <a:prstGeom prst="rect">
            <a:avLst/>
          </a:prstGeom>
          <a:noFill/>
          <a:ln>
            <a:noFill/>
          </a:ln>
        </p:spPr>
        <p:txBody>
          <a:bodyPr vert="horz" lIns="201600" tIns="0" rIns="201600" bIns="0" rtlCol="0" anchor="t" anchorCtr="0">
            <a:normAutofit/>
          </a:bodyPr>
          <a:lstStyle>
            <a:lvl1pPr algn="l" defTabSz="914400" rtl="0" eaLnBrk="1" latinLnBrk="0" hangingPunct="1">
              <a:lnSpc>
                <a:spcPts val="3750"/>
              </a:lnSpc>
              <a:spcBef>
                <a:spcPct val="0"/>
              </a:spcBef>
              <a:buNone/>
              <a:defRPr sz="3200" kern="1200">
                <a:solidFill>
                  <a:srgbClr val="EAE7F4"/>
                </a:solidFill>
                <a:latin typeface="+mj-lt"/>
                <a:ea typeface="+mj-ea"/>
                <a:cs typeface="+mj-cs"/>
              </a:defRPr>
            </a:lvl1pPr>
          </a:lstStyle>
          <a:p>
            <a:r>
              <a:rPr lang="nl-NL" sz="2800"/>
              <a:t>Ontwikkelingen en</a:t>
            </a:r>
            <a:endParaRPr lang="en-US" sz="2800" dirty="0"/>
          </a:p>
        </p:txBody>
      </p:sp>
      <p:sp>
        <p:nvSpPr>
          <p:cNvPr id="16" name="Title 1"/>
          <p:cNvSpPr txBox="1">
            <a:spLocks/>
          </p:cNvSpPr>
          <p:nvPr userDrawn="1"/>
        </p:nvSpPr>
        <p:spPr bwMode="gray">
          <a:xfrm>
            <a:off x="323528" y="3136277"/>
            <a:ext cx="7912769" cy="508747"/>
          </a:xfrm>
          <a:prstGeom prst="rect">
            <a:avLst/>
          </a:prstGeom>
          <a:noFill/>
          <a:ln>
            <a:noFill/>
          </a:ln>
        </p:spPr>
        <p:txBody>
          <a:bodyPr vert="horz" lIns="201600" tIns="0" rIns="201600" bIns="0" rtlCol="0" anchor="t" anchorCtr="0">
            <a:normAutofit/>
          </a:bodyPr>
          <a:lstStyle>
            <a:lvl1pPr algn="l" defTabSz="914400" rtl="0" eaLnBrk="1" latinLnBrk="0" hangingPunct="1">
              <a:lnSpc>
                <a:spcPts val="3750"/>
              </a:lnSpc>
              <a:spcBef>
                <a:spcPct val="0"/>
              </a:spcBef>
              <a:buNone/>
              <a:defRPr sz="3200" kern="1200">
                <a:solidFill>
                  <a:srgbClr val="EAE7F4"/>
                </a:solidFill>
                <a:latin typeface="+mj-lt"/>
                <a:ea typeface="+mj-ea"/>
                <a:cs typeface="+mj-cs"/>
              </a:defRPr>
            </a:lvl1pPr>
          </a:lstStyle>
          <a:p>
            <a:r>
              <a:rPr lang="nl-NL" sz="2800"/>
              <a:t>Economische </a:t>
            </a:r>
            <a:endParaRPr lang="en-US" sz="2800" dirty="0"/>
          </a:p>
        </p:txBody>
      </p:sp>
    </p:spTree>
    <p:extLst>
      <p:ext uri="{BB962C8B-B14F-4D97-AF65-F5344CB8AC3E}">
        <p14:creationId xmlns:p14="http://schemas.microsoft.com/office/powerpoint/2010/main" val="3725265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diaFotoSkyline">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580" y="0"/>
            <a:ext cx="9142840" cy="6858000"/>
          </a:xfrm>
          <a:prstGeom prst="rect">
            <a:avLst/>
          </a:prstGeom>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solidFill>
                <a:prstClr val="white"/>
              </a:solidFill>
            </a:endParaRPr>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dirty="0"/>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spTree>
    <p:extLst>
      <p:ext uri="{BB962C8B-B14F-4D97-AF65-F5344CB8AC3E}">
        <p14:creationId xmlns:p14="http://schemas.microsoft.com/office/powerpoint/2010/main" val="1734201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FotoPi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gray">
          <a:xfrm>
            <a:off x="6172199" y="6139117"/>
            <a:ext cx="2057400" cy="365125"/>
          </a:xfrm>
          <a:prstGeom prst="rect">
            <a:avLst/>
          </a:prstGeom>
        </p:spPr>
        <p:txBody>
          <a:bodyPr/>
          <a:lstStyle/>
          <a:p>
            <a:fld id="{73EE6724-4521-4EF8-974D-BA1C7F9CD007}" type="slidenum">
              <a:rPr lang="nl-NL" smtClean="0"/>
              <a:t>‹nr.›</a:t>
            </a:fld>
            <a:endParaRPr lang="nl-NL" dirty="0"/>
          </a:p>
        </p:txBody>
      </p:sp>
      <p:sp>
        <p:nvSpPr>
          <p:cNvPr id="5" name="Footer Placeholder 4"/>
          <p:cNvSpPr>
            <a:spLocks noGrp="1"/>
          </p:cNvSpPr>
          <p:nvPr>
            <p:ph type="ftr" sz="quarter" idx="11"/>
          </p:nvPr>
        </p:nvSpPr>
        <p:spPr bwMode="gray">
          <a:xfrm>
            <a:off x="2510476" y="6139118"/>
            <a:ext cx="3086100" cy="365125"/>
          </a:xfrm>
          <a:prstGeom prst="rect">
            <a:avLst/>
          </a:prstGeom>
        </p:spPr>
        <p:txBody>
          <a:bodyPr/>
          <a:lstStyle/>
          <a:p>
            <a:r>
              <a:rPr lang="nl-NL" dirty="0"/>
              <a:t>kies Invoegen-&gt;'Koptekst en voettekst' voor &lt;auteur, functie&gt; en</a:t>
            </a:r>
          </a:p>
        </p:txBody>
      </p:sp>
      <p:sp>
        <p:nvSpPr>
          <p:cNvPr id="4" name="Date Placeholder 3"/>
          <p:cNvSpPr>
            <a:spLocks noGrp="1"/>
          </p:cNvSpPr>
          <p:nvPr>
            <p:ph type="dt" sz="half" idx="10"/>
          </p:nvPr>
        </p:nvSpPr>
        <p:spPr bwMode="gray">
          <a:xfrm>
            <a:off x="316829" y="6139119"/>
            <a:ext cx="1210313" cy="365125"/>
          </a:xfrm>
          <a:prstGeom prst="rect">
            <a:avLst/>
          </a:prstGeom>
        </p:spPr>
        <p:txBody>
          <a:bodyPr/>
          <a:lstStyle/>
          <a:p>
            <a:r>
              <a:rPr lang="en-US" dirty="0"/>
              <a:t>&lt;d </a:t>
            </a:r>
            <a:r>
              <a:rPr lang="en-US" dirty="0" err="1"/>
              <a:t>maand</a:t>
            </a:r>
            <a:r>
              <a:rPr lang="en-US" dirty="0"/>
              <a:t>&gt; 2015</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9187132" cy="6858000"/>
          </a:xfrm>
          <a:prstGeom prst="rect">
            <a:avLst/>
          </a:prstGeom>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dirty="0"/>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dirty="0"/>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spTree>
    <p:extLst>
      <p:ext uri="{BB962C8B-B14F-4D97-AF65-F5344CB8AC3E}">
        <p14:creationId xmlns:p14="http://schemas.microsoft.com/office/powerpoint/2010/main" val="3199069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diaFotoPi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gray">
          <a:xfrm>
            <a:off x="6172199" y="6139117"/>
            <a:ext cx="2057400" cy="365125"/>
          </a:xfrm>
          <a:prstGeom prst="rect">
            <a:avLst/>
          </a:prstGeom>
        </p:spPr>
        <p:txBody>
          <a:bodyPr/>
          <a:lstStyle/>
          <a:p>
            <a:fld id="{73EE6724-4521-4EF8-974D-BA1C7F9CD007}" type="slidenum">
              <a:rPr lang="nl-NL" smtClean="0">
                <a:solidFill>
                  <a:prstClr val="black"/>
                </a:solidFill>
              </a:rPr>
              <a:pPr/>
              <a:t>‹nr.›</a:t>
            </a:fld>
            <a:endParaRPr lang="nl-NL">
              <a:solidFill>
                <a:prstClr val="black"/>
              </a:solidFill>
            </a:endParaRPr>
          </a:p>
        </p:txBody>
      </p:sp>
      <p:sp>
        <p:nvSpPr>
          <p:cNvPr id="5" name="Footer Placeholder 4"/>
          <p:cNvSpPr>
            <a:spLocks noGrp="1"/>
          </p:cNvSpPr>
          <p:nvPr>
            <p:ph type="ftr" sz="quarter" idx="11"/>
          </p:nvPr>
        </p:nvSpPr>
        <p:spPr bwMode="gray">
          <a:xfrm>
            <a:off x="2510476" y="6139118"/>
            <a:ext cx="3086100" cy="365125"/>
          </a:xfrm>
          <a:prstGeom prst="rect">
            <a:avLst/>
          </a:prstGeom>
        </p:spPr>
        <p:txBody>
          <a:bodyPr/>
          <a:lstStyle/>
          <a:p>
            <a:r>
              <a:rPr lang="nl-NL" dirty="0">
                <a:solidFill>
                  <a:prstClr val="black"/>
                </a:solidFill>
              </a:rPr>
              <a:t>kies Invoegen-&gt;'</a:t>
            </a:r>
            <a:r>
              <a:rPr lang="nl-NL" dirty="0" err="1">
                <a:solidFill>
                  <a:prstClr val="black"/>
                </a:solidFill>
              </a:rPr>
              <a:t>Koptekst</a:t>
            </a:r>
            <a:r>
              <a:rPr lang="nl-NL" dirty="0">
                <a:solidFill>
                  <a:prstClr val="black"/>
                </a:solidFill>
              </a:rPr>
              <a:t> en voettekst' voor &lt;auteur, functie&gt; en</a:t>
            </a:r>
          </a:p>
        </p:txBody>
      </p:sp>
      <p:sp>
        <p:nvSpPr>
          <p:cNvPr id="4" name="Date Placeholder 3"/>
          <p:cNvSpPr>
            <a:spLocks noGrp="1"/>
          </p:cNvSpPr>
          <p:nvPr>
            <p:ph type="dt" sz="half" idx="10"/>
          </p:nvPr>
        </p:nvSpPr>
        <p:spPr bwMode="gray">
          <a:xfrm>
            <a:off x="316829" y="6139119"/>
            <a:ext cx="1210313" cy="365125"/>
          </a:xfrm>
          <a:prstGeom prst="rect">
            <a:avLst/>
          </a:prstGeom>
        </p:spPr>
        <p:txBody>
          <a:bodyPr/>
          <a:lstStyle/>
          <a:p>
            <a:r>
              <a:rPr lang="en-US">
                <a:solidFill>
                  <a:prstClr val="black"/>
                </a:solidFill>
              </a:rPr>
              <a:t>&lt;d maand&gt; 2015</a:t>
            </a:r>
            <a:endParaRPr lang="nl-NL" dirty="0">
              <a:solidFill>
                <a:prstClr val="black"/>
              </a:solidFill>
            </a:endParaRPr>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9187132" cy="6858000"/>
          </a:xfrm>
          <a:prstGeom prst="rect">
            <a:avLst/>
          </a:prstGeom>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solidFill>
                <a:prstClr val="white"/>
              </a:solidFill>
            </a:endParaRPr>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dirty="0"/>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spTree>
    <p:extLst>
      <p:ext uri="{BB962C8B-B14F-4D97-AF65-F5344CB8AC3E}">
        <p14:creationId xmlns:p14="http://schemas.microsoft.com/office/powerpoint/2010/main" val="2836720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diaFotoZeeburgereiland">
    <p:spTree>
      <p:nvGrpSpPr>
        <p:cNvPr id="1" name=""/>
        <p:cNvGrpSpPr/>
        <p:nvPr/>
      </p:nvGrpSpPr>
      <p:grpSpPr>
        <a:xfrm>
          <a:off x="0" y="0"/>
          <a:ext cx="0" cy="0"/>
          <a:chOff x="0" y="0"/>
          <a:chExt cx="0" cy="0"/>
        </a:xfrm>
      </p:grpSpPr>
      <p:pic>
        <p:nvPicPr>
          <p:cNvPr id="1026" name="Picture 2" descr="R:\Projecten\347_TID_DNB_HUISSTIJL\van_tid\20150119\Crop2\Crop2\4x3\hh-18977924-2 4.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solidFill>
                <a:prstClr val="white"/>
              </a:solidFill>
            </a:endParaRPr>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dirty="0"/>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spTree>
    <p:extLst>
      <p:ext uri="{BB962C8B-B14F-4D97-AF65-F5344CB8AC3E}">
        <p14:creationId xmlns:p14="http://schemas.microsoft.com/office/powerpoint/2010/main" val="2102105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diaFotoEtalage">
    <p:spTree>
      <p:nvGrpSpPr>
        <p:cNvPr id="1" name=""/>
        <p:cNvGrpSpPr/>
        <p:nvPr/>
      </p:nvGrpSpPr>
      <p:grpSpPr>
        <a:xfrm>
          <a:off x="0" y="0"/>
          <a:ext cx="0" cy="0"/>
          <a:chOff x="0" y="0"/>
          <a:chExt cx="0" cy="0"/>
        </a:xfrm>
      </p:grpSpPr>
      <p:pic>
        <p:nvPicPr>
          <p:cNvPr id="10" name="Picture 2" descr="R:\Projecten\347_TID_DNB_HUISSTIJL\van_tid\20150119\Crop2\Crop2\4x3\HH-20585426 4.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44000" cy="68535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solidFill>
                <a:prstClr val="white"/>
              </a:solidFill>
            </a:endParaRPr>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dirty="0"/>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spTree>
    <p:extLst>
      <p:ext uri="{BB962C8B-B14F-4D97-AF65-F5344CB8AC3E}">
        <p14:creationId xmlns:p14="http://schemas.microsoft.com/office/powerpoint/2010/main" val="3593345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diaFotoWinkelstraat">
    <p:spTree>
      <p:nvGrpSpPr>
        <p:cNvPr id="1" name=""/>
        <p:cNvGrpSpPr/>
        <p:nvPr/>
      </p:nvGrpSpPr>
      <p:grpSpPr>
        <a:xfrm>
          <a:off x="0" y="0"/>
          <a:ext cx="0" cy="0"/>
          <a:chOff x="0" y="0"/>
          <a:chExt cx="0" cy="0"/>
        </a:xfrm>
      </p:grpSpPr>
      <p:pic>
        <p:nvPicPr>
          <p:cNvPr id="3074" name="Picture 2" descr="R:\Projecten\347_TID_DNB_HUISSTIJL\van_tid\20150119\Crop2\Crop2\4x3\hh-20820116-2 4.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3988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solidFill>
                <a:prstClr val="white"/>
              </a:solidFill>
            </a:endParaRPr>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dirty="0"/>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spTree>
    <p:extLst>
      <p:ext uri="{BB962C8B-B14F-4D97-AF65-F5344CB8AC3E}">
        <p14:creationId xmlns:p14="http://schemas.microsoft.com/office/powerpoint/2010/main" val="2584303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diaFotoTerminal">
    <p:spTree>
      <p:nvGrpSpPr>
        <p:cNvPr id="1" name=""/>
        <p:cNvGrpSpPr/>
        <p:nvPr/>
      </p:nvGrpSpPr>
      <p:grpSpPr>
        <a:xfrm>
          <a:off x="0" y="0"/>
          <a:ext cx="0" cy="0"/>
          <a:chOff x="0" y="0"/>
          <a:chExt cx="0" cy="0"/>
        </a:xfrm>
      </p:grpSpPr>
      <p:pic>
        <p:nvPicPr>
          <p:cNvPr id="4098" name="Picture 2" descr="R:\Projecten\347_TID_DNB_HUISSTIJL\van_tid\20150119\Crop2\Crop2\4x3\terminal 4.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874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solidFill>
                <a:prstClr val="white"/>
              </a:solidFill>
            </a:endParaRPr>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dirty="0"/>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spTree>
    <p:extLst>
      <p:ext uri="{BB962C8B-B14F-4D97-AF65-F5344CB8AC3E}">
        <p14:creationId xmlns:p14="http://schemas.microsoft.com/office/powerpoint/2010/main" val="2432770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diaDNBGrijs2">
    <p:bg>
      <p:bgPr>
        <a:solidFill>
          <a:srgbClr val="7B98AC"/>
        </a:solidFill>
        <a:effectLst/>
      </p:bgPr>
    </p:bg>
    <p:spTree>
      <p:nvGrpSpPr>
        <p:cNvPr id="1" name=""/>
        <p:cNvGrpSpPr/>
        <p:nvPr/>
      </p:nvGrpSpPr>
      <p:grpSpPr>
        <a:xfrm>
          <a:off x="0" y="0"/>
          <a:ext cx="0" cy="0"/>
          <a:chOff x="0" y="0"/>
          <a:chExt cx="0" cy="0"/>
        </a:xfrm>
      </p:grpSpPr>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solidFill>
                <a:prstClr val="white"/>
              </a:solidFill>
            </a:endParaRPr>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dirty="0"/>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031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eldiaDNBGrijs1">
    <p:bg>
      <p:bgPr>
        <a:solidFill>
          <a:srgbClr val="323E48"/>
        </a:solidFill>
        <a:effectLst/>
      </p:bgPr>
    </p:bg>
    <p:spTree>
      <p:nvGrpSpPr>
        <p:cNvPr id="1" name=""/>
        <p:cNvGrpSpPr/>
        <p:nvPr/>
      </p:nvGrpSpPr>
      <p:grpSpPr>
        <a:xfrm>
          <a:off x="0" y="0"/>
          <a:ext cx="0" cy="0"/>
          <a:chOff x="0" y="0"/>
          <a:chExt cx="0" cy="0"/>
        </a:xfrm>
      </p:grpSpPr>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solidFill>
                <a:prstClr val="white"/>
              </a:solidFill>
            </a:endParaRPr>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dirty="0"/>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348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eldiaDNBBlauw1">
    <p:bg>
      <p:bgPr>
        <a:solidFill>
          <a:srgbClr val="211261"/>
        </a:solidFill>
        <a:effectLst/>
      </p:bgPr>
    </p:bg>
    <p:spTree>
      <p:nvGrpSpPr>
        <p:cNvPr id="1" name=""/>
        <p:cNvGrpSpPr/>
        <p:nvPr/>
      </p:nvGrpSpPr>
      <p:grpSpPr>
        <a:xfrm>
          <a:off x="0" y="0"/>
          <a:ext cx="0" cy="0"/>
          <a:chOff x="0" y="0"/>
          <a:chExt cx="0" cy="0"/>
        </a:xfrm>
      </p:grpSpPr>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solidFill>
                <a:prstClr val="white"/>
              </a:solidFill>
            </a:endParaRPr>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dirty="0"/>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1384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hthoek 6"/>
          <p:cNvSpPr/>
          <p:nvPr/>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solidFill>
                <a:prstClr val="white"/>
              </a:solidFill>
            </a:endParaRPr>
          </a:p>
        </p:txBody>
      </p:sp>
      <p:sp>
        <p:nvSpPr>
          <p:cNvPr id="2" name="Title 1"/>
          <p:cNvSpPr>
            <a:spLocks noGrp="1"/>
          </p:cNvSpPr>
          <p:nvPr>
            <p:ph type="title"/>
          </p:nvPr>
        </p:nvSpPr>
        <p:spPr bwMode="gray">
          <a:xfrm>
            <a:off x="319185" y="2822107"/>
            <a:ext cx="7900988" cy="694091"/>
          </a:xfrm>
        </p:spPr>
        <p:txBody>
          <a:bodyPr lIns="201600" rIns="201600" anchor="t" anchorCtr="0">
            <a:normAutofit/>
          </a:bodyPr>
          <a:lstStyle>
            <a:lvl1pPr>
              <a:defRPr sz="3750">
                <a:solidFill>
                  <a:srgbClr val="EAE7F4"/>
                </a:solidFill>
              </a:defRPr>
            </a:lvl1pPr>
          </a:lstStyle>
          <a:p>
            <a:r>
              <a:rPr lang="nl-NL"/>
              <a:t>Klik om de stijl te bewerken</a:t>
            </a:r>
            <a:endParaRPr lang="en-US" dirty="0"/>
          </a:p>
        </p:txBody>
      </p:sp>
      <p:sp>
        <p:nvSpPr>
          <p:cNvPr id="3" name="Text Placeholder 2"/>
          <p:cNvSpPr>
            <a:spLocks noGrp="1"/>
          </p:cNvSpPr>
          <p:nvPr>
            <p:ph type="body" idx="1"/>
          </p:nvPr>
        </p:nvSpPr>
        <p:spPr bwMode="gray">
          <a:xfrm>
            <a:off x="333473" y="3529263"/>
            <a:ext cx="7886700" cy="288592"/>
          </a:xfrm>
        </p:spPr>
        <p:txBody>
          <a:bodyPr lIns="201600" rIns="201600">
            <a:normAutofit/>
          </a:bodyPr>
          <a:lstStyle>
            <a:lvl1pPr marL="0" indent="0">
              <a:buNone/>
              <a:defRPr sz="2500" b="0">
                <a:solidFill>
                  <a:srgbClr val="EAE7F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11" name="Date Placeholder 3"/>
          <p:cNvSpPr>
            <a:spLocks noGrp="1"/>
          </p:cNvSpPr>
          <p:nvPr>
            <p:ph type="dt" sz="half" idx="2"/>
          </p:nvPr>
        </p:nvSpPr>
        <p:spPr>
          <a:xfrm>
            <a:off x="7417599" y="6421305"/>
            <a:ext cx="1314182" cy="146200"/>
          </a:xfrm>
          <a:prstGeom prst="rect">
            <a:avLst/>
          </a:prstGeom>
        </p:spPr>
        <p:txBody>
          <a:bodyPr vert="horz" lIns="0" tIns="0" rIns="0" bIns="0" rtlCol="0" anchor="t" anchorCtr="0"/>
          <a:lstStyle>
            <a:lvl1pPr algn="r">
              <a:defRPr sz="1050">
                <a:solidFill>
                  <a:schemeClr val="tx1"/>
                </a:solidFill>
              </a:defRPr>
            </a:lvl1pPr>
          </a:lstStyle>
          <a:p>
            <a:r>
              <a:rPr lang="en-US">
                <a:solidFill>
                  <a:prstClr val="black"/>
                </a:solidFill>
              </a:rPr>
              <a:t>&lt;d maand&gt; 2015</a:t>
            </a:r>
            <a:endParaRPr lang="nl-NL" dirty="0">
              <a:solidFill>
                <a:prstClr val="black"/>
              </a:solidFill>
            </a:endParaRPr>
          </a:p>
        </p:txBody>
      </p:sp>
      <p:sp>
        <p:nvSpPr>
          <p:cNvPr id="12" name="Footer Placeholder 4"/>
          <p:cNvSpPr>
            <a:spLocks noGrp="1"/>
          </p:cNvSpPr>
          <p:nvPr>
            <p:ph type="ftr" sz="quarter" idx="3"/>
          </p:nvPr>
        </p:nvSpPr>
        <p:spPr>
          <a:xfrm>
            <a:off x="2912882" y="6421612"/>
            <a:ext cx="4506016" cy="147600"/>
          </a:xfrm>
          <a:prstGeom prst="rect">
            <a:avLst/>
          </a:prstGeom>
        </p:spPr>
        <p:txBody>
          <a:bodyPr vert="horz" lIns="0" tIns="0" rIns="0" bIns="0" rtlCol="0" anchor="t" anchorCtr="0"/>
          <a:lstStyle>
            <a:lvl1pPr algn="r">
              <a:defRPr sz="1050">
                <a:solidFill>
                  <a:schemeClr val="tx1"/>
                </a:solidFill>
              </a:defRPr>
            </a:lvl1pPr>
          </a:lstStyle>
          <a:p>
            <a:r>
              <a:rPr lang="nl-NL" dirty="0">
                <a:solidFill>
                  <a:prstClr val="black"/>
                </a:solidFill>
              </a:rPr>
              <a:t>kies Invoegen-&gt;'</a:t>
            </a:r>
            <a:r>
              <a:rPr lang="nl-NL" dirty="0" err="1">
                <a:solidFill>
                  <a:prstClr val="black"/>
                </a:solidFill>
              </a:rPr>
              <a:t>Koptekst</a:t>
            </a:r>
            <a:r>
              <a:rPr lang="nl-NL" dirty="0">
                <a:solidFill>
                  <a:prstClr val="black"/>
                </a:solidFill>
              </a:rPr>
              <a:t> en voettekst' voor &lt;auteur, functie&gt; en</a:t>
            </a:r>
          </a:p>
        </p:txBody>
      </p:sp>
      <p:sp>
        <p:nvSpPr>
          <p:cNvPr id="13" name="Slide Number Placeholder 5"/>
          <p:cNvSpPr>
            <a:spLocks noGrp="1"/>
          </p:cNvSpPr>
          <p:nvPr>
            <p:ph type="sldNum" sz="quarter" idx="4"/>
          </p:nvPr>
        </p:nvSpPr>
        <p:spPr>
          <a:xfrm>
            <a:off x="2149309" y="6420525"/>
            <a:ext cx="603318" cy="1476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solidFill>
                  <a:prstClr val="black"/>
                </a:solidFill>
              </a:rPr>
              <a:pPr/>
              <a:t>‹nr.›</a:t>
            </a:fld>
            <a:endParaRPr lang="nl-NL" dirty="0">
              <a:solidFill>
                <a:prstClr val="black"/>
              </a:solidFill>
            </a:endParaRPr>
          </a:p>
        </p:txBody>
      </p:sp>
    </p:spTree>
    <p:extLst>
      <p:ext uri="{BB962C8B-B14F-4D97-AF65-F5344CB8AC3E}">
        <p14:creationId xmlns:p14="http://schemas.microsoft.com/office/powerpoint/2010/main" val="3035716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2"/>
          </p:nvPr>
        </p:nvSpPr>
        <p:spPr>
          <a:xfrm>
            <a:off x="7417599" y="6418800"/>
            <a:ext cx="1314182" cy="146200"/>
          </a:xfrm>
          <a:prstGeom prst="rect">
            <a:avLst/>
          </a:prstGeom>
        </p:spPr>
        <p:txBody>
          <a:bodyPr vert="horz" lIns="0" tIns="0" rIns="0" bIns="0" rtlCol="0" anchor="t" anchorCtr="0"/>
          <a:lstStyle>
            <a:lvl1pPr algn="r">
              <a:defRPr sz="1050">
                <a:solidFill>
                  <a:schemeClr val="tx1"/>
                </a:solidFill>
              </a:defRPr>
            </a:lvl1pPr>
          </a:lstStyle>
          <a:p>
            <a:r>
              <a:rPr lang="en-US">
                <a:solidFill>
                  <a:prstClr val="black"/>
                </a:solidFill>
              </a:rPr>
              <a:t>&lt;d maand&gt; 2015</a:t>
            </a:r>
            <a:endParaRPr lang="nl-NL" dirty="0">
              <a:solidFill>
                <a:prstClr val="black"/>
              </a:solidFill>
            </a:endParaRPr>
          </a:p>
        </p:txBody>
      </p:sp>
      <p:sp>
        <p:nvSpPr>
          <p:cNvPr id="8" name="Footer Placeholder 4"/>
          <p:cNvSpPr>
            <a:spLocks noGrp="1"/>
          </p:cNvSpPr>
          <p:nvPr>
            <p:ph type="ftr" sz="quarter" idx="3"/>
          </p:nvPr>
        </p:nvSpPr>
        <p:spPr>
          <a:xfrm>
            <a:off x="2912882" y="6418800"/>
            <a:ext cx="4506016" cy="147600"/>
          </a:xfrm>
          <a:prstGeom prst="rect">
            <a:avLst/>
          </a:prstGeom>
        </p:spPr>
        <p:txBody>
          <a:bodyPr vert="horz" lIns="0" tIns="0" rIns="0" bIns="0" rtlCol="0" anchor="t" anchorCtr="0"/>
          <a:lstStyle>
            <a:lvl1pPr algn="r">
              <a:defRPr sz="1050">
                <a:solidFill>
                  <a:schemeClr val="tx1"/>
                </a:solidFill>
              </a:defRPr>
            </a:lvl1pPr>
          </a:lstStyle>
          <a:p>
            <a:r>
              <a:rPr lang="nl-NL">
                <a:solidFill>
                  <a:prstClr val="black"/>
                </a:solidFill>
              </a:rPr>
              <a:t>kies Invoegen-&gt;'Koptekst en voettekst' voor &lt;auteur, functie&gt; en</a:t>
            </a:r>
            <a:endParaRPr lang="nl-NL" dirty="0">
              <a:solidFill>
                <a:prstClr val="black"/>
              </a:solidFill>
            </a:endParaRPr>
          </a:p>
        </p:txBody>
      </p:sp>
      <p:sp>
        <p:nvSpPr>
          <p:cNvPr id="9" name="Slide Number Placeholder 5"/>
          <p:cNvSpPr>
            <a:spLocks noGrp="1"/>
          </p:cNvSpPr>
          <p:nvPr>
            <p:ph type="sldNum" sz="quarter" idx="4"/>
          </p:nvPr>
        </p:nvSpPr>
        <p:spPr>
          <a:xfrm>
            <a:off x="2149309" y="6418800"/>
            <a:ext cx="603318" cy="1476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solidFill>
                  <a:prstClr val="black"/>
                </a:solidFill>
              </a:rPr>
              <a:pPr/>
              <a:t>‹nr.›</a:t>
            </a:fld>
            <a:endParaRPr lang="nl-NL" dirty="0">
              <a:solidFill>
                <a:prstClr val="black"/>
              </a:solidFill>
            </a:endParaRPr>
          </a:p>
        </p:txBody>
      </p:sp>
    </p:spTree>
    <p:extLst>
      <p:ext uri="{BB962C8B-B14F-4D97-AF65-F5344CB8AC3E}">
        <p14:creationId xmlns:p14="http://schemas.microsoft.com/office/powerpoint/2010/main" val="781120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FotoZeeburgereiland">
    <p:spTree>
      <p:nvGrpSpPr>
        <p:cNvPr id="1" name=""/>
        <p:cNvGrpSpPr/>
        <p:nvPr/>
      </p:nvGrpSpPr>
      <p:grpSpPr>
        <a:xfrm>
          <a:off x="0" y="0"/>
          <a:ext cx="0" cy="0"/>
          <a:chOff x="0" y="0"/>
          <a:chExt cx="0" cy="0"/>
        </a:xfrm>
      </p:grpSpPr>
      <p:pic>
        <p:nvPicPr>
          <p:cNvPr id="1026" name="Picture 2" descr="R:\Projecten\347_TID_DNB_HUISSTIJL\van_tid\20150119\Crop2\Crop2\4x3\hh-18977924-2 4.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dirty="0"/>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dirty="0"/>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spTree>
    <p:extLst>
      <p:ext uri="{BB962C8B-B14F-4D97-AF65-F5344CB8AC3E}">
        <p14:creationId xmlns:p14="http://schemas.microsoft.com/office/powerpoint/2010/main" val="16559868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Subtitel en grafiek">
    <p:spTree>
      <p:nvGrpSpPr>
        <p:cNvPr id="1" name=""/>
        <p:cNvGrpSpPr/>
        <p:nvPr/>
      </p:nvGrpSpPr>
      <p:grpSpPr>
        <a:xfrm>
          <a:off x="0" y="0"/>
          <a:ext cx="0" cy="0"/>
          <a:chOff x="0" y="0"/>
          <a:chExt cx="0" cy="0"/>
        </a:xfrm>
      </p:grpSpPr>
      <p:sp>
        <p:nvSpPr>
          <p:cNvPr id="2" name="Title 1"/>
          <p:cNvSpPr>
            <a:spLocks noGrp="1"/>
          </p:cNvSpPr>
          <p:nvPr>
            <p:ph type="title"/>
          </p:nvPr>
        </p:nvSpPr>
        <p:spPr>
          <a:xfrm>
            <a:off x="295200" y="399600"/>
            <a:ext cx="8568000" cy="310193"/>
          </a:xfrm>
        </p:spPr>
        <p:txBody>
          <a:bodyPr/>
          <a:lstStyle>
            <a:lvl1pPr>
              <a:lnSpc>
                <a:spcPts val="2400"/>
              </a:lnSpc>
              <a:defRPr sz="24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Tijdelijke aanduiding voor tekst 7"/>
          <p:cNvSpPr>
            <a:spLocks noGrp="1"/>
          </p:cNvSpPr>
          <p:nvPr>
            <p:ph type="body" sz="quarter" idx="13"/>
          </p:nvPr>
        </p:nvSpPr>
        <p:spPr>
          <a:xfrm>
            <a:off x="290514" y="774700"/>
            <a:ext cx="8568000" cy="558800"/>
          </a:xfrm>
        </p:spPr>
        <p:txBody>
          <a:bodyPr/>
          <a:lstStyle>
            <a:lvl1pPr>
              <a:lnSpc>
                <a:spcPts val="1600"/>
              </a:lnSpc>
              <a:defRPr sz="1400">
                <a:solidFill>
                  <a:srgbClr val="2B323C"/>
                </a:solidFill>
              </a:defRPr>
            </a:lvl1pPr>
          </a:lstStyle>
          <a:p>
            <a:pPr lvl="0"/>
            <a:r>
              <a:rPr lang="nl-NL"/>
              <a:t>Klik om de modelstijlen te bewerken</a:t>
            </a:r>
          </a:p>
        </p:txBody>
      </p:sp>
      <p:sp>
        <p:nvSpPr>
          <p:cNvPr id="8" name="Date Placeholder 3"/>
          <p:cNvSpPr>
            <a:spLocks noGrp="1"/>
          </p:cNvSpPr>
          <p:nvPr>
            <p:ph type="dt" sz="half" idx="2"/>
          </p:nvPr>
        </p:nvSpPr>
        <p:spPr>
          <a:xfrm>
            <a:off x="7417599" y="6418800"/>
            <a:ext cx="1314182" cy="146200"/>
          </a:xfrm>
          <a:prstGeom prst="rect">
            <a:avLst/>
          </a:prstGeom>
        </p:spPr>
        <p:txBody>
          <a:bodyPr vert="horz" lIns="0" tIns="0" rIns="0" bIns="0" rtlCol="0" anchor="t" anchorCtr="0"/>
          <a:lstStyle>
            <a:lvl1pPr algn="r">
              <a:defRPr sz="1050">
                <a:solidFill>
                  <a:schemeClr val="tx1"/>
                </a:solidFill>
              </a:defRPr>
            </a:lvl1pPr>
          </a:lstStyle>
          <a:p>
            <a:r>
              <a:rPr lang="en-US">
                <a:solidFill>
                  <a:prstClr val="black"/>
                </a:solidFill>
              </a:rPr>
              <a:t>&lt;d maand&gt; 2015</a:t>
            </a:r>
            <a:endParaRPr lang="nl-NL" dirty="0">
              <a:solidFill>
                <a:prstClr val="black"/>
              </a:solidFill>
            </a:endParaRPr>
          </a:p>
        </p:txBody>
      </p:sp>
      <p:sp>
        <p:nvSpPr>
          <p:cNvPr id="9" name="Footer Placeholder 4"/>
          <p:cNvSpPr>
            <a:spLocks noGrp="1"/>
          </p:cNvSpPr>
          <p:nvPr>
            <p:ph type="ftr" sz="quarter" idx="3"/>
          </p:nvPr>
        </p:nvSpPr>
        <p:spPr>
          <a:xfrm>
            <a:off x="2912882" y="6418800"/>
            <a:ext cx="4506016" cy="147600"/>
          </a:xfrm>
          <a:prstGeom prst="rect">
            <a:avLst/>
          </a:prstGeom>
        </p:spPr>
        <p:txBody>
          <a:bodyPr vert="horz" lIns="0" tIns="0" rIns="0" bIns="0" rtlCol="0" anchor="t" anchorCtr="0"/>
          <a:lstStyle>
            <a:lvl1pPr algn="r">
              <a:defRPr sz="1050">
                <a:solidFill>
                  <a:schemeClr val="tx1"/>
                </a:solidFill>
              </a:defRPr>
            </a:lvl1pPr>
          </a:lstStyle>
          <a:p>
            <a:r>
              <a:rPr lang="nl-NL">
                <a:solidFill>
                  <a:prstClr val="black"/>
                </a:solidFill>
              </a:rPr>
              <a:t>kies Invoegen-&gt;'Koptekst en voettekst' voor &lt;auteur, functie&gt; en</a:t>
            </a:r>
            <a:endParaRPr lang="nl-NL" dirty="0">
              <a:solidFill>
                <a:prstClr val="black"/>
              </a:solidFill>
            </a:endParaRPr>
          </a:p>
        </p:txBody>
      </p:sp>
      <p:sp>
        <p:nvSpPr>
          <p:cNvPr id="10" name="Slide Number Placeholder 5"/>
          <p:cNvSpPr>
            <a:spLocks noGrp="1"/>
          </p:cNvSpPr>
          <p:nvPr>
            <p:ph type="sldNum" sz="quarter" idx="4"/>
          </p:nvPr>
        </p:nvSpPr>
        <p:spPr>
          <a:xfrm>
            <a:off x="2149309" y="6418800"/>
            <a:ext cx="603318" cy="1476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solidFill>
                  <a:prstClr val="black"/>
                </a:solidFill>
              </a:rPr>
              <a:pPr/>
              <a:t>‹nr.›</a:t>
            </a:fld>
            <a:endParaRPr lang="nl-NL" dirty="0">
              <a:solidFill>
                <a:prstClr val="black"/>
              </a:solidFill>
            </a:endParaRPr>
          </a:p>
        </p:txBody>
      </p:sp>
    </p:spTree>
    <p:extLst>
      <p:ext uri="{BB962C8B-B14F-4D97-AF65-F5344CB8AC3E}">
        <p14:creationId xmlns:p14="http://schemas.microsoft.com/office/powerpoint/2010/main" val="1143579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295200" y="399600"/>
            <a:ext cx="8568000" cy="658800"/>
          </a:xfrm>
        </p:spPr>
        <p:txBody>
          <a:bodyPr/>
          <a:lstStyle/>
          <a:p>
            <a:r>
              <a:rPr lang="nl-NL"/>
              <a:t>Klik om de stijl te bewerken</a:t>
            </a:r>
            <a:endParaRPr lang="en-US" dirty="0"/>
          </a:p>
        </p:txBody>
      </p:sp>
      <p:sp>
        <p:nvSpPr>
          <p:cNvPr id="3" name="Content Placeholder 2"/>
          <p:cNvSpPr>
            <a:spLocks noGrp="1"/>
          </p:cNvSpPr>
          <p:nvPr>
            <p:ph sz="half" idx="1"/>
          </p:nvPr>
        </p:nvSpPr>
        <p:spPr>
          <a:xfrm>
            <a:off x="295200" y="1342307"/>
            <a:ext cx="4276800" cy="4608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572000" y="1344705"/>
            <a:ext cx="4281544" cy="4608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3"/>
          <p:cNvSpPr>
            <a:spLocks noGrp="1"/>
          </p:cNvSpPr>
          <p:nvPr>
            <p:ph type="dt" sz="half" idx="10"/>
          </p:nvPr>
        </p:nvSpPr>
        <p:spPr>
          <a:xfrm>
            <a:off x="7417599" y="6418800"/>
            <a:ext cx="1314182" cy="146200"/>
          </a:xfrm>
          <a:prstGeom prst="rect">
            <a:avLst/>
          </a:prstGeom>
        </p:spPr>
        <p:txBody>
          <a:bodyPr vert="horz" lIns="0" tIns="0" rIns="0" bIns="0" rtlCol="0" anchor="t" anchorCtr="0"/>
          <a:lstStyle>
            <a:lvl1pPr algn="r">
              <a:defRPr sz="1050">
                <a:solidFill>
                  <a:schemeClr val="tx1"/>
                </a:solidFill>
              </a:defRPr>
            </a:lvl1pPr>
          </a:lstStyle>
          <a:p>
            <a:r>
              <a:rPr lang="en-US">
                <a:solidFill>
                  <a:prstClr val="black"/>
                </a:solidFill>
              </a:rPr>
              <a:t>&lt;d maand&gt; 2015</a:t>
            </a:r>
            <a:endParaRPr lang="nl-NL" dirty="0">
              <a:solidFill>
                <a:prstClr val="black"/>
              </a:solidFill>
            </a:endParaRPr>
          </a:p>
        </p:txBody>
      </p:sp>
      <p:sp>
        <p:nvSpPr>
          <p:cNvPr id="9" name="Footer Placeholder 4"/>
          <p:cNvSpPr>
            <a:spLocks noGrp="1"/>
          </p:cNvSpPr>
          <p:nvPr>
            <p:ph type="ftr" sz="quarter" idx="3"/>
          </p:nvPr>
        </p:nvSpPr>
        <p:spPr>
          <a:xfrm>
            <a:off x="2912882" y="6418800"/>
            <a:ext cx="4506016" cy="147600"/>
          </a:xfrm>
          <a:prstGeom prst="rect">
            <a:avLst/>
          </a:prstGeom>
        </p:spPr>
        <p:txBody>
          <a:bodyPr vert="horz" lIns="0" tIns="0" rIns="0" bIns="0" rtlCol="0" anchor="t" anchorCtr="0"/>
          <a:lstStyle>
            <a:lvl1pPr algn="r">
              <a:defRPr sz="1050">
                <a:solidFill>
                  <a:schemeClr val="tx1"/>
                </a:solidFill>
              </a:defRPr>
            </a:lvl1pPr>
          </a:lstStyle>
          <a:p>
            <a:r>
              <a:rPr lang="nl-NL">
                <a:solidFill>
                  <a:prstClr val="black"/>
                </a:solidFill>
              </a:rPr>
              <a:t>kies Invoegen-&gt;'Koptekst en voettekst' voor &lt;auteur, functie&gt; en</a:t>
            </a:r>
            <a:endParaRPr lang="nl-NL" dirty="0">
              <a:solidFill>
                <a:prstClr val="black"/>
              </a:solidFill>
            </a:endParaRPr>
          </a:p>
        </p:txBody>
      </p:sp>
      <p:sp>
        <p:nvSpPr>
          <p:cNvPr id="10" name="Slide Number Placeholder 5"/>
          <p:cNvSpPr>
            <a:spLocks noGrp="1"/>
          </p:cNvSpPr>
          <p:nvPr>
            <p:ph type="sldNum" sz="quarter" idx="4"/>
          </p:nvPr>
        </p:nvSpPr>
        <p:spPr>
          <a:xfrm>
            <a:off x="2149309" y="6418800"/>
            <a:ext cx="603318" cy="1476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solidFill>
                  <a:prstClr val="black"/>
                </a:solidFill>
              </a:rPr>
              <a:pPr/>
              <a:t>‹nr.›</a:t>
            </a:fld>
            <a:endParaRPr lang="nl-NL" dirty="0">
              <a:solidFill>
                <a:prstClr val="black"/>
              </a:solidFill>
            </a:endParaRPr>
          </a:p>
        </p:txBody>
      </p:sp>
    </p:spTree>
    <p:extLst>
      <p:ext uri="{BB962C8B-B14F-4D97-AF65-F5344CB8AC3E}">
        <p14:creationId xmlns:p14="http://schemas.microsoft.com/office/powerpoint/2010/main" val="3697960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Subtitel en 2 grafieken">
    <p:spTree>
      <p:nvGrpSpPr>
        <p:cNvPr id="1" name=""/>
        <p:cNvGrpSpPr/>
        <p:nvPr/>
      </p:nvGrpSpPr>
      <p:grpSpPr>
        <a:xfrm>
          <a:off x="0" y="0"/>
          <a:ext cx="0" cy="0"/>
          <a:chOff x="0" y="0"/>
          <a:chExt cx="0" cy="0"/>
        </a:xfrm>
      </p:grpSpPr>
      <p:sp>
        <p:nvSpPr>
          <p:cNvPr id="2" name="Title 1"/>
          <p:cNvSpPr>
            <a:spLocks noGrp="1"/>
          </p:cNvSpPr>
          <p:nvPr>
            <p:ph type="title"/>
          </p:nvPr>
        </p:nvSpPr>
        <p:spPr>
          <a:xfrm>
            <a:off x="295202" y="399600"/>
            <a:ext cx="8568000" cy="402216"/>
          </a:xfrm>
          <a:prstGeom prst="rect">
            <a:avLst/>
          </a:prstGeom>
        </p:spPr>
        <p:txBody>
          <a:bodyPr/>
          <a:lstStyle>
            <a:lvl1pPr>
              <a:lnSpc>
                <a:spcPts val="2400"/>
              </a:lnSpc>
              <a:defRPr sz="2400">
                <a:solidFill>
                  <a:schemeClr val="tx1"/>
                </a:solidFill>
              </a:defRPr>
            </a:lvl1pPr>
          </a:lstStyle>
          <a:p>
            <a:r>
              <a:rPr lang="nl-NL"/>
              <a:t>Klik om de stijl te bewerken</a:t>
            </a:r>
            <a:endParaRPr lang="en-US" dirty="0"/>
          </a:p>
        </p:txBody>
      </p:sp>
      <p:sp>
        <p:nvSpPr>
          <p:cNvPr id="3" name="Content Placeholder 2"/>
          <p:cNvSpPr>
            <a:spLocks noGrp="1"/>
          </p:cNvSpPr>
          <p:nvPr>
            <p:ph idx="1"/>
          </p:nvPr>
        </p:nvSpPr>
        <p:spPr>
          <a:xfrm>
            <a:off x="295200" y="1353600"/>
            <a:ext cx="4276800" cy="46080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Tijdelijke aanduiding voor tekst 7"/>
          <p:cNvSpPr>
            <a:spLocks noGrp="1"/>
          </p:cNvSpPr>
          <p:nvPr>
            <p:ph type="body" sz="quarter" idx="13"/>
          </p:nvPr>
        </p:nvSpPr>
        <p:spPr>
          <a:xfrm>
            <a:off x="298752" y="844801"/>
            <a:ext cx="4273248" cy="504801"/>
          </a:xfrm>
        </p:spPr>
        <p:txBody>
          <a:bodyPr/>
          <a:lstStyle>
            <a:lvl1pPr>
              <a:lnSpc>
                <a:spcPts val="1600"/>
              </a:lnSpc>
              <a:defRPr sz="1400"/>
            </a:lvl1pPr>
          </a:lstStyle>
          <a:p>
            <a:pPr lvl="0"/>
            <a:r>
              <a:rPr lang="nl-NL"/>
              <a:t>Klik om de modelstijlen te bewerken</a:t>
            </a:r>
          </a:p>
        </p:txBody>
      </p:sp>
      <p:sp>
        <p:nvSpPr>
          <p:cNvPr id="9" name="Content Placeholder 3"/>
          <p:cNvSpPr>
            <a:spLocks noGrp="1"/>
          </p:cNvSpPr>
          <p:nvPr>
            <p:ph sz="half" idx="14"/>
          </p:nvPr>
        </p:nvSpPr>
        <p:spPr>
          <a:xfrm>
            <a:off x="4572000" y="1353600"/>
            <a:ext cx="4276800" cy="4608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2" name="Tijdelijke aanduiding voor tekst 7"/>
          <p:cNvSpPr>
            <a:spLocks noGrp="1"/>
          </p:cNvSpPr>
          <p:nvPr>
            <p:ph type="body" sz="quarter" idx="15"/>
          </p:nvPr>
        </p:nvSpPr>
        <p:spPr>
          <a:xfrm>
            <a:off x="4572000" y="844801"/>
            <a:ext cx="4273248" cy="504801"/>
          </a:xfrm>
        </p:spPr>
        <p:txBody>
          <a:bodyPr/>
          <a:lstStyle>
            <a:lvl1pPr>
              <a:lnSpc>
                <a:spcPts val="1600"/>
              </a:lnSpc>
              <a:defRPr sz="1400"/>
            </a:lvl1pPr>
          </a:lstStyle>
          <a:p>
            <a:pPr lvl="0"/>
            <a:r>
              <a:rPr lang="nl-NL"/>
              <a:t>Klik om de modelstijlen te bewerken</a:t>
            </a:r>
          </a:p>
        </p:txBody>
      </p:sp>
      <p:sp>
        <p:nvSpPr>
          <p:cNvPr id="13" name="Date Placeholder 3"/>
          <p:cNvSpPr>
            <a:spLocks noGrp="1"/>
          </p:cNvSpPr>
          <p:nvPr>
            <p:ph type="dt" sz="half" idx="10"/>
          </p:nvPr>
        </p:nvSpPr>
        <p:spPr>
          <a:xfrm>
            <a:off x="7417599" y="6418800"/>
            <a:ext cx="1314182" cy="146200"/>
          </a:xfrm>
          <a:prstGeom prst="rect">
            <a:avLst/>
          </a:prstGeom>
        </p:spPr>
        <p:txBody>
          <a:bodyPr vert="horz" lIns="0" tIns="0" rIns="0" bIns="0" rtlCol="0" anchor="t" anchorCtr="0"/>
          <a:lstStyle>
            <a:lvl1pPr algn="r">
              <a:defRPr sz="1050">
                <a:solidFill>
                  <a:schemeClr val="tx1"/>
                </a:solidFill>
              </a:defRPr>
            </a:lvl1pPr>
          </a:lstStyle>
          <a:p>
            <a:r>
              <a:rPr lang="en-US">
                <a:solidFill>
                  <a:prstClr val="black"/>
                </a:solidFill>
              </a:rPr>
              <a:t>&lt;d maand&gt; 2015</a:t>
            </a:r>
            <a:endParaRPr lang="nl-NL" dirty="0">
              <a:solidFill>
                <a:prstClr val="black"/>
              </a:solidFill>
            </a:endParaRPr>
          </a:p>
        </p:txBody>
      </p:sp>
      <p:sp>
        <p:nvSpPr>
          <p:cNvPr id="14" name="Footer Placeholder 4"/>
          <p:cNvSpPr>
            <a:spLocks noGrp="1"/>
          </p:cNvSpPr>
          <p:nvPr>
            <p:ph type="ftr" sz="quarter" idx="3"/>
          </p:nvPr>
        </p:nvSpPr>
        <p:spPr>
          <a:xfrm>
            <a:off x="2912882" y="6418800"/>
            <a:ext cx="4506016" cy="147600"/>
          </a:xfrm>
          <a:prstGeom prst="rect">
            <a:avLst/>
          </a:prstGeom>
        </p:spPr>
        <p:txBody>
          <a:bodyPr vert="horz" lIns="0" tIns="0" rIns="0" bIns="0" rtlCol="0" anchor="t" anchorCtr="0"/>
          <a:lstStyle>
            <a:lvl1pPr algn="r">
              <a:defRPr sz="1050">
                <a:solidFill>
                  <a:schemeClr val="tx1"/>
                </a:solidFill>
              </a:defRPr>
            </a:lvl1pPr>
          </a:lstStyle>
          <a:p>
            <a:r>
              <a:rPr lang="nl-NL">
                <a:solidFill>
                  <a:prstClr val="black"/>
                </a:solidFill>
              </a:rPr>
              <a:t>kies Invoegen-&gt;'Koptekst en voettekst' voor &lt;auteur, functie&gt; en</a:t>
            </a:r>
            <a:endParaRPr lang="nl-NL" dirty="0">
              <a:solidFill>
                <a:prstClr val="black"/>
              </a:solidFill>
            </a:endParaRPr>
          </a:p>
        </p:txBody>
      </p:sp>
      <p:sp>
        <p:nvSpPr>
          <p:cNvPr id="15" name="Slide Number Placeholder 5"/>
          <p:cNvSpPr>
            <a:spLocks noGrp="1"/>
          </p:cNvSpPr>
          <p:nvPr>
            <p:ph type="sldNum" sz="quarter" idx="4"/>
          </p:nvPr>
        </p:nvSpPr>
        <p:spPr>
          <a:xfrm>
            <a:off x="2149309" y="6418800"/>
            <a:ext cx="603318" cy="1476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solidFill>
                  <a:prstClr val="black"/>
                </a:solidFill>
              </a:rPr>
              <a:pPr/>
              <a:t>‹nr.›</a:t>
            </a:fld>
            <a:endParaRPr lang="nl-NL" dirty="0">
              <a:solidFill>
                <a:prstClr val="black"/>
              </a:solidFill>
            </a:endParaRPr>
          </a:p>
        </p:txBody>
      </p:sp>
    </p:spTree>
    <p:extLst>
      <p:ext uri="{BB962C8B-B14F-4D97-AF65-F5344CB8AC3E}">
        <p14:creationId xmlns:p14="http://schemas.microsoft.com/office/powerpoint/2010/main" val="2821323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houd van zes">
    <p:spTree>
      <p:nvGrpSpPr>
        <p:cNvPr id="1" name=""/>
        <p:cNvGrpSpPr/>
        <p:nvPr/>
      </p:nvGrpSpPr>
      <p:grpSpPr>
        <a:xfrm>
          <a:off x="0" y="0"/>
          <a:ext cx="0" cy="0"/>
          <a:chOff x="0" y="0"/>
          <a:chExt cx="0" cy="0"/>
        </a:xfrm>
      </p:grpSpPr>
      <p:sp>
        <p:nvSpPr>
          <p:cNvPr id="2" name="Title 1"/>
          <p:cNvSpPr>
            <a:spLocks noGrp="1"/>
          </p:cNvSpPr>
          <p:nvPr>
            <p:ph type="title"/>
          </p:nvPr>
        </p:nvSpPr>
        <p:spPr>
          <a:xfrm>
            <a:off x="295199" y="399600"/>
            <a:ext cx="8569101" cy="658800"/>
          </a:xfrm>
        </p:spPr>
        <p:txBody>
          <a:bodyPr/>
          <a:lstStyle/>
          <a:p>
            <a:r>
              <a:rPr lang="nl-NL"/>
              <a:t>Klik om de stijl te bewerken</a:t>
            </a:r>
            <a:endParaRPr lang="en-US" dirty="0"/>
          </a:p>
        </p:txBody>
      </p:sp>
      <p:sp>
        <p:nvSpPr>
          <p:cNvPr id="3" name="Content Placeholder 2"/>
          <p:cNvSpPr>
            <a:spLocks noGrp="1"/>
          </p:cNvSpPr>
          <p:nvPr>
            <p:ph sz="half" idx="1"/>
          </p:nvPr>
        </p:nvSpPr>
        <p:spPr>
          <a:xfrm>
            <a:off x="295200" y="1353600"/>
            <a:ext cx="2851200" cy="2304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141186" y="1353599"/>
            <a:ext cx="2851200" cy="2304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Content Placeholder 3"/>
          <p:cNvSpPr>
            <a:spLocks noGrp="1"/>
          </p:cNvSpPr>
          <p:nvPr>
            <p:ph sz="half" idx="13"/>
          </p:nvPr>
        </p:nvSpPr>
        <p:spPr>
          <a:xfrm>
            <a:off x="6015360" y="1355387"/>
            <a:ext cx="2851200" cy="2304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9" name="Content Placeholder 2"/>
          <p:cNvSpPr>
            <a:spLocks noGrp="1"/>
          </p:cNvSpPr>
          <p:nvPr>
            <p:ph sz="half" idx="14"/>
          </p:nvPr>
        </p:nvSpPr>
        <p:spPr>
          <a:xfrm>
            <a:off x="289656" y="3711317"/>
            <a:ext cx="2851200" cy="2304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0" name="Content Placeholder 3"/>
          <p:cNvSpPr>
            <a:spLocks noGrp="1"/>
          </p:cNvSpPr>
          <p:nvPr>
            <p:ph sz="half" idx="15"/>
          </p:nvPr>
        </p:nvSpPr>
        <p:spPr>
          <a:xfrm>
            <a:off x="3135642" y="3711316"/>
            <a:ext cx="2851200" cy="2304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Content Placeholder 3"/>
          <p:cNvSpPr>
            <a:spLocks noGrp="1"/>
          </p:cNvSpPr>
          <p:nvPr>
            <p:ph sz="half" idx="16"/>
          </p:nvPr>
        </p:nvSpPr>
        <p:spPr>
          <a:xfrm>
            <a:off x="6009816" y="3713104"/>
            <a:ext cx="2851200" cy="2304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5" name="Date Placeholder 3"/>
          <p:cNvSpPr>
            <a:spLocks noGrp="1"/>
          </p:cNvSpPr>
          <p:nvPr>
            <p:ph type="dt" sz="half" idx="10"/>
          </p:nvPr>
        </p:nvSpPr>
        <p:spPr>
          <a:xfrm>
            <a:off x="7417599" y="6418800"/>
            <a:ext cx="1314182" cy="146200"/>
          </a:xfrm>
          <a:prstGeom prst="rect">
            <a:avLst/>
          </a:prstGeom>
        </p:spPr>
        <p:txBody>
          <a:bodyPr vert="horz" lIns="0" tIns="0" rIns="0" bIns="0" rtlCol="0" anchor="t" anchorCtr="0"/>
          <a:lstStyle>
            <a:lvl1pPr algn="r">
              <a:defRPr sz="1050">
                <a:solidFill>
                  <a:schemeClr val="tx1"/>
                </a:solidFill>
              </a:defRPr>
            </a:lvl1pPr>
          </a:lstStyle>
          <a:p>
            <a:r>
              <a:rPr lang="en-US">
                <a:solidFill>
                  <a:prstClr val="black"/>
                </a:solidFill>
              </a:rPr>
              <a:t>&lt;d maand&gt; 2015</a:t>
            </a:r>
            <a:endParaRPr lang="nl-NL" dirty="0">
              <a:solidFill>
                <a:prstClr val="black"/>
              </a:solidFill>
            </a:endParaRPr>
          </a:p>
        </p:txBody>
      </p:sp>
      <p:sp>
        <p:nvSpPr>
          <p:cNvPr id="16" name="Footer Placeholder 4"/>
          <p:cNvSpPr>
            <a:spLocks noGrp="1"/>
          </p:cNvSpPr>
          <p:nvPr>
            <p:ph type="ftr" sz="quarter" idx="3"/>
          </p:nvPr>
        </p:nvSpPr>
        <p:spPr>
          <a:xfrm>
            <a:off x="2912882" y="6418800"/>
            <a:ext cx="4506016" cy="147600"/>
          </a:xfrm>
          <a:prstGeom prst="rect">
            <a:avLst/>
          </a:prstGeom>
        </p:spPr>
        <p:txBody>
          <a:bodyPr vert="horz" lIns="0" tIns="0" rIns="0" bIns="0" rtlCol="0" anchor="t" anchorCtr="0"/>
          <a:lstStyle>
            <a:lvl1pPr algn="r">
              <a:defRPr sz="1050">
                <a:solidFill>
                  <a:schemeClr val="tx1"/>
                </a:solidFill>
              </a:defRPr>
            </a:lvl1pPr>
          </a:lstStyle>
          <a:p>
            <a:r>
              <a:rPr lang="nl-NL">
                <a:solidFill>
                  <a:prstClr val="black"/>
                </a:solidFill>
              </a:rPr>
              <a:t>kies Invoegen-&gt;'Koptekst en voettekst' voor &lt;auteur, functie&gt; en</a:t>
            </a:r>
            <a:endParaRPr lang="nl-NL" dirty="0">
              <a:solidFill>
                <a:prstClr val="black"/>
              </a:solidFill>
            </a:endParaRPr>
          </a:p>
        </p:txBody>
      </p:sp>
      <p:sp>
        <p:nvSpPr>
          <p:cNvPr id="17" name="Slide Number Placeholder 5"/>
          <p:cNvSpPr>
            <a:spLocks noGrp="1"/>
          </p:cNvSpPr>
          <p:nvPr>
            <p:ph type="sldNum" sz="quarter" idx="4"/>
          </p:nvPr>
        </p:nvSpPr>
        <p:spPr>
          <a:xfrm>
            <a:off x="2149309" y="6418800"/>
            <a:ext cx="603318" cy="1476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solidFill>
                  <a:prstClr val="black"/>
                </a:solidFill>
              </a:rPr>
              <a:pPr/>
              <a:t>‹nr.›</a:t>
            </a:fld>
            <a:endParaRPr lang="nl-NL" dirty="0">
              <a:solidFill>
                <a:prstClr val="black"/>
              </a:solidFill>
            </a:endParaRPr>
          </a:p>
        </p:txBody>
      </p:sp>
    </p:spTree>
    <p:extLst>
      <p:ext uri="{BB962C8B-B14F-4D97-AF65-F5344CB8AC3E}">
        <p14:creationId xmlns:p14="http://schemas.microsoft.com/office/powerpoint/2010/main" val="12131830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295200" y="399600"/>
            <a:ext cx="8568000" cy="658800"/>
          </a:xfrm>
        </p:spPr>
        <p:txBody>
          <a:bodyPr/>
          <a:lstStyle/>
          <a:p>
            <a:r>
              <a:rPr lang="nl-NL"/>
              <a:t>Klik om de stijl te bewerken</a:t>
            </a:r>
            <a:endParaRPr lang="en-US" dirty="0"/>
          </a:p>
        </p:txBody>
      </p:sp>
      <p:sp>
        <p:nvSpPr>
          <p:cNvPr id="12" name="Date Placeholder 3"/>
          <p:cNvSpPr>
            <a:spLocks noGrp="1"/>
          </p:cNvSpPr>
          <p:nvPr>
            <p:ph type="dt" sz="half" idx="10"/>
          </p:nvPr>
        </p:nvSpPr>
        <p:spPr>
          <a:xfrm>
            <a:off x="7417599" y="6418800"/>
            <a:ext cx="1314182" cy="146200"/>
          </a:xfrm>
          <a:prstGeom prst="rect">
            <a:avLst/>
          </a:prstGeom>
        </p:spPr>
        <p:txBody>
          <a:bodyPr vert="horz" lIns="0" tIns="0" rIns="0" bIns="0" rtlCol="0" anchor="t" anchorCtr="0"/>
          <a:lstStyle>
            <a:lvl1pPr algn="r">
              <a:defRPr sz="1050">
                <a:solidFill>
                  <a:schemeClr val="tx1"/>
                </a:solidFill>
              </a:defRPr>
            </a:lvl1pPr>
          </a:lstStyle>
          <a:p>
            <a:r>
              <a:rPr lang="en-US">
                <a:solidFill>
                  <a:prstClr val="black"/>
                </a:solidFill>
              </a:rPr>
              <a:t>&lt;d maand&gt; 2015</a:t>
            </a:r>
            <a:endParaRPr lang="nl-NL" dirty="0">
              <a:solidFill>
                <a:prstClr val="black"/>
              </a:solidFill>
            </a:endParaRPr>
          </a:p>
        </p:txBody>
      </p:sp>
      <p:sp>
        <p:nvSpPr>
          <p:cNvPr id="13" name="Footer Placeholder 4"/>
          <p:cNvSpPr>
            <a:spLocks noGrp="1"/>
          </p:cNvSpPr>
          <p:nvPr>
            <p:ph type="ftr" sz="quarter" idx="3"/>
          </p:nvPr>
        </p:nvSpPr>
        <p:spPr>
          <a:xfrm>
            <a:off x="2912882" y="6418800"/>
            <a:ext cx="4506016" cy="147600"/>
          </a:xfrm>
          <a:prstGeom prst="rect">
            <a:avLst/>
          </a:prstGeom>
        </p:spPr>
        <p:txBody>
          <a:bodyPr vert="horz" lIns="0" tIns="0" rIns="0" bIns="0" rtlCol="0" anchor="t" anchorCtr="0"/>
          <a:lstStyle>
            <a:lvl1pPr algn="r">
              <a:defRPr sz="1050">
                <a:solidFill>
                  <a:schemeClr val="tx1"/>
                </a:solidFill>
              </a:defRPr>
            </a:lvl1pPr>
          </a:lstStyle>
          <a:p>
            <a:r>
              <a:rPr lang="nl-NL">
                <a:solidFill>
                  <a:prstClr val="black"/>
                </a:solidFill>
              </a:rPr>
              <a:t>kies Invoegen-&gt;'Koptekst en voettekst' voor &lt;auteur, functie&gt; en</a:t>
            </a:r>
            <a:endParaRPr lang="nl-NL" dirty="0">
              <a:solidFill>
                <a:prstClr val="black"/>
              </a:solidFill>
            </a:endParaRPr>
          </a:p>
        </p:txBody>
      </p:sp>
      <p:sp>
        <p:nvSpPr>
          <p:cNvPr id="14" name="Slide Number Placeholder 5"/>
          <p:cNvSpPr>
            <a:spLocks noGrp="1"/>
          </p:cNvSpPr>
          <p:nvPr>
            <p:ph type="sldNum" sz="quarter" idx="4"/>
          </p:nvPr>
        </p:nvSpPr>
        <p:spPr>
          <a:xfrm>
            <a:off x="2149309" y="6418800"/>
            <a:ext cx="603318" cy="1476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solidFill>
                  <a:prstClr val="black"/>
                </a:solidFill>
              </a:rPr>
              <a:pPr/>
              <a:t>‹nr.›</a:t>
            </a:fld>
            <a:endParaRPr lang="nl-NL" dirty="0">
              <a:solidFill>
                <a:prstClr val="black"/>
              </a:solidFill>
            </a:endParaRPr>
          </a:p>
        </p:txBody>
      </p:sp>
    </p:spTree>
    <p:extLst>
      <p:ext uri="{BB962C8B-B14F-4D97-AF65-F5344CB8AC3E}">
        <p14:creationId xmlns:p14="http://schemas.microsoft.com/office/powerpoint/2010/main" val="2572835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7417599" y="6418800"/>
            <a:ext cx="1314182" cy="146200"/>
          </a:xfrm>
          <a:prstGeom prst="rect">
            <a:avLst/>
          </a:prstGeom>
        </p:spPr>
        <p:txBody>
          <a:bodyPr vert="horz" lIns="0" tIns="0" rIns="0" bIns="0" rtlCol="0" anchor="t" anchorCtr="0"/>
          <a:lstStyle>
            <a:lvl1pPr algn="r">
              <a:defRPr sz="1050">
                <a:solidFill>
                  <a:schemeClr val="tx1"/>
                </a:solidFill>
              </a:defRPr>
            </a:lvl1pPr>
          </a:lstStyle>
          <a:p>
            <a:r>
              <a:rPr lang="en-US">
                <a:solidFill>
                  <a:prstClr val="black"/>
                </a:solidFill>
              </a:rPr>
              <a:t>&lt;d maand&gt; 2015</a:t>
            </a:r>
            <a:endParaRPr lang="nl-NL" dirty="0">
              <a:solidFill>
                <a:prstClr val="black"/>
              </a:solidFill>
            </a:endParaRPr>
          </a:p>
        </p:txBody>
      </p:sp>
      <p:sp>
        <p:nvSpPr>
          <p:cNvPr id="6" name="Footer Placeholder 4"/>
          <p:cNvSpPr>
            <a:spLocks noGrp="1"/>
          </p:cNvSpPr>
          <p:nvPr>
            <p:ph type="ftr" sz="quarter" idx="3"/>
          </p:nvPr>
        </p:nvSpPr>
        <p:spPr>
          <a:xfrm>
            <a:off x="2912882" y="6418800"/>
            <a:ext cx="4506016" cy="147600"/>
          </a:xfrm>
          <a:prstGeom prst="rect">
            <a:avLst/>
          </a:prstGeom>
        </p:spPr>
        <p:txBody>
          <a:bodyPr vert="horz" lIns="0" tIns="0" rIns="0" bIns="0" rtlCol="0" anchor="t" anchorCtr="0"/>
          <a:lstStyle>
            <a:lvl1pPr algn="r">
              <a:defRPr sz="1050">
                <a:solidFill>
                  <a:schemeClr val="tx1"/>
                </a:solidFill>
              </a:defRPr>
            </a:lvl1pPr>
          </a:lstStyle>
          <a:p>
            <a:r>
              <a:rPr lang="nl-NL">
                <a:solidFill>
                  <a:prstClr val="black"/>
                </a:solidFill>
              </a:rPr>
              <a:t>kies Invoegen-&gt;'Koptekst en voettekst' voor &lt;auteur, functie&gt; en</a:t>
            </a:r>
            <a:endParaRPr lang="nl-NL" dirty="0">
              <a:solidFill>
                <a:prstClr val="black"/>
              </a:solidFill>
            </a:endParaRPr>
          </a:p>
        </p:txBody>
      </p:sp>
      <p:sp>
        <p:nvSpPr>
          <p:cNvPr id="7" name="Slide Number Placeholder 5"/>
          <p:cNvSpPr>
            <a:spLocks noGrp="1"/>
          </p:cNvSpPr>
          <p:nvPr>
            <p:ph type="sldNum" sz="quarter" idx="4"/>
          </p:nvPr>
        </p:nvSpPr>
        <p:spPr>
          <a:xfrm>
            <a:off x="2149309" y="6418800"/>
            <a:ext cx="603318" cy="1476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solidFill>
                  <a:prstClr val="black"/>
                </a:solidFill>
              </a:rPr>
              <a:pPr/>
              <a:t>‹nr.›</a:t>
            </a:fld>
            <a:endParaRPr lang="nl-NL" dirty="0">
              <a:solidFill>
                <a:prstClr val="black"/>
              </a:solidFill>
            </a:endParaRPr>
          </a:p>
        </p:txBody>
      </p:sp>
    </p:spTree>
    <p:extLst>
      <p:ext uri="{BB962C8B-B14F-4D97-AF65-F5344CB8AC3E}">
        <p14:creationId xmlns:p14="http://schemas.microsoft.com/office/powerpoint/2010/main" val="18552259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eldiaDNBGrijs2">
    <p:bg>
      <p:bgPr>
        <a:solidFill>
          <a:srgbClr val="84CDC7"/>
        </a:solidFill>
        <a:effectLst/>
      </p:bgPr>
    </p:bg>
    <p:spTree>
      <p:nvGrpSpPr>
        <p:cNvPr id="1" name=""/>
        <p:cNvGrpSpPr/>
        <p:nvPr/>
      </p:nvGrpSpPr>
      <p:grpSpPr>
        <a:xfrm>
          <a:off x="0" y="0"/>
          <a:ext cx="0" cy="0"/>
          <a:chOff x="0" y="0"/>
          <a:chExt cx="0" cy="0"/>
        </a:xfrm>
      </p:grpSpPr>
      <p:sp>
        <p:nvSpPr>
          <p:cNvPr id="9" name="Rechthoek 8"/>
          <p:cNvSpPr/>
          <p:nvPr userDrawn="1"/>
        </p:nvSpPr>
        <p:spPr bwMode="gray">
          <a:xfrm>
            <a:off x="712995" y="3751911"/>
            <a:ext cx="5383005" cy="1761921"/>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sz="2400">
              <a:solidFill>
                <a:prstClr val="white"/>
              </a:solidFill>
            </a:endParaRP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712995" y="5611401"/>
            <a:ext cx="2438400" cy="78105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userDrawn="1"/>
        </p:nvSpPr>
        <p:spPr bwMode="gray">
          <a:xfrm>
            <a:off x="645257" y="4952296"/>
            <a:ext cx="7912769" cy="508747"/>
          </a:xfrm>
          <a:prstGeom prst="rect">
            <a:avLst/>
          </a:prstGeom>
          <a:noFill/>
          <a:ln>
            <a:noFill/>
          </a:ln>
        </p:spPr>
        <p:txBody>
          <a:bodyPr vert="horz" lIns="201600" tIns="0" rIns="201600" bIns="0" rtlCol="0" anchor="t" anchorCtr="0">
            <a:normAutofit/>
          </a:bodyPr>
          <a:lstStyle>
            <a:lvl1pPr algn="l" defTabSz="914400" rtl="0" eaLnBrk="1" latinLnBrk="0" hangingPunct="1">
              <a:lnSpc>
                <a:spcPts val="3750"/>
              </a:lnSpc>
              <a:spcBef>
                <a:spcPct val="0"/>
              </a:spcBef>
              <a:buNone/>
              <a:defRPr sz="3200" kern="1200">
                <a:solidFill>
                  <a:srgbClr val="EAE7F4"/>
                </a:solidFill>
                <a:latin typeface="+mj-lt"/>
                <a:ea typeface="+mj-ea"/>
                <a:cs typeface="+mj-cs"/>
              </a:defRPr>
            </a:lvl1pPr>
          </a:lstStyle>
          <a:p>
            <a:r>
              <a:rPr lang="nl-NL" sz="2800" dirty="0"/>
              <a:t>Vooruitzichten </a:t>
            </a:r>
            <a:endParaRPr lang="en-US" sz="2800" dirty="0"/>
          </a:p>
        </p:txBody>
      </p:sp>
      <p:sp>
        <p:nvSpPr>
          <p:cNvPr id="15" name="Title 1"/>
          <p:cNvSpPr txBox="1">
            <a:spLocks/>
          </p:cNvSpPr>
          <p:nvPr userDrawn="1"/>
        </p:nvSpPr>
        <p:spPr bwMode="gray">
          <a:xfrm>
            <a:off x="645256" y="4531027"/>
            <a:ext cx="7912769" cy="508747"/>
          </a:xfrm>
          <a:prstGeom prst="rect">
            <a:avLst/>
          </a:prstGeom>
          <a:noFill/>
          <a:ln>
            <a:noFill/>
          </a:ln>
        </p:spPr>
        <p:txBody>
          <a:bodyPr vert="horz" lIns="201600" tIns="0" rIns="201600" bIns="0" rtlCol="0" anchor="t" anchorCtr="0">
            <a:normAutofit/>
          </a:bodyPr>
          <a:lstStyle>
            <a:lvl1pPr algn="l" defTabSz="914400" rtl="0" eaLnBrk="1" latinLnBrk="0" hangingPunct="1">
              <a:lnSpc>
                <a:spcPts val="3750"/>
              </a:lnSpc>
              <a:spcBef>
                <a:spcPct val="0"/>
              </a:spcBef>
              <a:buNone/>
              <a:defRPr sz="3200" kern="1200">
                <a:solidFill>
                  <a:srgbClr val="EAE7F4"/>
                </a:solidFill>
                <a:latin typeface="+mj-lt"/>
                <a:ea typeface="+mj-ea"/>
                <a:cs typeface="+mj-cs"/>
              </a:defRPr>
            </a:lvl1pPr>
          </a:lstStyle>
          <a:p>
            <a:r>
              <a:rPr lang="nl-NL" sz="2800" dirty="0"/>
              <a:t>Ontwikkelingen en</a:t>
            </a:r>
            <a:endParaRPr lang="en-US" sz="2800" dirty="0"/>
          </a:p>
        </p:txBody>
      </p:sp>
      <p:sp>
        <p:nvSpPr>
          <p:cNvPr id="16" name="Title 1"/>
          <p:cNvSpPr txBox="1">
            <a:spLocks/>
          </p:cNvSpPr>
          <p:nvPr userDrawn="1"/>
        </p:nvSpPr>
        <p:spPr bwMode="gray">
          <a:xfrm>
            <a:off x="645256" y="4124124"/>
            <a:ext cx="7912769" cy="508747"/>
          </a:xfrm>
          <a:prstGeom prst="rect">
            <a:avLst/>
          </a:prstGeom>
          <a:noFill/>
          <a:ln>
            <a:noFill/>
          </a:ln>
        </p:spPr>
        <p:txBody>
          <a:bodyPr vert="horz" lIns="201600" tIns="0" rIns="201600" bIns="0" rtlCol="0" anchor="t" anchorCtr="0">
            <a:normAutofit/>
          </a:bodyPr>
          <a:lstStyle>
            <a:lvl1pPr algn="l" defTabSz="914400" rtl="0" eaLnBrk="1" latinLnBrk="0" hangingPunct="1">
              <a:lnSpc>
                <a:spcPts val="3750"/>
              </a:lnSpc>
              <a:spcBef>
                <a:spcPct val="0"/>
              </a:spcBef>
              <a:buNone/>
              <a:defRPr sz="3200" kern="1200">
                <a:solidFill>
                  <a:srgbClr val="EAE7F4"/>
                </a:solidFill>
                <a:latin typeface="+mj-lt"/>
                <a:ea typeface="+mj-ea"/>
                <a:cs typeface="+mj-cs"/>
              </a:defRPr>
            </a:lvl1pPr>
          </a:lstStyle>
          <a:p>
            <a:r>
              <a:rPr lang="nl-NL" sz="2800" dirty="0"/>
              <a:t>Economische </a:t>
            </a:r>
            <a:endParaRPr lang="en-US" sz="2800" dirty="0"/>
          </a:p>
        </p:txBody>
      </p:sp>
    </p:spTree>
    <p:extLst>
      <p:ext uri="{BB962C8B-B14F-4D97-AF65-F5344CB8AC3E}">
        <p14:creationId xmlns:p14="http://schemas.microsoft.com/office/powerpoint/2010/main" val="40184048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diaFotoSkyline">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580" y="0"/>
            <a:ext cx="9142840" cy="6858000"/>
          </a:xfrm>
          <a:prstGeom prst="rect">
            <a:avLst/>
          </a:prstGeom>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dirty="0">
              <a:solidFill>
                <a:prstClr val="white"/>
              </a:solidFill>
            </a:endParaRPr>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dirty="0"/>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spTree>
    <p:extLst>
      <p:ext uri="{BB962C8B-B14F-4D97-AF65-F5344CB8AC3E}">
        <p14:creationId xmlns:p14="http://schemas.microsoft.com/office/powerpoint/2010/main" val="19264274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diaFotoPi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gray">
          <a:xfrm>
            <a:off x="6172199" y="6139117"/>
            <a:ext cx="2057400" cy="365125"/>
          </a:xfrm>
          <a:prstGeom prst="rect">
            <a:avLst/>
          </a:prstGeom>
        </p:spPr>
        <p:txBody>
          <a:bodyPr/>
          <a:lstStyle/>
          <a:p>
            <a:fld id="{73EE6724-4521-4EF8-974D-BA1C7F9CD007}" type="slidenum">
              <a:rPr lang="nl-NL" smtClean="0">
                <a:solidFill>
                  <a:prstClr val="black"/>
                </a:solidFill>
              </a:rPr>
              <a:pPr/>
              <a:t>‹nr.›</a:t>
            </a:fld>
            <a:endParaRPr lang="nl-NL" dirty="0">
              <a:solidFill>
                <a:prstClr val="black"/>
              </a:solidFill>
            </a:endParaRPr>
          </a:p>
        </p:txBody>
      </p:sp>
      <p:sp>
        <p:nvSpPr>
          <p:cNvPr id="5" name="Footer Placeholder 4"/>
          <p:cNvSpPr>
            <a:spLocks noGrp="1"/>
          </p:cNvSpPr>
          <p:nvPr>
            <p:ph type="ftr" sz="quarter" idx="11"/>
          </p:nvPr>
        </p:nvSpPr>
        <p:spPr bwMode="gray">
          <a:xfrm>
            <a:off x="2510476" y="6139118"/>
            <a:ext cx="3086100" cy="365125"/>
          </a:xfrm>
          <a:prstGeom prst="rect">
            <a:avLst/>
          </a:prstGeom>
        </p:spPr>
        <p:txBody>
          <a:bodyPr/>
          <a:lstStyle/>
          <a:p>
            <a:r>
              <a:rPr lang="nl-NL" smtClean="0">
                <a:solidFill>
                  <a:prstClr val="black"/>
                </a:solidFill>
              </a:rPr>
              <a:t>Vragen(v)uur ECB-beleid</a:t>
            </a:r>
            <a:endParaRPr lang="nl-NL" dirty="0">
              <a:solidFill>
                <a:prstClr val="black"/>
              </a:solidFill>
            </a:endParaRPr>
          </a:p>
        </p:txBody>
      </p:sp>
      <p:sp>
        <p:nvSpPr>
          <p:cNvPr id="4" name="Date Placeholder 3"/>
          <p:cNvSpPr>
            <a:spLocks noGrp="1"/>
          </p:cNvSpPr>
          <p:nvPr>
            <p:ph type="dt" sz="half" idx="10"/>
          </p:nvPr>
        </p:nvSpPr>
        <p:spPr bwMode="gray">
          <a:xfrm>
            <a:off x="316829" y="6139119"/>
            <a:ext cx="1210313" cy="365125"/>
          </a:xfrm>
          <a:prstGeom prst="rect">
            <a:avLst/>
          </a:prstGeom>
        </p:spPr>
        <p:txBody>
          <a:bodyPr/>
          <a:lstStyle/>
          <a:p>
            <a:r>
              <a:rPr lang="nl-NL" smtClean="0">
                <a:solidFill>
                  <a:prstClr val="black"/>
                </a:solidFill>
              </a:rPr>
              <a:t>24 januari 2020</a:t>
            </a:r>
            <a:endParaRPr lang="nl-NL" dirty="0">
              <a:solidFill>
                <a:prstClr val="black"/>
              </a:solidFill>
            </a:endParaRPr>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9187132" cy="6858000"/>
          </a:xfrm>
          <a:prstGeom prst="rect">
            <a:avLst/>
          </a:prstGeom>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dirty="0">
              <a:solidFill>
                <a:prstClr val="white"/>
              </a:solidFill>
            </a:endParaRPr>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dirty="0"/>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spTree>
    <p:extLst>
      <p:ext uri="{BB962C8B-B14F-4D97-AF65-F5344CB8AC3E}">
        <p14:creationId xmlns:p14="http://schemas.microsoft.com/office/powerpoint/2010/main" val="2552127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diaFotoZeeburgereiland">
    <p:spTree>
      <p:nvGrpSpPr>
        <p:cNvPr id="1" name=""/>
        <p:cNvGrpSpPr/>
        <p:nvPr/>
      </p:nvGrpSpPr>
      <p:grpSpPr>
        <a:xfrm>
          <a:off x="0" y="0"/>
          <a:ext cx="0" cy="0"/>
          <a:chOff x="0" y="0"/>
          <a:chExt cx="0" cy="0"/>
        </a:xfrm>
      </p:grpSpPr>
      <p:pic>
        <p:nvPicPr>
          <p:cNvPr id="1026" name="Picture 2" descr="R:\Projecten\347_TID_DNB_HUISSTIJL\van_tid\20150119\Crop2\Crop2\4x3\hh-18977924-2 4.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dirty="0">
              <a:solidFill>
                <a:prstClr val="white"/>
              </a:solidFill>
            </a:endParaRPr>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dirty="0"/>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spTree>
    <p:extLst>
      <p:ext uri="{BB962C8B-B14F-4D97-AF65-F5344CB8AC3E}">
        <p14:creationId xmlns:p14="http://schemas.microsoft.com/office/powerpoint/2010/main" val="2121024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FotoEtalage">
    <p:spTree>
      <p:nvGrpSpPr>
        <p:cNvPr id="1" name=""/>
        <p:cNvGrpSpPr/>
        <p:nvPr/>
      </p:nvGrpSpPr>
      <p:grpSpPr>
        <a:xfrm>
          <a:off x="0" y="0"/>
          <a:ext cx="0" cy="0"/>
          <a:chOff x="0" y="0"/>
          <a:chExt cx="0" cy="0"/>
        </a:xfrm>
      </p:grpSpPr>
      <p:pic>
        <p:nvPicPr>
          <p:cNvPr id="10" name="Picture 2" descr="R:\Projecten\347_TID_DNB_HUISSTIJL\van_tid\20150119\Crop2\Crop2\4x3\HH-20585426 4.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44000" cy="68535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dirty="0"/>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dirty="0"/>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spTree>
    <p:extLst>
      <p:ext uri="{BB962C8B-B14F-4D97-AF65-F5344CB8AC3E}">
        <p14:creationId xmlns:p14="http://schemas.microsoft.com/office/powerpoint/2010/main" val="3939787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diaFotoEtalage">
    <p:spTree>
      <p:nvGrpSpPr>
        <p:cNvPr id="1" name=""/>
        <p:cNvGrpSpPr/>
        <p:nvPr/>
      </p:nvGrpSpPr>
      <p:grpSpPr>
        <a:xfrm>
          <a:off x="0" y="0"/>
          <a:ext cx="0" cy="0"/>
          <a:chOff x="0" y="0"/>
          <a:chExt cx="0" cy="0"/>
        </a:xfrm>
      </p:grpSpPr>
      <p:pic>
        <p:nvPicPr>
          <p:cNvPr id="10" name="Picture 2" descr="R:\Projecten\347_TID_DNB_HUISSTIJL\van_tid\20150119\Crop2\Crop2\4x3\HH-20585426 4.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44000" cy="68535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dirty="0">
              <a:solidFill>
                <a:prstClr val="white"/>
              </a:solidFill>
            </a:endParaRPr>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dirty="0"/>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spTree>
    <p:extLst>
      <p:ext uri="{BB962C8B-B14F-4D97-AF65-F5344CB8AC3E}">
        <p14:creationId xmlns:p14="http://schemas.microsoft.com/office/powerpoint/2010/main" val="16484460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diaFotoWinkelstraat">
    <p:spTree>
      <p:nvGrpSpPr>
        <p:cNvPr id="1" name=""/>
        <p:cNvGrpSpPr/>
        <p:nvPr/>
      </p:nvGrpSpPr>
      <p:grpSpPr>
        <a:xfrm>
          <a:off x="0" y="0"/>
          <a:ext cx="0" cy="0"/>
          <a:chOff x="0" y="0"/>
          <a:chExt cx="0" cy="0"/>
        </a:xfrm>
      </p:grpSpPr>
      <p:pic>
        <p:nvPicPr>
          <p:cNvPr id="3074" name="Picture 2" descr="R:\Projecten\347_TID_DNB_HUISSTIJL\van_tid\20150119\Crop2\Crop2\4x3\hh-20820116-2 4.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3988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dirty="0">
              <a:solidFill>
                <a:prstClr val="white"/>
              </a:solidFill>
            </a:endParaRPr>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dirty="0"/>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spTree>
    <p:extLst>
      <p:ext uri="{BB962C8B-B14F-4D97-AF65-F5344CB8AC3E}">
        <p14:creationId xmlns:p14="http://schemas.microsoft.com/office/powerpoint/2010/main" val="24810447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diaFotoTerminal">
    <p:spTree>
      <p:nvGrpSpPr>
        <p:cNvPr id="1" name=""/>
        <p:cNvGrpSpPr/>
        <p:nvPr/>
      </p:nvGrpSpPr>
      <p:grpSpPr>
        <a:xfrm>
          <a:off x="0" y="0"/>
          <a:ext cx="0" cy="0"/>
          <a:chOff x="0" y="0"/>
          <a:chExt cx="0" cy="0"/>
        </a:xfrm>
      </p:grpSpPr>
      <p:pic>
        <p:nvPicPr>
          <p:cNvPr id="4098" name="Picture 2" descr="R:\Projecten\347_TID_DNB_HUISSTIJL\van_tid\20150119\Crop2\Crop2\4x3\terminal 4.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874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dirty="0">
              <a:solidFill>
                <a:prstClr val="white"/>
              </a:solidFill>
            </a:endParaRPr>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dirty="0"/>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spTree>
    <p:extLst>
      <p:ext uri="{BB962C8B-B14F-4D97-AF65-F5344CB8AC3E}">
        <p14:creationId xmlns:p14="http://schemas.microsoft.com/office/powerpoint/2010/main" val="3996142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eldiaDNBGrijs2">
    <p:bg>
      <p:bgPr>
        <a:solidFill>
          <a:srgbClr val="7B98AC"/>
        </a:solidFill>
        <a:effectLst/>
      </p:bgPr>
    </p:bg>
    <p:spTree>
      <p:nvGrpSpPr>
        <p:cNvPr id="1" name=""/>
        <p:cNvGrpSpPr/>
        <p:nvPr/>
      </p:nvGrpSpPr>
      <p:grpSpPr>
        <a:xfrm>
          <a:off x="0" y="0"/>
          <a:ext cx="0" cy="0"/>
          <a:chOff x="0" y="0"/>
          <a:chExt cx="0" cy="0"/>
        </a:xfrm>
      </p:grpSpPr>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dirty="0">
              <a:solidFill>
                <a:prstClr val="white"/>
              </a:solidFill>
            </a:endParaRPr>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dirty="0"/>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7995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eldiaDNBGrijs1">
    <p:bg>
      <p:bgPr>
        <a:solidFill>
          <a:srgbClr val="323E48"/>
        </a:solidFill>
        <a:effectLst/>
      </p:bgPr>
    </p:bg>
    <p:spTree>
      <p:nvGrpSpPr>
        <p:cNvPr id="1" name=""/>
        <p:cNvGrpSpPr/>
        <p:nvPr/>
      </p:nvGrpSpPr>
      <p:grpSpPr>
        <a:xfrm>
          <a:off x="0" y="0"/>
          <a:ext cx="0" cy="0"/>
          <a:chOff x="0" y="0"/>
          <a:chExt cx="0" cy="0"/>
        </a:xfrm>
      </p:grpSpPr>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dirty="0">
              <a:solidFill>
                <a:prstClr val="white"/>
              </a:solidFill>
            </a:endParaRPr>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dirty="0"/>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8766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eldiaDNBBlauw1">
    <p:bg>
      <p:bgPr>
        <a:solidFill>
          <a:srgbClr val="211261"/>
        </a:solidFill>
        <a:effectLst/>
      </p:bgPr>
    </p:bg>
    <p:spTree>
      <p:nvGrpSpPr>
        <p:cNvPr id="1" name=""/>
        <p:cNvGrpSpPr/>
        <p:nvPr/>
      </p:nvGrpSpPr>
      <p:grpSpPr>
        <a:xfrm>
          <a:off x="0" y="0"/>
          <a:ext cx="0" cy="0"/>
          <a:chOff x="0" y="0"/>
          <a:chExt cx="0" cy="0"/>
        </a:xfrm>
      </p:grpSpPr>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dirty="0">
              <a:solidFill>
                <a:prstClr val="white"/>
              </a:solidFill>
            </a:endParaRPr>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dirty="0"/>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3840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hthoek 6"/>
          <p:cNvSpPr/>
          <p:nvPr/>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dirty="0">
              <a:solidFill>
                <a:prstClr val="white"/>
              </a:solidFill>
            </a:endParaRPr>
          </a:p>
        </p:txBody>
      </p:sp>
      <p:sp>
        <p:nvSpPr>
          <p:cNvPr id="2" name="Title 1"/>
          <p:cNvSpPr>
            <a:spLocks noGrp="1"/>
          </p:cNvSpPr>
          <p:nvPr>
            <p:ph type="title"/>
          </p:nvPr>
        </p:nvSpPr>
        <p:spPr bwMode="gray">
          <a:xfrm>
            <a:off x="319185" y="2822107"/>
            <a:ext cx="7900988" cy="694091"/>
          </a:xfrm>
        </p:spPr>
        <p:txBody>
          <a:bodyPr lIns="201600" rIns="201600" anchor="t" anchorCtr="0">
            <a:normAutofit/>
          </a:bodyPr>
          <a:lstStyle>
            <a:lvl1pPr>
              <a:defRPr sz="3750">
                <a:solidFill>
                  <a:srgbClr val="EAE7F4"/>
                </a:solidFill>
              </a:defRPr>
            </a:lvl1pPr>
          </a:lstStyle>
          <a:p>
            <a:r>
              <a:rPr lang="nl-NL"/>
              <a:t>Klik om de stijl te bewerken</a:t>
            </a:r>
            <a:endParaRPr lang="en-US" dirty="0"/>
          </a:p>
        </p:txBody>
      </p:sp>
      <p:sp>
        <p:nvSpPr>
          <p:cNvPr id="3" name="Text Placeholder 2"/>
          <p:cNvSpPr>
            <a:spLocks noGrp="1"/>
          </p:cNvSpPr>
          <p:nvPr>
            <p:ph type="body" idx="1"/>
          </p:nvPr>
        </p:nvSpPr>
        <p:spPr bwMode="gray">
          <a:xfrm>
            <a:off x="333473" y="3529263"/>
            <a:ext cx="7886700" cy="288592"/>
          </a:xfrm>
        </p:spPr>
        <p:txBody>
          <a:bodyPr lIns="201600" rIns="201600">
            <a:normAutofit/>
          </a:bodyPr>
          <a:lstStyle>
            <a:lvl1pPr marL="0" indent="0">
              <a:buNone/>
              <a:defRPr sz="2500" b="0">
                <a:solidFill>
                  <a:srgbClr val="EAE7F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11" name="Date Placeholder 3"/>
          <p:cNvSpPr>
            <a:spLocks noGrp="1"/>
          </p:cNvSpPr>
          <p:nvPr>
            <p:ph type="dt" sz="half" idx="2"/>
          </p:nvPr>
        </p:nvSpPr>
        <p:spPr>
          <a:xfrm>
            <a:off x="7417599" y="6421305"/>
            <a:ext cx="1314182" cy="146200"/>
          </a:xfrm>
          <a:prstGeom prst="rect">
            <a:avLst/>
          </a:prstGeom>
        </p:spPr>
        <p:txBody>
          <a:bodyPr vert="horz" lIns="0" tIns="0" rIns="0" bIns="0" rtlCol="0" anchor="t" anchorCtr="0"/>
          <a:lstStyle>
            <a:lvl1pPr algn="r">
              <a:defRPr sz="1050">
                <a:solidFill>
                  <a:schemeClr val="tx1"/>
                </a:solidFill>
              </a:defRPr>
            </a:lvl1pPr>
          </a:lstStyle>
          <a:p>
            <a:r>
              <a:rPr lang="nl-NL" smtClean="0">
                <a:solidFill>
                  <a:prstClr val="black"/>
                </a:solidFill>
              </a:rPr>
              <a:t>24 januari 2020</a:t>
            </a:r>
            <a:endParaRPr lang="nl-NL" dirty="0">
              <a:solidFill>
                <a:prstClr val="black"/>
              </a:solidFill>
            </a:endParaRPr>
          </a:p>
        </p:txBody>
      </p:sp>
      <p:sp>
        <p:nvSpPr>
          <p:cNvPr id="12" name="Footer Placeholder 4"/>
          <p:cNvSpPr>
            <a:spLocks noGrp="1"/>
          </p:cNvSpPr>
          <p:nvPr>
            <p:ph type="ftr" sz="quarter" idx="3"/>
          </p:nvPr>
        </p:nvSpPr>
        <p:spPr>
          <a:xfrm>
            <a:off x="2912882" y="6421612"/>
            <a:ext cx="4506016" cy="147600"/>
          </a:xfrm>
          <a:prstGeom prst="rect">
            <a:avLst/>
          </a:prstGeom>
        </p:spPr>
        <p:txBody>
          <a:bodyPr vert="horz" lIns="0" tIns="0" rIns="0" bIns="0" rtlCol="0" anchor="t" anchorCtr="0"/>
          <a:lstStyle>
            <a:lvl1pPr algn="r">
              <a:defRPr sz="1050">
                <a:solidFill>
                  <a:schemeClr val="tx1"/>
                </a:solidFill>
              </a:defRPr>
            </a:lvl1pPr>
          </a:lstStyle>
          <a:p>
            <a:r>
              <a:rPr lang="nl-NL" smtClean="0">
                <a:solidFill>
                  <a:prstClr val="black"/>
                </a:solidFill>
              </a:rPr>
              <a:t>Vragen(v)uur ECB-beleid</a:t>
            </a:r>
            <a:endParaRPr lang="nl-NL" dirty="0">
              <a:solidFill>
                <a:prstClr val="black"/>
              </a:solidFill>
            </a:endParaRPr>
          </a:p>
        </p:txBody>
      </p:sp>
      <p:sp>
        <p:nvSpPr>
          <p:cNvPr id="13" name="Slide Number Placeholder 5"/>
          <p:cNvSpPr>
            <a:spLocks noGrp="1"/>
          </p:cNvSpPr>
          <p:nvPr>
            <p:ph type="sldNum" sz="quarter" idx="4"/>
          </p:nvPr>
        </p:nvSpPr>
        <p:spPr>
          <a:xfrm>
            <a:off x="2149309" y="6420525"/>
            <a:ext cx="603318" cy="1476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solidFill>
                  <a:prstClr val="black"/>
                </a:solidFill>
              </a:rPr>
              <a:pPr/>
              <a:t>‹nr.›</a:t>
            </a:fld>
            <a:endParaRPr lang="nl-NL" dirty="0">
              <a:solidFill>
                <a:prstClr val="black"/>
              </a:solidFill>
            </a:endParaRPr>
          </a:p>
        </p:txBody>
      </p:sp>
    </p:spTree>
    <p:extLst>
      <p:ext uri="{BB962C8B-B14F-4D97-AF65-F5344CB8AC3E}">
        <p14:creationId xmlns:p14="http://schemas.microsoft.com/office/powerpoint/2010/main" val="28471932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2"/>
          </p:nvPr>
        </p:nvSpPr>
        <p:spPr>
          <a:xfrm>
            <a:off x="7417599" y="6418800"/>
            <a:ext cx="1314182" cy="146200"/>
          </a:xfrm>
          <a:prstGeom prst="rect">
            <a:avLst/>
          </a:prstGeom>
        </p:spPr>
        <p:txBody>
          <a:bodyPr vert="horz" lIns="0" tIns="0" rIns="0" bIns="0" rtlCol="0" anchor="t" anchorCtr="0"/>
          <a:lstStyle>
            <a:lvl1pPr algn="r">
              <a:defRPr sz="1050">
                <a:solidFill>
                  <a:schemeClr val="tx1"/>
                </a:solidFill>
              </a:defRPr>
            </a:lvl1pPr>
          </a:lstStyle>
          <a:p>
            <a:r>
              <a:rPr lang="nl-NL" smtClean="0">
                <a:solidFill>
                  <a:prstClr val="black"/>
                </a:solidFill>
              </a:rPr>
              <a:t>24 januari 2020</a:t>
            </a:r>
            <a:endParaRPr lang="nl-NL" dirty="0">
              <a:solidFill>
                <a:prstClr val="black"/>
              </a:solidFill>
            </a:endParaRPr>
          </a:p>
        </p:txBody>
      </p:sp>
      <p:sp>
        <p:nvSpPr>
          <p:cNvPr id="8" name="Footer Placeholder 4"/>
          <p:cNvSpPr>
            <a:spLocks noGrp="1"/>
          </p:cNvSpPr>
          <p:nvPr>
            <p:ph type="ftr" sz="quarter" idx="3"/>
          </p:nvPr>
        </p:nvSpPr>
        <p:spPr>
          <a:xfrm>
            <a:off x="2912882" y="6418800"/>
            <a:ext cx="4506016" cy="147600"/>
          </a:xfrm>
          <a:prstGeom prst="rect">
            <a:avLst/>
          </a:prstGeom>
        </p:spPr>
        <p:txBody>
          <a:bodyPr vert="horz" lIns="0" tIns="0" rIns="0" bIns="0" rtlCol="0" anchor="t" anchorCtr="0"/>
          <a:lstStyle>
            <a:lvl1pPr algn="r">
              <a:defRPr sz="1050">
                <a:solidFill>
                  <a:schemeClr val="tx1"/>
                </a:solidFill>
              </a:defRPr>
            </a:lvl1pPr>
          </a:lstStyle>
          <a:p>
            <a:r>
              <a:rPr lang="nl-NL" smtClean="0">
                <a:solidFill>
                  <a:prstClr val="black"/>
                </a:solidFill>
              </a:rPr>
              <a:t>Vragen(v)uur ECB-beleid</a:t>
            </a:r>
            <a:endParaRPr lang="nl-NL" dirty="0">
              <a:solidFill>
                <a:prstClr val="black"/>
              </a:solidFill>
            </a:endParaRPr>
          </a:p>
        </p:txBody>
      </p:sp>
      <p:sp>
        <p:nvSpPr>
          <p:cNvPr id="9" name="Slide Number Placeholder 5"/>
          <p:cNvSpPr>
            <a:spLocks noGrp="1"/>
          </p:cNvSpPr>
          <p:nvPr>
            <p:ph type="sldNum" sz="quarter" idx="4"/>
          </p:nvPr>
        </p:nvSpPr>
        <p:spPr>
          <a:xfrm>
            <a:off x="2149309" y="6418800"/>
            <a:ext cx="603318" cy="1476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solidFill>
                  <a:prstClr val="black"/>
                </a:solidFill>
              </a:rPr>
              <a:pPr/>
              <a:t>‹nr.›</a:t>
            </a:fld>
            <a:endParaRPr lang="nl-NL" dirty="0">
              <a:solidFill>
                <a:prstClr val="black"/>
              </a:solidFill>
            </a:endParaRPr>
          </a:p>
        </p:txBody>
      </p:sp>
    </p:spTree>
    <p:extLst>
      <p:ext uri="{BB962C8B-B14F-4D97-AF65-F5344CB8AC3E}">
        <p14:creationId xmlns:p14="http://schemas.microsoft.com/office/powerpoint/2010/main" val="23132915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 Subtitel en grafiek">
    <p:spTree>
      <p:nvGrpSpPr>
        <p:cNvPr id="1" name=""/>
        <p:cNvGrpSpPr/>
        <p:nvPr/>
      </p:nvGrpSpPr>
      <p:grpSpPr>
        <a:xfrm>
          <a:off x="0" y="0"/>
          <a:ext cx="0" cy="0"/>
          <a:chOff x="0" y="0"/>
          <a:chExt cx="0" cy="0"/>
        </a:xfrm>
      </p:grpSpPr>
      <p:sp>
        <p:nvSpPr>
          <p:cNvPr id="2" name="Title 1"/>
          <p:cNvSpPr>
            <a:spLocks noGrp="1"/>
          </p:cNvSpPr>
          <p:nvPr>
            <p:ph type="title"/>
          </p:nvPr>
        </p:nvSpPr>
        <p:spPr>
          <a:xfrm>
            <a:off x="295200" y="399600"/>
            <a:ext cx="8568000" cy="310193"/>
          </a:xfrm>
        </p:spPr>
        <p:txBody>
          <a:bodyPr/>
          <a:lstStyle>
            <a:lvl1pPr>
              <a:lnSpc>
                <a:spcPts val="2400"/>
              </a:lnSpc>
              <a:defRPr sz="24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Tijdelijke aanduiding voor tekst 7"/>
          <p:cNvSpPr>
            <a:spLocks noGrp="1"/>
          </p:cNvSpPr>
          <p:nvPr>
            <p:ph type="body" sz="quarter" idx="13"/>
          </p:nvPr>
        </p:nvSpPr>
        <p:spPr>
          <a:xfrm>
            <a:off x="290514" y="774700"/>
            <a:ext cx="8568000" cy="558800"/>
          </a:xfrm>
        </p:spPr>
        <p:txBody>
          <a:bodyPr/>
          <a:lstStyle>
            <a:lvl1pPr>
              <a:lnSpc>
                <a:spcPts val="1600"/>
              </a:lnSpc>
              <a:defRPr sz="1400">
                <a:solidFill>
                  <a:srgbClr val="2B323C"/>
                </a:solidFill>
              </a:defRPr>
            </a:lvl1pPr>
          </a:lstStyle>
          <a:p>
            <a:pPr lvl="0"/>
            <a:r>
              <a:rPr lang="nl-NL"/>
              <a:t>Klik om de modelstijlen te bewerken</a:t>
            </a:r>
          </a:p>
        </p:txBody>
      </p:sp>
      <p:sp>
        <p:nvSpPr>
          <p:cNvPr id="8" name="Date Placeholder 3"/>
          <p:cNvSpPr>
            <a:spLocks noGrp="1"/>
          </p:cNvSpPr>
          <p:nvPr>
            <p:ph type="dt" sz="half" idx="2"/>
          </p:nvPr>
        </p:nvSpPr>
        <p:spPr>
          <a:xfrm>
            <a:off x="7417599" y="6418800"/>
            <a:ext cx="1314182" cy="146200"/>
          </a:xfrm>
          <a:prstGeom prst="rect">
            <a:avLst/>
          </a:prstGeom>
        </p:spPr>
        <p:txBody>
          <a:bodyPr vert="horz" lIns="0" tIns="0" rIns="0" bIns="0" rtlCol="0" anchor="t" anchorCtr="0"/>
          <a:lstStyle>
            <a:lvl1pPr algn="r">
              <a:defRPr sz="1050">
                <a:solidFill>
                  <a:schemeClr val="tx1"/>
                </a:solidFill>
              </a:defRPr>
            </a:lvl1pPr>
          </a:lstStyle>
          <a:p>
            <a:r>
              <a:rPr lang="nl-NL" smtClean="0">
                <a:solidFill>
                  <a:prstClr val="black"/>
                </a:solidFill>
              </a:rPr>
              <a:t>24 januari 2020</a:t>
            </a:r>
            <a:endParaRPr lang="nl-NL" dirty="0">
              <a:solidFill>
                <a:prstClr val="black"/>
              </a:solidFill>
            </a:endParaRPr>
          </a:p>
        </p:txBody>
      </p:sp>
      <p:sp>
        <p:nvSpPr>
          <p:cNvPr id="9" name="Footer Placeholder 4"/>
          <p:cNvSpPr>
            <a:spLocks noGrp="1"/>
          </p:cNvSpPr>
          <p:nvPr>
            <p:ph type="ftr" sz="quarter" idx="3"/>
          </p:nvPr>
        </p:nvSpPr>
        <p:spPr>
          <a:xfrm>
            <a:off x="2912882" y="6418800"/>
            <a:ext cx="4506016" cy="147600"/>
          </a:xfrm>
          <a:prstGeom prst="rect">
            <a:avLst/>
          </a:prstGeom>
        </p:spPr>
        <p:txBody>
          <a:bodyPr vert="horz" lIns="0" tIns="0" rIns="0" bIns="0" rtlCol="0" anchor="t" anchorCtr="0"/>
          <a:lstStyle>
            <a:lvl1pPr algn="r">
              <a:defRPr sz="1050">
                <a:solidFill>
                  <a:schemeClr val="tx1"/>
                </a:solidFill>
              </a:defRPr>
            </a:lvl1pPr>
          </a:lstStyle>
          <a:p>
            <a:r>
              <a:rPr lang="nl-NL" smtClean="0">
                <a:solidFill>
                  <a:prstClr val="black"/>
                </a:solidFill>
              </a:rPr>
              <a:t>Vragen(v)uur ECB-beleid</a:t>
            </a:r>
            <a:endParaRPr lang="nl-NL" dirty="0">
              <a:solidFill>
                <a:prstClr val="black"/>
              </a:solidFill>
            </a:endParaRPr>
          </a:p>
        </p:txBody>
      </p:sp>
      <p:sp>
        <p:nvSpPr>
          <p:cNvPr id="10" name="Slide Number Placeholder 5"/>
          <p:cNvSpPr>
            <a:spLocks noGrp="1"/>
          </p:cNvSpPr>
          <p:nvPr>
            <p:ph type="sldNum" sz="quarter" idx="4"/>
          </p:nvPr>
        </p:nvSpPr>
        <p:spPr>
          <a:xfrm>
            <a:off x="2149309" y="6418800"/>
            <a:ext cx="603318" cy="1476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solidFill>
                  <a:prstClr val="black"/>
                </a:solidFill>
              </a:rPr>
              <a:pPr/>
              <a:t>‹nr.›</a:t>
            </a:fld>
            <a:endParaRPr lang="nl-NL" dirty="0">
              <a:solidFill>
                <a:prstClr val="black"/>
              </a:solidFill>
            </a:endParaRPr>
          </a:p>
        </p:txBody>
      </p:sp>
    </p:spTree>
    <p:extLst>
      <p:ext uri="{BB962C8B-B14F-4D97-AF65-F5344CB8AC3E}">
        <p14:creationId xmlns:p14="http://schemas.microsoft.com/office/powerpoint/2010/main" val="8836452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295200" y="399600"/>
            <a:ext cx="8568000" cy="658800"/>
          </a:xfrm>
        </p:spPr>
        <p:txBody>
          <a:bodyPr/>
          <a:lstStyle/>
          <a:p>
            <a:r>
              <a:rPr lang="nl-NL"/>
              <a:t>Klik om de stijl te bewerken</a:t>
            </a:r>
            <a:endParaRPr lang="en-US" dirty="0"/>
          </a:p>
        </p:txBody>
      </p:sp>
      <p:sp>
        <p:nvSpPr>
          <p:cNvPr id="3" name="Content Placeholder 2"/>
          <p:cNvSpPr>
            <a:spLocks noGrp="1"/>
          </p:cNvSpPr>
          <p:nvPr>
            <p:ph sz="half" idx="1"/>
          </p:nvPr>
        </p:nvSpPr>
        <p:spPr>
          <a:xfrm>
            <a:off x="295200" y="1342307"/>
            <a:ext cx="4276800" cy="4608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572000" y="1344705"/>
            <a:ext cx="4281544" cy="4608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3"/>
          <p:cNvSpPr>
            <a:spLocks noGrp="1"/>
          </p:cNvSpPr>
          <p:nvPr>
            <p:ph type="dt" sz="half" idx="10"/>
          </p:nvPr>
        </p:nvSpPr>
        <p:spPr>
          <a:xfrm>
            <a:off x="7417599" y="6418800"/>
            <a:ext cx="1314182" cy="146200"/>
          </a:xfrm>
          <a:prstGeom prst="rect">
            <a:avLst/>
          </a:prstGeom>
        </p:spPr>
        <p:txBody>
          <a:bodyPr vert="horz" lIns="0" tIns="0" rIns="0" bIns="0" rtlCol="0" anchor="t" anchorCtr="0"/>
          <a:lstStyle>
            <a:lvl1pPr algn="r">
              <a:defRPr sz="1050">
                <a:solidFill>
                  <a:schemeClr val="tx1"/>
                </a:solidFill>
              </a:defRPr>
            </a:lvl1pPr>
          </a:lstStyle>
          <a:p>
            <a:r>
              <a:rPr lang="nl-NL" smtClean="0">
                <a:solidFill>
                  <a:prstClr val="black"/>
                </a:solidFill>
              </a:rPr>
              <a:t>24 januari 2020</a:t>
            </a:r>
            <a:endParaRPr lang="nl-NL" dirty="0">
              <a:solidFill>
                <a:prstClr val="black"/>
              </a:solidFill>
            </a:endParaRPr>
          </a:p>
        </p:txBody>
      </p:sp>
      <p:sp>
        <p:nvSpPr>
          <p:cNvPr id="9" name="Footer Placeholder 4"/>
          <p:cNvSpPr>
            <a:spLocks noGrp="1"/>
          </p:cNvSpPr>
          <p:nvPr>
            <p:ph type="ftr" sz="quarter" idx="3"/>
          </p:nvPr>
        </p:nvSpPr>
        <p:spPr>
          <a:xfrm>
            <a:off x="2912882" y="6418800"/>
            <a:ext cx="4506016" cy="147600"/>
          </a:xfrm>
          <a:prstGeom prst="rect">
            <a:avLst/>
          </a:prstGeom>
        </p:spPr>
        <p:txBody>
          <a:bodyPr vert="horz" lIns="0" tIns="0" rIns="0" bIns="0" rtlCol="0" anchor="t" anchorCtr="0"/>
          <a:lstStyle>
            <a:lvl1pPr algn="r">
              <a:defRPr sz="1050">
                <a:solidFill>
                  <a:schemeClr val="tx1"/>
                </a:solidFill>
              </a:defRPr>
            </a:lvl1pPr>
          </a:lstStyle>
          <a:p>
            <a:r>
              <a:rPr lang="nl-NL" smtClean="0">
                <a:solidFill>
                  <a:prstClr val="black"/>
                </a:solidFill>
              </a:rPr>
              <a:t>Vragen(v)uur ECB-beleid</a:t>
            </a:r>
            <a:endParaRPr lang="nl-NL" dirty="0">
              <a:solidFill>
                <a:prstClr val="black"/>
              </a:solidFill>
            </a:endParaRPr>
          </a:p>
        </p:txBody>
      </p:sp>
      <p:sp>
        <p:nvSpPr>
          <p:cNvPr id="10" name="Slide Number Placeholder 5"/>
          <p:cNvSpPr>
            <a:spLocks noGrp="1"/>
          </p:cNvSpPr>
          <p:nvPr>
            <p:ph type="sldNum" sz="quarter" idx="4"/>
          </p:nvPr>
        </p:nvSpPr>
        <p:spPr>
          <a:xfrm>
            <a:off x="2149309" y="6418800"/>
            <a:ext cx="603318" cy="1476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solidFill>
                  <a:prstClr val="black"/>
                </a:solidFill>
              </a:rPr>
              <a:pPr/>
              <a:t>‹nr.›</a:t>
            </a:fld>
            <a:endParaRPr lang="nl-NL" dirty="0">
              <a:solidFill>
                <a:prstClr val="black"/>
              </a:solidFill>
            </a:endParaRPr>
          </a:p>
        </p:txBody>
      </p:sp>
    </p:spTree>
    <p:extLst>
      <p:ext uri="{BB962C8B-B14F-4D97-AF65-F5344CB8AC3E}">
        <p14:creationId xmlns:p14="http://schemas.microsoft.com/office/powerpoint/2010/main" val="1661545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FotoWinkelstraat">
    <p:spTree>
      <p:nvGrpSpPr>
        <p:cNvPr id="1" name=""/>
        <p:cNvGrpSpPr/>
        <p:nvPr/>
      </p:nvGrpSpPr>
      <p:grpSpPr>
        <a:xfrm>
          <a:off x="0" y="0"/>
          <a:ext cx="0" cy="0"/>
          <a:chOff x="0" y="0"/>
          <a:chExt cx="0" cy="0"/>
        </a:xfrm>
      </p:grpSpPr>
      <p:pic>
        <p:nvPicPr>
          <p:cNvPr id="3074" name="Picture 2" descr="R:\Projecten\347_TID_DNB_HUISSTIJL\van_tid\20150119\Crop2\Crop2\4x3\hh-20820116-2 4.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3988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dirty="0"/>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dirty="0"/>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spTree>
    <p:extLst>
      <p:ext uri="{BB962C8B-B14F-4D97-AF65-F5344CB8AC3E}">
        <p14:creationId xmlns:p14="http://schemas.microsoft.com/office/powerpoint/2010/main" val="23137678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 Subtitel en 2 grafieken">
    <p:spTree>
      <p:nvGrpSpPr>
        <p:cNvPr id="1" name=""/>
        <p:cNvGrpSpPr/>
        <p:nvPr/>
      </p:nvGrpSpPr>
      <p:grpSpPr>
        <a:xfrm>
          <a:off x="0" y="0"/>
          <a:ext cx="0" cy="0"/>
          <a:chOff x="0" y="0"/>
          <a:chExt cx="0" cy="0"/>
        </a:xfrm>
      </p:grpSpPr>
      <p:sp>
        <p:nvSpPr>
          <p:cNvPr id="2" name="Title 1"/>
          <p:cNvSpPr>
            <a:spLocks noGrp="1"/>
          </p:cNvSpPr>
          <p:nvPr>
            <p:ph type="title"/>
          </p:nvPr>
        </p:nvSpPr>
        <p:spPr>
          <a:xfrm>
            <a:off x="295202" y="399600"/>
            <a:ext cx="8568000" cy="402216"/>
          </a:xfrm>
          <a:prstGeom prst="rect">
            <a:avLst/>
          </a:prstGeom>
        </p:spPr>
        <p:txBody>
          <a:bodyPr/>
          <a:lstStyle>
            <a:lvl1pPr>
              <a:lnSpc>
                <a:spcPts val="2400"/>
              </a:lnSpc>
              <a:defRPr sz="2400">
                <a:solidFill>
                  <a:schemeClr val="tx1"/>
                </a:solidFill>
              </a:defRPr>
            </a:lvl1pPr>
          </a:lstStyle>
          <a:p>
            <a:r>
              <a:rPr lang="nl-NL"/>
              <a:t>Klik om de stijl te bewerken</a:t>
            </a:r>
            <a:endParaRPr lang="en-US" dirty="0"/>
          </a:p>
        </p:txBody>
      </p:sp>
      <p:sp>
        <p:nvSpPr>
          <p:cNvPr id="3" name="Content Placeholder 2"/>
          <p:cNvSpPr>
            <a:spLocks noGrp="1"/>
          </p:cNvSpPr>
          <p:nvPr>
            <p:ph idx="1"/>
          </p:nvPr>
        </p:nvSpPr>
        <p:spPr>
          <a:xfrm>
            <a:off x="295200" y="1353600"/>
            <a:ext cx="4276800" cy="46080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Tijdelijke aanduiding voor tekst 7"/>
          <p:cNvSpPr>
            <a:spLocks noGrp="1"/>
          </p:cNvSpPr>
          <p:nvPr>
            <p:ph type="body" sz="quarter" idx="13"/>
          </p:nvPr>
        </p:nvSpPr>
        <p:spPr>
          <a:xfrm>
            <a:off x="298752" y="844801"/>
            <a:ext cx="4273248" cy="504801"/>
          </a:xfrm>
        </p:spPr>
        <p:txBody>
          <a:bodyPr/>
          <a:lstStyle>
            <a:lvl1pPr>
              <a:lnSpc>
                <a:spcPts val="1600"/>
              </a:lnSpc>
              <a:defRPr sz="1400"/>
            </a:lvl1pPr>
          </a:lstStyle>
          <a:p>
            <a:pPr lvl="0"/>
            <a:r>
              <a:rPr lang="nl-NL"/>
              <a:t>Klik om de modelstijlen te bewerken</a:t>
            </a:r>
          </a:p>
        </p:txBody>
      </p:sp>
      <p:sp>
        <p:nvSpPr>
          <p:cNvPr id="9" name="Content Placeholder 3"/>
          <p:cNvSpPr>
            <a:spLocks noGrp="1"/>
          </p:cNvSpPr>
          <p:nvPr>
            <p:ph sz="half" idx="14"/>
          </p:nvPr>
        </p:nvSpPr>
        <p:spPr>
          <a:xfrm>
            <a:off x="4572000" y="1353600"/>
            <a:ext cx="4276800" cy="4608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2" name="Tijdelijke aanduiding voor tekst 7"/>
          <p:cNvSpPr>
            <a:spLocks noGrp="1"/>
          </p:cNvSpPr>
          <p:nvPr>
            <p:ph type="body" sz="quarter" idx="15"/>
          </p:nvPr>
        </p:nvSpPr>
        <p:spPr>
          <a:xfrm>
            <a:off x="4572000" y="844801"/>
            <a:ext cx="4273248" cy="504801"/>
          </a:xfrm>
        </p:spPr>
        <p:txBody>
          <a:bodyPr/>
          <a:lstStyle>
            <a:lvl1pPr>
              <a:lnSpc>
                <a:spcPts val="1600"/>
              </a:lnSpc>
              <a:defRPr sz="1400"/>
            </a:lvl1pPr>
          </a:lstStyle>
          <a:p>
            <a:pPr lvl="0"/>
            <a:r>
              <a:rPr lang="nl-NL"/>
              <a:t>Klik om de modelstijlen te bewerken</a:t>
            </a:r>
          </a:p>
        </p:txBody>
      </p:sp>
      <p:sp>
        <p:nvSpPr>
          <p:cNvPr id="13" name="Date Placeholder 3"/>
          <p:cNvSpPr>
            <a:spLocks noGrp="1"/>
          </p:cNvSpPr>
          <p:nvPr>
            <p:ph type="dt" sz="half" idx="10"/>
          </p:nvPr>
        </p:nvSpPr>
        <p:spPr>
          <a:xfrm>
            <a:off x="7417599" y="6418800"/>
            <a:ext cx="1314182" cy="146200"/>
          </a:xfrm>
          <a:prstGeom prst="rect">
            <a:avLst/>
          </a:prstGeom>
        </p:spPr>
        <p:txBody>
          <a:bodyPr vert="horz" lIns="0" tIns="0" rIns="0" bIns="0" rtlCol="0" anchor="t" anchorCtr="0"/>
          <a:lstStyle>
            <a:lvl1pPr algn="r">
              <a:defRPr sz="1050">
                <a:solidFill>
                  <a:schemeClr val="tx1"/>
                </a:solidFill>
              </a:defRPr>
            </a:lvl1pPr>
          </a:lstStyle>
          <a:p>
            <a:r>
              <a:rPr lang="nl-NL" smtClean="0">
                <a:solidFill>
                  <a:prstClr val="black"/>
                </a:solidFill>
              </a:rPr>
              <a:t>24 januari 2020</a:t>
            </a:r>
            <a:endParaRPr lang="nl-NL" dirty="0">
              <a:solidFill>
                <a:prstClr val="black"/>
              </a:solidFill>
            </a:endParaRPr>
          </a:p>
        </p:txBody>
      </p:sp>
      <p:sp>
        <p:nvSpPr>
          <p:cNvPr id="14" name="Footer Placeholder 4"/>
          <p:cNvSpPr>
            <a:spLocks noGrp="1"/>
          </p:cNvSpPr>
          <p:nvPr>
            <p:ph type="ftr" sz="quarter" idx="3"/>
          </p:nvPr>
        </p:nvSpPr>
        <p:spPr>
          <a:xfrm>
            <a:off x="2912882" y="6418800"/>
            <a:ext cx="4506016" cy="147600"/>
          </a:xfrm>
          <a:prstGeom prst="rect">
            <a:avLst/>
          </a:prstGeom>
        </p:spPr>
        <p:txBody>
          <a:bodyPr vert="horz" lIns="0" tIns="0" rIns="0" bIns="0" rtlCol="0" anchor="t" anchorCtr="0"/>
          <a:lstStyle>
            <a:lvl1pPr algn="r">
              <a:defRPr sz="1050">
                <a:solidFill>
                  <a:schemeClr val="tx1"/>
                </a:solidFill>
              </a:defRPr>
            </a:lvl1pPr>
          </a:lstStyle>
          <a:p>
            <a:r>
              <a:rPr lang="nl-NL" smtClean="0">
                <a:solidFill>
                  <a:prstClr val="black"/>
                </a:solidFill>
              </a:rPr>
              <a:t>Vragen(v)uur ECB-beleid</a:t>
            </a:r>
            <a:endParaRPr lang="nl-NL" dirty="0">
              <a:solidFill>
                <a:prstClr val="black"/>
              </a:solidFill>
            </a:endParaRPr>
          </a:p>
        </p:txBody>
      </p:sp>
      <p:sp>
        <p:nvSpPr>
          <p:cNvPr id="15" name="Slide Number Placeholder 5"/>
          <p:cNvSpPr>
            <a:spLocks noGrp="1"/>
          </p:cNvSpPr>
          <p:nvPr>
            <p:ph type="sldNum" sz="quarter" idx="4"/>
          </p:nvPr>
        </p:nvSpPr>
        <p:spPr>
          <a:xfrm>
            <a:off x="2149309" y="6418800"/>
            <a:ext cx="603318" cy="1476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solidFill>
                  <a:prstClr val="black"/>
                </a:solidFill>
              </a:rPr>
              <a:pPr/>
              <a:t>‹nr.›</a:t>
            </a:fld>
            <a:endParaRPr lang="nl-NL" dirty="0">
              <a:solidFill>
                <a:prstClr val="black"/>
              </a:solidFill>
            </a:endParaRPr>
          </a:p>
        </p:txBody>
      </p:sp>
    </p:spTree>
    <p:extLst>
      <p:ext uri="{BB962C8B-B14F-4D97-AF65-F5344CB8AC3E}">
        <p14:creationId xmlns:p14="http://schemas.microsoft.com/office/powerpoint/2010/main" val="32708013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houd van zes">
    <p:spTree>
      <p:nvGrpSpPr>
        <p:cNvPr id="1" name=""/>
        <p:cNvGrpSpPr/>
        <p:nvPr/>
      </p:nvGrpSpPr>
      <p:grpSpPr>
        <a:xfrm>
          <a:off x="0" y="0"/>
          <a:ext cx="0" cy="0"/>
          <a:chOff x="0" y="0"/>
          <a:chExt cx="0" cy="0"/>
        </a:xfrm>
      </p:grpSpPr>
      <p:sp>
        <p:nvSpPr>
          <p:cNvPr id="2" name="Title 1"/>
          <p:cNvSpPr>
            <a:spLocks noGrp="1"/>
          </p:cNvSpPr>
          <p:nvPr>
            <p:ph type="title"/>
          </p:nvPr>
        </p:nvSpPr>
        <p:spPr>
          <a:xfrm>
            <a:off x="295199" y="399600"/>
            <a:ext cx="8569101" cy="658800"/>
          </a:xfrm>
        </p:spPr>
        <p:txBody>
          <a:bodyPr/>
          <a:lstStyle/>
          <a:p>
            <a:r>
              <a:rPr lang="nl-NL"/>
              <a:t>Klik om de stijl te bewerken</a:t>
            </a:r>
            <a:endParaRPr lang="en-US" dirty="0"/>
          </a:p>
        </p:txBody>
      </p:sp>
      <p:sp>
        <p:nvSpPr>
          <p:cNvPr id="3" name="Content Placeholder 2"/>
          <p:cNvSpPr>
            <a:spLocks noGrp="1"/>
          </p:cNvSpPr>
          <p:nvPr>
            <p:ph sz="half" idx="1"/>
          </p:nvPr>
        </p:nvSpPr>
        <p:spPr>
          <a:xfrm>
            <a:off x="295200" y="1353600"/>
            <a:ext cx="2851200" cy="2304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141186" y="1353599"/>
            <a:ext cx="2851200" cy="2304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Content Placeholder 3"/>
          <p:cNvSpPr>
            <a:spLocks noGrp="1"/>
          </p:cNvSpPr>
          <p:nvPr>
            <p:ph sz="half" idx="13"/>
          </p:nvPr>
        </p:nvSpPr>
        <p:spPr>
          <a:xfrm>
            <a:off x="6015360" y="1355387"/>
            <a:ext cx="2851200" cy="2304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9" name="Content Placeholder 2"/>
          <p:cNvSpPr>
            <a:spLocks noGrp="1"/>
          </p:cNvSpPr>
          <p:nvPr>
            <p:ph sz="half" idx="14"/>
          </p:nvPr>
        </p:nvSpPr>
        <p:spPr>
          <a:xfrm>
            <a:off x="289656" y="3711317"/>
            <a:ext cx="2851200" cy="2304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0" name="Content Placeholder 3"/>
          <p:cNvSpPr>
            <a:spLocks noGrp="1"/>
          </p:cNvSpPr>
          <p:nvPr>
            <p:ph sz="half" idx="15"/>
          </p:nvPr>
        </p:nvSpPr>
        <p:spPr>
          <a:xfrm>
            <a:off x="3135642" y="3711316"/>
            <a:ext cx="2851200" cy="2304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Content Placeholder 3"/>
          <p:cNvSpPr>
            <a:spLocks noGrp="1"/>
          </p:cNvSpPr>
          <p:nvPr>
            <p:ph sz="half" idx="16"/>
          </p:nvPr>
        </p:nvSpPr>
        <p:spPr>
          <a:xfrm>
            <a:off x="6009816" y="3713104"/>
            <a:ext cx="2851200" cy="2304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5" name="Date Placeholder 3"/>
          <p:cNvSpPr>
            <a:spLocks noGrp="1"/>
          </p:cNvSpPr>
          <p:nvPr>
            <p:ph type="dt" sz="half" idx="10"/>
          </p:nvPr>
        </p:nvSpPr>
        <p:spPr>
          <a:xfrm>
            <a:off x="7417599" y="6418800"/>
            <a:ext cx="1314182" cy="146200"/>
          </a:xfrm>
          <a:prstGeom prst="rect">
            <a:avLst/>
          </a:prstGeom>
        </p:spPr>
        <p:txBody>
          <a:bodyPr vert="horz" lIns="0" tIns="0" rIns="0" bIns="0" rtlCol="0" anchor="t" anchorCtr="0"/>
          <a:lstStyle>
            <a:lvl1pPr algn="r">
              <a:defRPr sz="1050">
                <a:solidFill>
                  <a:schemeClr val="tx1"/>
                </a:solidFill>
              </a:defRPr>
            </a:lvl1pPr>
          </a:lstStyle>
          <a:p>
            <a:r>
              <a:rPr lang="nl-NL" smtClean="0">
                <a:solidFill>
                  <a:prstClr val="black"/>
                </a:solidFill>
              </a:rPr>
              <a:t>24 januari 2020</a:t>
            </a:r>
            <a:endParaRPr lang="nl-NL" dirty="0">
              <a:solidFill>
                <a:prstClr val="black"/>
              </a:solidFill>
            </a:endParaRPr>
          </a:p>
        </p:txBody>
      </p:sp>
      <p:sp>
        <p:nvSpPr>
          <p:cNvPr id="16" name="Footer Placeholder 4"/>
          <p:cNvSpPr>
            <a:spLocks noGrp="1"/>
          </p:cNvSpPr>
          <p:nvPr>
            <p:ph type="ftr" sz="quarter" idx="3"/>
          </p:nvPr>
        </p:nvSpPr>
        <p:spPr>
          <a:xfrm>
            <a:off x="2912882" y="6418800"/>
            <a:ext cx="4506016" cy="147600"/>
          </a:xfrm>
          <a:prstGeom prst="rect">
            <a:avLst/>
          </a:prstGeom>
        </p:spPr>
        <p:txBody>
          <a:bodyPr vert="horz" lIns="0" tIns="0" rIns="0" bIns="0" rtlCol="0" anchor="t" anchorCtr="0"/>
          <a:lstStyle>
            <a:lvl1pPr algn="r">
              <a:defRPr sz="1050">
                <a:solidFill>
                  <a:schemeClr val="tx1"/>
                </a:solidFill>
              </a:defRPr>
            </a:lvl1pPr>
          </a:lstStyle>
          <a:p>
            <a:r>
              <a:rPr lang="nl-NL" smtClean="0">
                <a:solidFill>
                  <a:prstClr val="black"/>
                </a:solidFill>
              </a:rPr>
              <a:t>Vragen(v)uur ECB-beleid</a:t>
            </a:r>
            <a:endParaRPr lang="nl-NL" dirty="0">
              <a:solidFill>
                <a:prstClr val="black"/>
              </a:solidFill>
            </a:endParaRPr>
          </a:p>
        </p:txBody>
      </p:sp>
      <p:sp>
        <p:nvSpPr>
          <p:cNvPr id="17" name="Slide Number Placeholder 5"/>
          <p:cNvSpPr>
            <a:spLocks noGrp="1"/>
          </p:cNvSpPr>
          <p:nvPr>
            <p:ph type="sldNum" sz="quarter" idx="4"/>
          </p:nvPr>
        </p:nvSpPr>
        <p:spPr>
          <a:xfrm>
            <a:off x="2149309" y="6418800"/>
            <a:ext cx="603318" cy="1476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solidFill>
                  <a:prstClr val="black"/>
                </a:solidFill>
              </a:rPr>
              <a:pPr/>
              <a:t>‹nr.›</a:t>
            </a:fld>
            <a:endParaRPr lang="nl-NL" dirty="0">
              <a:solidFill>
                <a:prstClr val="black"/>
              </a:solidFill>
            </a:endParaRPr>
          </a:p>
        </p:txBody>
      </p:sp>
    </p:spTree>
    <p:extLst>
      <p:ext uri="{BB962C8B-B14F-4D97-AF65-F5344CB8AC3E}">
        <p14:creationId xmlns:p14="http://schemas.microsoft.com/office/powerpoint/2010/main" val="10797699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295200" y="399600"/>
            <a:ext cx="8568000" cy="658800"/>
          </a:xfrm>
        </p:spPr>
        <p:txBody>
          <a:bodyPr/>
          <a:lstStyle/>
          <a:p>
            <a:r>
              <a:rPr lang="nl-NL"/>
              <a:t>Klik om de stijl te bewerken</a:t>
            </a:r>
            <a:endParaRPr lang="en-US" dirty="0"/>
          </a:p>
        </p:txBody>
      </p:sp>
      <p:sp>
        <p:nvSpPr>
          <p:cNvPr id="12" name="Date Placeholder 3"/>
          <p:cNvSpPr>
            <a:spLocks noGrp="1"/>
          </p:cNvSpPr>
          <p:nvPr>
            <p:ph type="dt" sz="half" idx="10"/>
          </p:nvPr>
        </p:nvSpPr>
        <p:spPr>
          <a:xfrm>
            <a:off x="7417599" y="6418800"/>
            <a:ext cx="1314182" cy="146200"/>
          </a:xfrm>
          <a:prstGeom prst="rect">
            <a:avLst/>
          </a:prstGeom>
        </p:spPr>
        <p:txBody>
          <a:bodyPr vert="horz" lIns="0" tIns="0" rIns="0" bIns="0" rtlCol="0" anchor="t" anchorCtr="0"/>
          <a:lstStyle>
            <a:lvl1pPr algn="r">
              <a:defRPr sz="1050">
                <a:solidFill>
                  <a:schemeClr val="tx1"/>
                </a:solidFill>
              </a:defRPr>
            </a:lvl1pPr>
          </a:lstStyle>
          <a:p>
            <a:r>
              <a:rPr lang="nl-NL" smtClean="0">
                <a:solidFill>
                  <a:prstClr val="black"/>
                </a:solidFill>
              </a:rPr>
              <a:t>24 januari 2020</a:t>
            </a:r>
            <a:endParaRPr lang="nl-NL" dirty="0">
              <a:solidFill>
                <a:prstClr val="black"/>
              </a:solidFill>
            </a:endParaRPr>
          </a:p>
        </p:txBody>
      </p:sp>
      <p:sp>
        <p:nvSpPr>
          <p:cNvPr id="13" name="Footer Placeholder 4"/>
          <p:cNvSpPr>
            <a:spLocks noGrp="1"/>
          </p:cNvSpPr>
          <p:nvPr>
            <p:ph type="ftr" sz="quarter" idx="3"/>
          </p:nvPr>
        </p:nvSpPr>
        <p:spPr>
          <a:xfrm>
            <a:off x="2912882" y="6418800"/>
            <a:ext cx="4506016" cy="147600"/>
          </a:xfrm>
          <a:prstGeom prst="rect">
            <a:avLst/>
          </a:prstGeom>
        </p:spPr>
        <p:txBody>
          <a:bodyPr vert="horz" lIns="0" tIns="0" rIns="0" bIns="0" rtlCol="0" anchor="t" anchorCtr="0"/>
          <a:lstStyle>
            <a:lvl1pPr algn="r">
              <a:defRPr sz="1050">
                <a:solidFill>
                  <a:schemeClr val="tx1"/>
                </a:solidFill>
              </a:defRPr>
            </a:lvl1pPr>
          </a:lstStyle>
          <a:p>
            <a:r>
              <a:rPr lang="nl-NL" smtClean="0">
                <a:solidFill>
                  <a:prstClr val="black"/>
                </a:solidFill>
              </a:rPr>
              <a:t>Vragen(v)uur ECB-beleid</a:t>
            </a:r>
            <a:endParaRPr lang="nl-NL" dirty="0">
              <a:solidFill>
                <a:prstClr val="black"/>
              </a:solidFill>
            </a:endParaRPr>
          </a:p>
        </p:txBody>
      </p:sp>
      <p:sp>
        <p:nvSpPr>
          <p:cNvPr id="14" name="Slide Number Placeholder 5"/>
          <p:cNvSpPr>
            <a:spLocks noGrp="1"/>
          </p:cNvSpPr>
          <p:nvPr>
            <p:ph type="sldNum" sz="quarter" idx="4"/>
          </p:nvPr>
        </p:nvSpPr>
        <p:spPr>
          <a:xfrm>
            <a:off x="2149309" y="6418800"/>
            <a:ext cx="603318" cy="1476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solidFill>
                  <a:prstClr val="black"/>
                </a:solidFill>
              </a:rPr>
              <a:pPr/>
              <a:t>‹nr.›</a:t>
            </a:fld>
            <a:endParaRPr lang="nl-NL" dirty="0">
              <a:solidFill>
                <a:prstClr val="black"/>
              </a:solidFill>
            </a:endParaRPr>
          </a:p>
        </p:txBody>
      </p:sp>
    </p:spTree>
    <p:extLst>
      <p:ext uri="{BB962C8B-B14F-4D97-AF65-F5344CB8AC3E}">
        <p14:creationId xmlns:p14="http://schemas.microsoft.com/office/powerpoint/2010/main" val="2985667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7417599" y="6418800"/>
            <a:ext cx="1314182" cy="146200"/>
          </a:xfrm>
          <a:prstGeom prst="rect">
            <a:avLst/>
          </a:prstGeom>
        </p:spPr>
        <p:txBody>
          <a:bodyPr vert="horz" lIns="0" tIns="0" rIns="0" bIns="0" rtlCol="0" anchor="t" anchorCtr="0"/>
          <a:lstStyle>
            <a:lvl1pPr algn="r">
              <a:defRPr sz="1050">
                <a:solidFill>
                  <a:schemeClr val="tx1"/>
                </a:solidFill>
              </a:defRPr>
            </a:lvl1pPr>
          </a:lstStyle>
          <a:p>
            <a:r>
              <a:rPr lang="nl-NL" smtClean="0">
                <a:solidFill>
                  <a:prstClr val="black"/>
                </a:solidFill>
              </a:rPr>
              <a:t>24 januari 2020</a:t>
            </a:r>
            <a:endParaRPr lang="nl-NL" dirty="0">
              <a:solidFill>
                <a:prstClr val="black"/>
              </a:solidFill>
            </a:endParaRPr>
          </a:p>
        </p:txBody>
      </p:sp>
      <p:sp>
        <p:nvSpPr>
          <p:cNvPr id="6" name="Footer Placeholder 4"/>
          <p:cNvSpPr>
            <a:spLocks noGrp="1"/>
          </p:cNvSpPr>
          <p:nvPr>
            <p:ph type="ftr" sz="quarter" idx="3"/>
          </p:nvPr>
        </p:nvSpPr>
        <p:spPr>
          <a:xfrm>
            <a:off x="2912882" y="6418800"/>
            <a:ext cx="4506016" cy="147600"/>
          </a:xfrm>
          <a:prstGeom prst="rect">
            <a:avLst/>
          </a:prstGeom>
        </p:spPr>
        <p:txBody>
          <a:bodyPr vert="horz" lIns="0" tIns="0" rIns="0" bIns="0" rtlCol="0" anchor="t" anchorCtr="0"/>
          <a:lstStyle>
            <a:lvl1pPr algn="r">
              <a:defRPr sz="1050">
                <a:solidFill>
                  <a:schemeClr val="tx1"/>
                </a:solidFill>
              </a:defRPr>
            </a:lvl1pPr>
          </a:lstStyle>
          <a:p>
            <a:r>
              <a:rPr lang="nl-NL" smtClean="0">
                <a:solidFill>
                  <a:prstClr val="black"/>
                </a:solidFill>
              </a:rPr>
              <a:t>Vragen(v)uur ECB-beleid</a:t>
            </a:r>
            <a:endParaRPr lang="nl-NL" dirty="0">
              <a:solidFill>
                <a:prstClr val="black"/>
              </a:solidFill>
            </a:endParaRPr>
          </a:p>
        </p:txBody>
      </p:sp>
      <p:sp>
        <p:nvSpPr>
          <p:cNvPr id="7" name="Slide Number Placeholder 5"/>
          <p:cNvSpPr>
            <a:spLocks noGrp="1"/>
          </p:cNvSpPr>
          <p:nvPr>
            <p:ph type="sldNum" sz="quarter" idx="4"/>
          </p:nvPr>
        </p:nvSpPr>
        <p:spPr>
          <a:xfrm>
            <a:off x="2149309" y="6418800"/>
            <a:ext cx="603318" cy="1476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solidFill>
                  <a:prstClr val="black"/>
                </a:solidFill>
              </a:rPr>
              <a:pPr/>
              <a:t>‹nr.›</a:t>
            </a:fld>
            <a:endParaRPr lang="nl-NL" dirty="0">
              <a:solidFill>
                <a:prstClr val="black"/>
              </a:solidFill>
            </a:endParaRPr>
          </a:p>
        </p:txBody>
      </p:sp>
    </p:spTree>
    <p:extLst>
      <p:ext uri="{BB962C8B-B14F-4D97-AF65-F5344CB8AC3E}">
        <p14:creationId xmlns:p14="http://schemas.microsoft.com/office/powerpoint/2010/main" val="4704552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 y="0"/>
            <a:ext cx="9142840" cy="6858000"/>
          </a:xfrm>
          <a:prstGeom prst="rect">
            <a:avLst/>
          </a:prstGeom>
        </p:spPr>
      </p:pic>
      <p:sp>
        <p:nvSpPr>
          <p:cNvPr id="9" name="Rechthoek 8"/>
          <p:cNvSpPr/>
          <p:nvPr userDrawn="1"/>
        </p:nvSpPr>
        <p:spPr>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solidFill>
                <a:prstClr val="white"/>
              </a:solidFill>
            </a:endParaRPr>
          </a:p>
        </p:txBody>
      </p:sp>
      <p:sp>
        <p:nvSpPr>
          <p:cNvPr id="2" name="Title 1"/>
          <p:cNvSpPr>
            <a:spLocks noGrp="1"/>
          </p:cNvSpPr>
          <p:nvPr>
            <p:ph type="ctrTitle"/>
          </p:nvPr>
        </p:nvSpPr>
        <p:spPr>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316829" y="6139119"/>
            <a:ext cx="1210313" cy="365125"/>
          </a:xfrm>
        </p:spPr>
        <p:txBody>
          <a:bodyPr/>
          <a:lstStyle/>
          <a:p>
            <a:r>
              <a:rPr lang="nl-NL" smtClean="0">
                <a:solidFill>
                  <a:prstClr val="white"/>
                </a:solidFill>
              </a:rPr>
              <a:t>24 januari 2020</a:t>
            </a:r>
            <a:endParaRPr lang="nl-NL">
              <a:solidFill>
                <a:prstClr val="white"/>
              </a:solidFill>
            </a:endParaRPr>
          </a:p>
        </p:txBody>
      </p:sp>
      <p:sp>
        <p:nvSpPr>
          <p:cNvPr id="5" name="Footer Placeholder 4"/>
          <p:cNvSpPr>
            <a:spLocks noGrp="1"/>
          </p:cNvSpPr>
          <p:nvPr>
            <p:ph type="ftr" sz="quarter" idx="11"/>
          </p:nvPr>
        </p:nvSpPr>
        <p:spPr>
          <a:xfrm>
            <a:off x="2510476" y="6139118"/>
            <a:ext cx="3086100" cy="365125"/>
          </a:xfrm>
        </p:spPr>
        <p:txBody>
          <a:bodyPr/>
          <a:lstStyle/>
          <a:p>
            <a:r>
              <a:rPr lang="nl-NL" smtClean="0">
                <a:solidFill>
                  <a:prstClr val="white"/>
                </a:solidFill>
              </a:rPr>
              <a:t>Vragen(v)uur ECB-beleid</a:t>
            </a:r>
            <a:endParaRPr lang="nl-NL">
              <a:solidFill>
                <a:prstClr val="white"/>
              </a:solidFill>
            </a:endParaRPr>
          </a:p>
        </p:txBody>
      </p:sp>
      <p:sp>
        <p:nvSpPr>
          <p:cNvPr id="6" name="Slide Number Placeholder 5"/>
          <p:cNvSpPr>
            <a:spLocks noGrp="1"/>
          </p:cNvSpPr>
          <p:nvPr>
            <p:ph type="sldNum" sz="quarter" idx="12"/>
          </p:nvPr>
        </p:nvSpPr>
        <p:spPr>
          <a:xfrm>
            <a:off x="6172199" y="6139117"/>
            <a:ext cx="2057400" cy="365125"/>
          </a:xfrm>
        </p:spPr>
        <p:txBody>
          <a:bodyPr/>
          <a:lstStyle/>
          <a:p>
            <a:fld id="{73EE6724-4521-4EF8-974D-BA1C7F9CD007}" type="slidenum">
              <a:rPr lang="nl-NL" smtClean="0">
                <a:solidFill>
                  <a:prstClr val="white"/>
                </a:solidFill>
              </a:rPr>
              <a:pPr/>
              <a:t>‹nr.›</a:t>
            </a:fld>
            <a:endParaRPr lang="nl-NL">
              <a:solidFill>
                <a:prstClr val="white"/>
              </a:solidFill>
            </a:endParaRPr>
          </a:p>
        </p:txBody>
      </p:sp>
      <p:sp>
        <p:nvSpPr>
          <p:cNvPr id="8" name="Tijdelijke aanduiding voor inhoud 7"/>
          <p:cNvSpPr>
            <a:spLocks noGrp="1"/>
          </p:cNvSpPr>
          <p:nvPr>
            <p:ph sz="quarter" idx="13" hasCustomPrompt="1"/>
          </p:nvPr>
        </p:nvSpPr>
        <p:spPr>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808" y="4765514"/>
            <a:ext cx="2438405" cy="780290"/>
          </a:xfrm>
          <a:prstGeom prst="rect">
            <a:avLst/>
          </a:prstGeom>
        </p:spPr>
      </p:pic>
    </p:spTree>
    <p:extLst>
      <p:ext uri="{BB962C8B-B14F-4D97-AF65-F5344CB8AC3E}">
        <p14:creationId xmlns:p14="http://schemas.microsoft.com/office/powerpoint/2010/main" val="3791302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FotoTerminal">
    <p:spTree>
      <p:nvGrpSpPr>
        <p:cNvPr id="1" name=""/>
        <p:cNvGrpSpPr/>
        <p:nvPr/>
      </p:nvGrpSpPr>
      <p:grpSpPr>
        <a:xfrm>
          <a:off x="0" y="0"/>
          <a:ext cx="0" cy="0"/>
          <a:chOff x="0" y="0"/>
          <a:chExt cx="0" cy="0"/>
        </a:xfrm>
      </p:grpSpPr>
      <p:pic>
        <p:nvPicPr>
          <p:cNvPr id="4098" name="Picture 2" descr="R:\Projecten\347_TID_DNB_HUISSTIJL\van_tid\20150119\Crop2\Crop2\4x3\terminal 4.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874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dirty="0"/>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dirty="0"/>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spTree>
    <p:extLst>
      <p:ext uri="{BB962C8B-B14F-4D97-AF65-F5344CB8AC3E}">
        <p14:creationId xmlns:p14="http://schemas.microsoft.com/office/powerpoint/2010/main" val="165065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DNBGrijs2">
    <p:bg>
      <p:bgPr>
        <a:solidFill>
          <a:srgbClr val="7B98AC"/>
        </a:solidFill>
        <a:effectLst/>
      </p:bgPr>
    </p:bg>
    <p:spTree>
      <p:nvGrpSpPr>
        <p:cNvPr id="1" name=""/>
        <p:cNvGrpSpPr/>
        <p:nvPr/>
      </p:nvGrpSpPr>
      <p:grpSpPr>
        <a:xfrm>
          <a:off x="0" y="0"/>
          <a:ext cx="0" cy="0"/>
          <a:chOff x="0" y="0"/>
          <a:chExt cx="0" cy="0"/>
        </a:xfrm>
      </p:grpSpPr>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dirty="0"/>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dirty="0"/>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01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diaDNBGrijs1">
    <p:bg>
      <p:bgPr>
        <a:solidFill>
          <a:srgbClr val="323E48"/>
        </a:solidFill>
        <a:effectLst/>
      </p:bgPr>
    </p:bg>
    <p:spTree>
      <p:nvGrpSpPr>
        <p:cNvPr id="1" name=""/>
        <p:cNvGrpSpPr/>
        <p:nvPr/>
      </p:nvGrpSpPr>
      <p:grpSpPr>
        <a:xfrm>
          <a:off x="0" y="0"/>
          <a:ext cx="0" cy="0"/>
          <a:chOff x="0" y="0"/>
          <a:chExt cx="0" cy="0"/>
        </a:xfrm>
      </p:grpSpPr>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dirty="0"/>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dirty="0"/>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72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diaDNBBlauw1">
    <p:bg>
      <p:bgPr>
        <a:solidFill>
          <a:srgbClr val="211261"/>
        </a:solidFill>
        <a:effectLst/>
      </p:bgPr>
    </p:bg>
    <p:spTree>
      <p:nvGrpSpPr>
        <p:cNvPr id="1" name=""/>
        <p:cNvGrpSpPr/>
        <p:nvPr/>
      </p:nvGrpSpPr>
      <p:grpSpPr>
        <a:xfrm>
          <a:off x="0" y="0"/>
          <a:ext cx="0" cy="0"/>
          <a:chOff x="0" y="0"/>
          <a:chExt cx="0" cy="0"/>
        </a:xfrm>
      </p:grpSpPr>
      <p:sp>
        <p:nvSpPr>
          <p:cNvPr id="9" name="Rechthoek 8"/>
          <p:cNvSpPr/>
          <p:nvPr userDrawn="1"/>
        </p:nvSpPr>
        <p:spPr bwMode="gray">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dirty="0"/>
          </a:p>
        </p:txBody>
      </p:sp>
      <p:sp>
        <p:nvSpPr>
          <p:cNvPr id="2" name="Title 1"/>
          <p:cNvSpPr>
            <a:spLocks noGrp="1"/>
          </p:cNvSpPr>
          <p:nvPr>
            <p:ph type="ctrTitle"/>
          </p:nvPr>
        </p:nvSpPr>
        <p:spPr bwMode="gray">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a:t>Klik om de stijl te bewerken</a:t>
            </a:r>
            <a:endParaRPr lang="en-US" dirty="0"/>
          </a:p>
        </p:txBody>
      </p:sp>
      <p:sp>
        <p:nvSpPr>
          <p:cNvPr id="3" name="Subtitle 2"/>
          <p:cNvSpPr>
            <a:spLocks noGrp="1"/>
          </p:cNvSpPr>
          <p:nvPr>
            <p:ph type="subTitle" idx="1"/>
          </p:nvPr>
        </p:nvSpPr>
        <p:spPr bwMode="gray">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8" name="Tijdelijke aanduiding voor inhoud 7"/>
          <p:cNvSpPr>
            <a:spLocks noGrp="1"/>
          </p:cNvSpPr>
          <p:nvPr>
            <p:ph sz="quarter" idx="13" hasCustomPrompt="1"/>
          </p:nvPr>
        </p:nvSpPr>
        <p:spPr bwMode="gray">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65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image" Target="../media/image1.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R:\Projecten\000_TID_DNBPPT\van_tid\DNB_merkteken_pos_rgb-klein.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01561" y="6242400"/>
            <a:ext cx="1527175" cy="4873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95200" y="399600"/>
            <a:ext cx="8568000" cy="674288"/>
          </a:xfrm>
          <a:prstGeom prst="rect">
            <a:avLst/>
          </a:prstGeom>
        </p:spPr>
        <p:txBody>
          <a:bodyPr vert="horz" lIns="0" tIns="0" rIns="0" bIns="0" rtlCol="0" anchor="t" anchorCtr="0">
            <a:noAutofit/>
          </a:bodyPr>
          <a:lstStyle/>
          <a:p>
            <a:r>
              <a:rPr lang="nl-NL" dirty="0"/>
              <a:t>Klik om de stijl te bewerken</a:t>
            </a:r>
            <a:endParaRPr lang="en-US" dirty="0"/>
          </a:p>
        </p:txBody>
      </p:sp>
      <p:sp>
        <p:nvSpPr>
          <p:cNvPr id="3" name="Text Placeholder 2"/>
          <p:cNvSpPr>
            <a:spLocks noGrp="1"/>
          </p:cNvSpPr>
          <p:nvPr>
            <p:ph type="body" idx="1"/>
          </p:nvPr>
        </p:nvSpPr>
        <p:spPr>
          <a:xfrm>
            <a:off x="295200" y="1353600"/>
            <a:ext cx="8553600" cy="4608000"/>
          </a:xfrm>
          <a:prstGeom prst="rect">
            <a:avLst/>
          </a:prstGeom>
        </p:spPr>
        <p:txBody>
          <a:bodyPr vert="horz" lIns="0" tIns="0" rIns="0" bIns="0" rtlCol="0" anchor="t" anchorCtr="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9" name="Date Placeholder 3"/>
          <p:cNvSpPr>
            <a:spLocks noGrp="1"/>
          </p:cNvSpPr>
          <p:nvPr>
            <p:ph type="dt" sz="half" idx="2"/>
          </p:nvPr>
        </p:nvSpPr>
        <p:spPr>
          <a:xfrm>
            <a:off x="7417599" y="6421305"/>
            <a:ext cx="1314182" cy="146200"/>
          </a:xfrm>
          <a:prstGeom prst="rect">
            <a:avLst/>
          </a:prstGeom>
        </p:spPr>
        <p:txBody>
          <a:bodyPr vert="horz" lIns="0" tIns="0" rIns="0" bIns="0" rtlCol="0" anchor="t" anchorCtr="0"/>
          <a:lstStyle>
            <a:lvl1pPr algn="r">
              <a:defRPr sz="1050">
                <a:solidFill>
                  <a:schemeClr val="tx1"/>
                </a:solidFill>
              </a:defRPr>
            </a:lvl1pPr>
          </a:lstStyle>
          <a:p>
            <a:r>
              <a:rPr lang="en-US" dirty="0"/>
              <a:t>&lt;d </a:t>
            </a:r>
            <a:r>
              <a:rPr lang="en-US" dirty="0" err="1"/>
              <a:t>maand</a:t>
            </a:r>
            <a:r>
              <a:rPr lang="en-US" dirty="0"/>
              <a:t>&gt; 2015</a:t>
            </a:r>
            <a:endParaRPr lang="nl-NL" dirty="0"/>
          </a:p>
        </p:txBody>
      </p:sp>
      <p:sp>
        <p:nvSpPr>
          <p:cNvPr id="10" name="Footer Placeholder 4"/>
          <p:cNvSpPr>
            <a:spLocks noGrp="1"/>
          </p:cNvSpPr>
          <p:nvPr>
            <p:ph type="ftr" sz="quarter" idx="3"/>
          </p:nvPr>
        </p:nvSpPr>
        <p:spPr>
          <a:xfrm>
            <a:off x="2912882" y="6421612"/>
            <a:ext cx="4506016" cy="147600"/>
          </a:xfrm>
          <a:prstGeom prst="rect">
            <a:avLst/>
          </a:prstGeom>
        </p:spPr>
        <p:txBody>
          <a:bodyPr vert="horz" lIns="0" tIns="0" rIns="0" bIns="0" rtlCol="0" anchor="t" anchorCtr="0"/>
          <a:lstStyle>
            <a:lvl1pPr algn="r">
              <a:defRPr sz="1050">
                <a:solidFill>
                  <a:schemeClr val="tx1"/>
                </a:solidFill>
              </a:defRPr>
            </a:lvl1pPr>
          </a:lstStyle>
          <a:p>
            <a:r>
              <a:rPr lang="nl-NL" dirty="0"/>
              <a:t>kies Invoegen-&gt;'Koptekst en voettekst' voor &lt;auteur, functie&gt; en</a:t>
            </a:r>
          </a:p>
        </p:txBody>
      </p:sp>
      <p:sp>
        <p:nvSpPr>
          <p:cNvPr id="11" name="Slide Number Placeholder 5"/>
          <p:cNvSpPr>
            <a:spLocks noGrp="1"/>
          </p:cNvSpPr>
          <p:nvPr>
            <p:ph type="sldNum" sz="quarter" idx="4"/>
          </p:nvPr>
        </p:nvSpPr>
        <p:spPr>
          <a:xfrm>
            <a:off x="2149309" y="6420525"/>
            <a:ext cx="603318" cy="1476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pPr/>
              <a:t>‹nr.›</a:t>
            </a:fld>
            <a:endParaRPr lang="nl-NL" dirty="0"/>
          </a:p>
        </p:txBody>
      </p:sp>
    </p:spTree>
    <p:extLst>
      <p:ext uri="{BB962C8B-B14F-4D97-AF65-F5344CB8AC3E}">
        <p14:creationId xmlns:p14="http://schemas.microsoft.com/office/powerpoint/2010/main" val="548300563"/>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82" r:id="rId3"/>
    <p:sldLayoutId id="2147483679" r:id="rId4"/>
    <p:sldLayoutId id="2147483680" r:id="rId5"/>
    <p:sldLayoutId id="2147483683" r:id="rId6"/>
    <p:sldLayoutId id="2147483677" r:id="rId7"/>
    <p:sldLayoutId id="2147483676" r:id="rId8"/>
    <p:sldLayoutId id="2147483678" r:id="rId9"/>
    <p:sldLayoutId id="2147483671" r:id="rId10"/>
    <p:sldLayoutId id="2147483670" r:id="rId11"/>
    <p:sldLayoutId id="2147483685" r:id="rId12"/>
    <p:sldLayoutId id="2147483672" r:id="rId13"/>
    <p:sldLayoutId id="2147483686" r:id="rId14"/>
    <p:sldLayoutId id="2147483684" r:id="rId15"/>
    <p:sldLayoutId id="2147483674" r:id="rId16"/>
    <p:sldLayoutId id="2147483675" r:id="rId17"/>
  </p:sldLayoutIdLst>
  <p:hf hdr="0"/>
  <p:txStyles>
    <p:titleStyle>
      <a:lvl1pPr algn="l" defTabSz="914400" rtl="0" eaLnBrk="1" latinLnBrk="0" hangingPunct="1">
        <a:lnSpc>
          <a:spcPts val="375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ts val="2250"/>
        </a:lnSpc>
        <a:spcBef>
          <a:spcPts val="0"/>
        </a:spcBef>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ts val="1800"/>
        </a:lnSpc>
        <a:spcBef>
          <a:spcPts val="0"/>
        </a:spcBef>
        <a:buSzPct val="125000"/>
        <a:buFontTx/>
        <a:buNone/>
        <a:defRPr sz="1850" b="1" kern="1200">
          <a:solidFill>
            <a:schemeClr val="tx1"/>
          </a:solidFill>
          <a:latin typeface="+mn-lt"/>
          <a:ea typeface="+mn-ea"/>
          <a:cs typeface="+mn-cs"/>
        </a:defRPr>
      </a:lvl2pPr>
      <a:lvl3pPr marL="180975"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3pPr>
      <a:lvl4pPr marL="36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4pPr>
      <a:lvl5pPr marL="54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R:\Projecten\000_TID_DNBPPT\van_tid\DNB_merkteken_pos_rgb-kle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561" y="6242400"/>
            <a:ext cx="1527175" cy="4873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95200" y="399600"/>
            <a:ext cx="8568000" cy="674288"/>
          </a:xfrm>
          <a:prstGeom prst="rect">
            <a:avLst/>
          </a:prstGeom>
        </p:spPr>
        <p:txBody>
          <a:bodyPr vert="horz" lIns="0" tIns="0" rIns="0" bIns="0" rtlCol="0" anchor="t" anchorCtr="0">
            <a:noAutofit/>
          </a:bodyPr>
          <a:lstStyle/>
          <a:p>
            <a:r>
              <a:rPr lang="nl-NL" dirty="0"/>
              <a:t>Klik om de stijl te bewerken</a:t>
            </a:r>
            <a:endParaRPr lang="en-US" dirty="0"/>
          </a:p>
        </p:txBody>
      </p:sp>
      <p:sp>
        <p:nvSpPr>
          <p:cNvPr id="3" name="Text Placeholder 2"/>
          <p:cNvSpPr>
            <a:spLocks noGrp="1"/>
          </p:cNvSpPr>
          <p:nvPr>
            <p:ph type="body" idx="1"/>
          </p:nvPr>
        </p:nvSpPr>
        <p:spPr>
          <a:xfrm>
            <a:off x="295200" y="1353600"/>
            <a:ext cx="8553600" cy="4608000"/>
          </a:xfrm>
          <a:prstGeom prst="rect">
            <a:avLst/>
          </a:prstGeom>
        </p:spPr>
        <p:txBody>
          <a:bodyPr vert="horz" lIns="0" tIns="0" rIns="0" bIns="0" rtlCol="0" anchor="t" anchorCtr="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9" name="Date Placeholder 3"/>
          <p:cNvSpPr>
            <a:spLocks noGrp="1"/>
          </p:cNvSpPr>
          <p:nvPr>
            <p:ph type="dt" sz="half" idx="2"/>
          </p:nvPr>
        </p:nvSpPr>
        <p:spPr>
          <a:xfrm>
            <a:off x="7417599" y="6421305"/>
            <a:ext cx="1314182" cy="146200"/>
          </a:xfrm>
          <a:prstGeom prst="rect">
            <a:avLst/>
          </a:prstGeom>
        </p:spPr>
        <p:txBody>
          <a:bodyPr vert="horz" lIns="0" tIns="0" rIns="0" bIns="0" rtlCol="0" anchor="t" anchorCtr="0"/>
          <a:lstStyle>
            <a:lvl1pPr algn="r">
              <a:defRPr sz="1050">
                <a:solidFill>
                  <a:schemeClr val="tx1"/>
                </a:solidFill>
              </a:defRPr>
            </a:lvl1pPr>
          </a:lstStyle>
          <a:p>
            <a:r>
              <a:rPr lang="en-US" dirty="0">
                <a:solidFill>
                  <a:prstClr val="black"/>
                </a:solidFill>
              </a:rPr>
              <a:t>&lt;d </a:t>
            </a:r>
            <a:r>
              <a:rPr lang="en-US" dirty="0" err="1">
                <a:solidFill>
                  <a:prstClr val="black"/>
                </a:solidFill>
              </a:rPr>
              <a:t>maand</a:t>
            </a:r>
            <a:r>
              <a:rPr lang="en-US" dirty="0">
                <a:solidFill>
                  <a:prstClr val="black"/>
                </a:solidFill>
              </a:rPr>
              <a:t>&gt; 2015</a:t>
            </a:r>
            <a:endParaRPr lang="nl-NL" dirty="0">
              <a:solidFill>
                <a:prstClr val="black"/>
              </a:solidFill>
            </a:endParaRPr>
          </a:p>
        </p:txBody>
      </p:sp>
      <p:sp>
        <p:nvSpPr>
          <p:cNvPr id="10" name="Footer Placeholder 4"/>
          <p:cNvSpPr>
            <a:spLocks noGrp="1"/>
          </p:cNvSpPr>
          <p:nvPr>
            <p:ph type="ftr" sz="quarter" idx="3"/>
          </p:nvPr>
        </p:nvSpPr>
        <p:spPr>
          <a:xfrm>
            <a:off x="2912882" y="6421612"/>
            <a:ext cx="4506016" cy="147600"/>
          </a:xfrm>
          <a:prstGeom prst="rect">
            <a:avLst/>
          </a:prstGeom>
        </p:spPr>
        <p:txBody>
          <a:bodyPr vert="horz" lIns="0" tIns="0" rIns="0" bIns="0" rtlCol="0" anchor="t" anchorCtr="0"/>
          <a:lstStyle>
            <a:lvl1pPr algn="r">
              <a:defRPr sz="1050">
                <a:solidFill>
                  <a:schemeClr val="tx1"/>
                </a:solidFill>
              </a:defRPr>
            </a:lvl1pPr>
          </a:lstStyle>
          <a:p>
            <a:r>
              <a:rPr lang="nl-NL" dirty="0">
                <a:solidFill>
                  <a:prstClr val="black"/>
                </a:solidFill>
              </a:rPr>
              <a:t>kies Invoegen-&gt;'Koptekst en voettekst' voor &lt;auteur, functie&gt; en</a:t>
            </a:r>
          </a:p>
        </p:txBody>
      </p:sp>
      <p:sp>
        <p:nvSpPr>
          <p:cNvPr id="11" name="Slide Number Placeholder 5"/>
          <p:cNvSpPr>
            <a:spLocks noGrp="1"/>
          </p:cNvSpPr>
          <p:nvPr>
            <p:ph type="sldNum" sz="quarter" idx="4"/>
          </p:nvPr>
        </p:nvSpPr>
        <p:spPr>
          <a:xfrm>
            <a:off x="2149309" y="6420525"/>
            <a:ext cx="603318" cy="1476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solidFill>
                  <a:prstClr val="black"/>
                </a:solidFill>
              </a:rPr>
              <a:pPr/>
              <a:t>‹nr.›</a:t>
            </a:fld>
            <a:endParaRPr lang="nl-NL" dirty="0">
              <a:solidFill>
                <a:prstClr val="black"/>
              </a:solidFill>
            </a:endParaRPr>
          </a:p>
        </p:txBody>
      </p:sp>
    </p:spTree>
    <p:extLst>
      <p:ext uri="{BB962C8B-B14F-4D97-AF65-F5344CB8AC3E}">
        <p14:creationId xmlns:p14="http://schemas.microsoft.com/office/powerpoint/2010/main" val="1457511077"/>
      </p:ext>
    </p:extLst>
  </p:cSld>
  <p:clrMap bg1="lt1" tx1="dk1" bg2="lt2" tx2="dk2" accent1="accent1" accent2="accent2" accent3="accent3" accent4="accent4" accent5="accent5" accent6="accent6" hlink="hlink" folHlink="folHlink"/>
  <p:sldLayoutIdLst>
    <p:sldLayoutId id="2147483689" r:id="rId1"/>
  </p:sldLayoutIdLst>
  <p:hf hdr="0"/>
  <p:txStyles>
    <p:titleStyle>
      <a:lvl1pPr algn="l" defTabSz="914400" rtl="0" eaLnBrk="1" latinLnBrk="0" hangingPunct="1">
        <a:lnSpc>
          <a:spcPts val="375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ts val="2250"/>
        </a:lnSpc>
        <a:spcBef>
          <a:spcPts val="0"/>
        </a:spcBef>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ts val="1800"/>
        </a:lnSpc>
        <a:spcBef>
          <a:spcPts val="0"/>
        </a:spcBef>
        <a:buSzPct val="125000"/>
        <a:buFontTx/>
        <a:buNone/>
        <a:defRPr sz="1850" b="1" kern="1200">
          <a:solidFill>
            <a:schemeClr val="tx1"/>
          </a:solidFill>
          <a:latin typeface="+mn-lt"/>
          <a:ea typeface="+mn-ea"/>
          <a:cs typeface="+mn-cs"/>
        </a:defRPr>
      </a:lvl2pPr>
      <a:lvl3pPr marL="180975"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3pPr>
      <a:lvl4pPr marL="36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4pPr>
      <a:lvl5pPr marL="54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R:\Projecten\000_TID_DNBPPT\van_tid\DNB_merkteken_pos_rgb-klein.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01561" y="6242400"/>
            <a:ext cx="1527175" cy="4873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95200" y="399600"/>
            <a:ext cx="8568000" cy="674288"/>
          </a:xfrm>
          <a:prstGeom prst="rect">
            <a:avLst/>
          </a:prstGeom>
        </p:spPr>
        <p:txBody>
          <a:bodyPr vert="horz" lIns="0" tIns="0" rIns="0" bIns="0" rtlCol="0" anchor="t" anchorCtr="0">
            <a:noAutofit/>
          </a:bodyPr>
          <a:lstStyle/>
          <a:p>
            <a:r>
              <a:rPr lang="nl-NL" dirty="0"/>
              <a:t>Klik om de stijl te bewerken</a:t>
            </a:r>
            <a:endParaRPr lang="en-US" dirty="0"/>
          </a:p>
        </p:txBody>
      </p:sp>
      <p:sp>
        <p:nvSpPr>
          <p:cNvPr id="3" name="Text Placeholder 2"/>
          <p:cNvSpPr>
            <a:spLocks noGrp="1"/>
          </p:cNvSpPr>
          <p:nvPr>
            <p:ph type="body" idx="1"/>
          </p:nvPr>
        </p:nvSpPr>
        <p:spPr>
          <a:xfrm>
            <a:off x="295200" y="1353600"/>
            <a:ext cx="8553600" cy="4608000"/>
          </a:xfrm>
          <a:prstGeom prst="rect">
            <a:avLst/>
          </a:prstGeom>
        </p:spPr>
        <p:txBody>
          <a:bodyPr vert="horz" lIns="0" tIns="0" rIns="0" bIns="0" rtlCol="0" anchor="t" anchorCtr="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9" name="Date Placeholder 3"/>
          <p:cNvSpPr>
            <a:spLocks noGrp="1"/>
          </p:cNvSpPr>
          <p:nvPr>
            <p:ph type="dt" sz="half" idx="2"/>
          </p:nvPr>
        </p:nvSpPr>
        <p:spPr>
          <a:xfrm>
            <a:off x="7417599" y="6421305"/>
            <a:ext cx="1314182" cy="146200"/>
          </a:xfrm>
          <a:prstGeom prst="rect">
            <a:avLst/>
          </a:prstGeom>
        </p:spPr>
        <p:txBody>
          <a:bodyPr vert="horz" lIns="0" tIns="0" rIns="0" bIns="0" rtlCol="0" anchor="t" anchorCtr="0"/>
          <a:lstStyle>
            <a:lvl1pPr algn="r">
              <a:defRPr sz="1050">
                <a:solidFill>
                  <a:schemeClr val="tx1"/>
                </a:solidFill>
              </a:defRPr>
            </a:lvl1pPr>
          </a:lstStyle>
          <a:p>
            <a:r>
              <a:rPr lang="en-US" dirty="0">
                <a:solidFill>
                  <a:prstClr val="black"/>
                </a:solidFill>
              </a:rPr>
              <a:t>&lt;d </a:t>
            </a:r>
            <a:r>
              <a:rPr lang="en-US" dirty="0" err="1">
                <a:solidFill>
                  <a:prstClr val="black"/>
                </a:solidFill>
              </a:rPr>
              <a:t>maand</a:t>
            </a:r>
            <a:r>
              <a:rPr lang="en-US" dirty="0">
                <a:solidFill>
                  <a:prstClr val="black"/>
                </a:solidFill>
              </a:rPr>
              <a:t>&gt; 2015</a:t>
            </a:r>
            <a:endParaRPr lang="nl-NL" dirty="0">
              <a:solidFill>
                <a:prstClr val="black"/>
              </a:solidFill>
            </a:endParaRPr>
          </a:p>
        </p:txBody>
      </p:sp>
      <p:sp>
        <p:nvSpPr>
          <p:cNvPr id="10" name="Footer Placeholder 4"/>
          <p:cNvSpPr>
            <a:spLocks noGrp="1"/>
          </p:cNvSpPr>
          <p:nvPr>
            <p:ph type="ftr" sz="quarter" idx="3"/>
          </p:nvPr>
        </p:nvSpPr>
        <p:spPr>
          <a:xfrm>
            <a:off x="2912882" y="6421612"/>
            <a:ext cx="4506016" cy="147600"/>
          </a:xfrm>
          <a:prstGeom prst="rect">
            <a:avLst/>
          </a:prstGeom>
        </p:spPr>
        <p:txBody>
          <a:bodyPr vert="horz" lIns="0" tIns="0" rIns="0" bIns="0" rtlCol="0" anchor="t" anchorCtr="0"/>
          <a:lstStyle>
            <a:lvl1pPr algn="r">
              <a:defRPr sz="1050">
                <a:solidFill>
                  <a:schemeClr val="tx1"/>
                </a:solidFill>
              </a:defRPr>
            </a:lvl1pPr>
          </a:lstStyle>
          <a:p>
            <a:r>
              <a:rPr lang="nl-NL" dirty="0">
                <a:solidFill>
                  <a:prstClr val="black"/>
                </a:solidFill>
              </a:rPr>
              <a:t>kies Invoegen-&gt;'</a:t>
            </a:r>
            <a:r>
              <a:rPr lang="nl-NL" dirty="0" err="1">
                <a:solidFill>
                  <a:prstClr val="black"/>
                </a:solidFill>
              </a:rPr>
              <a:t>Koptekst</a:t>
            </a:r>
            <a:r>
              <a:rPr lang="nl-NL" dirty="0">
                <a:solidFill>
                  <a:prstClr val="black"/>
                </a:solidFill>
              </a:rPr>
              <a:t> en voettekst' voor &lt;auteur, functie&gt; en</a:t>
            </a:r>
          </a:p>
        </p:txBody>
      </p:sp>
      <p:sp>
        <p:nvSpPr>
          <p:cNvPr id="11" name="Slide Number Placeholder 5"/>
          <p:cNvSpPr>
            <a:spLocks noGrp="1"/>
          </p:cNvSpPr>
          <p:nvPr>
            <p:ph type="sldNum" sz="quarter" idx="4"/>
          </p:nvPr>
        </p:nvSpPr>
        <p:spPr>
          <a:xfrm>
            <a:off x="2149309" y="6420525"/>
            <a:ext cx="603318" cy="1476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solidFill>
                  <a:prstClr val="black"/>
                </a:solidFill>
              </a:rPr>
              <a:pPr/>
              <a:t>‹nr.›</a:t>
            </a:fld>
            <a:endParaRPr lang="nl-NL" dirty="0">
              <a:solidFill>
                <a:prstClr val="black"/>
              </a:solidFill>
            </a:endParaRPr>
          </a:p>
        </p:txBody>
      </p:sp>
    </p:spTree>
    <p:extLst>
      <p:ext uri="{BB962C8B-B14F-4D97-AF65-F5344CB8AC3E}">
        <p14:creationId xmlns:p14="http://schemas.microsoft.com/office/powerpoint/2010/main" val="305444923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hdr="0"/>
  <p:txStyles>
    <p:titleStyle>
      <a:lvl1pPr algn="l" defTabSz="914400" rtl="0" eaLnBrk="1" latinLnBrk="0" hangingPunct="1">
        <a:lnSpc>
          <a:spcPts val="375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ts val="2250"/>
        </a:lnSpc>
        <a:spcBef>
          <a:spcPts val="0"/>
        </a:spcBef>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ts val="1800"/>
        </a:lnSpc>
        <a:spcBef>
          <a:spcPts val="0"/>
        </a:spcBef>
        <a:buSzPct val="125000"/>
        <a:buFontTx/>
        <a:buNone/>
        <a:defRPr sz="1850" b="1" kern="1200">
          <a:solidFill>
            <a:schemeClr val="tx1"/>
          </a:solidFill>
          <a:latin typeface="+mn-lt"/>
          <a:ea typeface="+mn-ea"/>
          <a:cs typeface="+mn-cs"/>
        </a:defRPr>
      </a:lvl2pPr>
      <a:lvl3pPr marL="180975"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3pPr>
      <a:lvl4pPr marL="36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4pPr>
      <a:lvl5pPr marL="54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R:\Projecten\000_TID_DNBPPT\van_tid\DNB_merkteken_pos_rgb-kle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561" y="6242400"/>
            <a:ext cx="1527175" cy="4873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95200" y="399600"/>
            <a:ext cx="8568000" cy="674288"/>
          </a:xfrm>
          <a:prstGeom prst="rect">
            <a:avLst/>
          </a:prstGeom>
        </p:spPr>
        <p:txBody>
          <a:bodyPr vert="horz" lIns="0" tIns="0" rIns="0" bIns="0" rtlCol="0" anchor="t" anchorCtr="0">
            <a:noAutofit/>
          </a:bodyPr>
          <a:lstStyle/>
          <a:p>
            <a:r>
              <a:rPr lang="nl-NL" dirty="0"/>
              <a:t>Klik om de stijl te bewerken</a:t>
            </a:r>
            <a:endParaRPr lang="en-US" dirty="0"/>
          </a:p>
        </p:txBody>
      </p:sp>
      <p:sp>
        <p:nvSpPr>
          <p:cNvPr id="3" name="Text Placeholder 2"/>
          <p:cNvSpPr>
            <a:spLocks noGrp="1"/>
          </p:cNvSpPr>
          <p:nvPr>
            <p:ph type="body" idx="1"/>
          </p:nvPr>
        </p:nvSpPr>
        <p:spPr>
          <a:xfrm>
            <a:off x="295200" y="1353600"/>
            <a:ext cx="8553600" cy="4608000"/>
          </a:xfrm>
          <a:prstGeom prst="rect">
            <a:avLst/>
          </a:prstGeom>
        </p:spPr>
        <p:txBody>
          <a:bodyPr vert="horz" lIns="0" tIns="0" rIns="0" bIns="0" rtlCol="0" anchor="t" anchorCtr="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9" name="Date Placeholder 3"/>
          <p:cNvSpPr>
            <a:spLocks noGrp="1"/>
          </p:cNvSpPr>
          <p:nvPr>
            <p:ph type="dt" sz="half" idx="2"/>
          </p:nvPr>
        </p:nvSpPr>
        <p:spPr>
          <a:xfrm>
            <a:off x="7417599" y="6421305"/>
            <a:ext cx="1314182" cy="146200"/>
          </a:xfrm>
          <a:prstGeom prst="rect">
            <a:avLst/>
          </a:prstGeom>
        </p:spPr>
        <p:txBody>
          <a:bodyPr vert="horz" lIns="0" tIns="0" rIns="0" bIns="0" rtlCol="0" anchor="t" anchorCtr="0"/>
          <a:lstStyle>
            <a:lvl1pPr algn="r">
              <a:defRPr sz="1050">
                <a:solidFill>
                  <a:schemeClr val="tx1"/>
                </a:solidFill>
              </a:defRPr>
            </a:lvl1pPr>
          </a:lstStyle>
          <a:p>
            <a:r>
              <a:rPr lang="en-US" dirty="0">
                <a:solidFill>
                  <a:prstClr val="black"/>
                </a:solidFill>
              </a:rPr>
              <a:t>&lt;d </a:t>
            </a:r>
            <a:r>
              <a:rPr lang="en-US" dirty="0" err="1">
                <a:solidFill>
                  <a:prstClr val="black"/>
                </a:solidFill>
              </a:rPr>
              <a:t>maand</a:t>
            </a:r>
            <a:r>
              <a:rPr lang="en-US" dirty="0">
                <a:solidFill>
                  <a:prstClr val="black"/>
                </a:solidFill>
              </a:rPr>
              <a:t>&gt; 2015</a:t>
            </a:r>
            <a:endParaRPr lang="nl-NL" dirty="0">
              <a:solidFill>
                <a:prstClr val="black"/>
              </a:solidFill>
            </a:endParaRPr>
          </a:p>
        </p:txBody>
      </p:sp>
      <p:sp>
        <p:nvSpPr>
          <p:cNvPr id="10" name="Footer Placeholder 4"/>
          <p:cNvSpPr>
            <a:spLocks noGrp="1"/>
          </p:cNvSpPr>
          <p:nvPr>
            <p:ph type="ftr" sz="quarter" idx="3"/>
          </p:nvPr>
        </p:nvSpPr>
        <p:spPr>
          <a:xfrm>
            <a:off x="2912882" y="6421612"/>
            <a:ext cx="4506016" cy="147600"/>
          </a:xfrm>
          <a:prstGeom prst="rect">
            <a:avLst/>
          </a:prstGeom>
        </p:spPr>
        <p:txBody>
          <a:bodyPr vert="horz" lIns="0" tIns="0" rIns="0" bIns="0" rtlCol="0" anchor="t" anchorCtr="0"/>
          <a:lstStyle>
            <a:lvl1pPr algn="r">
              <a:defRPr sz="1050">
                <a:solidFill>
                  <a:schemeClr val="tx1"/>
                </a:solidFill>
              </a:defRPr>
            </a:lvl1pPr>
          </a:lstStyle>
          <a:p>
            <a:r>
              <a:rPr lang="nl-NL" dirty="0">
                <a:solidFill>
                  <a:prstClr val="black"/>
                </a:solidFill>
              </a:rPr>
              <a:t>kies Invoegen-&gt;'Koptekst en voettekst' voor &lt;auteur, functie&gt; en</a:t>
            </a:r>
          </a:p>
        </p:txBody>
      </p:sp>
      <p:sp>
        <p:nvSpPr>
          <p:cNvPr id="11" name="Slide Number Placeholder 5"/>
          <p:cNvSpPr>
            <a:spLocks noGrp="1"/>
          </p:cNvSpPr>
          <p:nvPr>
            <p:ph type="sldNum" sz="quarter" idx="4"/>
          </p:nvPr>
        </p:nvSpPr>
        <p:spPr>
          <a:xfrm>
            <a:off x="2149309" y="6420525"/>
            <a:ext cx="603318" cy="1476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solidFill>
                  <a:prstClr val="black"/>
                </a:solidFill>
              </a:rPr>
              <a:pPr/>
              <a:t>‹nr.›</a:t>
            </a:fld>
            <a:endParaRPr lang="nl-NL" dirty="0">
              <a:solidFill>
                <a:prstClr val="black"/>
              </a:solidFill>
            </a:endParaRPr>
          </a:p>
        </p:txBody>
      </p:sp>
    </p:spTree>
    <p:extLst>
      <p:ext uri="{BB962C8B-B14F-4D97-AF65-F5344CB8AC3E}">
        <p14:creationId xmlns:p14="http://schemas.microsoft.com/office/powerpoint/2010/main" val="4132329856"/>
      </p:ext>
    </p:extLst>
  </p:cSld>
  <p:clrMap bg1="lt1" tx1="dk1" bg2="lt2" tx2="dk2" accent1="accent1" accent2="accent2" accent3="accent3" accent4="accent4" accent5="accent5" accent6="accent6" hlink="hlink" folHlink="folHlink"/>
  <p:sldLayoutIdLst>
    <p:sldLayoutId id="2147483709" r:id="rId1"/>
  </p:sldLayoutIdLst>
  <p:hf hdr="0"/>
  <p:txStyles>
    <p:titleStyle>
      <a:lvl1pPr algn="l" defTabSz="914400" rtl="0" eaLnBrk="1" latinLnBrk="0" hangingPunct="1">
        <a:lnSpc>
          <a:spcPts val="375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ts val="2250"/>
        </a:lnSpc>
        <a:spcBef>
          <a:spcPts val="0"/>
        </a:spcBef>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ts val="1800"/>
        </a:lnSpc>
        <a:spcBef>
          <a:spcPts val="0"/>
        </a:spcBef>
        <a:buSzPct val="125000"/>
        <a:buFontTx/>
        <a:buNone/>
        <a:defRPr sz="1850" b="1" kern="1200">
          <a:solidFill>
            <a:schemeClr val="tx1"/>
          </a:solidFill>
          <a:latin typeface="+mn-lt"/>
          <a:ea typeface="+mn-ea"/>
          <a:cs typeface="+mn-cs"/>
        </a:defRPr>
      </a:lvl2pPr>
      <a:lvl3pPr marL="180975"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3pPr>
      <a:lvl4pPr marL="36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4pPr>
      <a:lvl5pPr marL="54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R:\Projecten\000_TID_DNBPPT\van_tid\DNB_merkteken_pos_rgb-klein.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01561" y="6242400"/>
            <a:ext cx="1527175" cy="4873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95200" y="399600"/>
            <a:ext cx="8568000" cy="674288"/>
          </a:xfrm>
          <a:prstGeom prst="rect">
            <a:avLst/>
          </a:prstGeom>
        </p:spPr>
        <p:txBody>
          <a:bodyPr vert="horz" lIns="0" tIns="0" rIns="0" bIns="0" rtlCol="0" anchor="t" anchorCtr="0">
            <a:noAutofit/>
          </a:bodyPr>
          <a:lstStyle/>
          <a:p>
            <a:r>
              <a:rPr lang="nl-NL" dirty="0"/>
              <a:t>Klik om de stijl te bewerken</a:t>
            </a:r>
            <a:endParaRPr lang="en-US" dirty="0"/>
          </a:p>
        </p:txBody>
      </p:sp>
      <p:sp>
        <p:nvSpPr>
          <p:cNvPr id="3" name="Text Placeholder 2"/>
          <p:cNvSpPr>
            <a:spLocks noGrp="1"/>
          </p:cNvSpPr>
          <p:nvPr>
            <p:ph type="body" idx="1"/>
          </p:nvPr>
        </p:nvSpPr>
        <p:spPr>
          <a:xfrm>
            <a:off x="295200" y="1353600"/>
            <a:ext cx="8553600" cy="4608000"/>
          </a:xfrm>
          <a:prstGeom prst="rect">
            <a:avLst/>
          </a:prstGeom>
        </p:spPr>
        <p:txBody>
          <a:bodyPr vert="horz" lIns="0" tIns="0" rIns="0" bIns="0" rtlCol="0" anchor="t" anchorCtr="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9" name="Date Placeholder 3"/>
          <p:cNvSpPr>
            <a:spLocks noGrp="1"/>
          </p:cNvSpPr>
          <p:nvPr>
            <p:ph type="dt" sz="half" idx="2"/>
          </p:nvPr>
        </p:nvSpPr>
        <p:spPr>
          <a:xfrm>
            <a:off x="7417599" y="6421305"/>
            <a:ext cx="1314182" cy="146200"/>
          </a:xfrm>
          <a:prstGeom prst="rect">
            <a:avLst/>
          </a:prstGeom>
        </p:spPr>
        <p:txBody>
          <a:bodyPr vert="horz" lIns="0" tIns="0" rIns="0" bIns="0" rtlCol="0" anchor="t" anchorCtr="0"/>
          <a:lstStyle>
            <a:lvl1pPr algn="r">
              <a:defRPr sz="1050">
                <a:solidFill>
                  <a:schemeClr val="tx1"/>
                </a:solidFill>
              </a:defRPr>
            </a:lvl1pPr>
          </a:lstStyle>
          <a:p>
            <a:r>
              <a:rPr lang="nl-NL" smtClean="0">
                <a:solidFill>
                  <a:prstClr val="black"/>
                </a:solidFill>
              </a:rPr>
              <a:t>24 januari 2020</a:t>
            </a:r>
            <a:endParaRPr lang="nl-NL" dirty="0">
              <a:solidFill>
                <a:prstClr val="black"/>
              </a:solidFill>
            </a:endParaRPr>
          </a:p>
        </p:txBody>
      </p:sp>
      <p:sp>
        <p:nvSpPr>
          <p:cNvPr id="10" name="Footer Placeholder 4"/>
          <p:cNvSpPr>
            <a:spLocks noGrp="1"/>
          </p:cNvSpPr>
          <p:nvPr>
            <p:ph type="ftr" sz="quarter" idx="3"/>
          </p:nvPr>
        </p:nvSpPr>
        <p:spPr>
          <a:xfrm>
            <a:off x="2912882" y="6421612"/>
            <a:ext cx="4506016" cy="147600"/>
          </a:xfrm>
          <a:prstGeom prst="rect">
            <a:avLst/>
          </a:prstGeom>
        </p:spPr>
        <p:txBody>
          <a:bodyPr vert="horz" lIns="0" tIns="0" rIns="0" bIns="0" rtlCol="0" anchor="t" anchorCtr="0"/>
          <a:lstStyle>
            <a:lvl1pPr algn="r">
              <a:defRPr sz="1050">
                <a:solidFill>
                  <a:schemeClr val="tx1"/>
                </a:solidFill>
              </a:defRPr>
            </a:lvl1pPr>
          </a:lstStyle>
          <a:p>
            <a:r>
              <a:rPr lang="nl-NL" smtClean="0">
                <a:solidFill>
                  <a:prstClr val="black"/>
                </a:solidFill>
              </a:rPr>
              <a:t>Vragen(v)uur ECB-beleid</a:t>
            </a:r>
            <a:endParaRPr lang="nl-NL" dirty="0">
              <a:solidFill>
                <a:prstClr val="black"/>
              </a:solidFill>
            </a:endParaRPr>
          </a:p>
        </p:txBody>
      </p:sp>
      <p:sp>
        <p:nvSpPr>
          <p:cNvPr id="11" name="Slide Number Placeholder 5"/>
          <p:cNvSpPr>
            <a:spLocks noGrp="1"/>
          </p:cNvSpPr>
          <p:nvPr>
            <p:ph type="sldNum" sz="quarter" idx="4"/>
          </p:nvPr>
        </p:nvSpPr>
        <p:spPr>
          <a:xfrm>
            <a:off x="2149309" y="6420525"/>
            <a:ext cx="603318" cy="147600"/>
          </a:xfrm>
          <a:prstGeom prst="rect">
            <a:avLst/>
          </a:prstGeom>
        </p:spPr>
        <p:txBody>
          <a:bodyPr vert="horz" lIns="0" tIns="0" rIns="0" bIns="0" rtlCol="0" anchor="t" anchorCtr="1"/>
          <a:lstStyle>
            <a:lvl1pPr algn="ctr">
              <a:defRPr sz="1050">
                <a:solidFill>
                  <a:schemeClr val="tx1"/>
                </a:solidFill>
              </a:defRPr>
            </a:lvl1pPr>
          </a:lstStyle>
          <a:p>
            <a:fld id="{73EE6724-4521-4EF8-974D-BA1C7F9CD007}" type="slidenum">
              <a:rPr lang="nl-NL" smtClean="0">
                <a:solidFill>
                  <a:prstClr val="black"/>
                </a:solidFill>
              </a:rPr>
              <a:pPr/>
              <a:t>‹nr.›</a:t>
            </a:fld>
            <a:endParaRPr lang="nl-NL" dirty="0">
              <a:solidFill>
                <a:prstClr val="black"/>
              </a:solidFill>
            </a:endParaRPr>
          </a:p>
        </p:txBody>
      </p:sp>
    </p:spTree>
    <p:extLst>
      <p:ext uri="{BB962C8B-B14F-4D97-AF65-F5344CB8AC3E}">
        <p14:creationId xmlns:p14="http://schemas.microsoft.com/office/powerpoint/2010/main" val="235943514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Lst>
  <p:hf sldNum="0" hdr="0"/>
  <p:txStyles>
    <p:titleStyle>
      <a:lvl1pPr algn="l" defTabSz="914400" rtl="0" eaLnBrk="1" latinLnBrk="0" hangingPunct="1">
        <a:lnSpc>
          <a:spcPts val="375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ts val="2250"/>
        </a:lnSpc>
        <a:spcBef>
          <a:spcPts val="0"/>
        </a:spcBef>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ts val="1800"/>
        </a:lnSpc>
        <a:spcBef>
          <a:spcPts val="0"/>
        </a:spcBef>
        <a:buSzPct val="125000"/>
        <a:buFontTx/>
        <a:buNone/>
        <a:defRPr sz="1850" b="1" kern="1200">
          <a:solidFill>
            <a:schemeClr val="tx1"/>
          </a:solidFill>
          <a:latin typeface="+mn-lt"/>
          <a:ea typeface="+mn-ea"/>
          <a:cs typeface="+mn-cs"/>
        </a:defRPr>
      </a:lvl2pPr>
      <a:lvl3pPr marL="180975"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3pPr>
      <a:lvl4pPr marL="36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4pPr>
      <a:lvl5pPr marL="54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vmlDrawing" Target="../drawings/vmlDrawing5.vml"/><Relationship Id="rId5" Type="http://schemas.openxmlformats.org/officeDocument/2006/relationships/image" Target="../media/image15.e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vmlDrawing" Target="../drawings/vmlDrawing6.vml"/><Relationship Id="rId5" Type="http://schemas.openxmlformats.org/officeDocument/2006/relationships/image" Target="../media/image16.e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6.xml"/><Relationship Id="rId1" Type="http://schemas.openxmlformats.org/officeDocument/2006/relationships/vmlDrawing" Target="../drawings/vmlDrawing7.vml"/><Relationship Id="rId5" Type="http://schemas.openxmlformats.org/officeDocument/2006/relationships/image" Target="../media/image17.e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31.xml"/><Relationship Id="rId4" Type="http://schemas.openxmlformats.org/officeDocument/2006/relationships/chart" Target="../charts/chart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vmlDrawing" Target="../drawings/vmlDrawing8.vml"/><Relationship Id="rId5" Type="http://schemas.openxmlformats.org/officeDocument/2006/relationships/image" Target="../media/image18.emf"/><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vmlDrawing" Target="../drawings/vmlDrawing9.vml"/><Relationship Id="rId6" Type="http://schemas.openxmlformats.org/officeDocument/2006/relationships/image" Target="../media/image43.emf"/><Relationship Id="rId5" Type="http://schemas.openxmlformats.org/officeDocument/2006/relationships/package" Target="../embeddings/Microsoft_Excel-werkblad12.xlsx"/><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1.xml"/><Relationship Id="rId1" Type="http://schemas.openxmlformats.org/officeDocument/2006/relationships/vmlDrawing" Target="../drawings/vmlDrawing10.vml"/><Relationship Id="rId6" Type="http://schemas.openxmlformats.org/officeDocument/2006/relationships/image" Target="../media/image44.emf"/><Relationship Id="rId5" Type="http://schemas.openxmlformats.org/officeDocument/2006/relationships/package" Target="../embeddings/Microsoft_Excel-werkblad13.xlsx"/><Relationship Id="rId4" Type="http://schemas.openxmlformats.org/officeDocument/2006/relationships/oleObject" Target="../embeddings/oleObject10.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49.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chart" Target="../charts/chart12.xml"/><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49.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slide" Target="slide60.xml"/><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7.xml"/><Relationship Id="rId1" Type="http://schemas.openxmlformats.org/officeDocument/2006/relationships/slideLayout" Target="../slideLayouts/slideLayout49.xml"/><Relationship Id="rId5" Type="http://schemas.openxmlformats.org/officeDocument/2006/relationships/image" Target="../media/image68.png"/><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3.xml"/><Relationship Id="rId1" Type="http://schemas.openxmlformats.org/officeDocument/2006/relationships/slideLayout" Target="../slideLayouts/slideLayout49.xml"/><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44.xml"/><Relationship Id="rId1" Type="http://schemas.openxmlformats.org/officeDocument/2006/relationships/slideLayout" Target="../slideLayouts/slideLayout49.xml"/><Relationship Id="rId4" Type="http://schemas.openxmlformats.org/officeDocument/2006/relationships/image" Target="../media/image7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6.xml"/><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7.xml"/><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2.xml"/><Relationship Id="rId1" Type="http://schemas.openxmlformats.org/officeDocument/2006/relationships/slideLayout" Target="../slideLayouts/slideLayout49.xml"/><Relationship Id="rId4" Type="http://schemas.openxmlformats.org/officeDocument/2006/relationships/image" Target="../media/image73.png"/></Relationships>
</file>

<file path=ppt/slides/_rels/slide5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3.xml"/><Relationship Id="rId1" Type="http://schemas.openxmlformats.org/officeDocument/2006/relationships/slideLayout" Target="../slideLayouts/slideLayout49.xml"/><Relationship Id="rId4" Type="http://schemas.openxmlformats.org/officeDocument/2006/relationships/image" Target="../media/image7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0.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79.png"/><Relationship Id="rId2" Type="http://schemas.openxmlformats.org/officeDocument/2006/relationships/notesSlide" Target="../notesSlides/notesSlide54.xml"/><Relationship Id="rId1" Type="http://schemas.openxmlformats.org/officeDocument/2006/relationships/slideLayout" Target="../slideLayouts/slideLayout49.xml"/><Relationship Id="rId6" Type="http://schemas.openxmlformats.org/officeDocument/2006/relationships/image" Target="../media/image56.png"/><Relationship Id="rId11" Type="http://schemas.openxmlformats.org/officeDocument/2006/relationships/image" Target="../media/image63.png"/><Relationship Id="rId5" Type="http://schemas.openxmlformats.org/officeDocument/2006/relationships/image" Target="../media/image76.png"/><Relationship Id="rId15" Type="http://schemas.openxmlformats.org/officeDocument/2006/relationships/slide" Target="slide41.xml"/><Relationship Id="rId10" Type="http://schemas.openxmlformats.org/officeDocument/2006/relationships/image" Target="../media/image60.png"/><Relationship Id="rId4" Type="http://schemas.openxmlformats.org/officeDocument/2006/relationships/image" Target="../media/image75.png"/><Relationship Id="rId9" Type="http://schemas.openxmlformats.org/officeDocument/2006/relationships/image" Target="../media/image78.png"/><Relationship Id="rId14" Type="http://schemas.openxmlformats.org/officeDocument/2006/relationships/image" Target="../media/image62.png"/></Relationships>
</file>

<file path=ppt/slides/_rels/slide61.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55.xml"/><Relationship Id="rId1" Type="http://schemas.openxmlformats.org/officeDocument/2006/relationships/slideLayout" Target="../slideLayouts/slideLayout49.xml"/><Relationship Id="rId4" Type="http://schemas.openxmlformats.org/officeDocument/2006/relationships/image" Target="../media/image81.png"/></Relationships>
</file>

<file path=ppt/slides/_rels/slide6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6.xml"/><Relationship Id="rId1" Type="http://schemas.openxmlformats.org/officeDocument/2006/relationships/slideLayout" Target="../slideLayouts/slideLayout49.xml"/><Relationship Id="rId4" Type="http://schemas.openxmlformats.org/officeDocument/2006/relationships/image" Target="../media/image8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64654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solidFill>
            <a:srgbClr val="44287F"/>
          </a:solidFill>
        </p:spPr>
        <p:txBody>
          <a:bodyPr anchor="ctr"/>
          <a:lstStyle/>
          <a:p>
            <a:pPr algn="ctr"/>
            <a:r>
              <a:rPr lang="nl-NL" dirty="0" smtClean="0">
                <a:solidFill>
                  <a:schemeClr val="bg1"/>
                </a:solidFill>
              </a:rPr>
              <a:t>Bronnen van bbp-groei</a:t>
            </a:r>
            <a:endParaRPr lang="nl-NL" dirty="0">
              <a:solidFill>
                <a:schemeClr val="bg1"/>
              </a:solidFill>
            </a:endParaRPr>
          </a:p>
        </p:txBody>
      </p:sp>
      <p:sp>
        <p:nvSpPr>
          <p:cNvPr id="4" name="Tekstvak 3"/>
          <p:cNvSpPr txBox="1"/>
          <p:nvPr/>
        </p:nvSpPr>
        <p:spPr>
          <a:xfrm>
            <a:off x="295199" y="1073888"/>
            <a:ext cx="2369941" cy="246221"/>
          </a:xfrm>
          <a:prstGeom prst="rect">
            <a:avLst/>
          </a:prstGeom>
          <a:noFill/>
        </p:spPr>
        <p:txBody>
          <a:bodyPr wrap="square" rtlCol="0">
            <a:spAutoFit/>
          </a:bodyPr>
          <a:lstStyle/>
          <a:p>
            <a:pPr>
              <a:defRPr/>
            </a:pPr>
            <a:r>
              <a:rPr lang="nl-NL" sz="1000" dirty="0">
                <a:solidFill>
                  <a:srgbClr val="7F7F7F"/>
                </a:solidFill>
              </a:rPr>
              <a:t>%-</a:t>
            </a:r>
            <a:r>
              <a:rPr lang="nl-NL" sz="1000" dirty="0" smtClean="0">
                <a:solidFill>
                  <a:srgbClr val="7F7F7F"/>
                </a:solidFill>
              </a:rPr>
              <a:t>mutaties en %-punten</a:t>
            </a:r>
            <a:endParaRPr lang="nl-NL" sz="1000" dirty="0">
              <a:solidFill>
                <a:srgbClr val="7F7F7F"/>
              </a:solidFill>
            </a:endParaRPr>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2021642247"/>
              </p:ext>
            </p:extLst>
          </p:nvPr>
        </p:nvGraphicFramePr>
        <p:xfrm>
          <a:off x="295275" y="1354138"/>
          <a:ext cx="8553450" cy="4606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537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7" dur="1000"/>
                                        <p:tgtEl>
                                          <p:spTgt spid="7">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2" dur="1000"/>
                                        <p:tgtEl>
                                          <p:spTgt spid="7">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left)">
                                      <p:cBhvr>
                                        <p:cTn id="17" dur="1000"/>
                                        <p:tgtEl>
                                          <p:spTgt spid="7">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wipe(left)">
                                      <p:cBhvr>
                                        <p:cTn id="22" dur="1000"/>
                                        <p:tgtEl>
                                          <p:spTgt spid="7">
                                            <p:graphicEl>
                                              <a:chart seriesIdx="3"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graphicEl>
                                              <a:chart seriesIdx="4" categoryIdx="-4" bldStep="series"/>
                                            </p:graphicEl>
                                          </p:spTgt>
                                        </p:tgtEl>
                                        <p:attrNameLst>
                                          <p:attrName>style.visibility</p:attrName>
                                        </p:attrNameLst>
                                      </p:cBhvr>
                                      <p:to>
                                        <p:strVal val="visible"/>
                                      </p:to>
                                    </p:set>
                                    <p:animEffect transition="in" filter="wipe(left)">
                                      <p:cBhvr>
                                        <p:cTn id="27" dur="1000"/>
                                        <p:tgtEl>
                                          <p:spTgt spid="7">
                                            <p:graphicEl>
                                              <a:chart seriesIdx="4"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graphicEl>
                                              <a:chart seriesIdx="5" categoryIdx="-4" bldStep="series"/>
                                            </p:graphicEl>
                                          </p:spTgt>
                                        </p:tgtEl>
                                        <p:attrNameLst>
                                          <p:attrName>style.visibility</p:attrName>
                                        </p:attrNameLst>
                                      </p:cBhvr>
                                      <p:to>
                                        <p:strVal val="visible"/>
                                      </p:to>
                                    </p:set>
                                    <p:animEffect transition="in" filter="wipe(left)">
                                      <p:cBhvr>
                                        <p:cTn id="32" dur="1000"/>
                                        <p:tgtEl>
                                          <p:spTgt spid="7">
                                            <p:graphicEl>
                                              <a:chart seriesIdx="5"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graphicEl>
                                              <a:chart seriesIdx="6" categoryIdx="-4" bldStep="series"/>
                                            </p:graphicEl>
                                          </p:spTgt>
                                        </p:tgtEl>
                                        <p:attrNameLst>
                                          <p:attrName>style.visibility</p:attrName>
                                        </p:attrNameLst>
                                      </p:cBhvr>
                                      <p:to>
                                        <p:strVal val="visible"/>
                                      </p:to>
                                    </p:set>
                                    <p:animEffect transition="in" filter="wipe(left)">
                                      <p:cBhvr>
                                        <p:cTn id="37" dur="1000"/>
                                        <p:tgtEl>
                                          <p:spTgt spid="7">
                                            <p:graphicEl>
                                              <a:chart seriesIdx="6"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animBg="0"/>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solidFill>
            <a:srgbClr val="44287F"/>
          </a:solidFill>
        </p:spPr>
        <p:txBody>
          <a:bodyPr anchor="ctr"/>
          <a:lstStyle/>
          <a:p>
            <a:pPr algn="ctr"/>
            <a:r>
              <a:rPr lang="nl-NL" dirty="0" smtClean="0">
                <a:solidFill>
                  <a:schemeClr val="bg1"/>
                </a:solidFill>
              </a:rPr>
              <a:t>Arbeidsmarkt</a:t>
            </a:r>
            <a:endParaRPr lang="nl-NL" dirty="0">
              <a:solidFill>
                <a:schemeClr val="bg1"/>
              </a:solidFill>
            </a:endParaRPr>
          </a:p>
        </p:txBody>
      </p:sp>
      <p:sp>
        <p:nvSpPr>
          <p:cNvPr id="4" name="Tekstvak 3"/>
          <p:cNvSpPr txBox="1"/>
          <p:nvPr/>
        </p:nvSpPr>
        <p:spPr>
          <a:xfrm>
            <a:off x="295199" y="1073888"/>
            <a:ext cx="2369941" cy="246221"/>
          </a:xfrm>
          <a:prstGeom prst="rect">
            <a:avLst/>
          </a:prstGeom>
          <a:noFill/>
        </p:spPr>
        <p:txBody>
          <a:bodyPr wrap="square" rtlCol="0">
            <a:spAutoFit/>
          </a:bodyPr>
          <a:lstStyle/>
          <a:p>
            <a:pPr>
              <a:defRPr/>
            </a:pPr>
            <a:r>
              <a:rPr lang="nl-NL" sz="1000" dirty="0" smtClean="0">
                <a:solidFill>
                  <a:srgbClr val="7F7F7F"/>
                </a:solidFill>
              </a:rPr>
              <a:t>% en %-mutaties</a:t>
            </a:r>
            <a:endParaRPr lang="nl-NL" sz="1000" dirty="0">
              <a:solidFill>
                <a:srgbClr val="7F7F7F"/>
              </a:solidFill>
            </a:endParaRPr>
          </a:p>
        </p:txBody>
      </p:sp>
      <p:graphicFrame>
        <p:nvGraphicFramePr>
          <p:cNvPr id="9" name="Tijdelijke aanduiding voor inhoud 8"/>
          <p:cNvGraphicFramePr>
            <a:graphicFrameLocks noGrp="1"/>
          </p:cNvGraphicFramePr>
          <p:nvPr>
            <p:ph idx="1"/>
            <p:extLst>
              <p:ext uri="{D42A27DB-BD31-4B8C-83A1-F6EECF244321}">
                <p14:modId xmlns:p14="http://schemas.microsoft.com/office/powerpoint/2010/main" val="3210175768"/>
              </p:ext>
            </p:extLst>
          </p:nvPr>
        </p:nvGraphicFramePr>
        <p:xfrm>
          <a:off x="295275" y="1354138"/>
          <a:ext cx="8553450" cy="4606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780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left)">
                                      <p:cBhvr>
                                        <p:cTn id="7" dur="1000"/>
                                        <p:tgtEl>
                                          <p:spTgt spid="9">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wipe(left)">
                                      <p:cBhvr>
                                        <p:cTn id="12" dur="1000"/>
                                        <p:tgtEl>
                                          <p:spTgt spid="9">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graphicEl>
                                              <a:chart seriesIdx="2" categoryIdx="-4" bldStep="series"/>
                                            </p:graphicEl>
                                          </p:spTgt>
                                        </p:tgtEl>
                                        <p:attrNameLst>
                                          <p:attrName>style.visibility</p:attrName>
                                        </p:attrNameLst>
                                      </p:cBhvr>
                                      <p:to>
                                        <p:strVal val="visible"/>
                                      </p:to>
                                    </p:set>
                                    <p:animEffect transition="in" filter="wipe(left)">
                                      <p:cBhvr>
                                        <p:cTn id="17" dur="1000"/>
                                        <p:tgtEl>
                                          <p:spTgt spid="9">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animBg="0"/>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solidFill>
            <a:srgbClr val="44287F"/>
          </a:solidFill>
        </p:spPr>
        <p:txBody>
          <a:bodyPr anchor="ctr"/>
          <a:lstStyle/>
          <a:p>
            <a:pPr algn="ctr"/>
            <a:r>
              <a:rPr lang="nl-NL" dirty="0" smtClean="0">
                <a:solidFill>
                  <a:schemeClr val="bg1"/>
                </a:solidFill>
              </a:rPr>
              <a:t>Flexibele contracten nemen af  </a:t>
            </a:r>
            <a:endParaRPr lang="nl-NL" dirty="0">
              <a:solidFill>
                <a:schemeClr val="bg1"/>
              </a:solidFill>
            </a:endParaRPr>
          </a:p>
        </p:txBody>
      </p:sp>
      <p:sp>
        <p:nvSpPr>
          <p:cNvPr id="5" name="Tekstvak 4"/>
          <p:cNvSpPr txBox="1"/>
          <p:nvPr/>
        </p:nvSpPr>
        <p:spPr>
          <a:xfrm>
            <a:off x="295200" y="1090902"/>
            <a:ext cx="1731904" cy="246221"/>
          </a:xfrm>
          <a:prstGeom prst="rect">
            <a:avLst/>
          </a:prstGeom>
          <a:noFill/>
        </p:spPr>
        <p:txBody>
          <a:bodyPr wrap="square" rtlCol="0">
            <a:spAutoFit/>
          </a:bodyPr>
          <a:lstStyle/>
          <a:p>
            <a:pPr>
              <a:defRPr/>
            </a:pPr>
            <a:r>
              <a:rPr lang="nl-NL" sz="1000">
                <a:solidFill>
                  <a:srgbClr val="7F7F7F"/>
                </a:solidFill>
              </a:rPr>
              <a:t>Duizenden personen</a:t>
            </a:r>
          </a:p>
        </p:txBody>
      </p:sp>
      <p:graphicFrame>
        <p:nvGraphicFramePr>
          <p:cNvPr id="9" name="Tijdelijke aanduiding voor inhoud 8"/>
          <p:cNvGraphicFramePr>
            <a:graphicFrameLocks noGrp="1"/>
          </p:cNvGraphicFramePr>
          <p:nvPr>
            <p:ph idx="1"/>
            <p:extLst>
              <p:ext uri="{D42A27DB-BD31-4B8C-83A1-F6EECF244321}">
                <p14:modId xmlns:p14="http://schemas.microsoft.com/office/powerpoint/2010/main" val="819763604"/>
              </p:ext>
            </p:extLst>
          </p:nvPr>
        </p:nvGraphicFramePr>
        <p:xfrm>
          <a:off x="295200" y="1354137"/>
          <a:ext cx="8553450" cy="4606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22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left)">
                                      <p:cBhvr>
                                        <p:cTn id="7" dur="1000"/>
                                        <p:tgtEl>
                                          <p:spTgt spid="9">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wipe(left)">
                                      <p:cBhvr>
                                        <p:cTn id="12" dur="1000"/>
                                        <p:tgtEl>
                                          <p:spTgt spid="9">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graphicEl>
                                              <a:chart seriesIdx="2" categoryIdx="-4" bldStep="series"/>
                                            </p:graphicEl>
                                          </p:spTgt>
                                        </p:tgtEl>
                                        <p:attrNameLst>
                                          <p:attrName>style.visibility</p:attrName>
                                        </p:attrNameLst>
                                      </p:cBhvr>
                                      <p:to>
                                        <p:strVal val="visible"/>
                                      </p:to>
                                    </p:set>
                                    <p:animEffect transition="in" filter="wipe(left)">
                                      <p:cBhvr>
                                        <p:cTn id="17" dur="1000"/>
                                        <p:tgtEl>
                                          <p:spTgt spid="9">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graphicEl>
                                              <a:chart seriesIdx="3" categoryIdx="-4" bldStep="series"/>
                                            </p:graphicEl>
                                          </p:spTgt>
                                        </p:tgtEl>
                                        <p:attrNameLst>
                                          <p:attrName>style.visibility</p:attrName>
                                        </p:attrNameLst>
                                      </p:cBhvr>
                                      <p:to>
                                        <p:strVal val="visible"/>
                                      </p:to>
                                    </p:set>
                                    <p:animEffect transition="in" filter="wipe(left)">
                                      <p:cBhvr>
                                        <p:cTn id="22" dur="1000"/>
                                        <p:tgtEl>
                                          <p:spTgt spid="9">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animBg="0"/>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solidFill>
            <a:srgbClr val="44287F"/>
          </a:solidFill>
        </p:spPr>
        <p:txBody>
          <a:bodyPr anchor="ctr"/>
          <a:lstStyle/>
          <a:p>
            <a:pPr algn="ctr"/>
            <a:r>
              <a:rPr lang="nl-NL" dirty="0" smtClean="0">
                <a:solidFill>
                  <a:schemeClr val="bg1"/>
                </a:solidFill>
              </a:rPr>
              <a:t>Loonsom per werknemer (bedrijven)</a:t>
            </a:r>
            <a:endParaRPr lang="nl-NL" dirty="0">
              <a:solidFill>
                <a:schemeClr val="bg1"/>
              </a:solidFill>
            </a:endParaRPr>
          </a:p>
        </p:txBody>
      </p:sp>
      <p:sp>
        <p:nvSpPr>
          <p:cNvPr id="5" name="Tekstvak 4"/>
          <p:cNvSpPr txBox="1"/>
          <p:nvPr/>
        </p:nvSpPr>
        <p:spPr>
          <a:xfrm>
            <a:off x="295200" y="1090902"/>
            <a:ext cx="2537210" cy="246221"/>
          </a:xfrm>
          <a:prstGeom prst="rect">
            <a:avLst/>
          </a:prstGeom>
          <a:noFill/>
        </p:spPr>
        <p:txBody>
          <a:bodyPr wrap="square" rtlCol="0">
            <a:spAutoFit/>
          </a:bodyPr>
          <a:lstStyle/>
          <a:p>
            <a:pPr>
              <a:defRPr/>
            </a:pPr>
            <a:r>
              <a:rPr lang="nl-NL" sz="1000" dirty="0" smtClean="0">
                <a:solidFill>
                  <a:srgbClr val="7F7F7F"/>
                </a:solidFill>
              </a:rPr>
              <a:t>%-mutaties en %-punten</a:t>
            </a:r>
            <a:endParaRPr lang="nl-NL" sz="1000" dirty="0">
              <a:solidFill>
                <a:srgbClr val="7F7F7F"/>
              </a:solidFill>
            </a:endParaRPr>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2644852421"/>
              </p:ext>
            </p:extLst>
          </p:nvPr>
        </p:nvGraphicFramePr>
        <p:xfrm>
          <a:off x="295275" y="1354138"/>
          <a:ext cx="8553450" cy="4606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062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10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2" dur="1000"/>
                                        <p:tgtEl>
                                          <p:spTgt spid="6">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7" dur="1000"/>
                                        <p:tgtEl>
                                          <p:spTgt spid="6">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left)">
                                      <p:cBhvr>
                                        <p:cTn id="22" dur="1000"/>
                                        <p:tgtEl>
                                          <p:spTgt spid="6">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animBg="0"/>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xfrm>
            <a:off x="295200" y="186813"/>
            <a:ext cx="8568000" cy="887075"/>
          </a:xfrm>
          <a:solidFill>
            <a:srgbClr val="44287F"/>
          </a:solidFill>
        </p:spPr>
        <p:txBody>
          <a:bodyPr anchor="ctr"/>
          <a:lstStyle/>
          <a:p>
            <a:pPr algn="ctr">
              <a:lnSpc>
                <a:spcPct val="100000"/>
              </a:lnSpc>
            </a:pPr>
            <a:r>
              <a:rPr lang="nl-NL" dirty="0" smtClean="0">
                <a:solidFill>
                  <a:schemeClr val="bg1"/>
                </a:solidFill>
              </a:rPr>
              <a:t>HICP-inflatie </a:t>
            </a:r>
            <a:r>
              <a:rPr lang="nl-NL" dirty="0">
                <a:solidFill>
                  <a:schemeClr val="bg1"/>
                </a:solidFill>
              </a:rPr>
              <a:t>piekt in </a:t>
            </a:r>
            <a:r>
              <a:rPr lang="nl-NL" dirty="0" smtClean="0">
                <a:solidFill>
                  <a:schemeClr val="bg1"/>
                </a:solidFill>
              </a:rPr>
              <a:t>2019</a:t>
            </a:r>
            <a:br>
              <a:rPr lang="nl-NL" dirty="0" smtClean="0">
                <a:solidFill>
                  <a:schemeClr val="bg1"/>
                </a:solidFill>
              </a:rPr>
            </a:br>
            <a:r>
              <a:rPr lang="nl-NL" dirty="0" smtClean="0">
                <a:solidFill>
                  <a:schemeClr val="bg1"/>
                </a:solidFill>
              </a:rPr>
              <a:t>Kerninflatie blijft hoog</a:t>
            </a:r>
            <a:endParaRPr lang="nl-NL" dirty="0">
              <a:solidFill>
                <a:schemeClr val="bg1"/>
              </a:solidFill>
            </a:endParaRP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2247089313"/>
              </p:ext>
            </p:extLst>
          </p:nvPr>
        </p:nvGraphicFramePr>
        <p:xfrm>
          <a:off x="295275" y="1354138"/>
          <a:ext cx="8553450" cy="4606925"/>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vak 3"/>
          <p:cNvSpPr txBox="1"/>
          <p:nvPr/>
        </p:nvSpPr>
        <p:spPr>
          <a:xfrm>
            <a:off x="295200" y="1073888"/>
            <a:ext cx="173190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7F7F7F"/>
                </a:solidFill>
                <a:effectLst/>
                <a:uLnTx/>
                <a:uFillTx/>
                <a:latin typeface="Verdana"/>
                <a:ea typeface="+mn-ea"/>
                <a:cs typeface="+mn-cs"/>
              </a:rPr>
              <a:t>%-mutaties</a:t>
            </a:r>
          </a:p>
        </p:txBody>
      </p:sp>
    </p:spTree>
    <p:extLst>
      <p:ext uri="{BB962C8B-B14F-4D97-AF65-F5344CB8AC3E}">
        <p14:creationId xmlns:p14="http://schemas.microsoft.com/office/powerpoint/2010/main" val="116926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1000"/>
                                        <p:tgtEl>
                                          <p:spTgt spid="5">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7" dur="1000"/>
                                        <p:tgtEl>
                                          <p:spTgt spid="5">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22" dur="1000"/>
                                        <p:tgtEl>
                                          <p:spTgt spid="5">
                                            <p:graphicEl>
                                              <a:chart seriesIdx="3"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graphicEl>
                                              <a:chart seriesIdx="4" categoryIdx="-4" bldStep="series"/>
                                            </p:graphicEl>
                                          </p:spTgt>
                                        </p:tgtEl>
                                        <p:attrNameLst>
                                          <p:attrName>style.visibility</p:attrName>
                                        </p:attrNameLst>
                                      </p:cBhvr>
                                      <p:to>
                                        <p:strVal val="visible"/>
                                      </p:to>
                                    </p:set>
                                    <p:animEffect transition="in" filter="wipe(left)">
                                      <p:cBhvr>
                                        <p:cTn id="27" dur="1000"/>
                                        <p:tgtEl>
                                          <p:spTgt spid="5">
                                            <p:graphicEl>
                                              <a:chart seriesIdx="4"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graphicEl>
                                              <a:chart seriesIdx="5" categoryIdx="-4" bldStep="series"/>
                                            </p:graphicEl>
                                          </p:spTgt>
                                        </p:tgtEl>
                                        <p:attrNameLst>
                                          <p:attrName>style.visibility</p:attrName>
                                        </p:attrNameLst>
                                      </p:cBhvr>
                                      <p:to>
                                        <p:strVal val="visible"/>
                                      </p:to>
                                    </p:set>
                                    <p:animEffect transition="in" filter="wipe(left)">
                                      <p:cBhvr>
                                        <p:cTn id="32" dur="1000"/>
                                        <p:tgtEl>
                                          <p:spTgt spid="5">
                                            <p:graphicEl>
                                              <a:chart seriesIdx="5"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solidFill>
            <a:srgbClr val="44287F"/>
          </a:solidFill>
        </p:spPr>
        <p:txBody>
          <a:bodyPr anchor="ctr"/>
          <a:lstStyle/>
          <a:p>
            <a:pPr algn="ctr"/>
            <a:r>
              <a:rPr lang="nl-NL" dirty="0">
                <a:solidFill>
                  <a:schemeClr val="bg1"/>
                </a:solidFill>
              </a:rPr>
              <a:t>Kerngegevens van de raming (2)</a:t>
            </a:r>
          </a:p>
        </p:txBody>
      </p:sp>
      <p:graphicFrame>
        <p:nvGraphicFramePr>
          <p:cNvPr id="2" name="Object 1"/>
          <p:cNvGraphicFramePr>
            <a:graphicFrameLocks noChangeAspect="1"/>
          </p:cNvGraphicFramePr>
          <p:nvPr>
            <p:extLst>
              <p:ext uri="{D42A27DB-BD31-4B8C-83A1-F6EECF244321}">
                <p14:modId xmlns:p14="http://schemas.microsoft.com/office/powerpoint/2010/main" val="1805427113"/>
              </p:ext>
            </p:extLst>
          </p:nvPr>
        </p:nvGraphicFramePr>
        <p:xfrm>
          <a:off x="347663" y="1190625"/>
          <a:ext cx="8448675" cy="4476750"/>
        </p:xfrm>
        <a:graphic>
          <a:graphicData uri="http://schemas.openxmlformats.org/presentationml/2006/ole">
            <mc:AlternateContent xmlns:mc="http://schemas.openxmlformats.org/markup-compatibility/2006">
              <mc:Choice xmlns:v="urn:schemas-microsoft-com:vml" Requires="v">
                <p:oleObj spid="_x0000_s84029" name="Worksheet" r:id="rId4" imgW="8448692" imgH="4476856" progId="Excel.Sheet.12">
                  <p:embed/>
                </p:oleObj>
              </mc:Choice>
              <mc:Fallback>
                <p:oleObj name="Worksheet" r:id="rId4" imgW="8448692" imgH="4476856" progId="Excel.Sheet.12">
                  <p:embed/>
                  <p:pic>
                    <p:nvPicPr>
                      <p:cNvPr id="0" name=""/>
                      <p:cNvPicPr/>
                      <p:nvPr/>
                    </p:nvPicPr>
                    <p:blipFill>
                      <a:blip r:embed="rId5"/>
                      <a:stretch>
                        <a:fillRect/>
                      </a:stretch>
                    </p:blipFill>
                    <p:spPr>
                      <a:xfrm>
                        <a:off x="347663" y="1190625"/>
                        <a:ext cx="8448675" cy="4476750"/>
                      </a:xfrm>
                      <a:prstGeom prst="rect">
                        <a:avLst/>
                      </a:prstGeom>
                    </p:spPr>
                  </p:pic>
                </p:oleObj>
              </mc:Fallback>
            </mc:AlternateContent>
          </a:graphicData>
        </a:graphic>
      </p:graphicFrame>
    </p:spTree>
    <p:extLst>
      <p:ext uri="{BB962C8B-B14F-4D97-AF65-F5344CB8AC3E}">
        <p14:creationId xmlns:p14="http://schemas.microsoft.com/office/powerpoint/2010/main" val="2262750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solidFill>
            <a:srgbClr val="44287F"/>
          </a:solidFill>
        </p:spPr>
        <p:txBody>
          <a:bodyPr anchor="ctr"/>
          <a:lstStyle/>
          <a:p>
            <a:pPr algn="ctr"/>
            <a:r>
              <a:rPr lang="nl-NL" dirty="0">
                <a:solidFill>
                  <a:schemeClr val="bg1"/>
                </a:solidFill>
              </a:rPr>
              <a:t>Kerngegevens van de raming (2)</a:t>
            </a:r>
          </a:p>
        </p:txBody>
      </p:sp>
      <p:graphicFrame>
        <p:nvGraphicFramePr>
          <p:cNvPr id="2" name="Object 1"/>
          <p:cNvGraphicFramePr>
            <a:graphicFrameLocks noChangeAspect="1"/>
          </p:cNvGraphicFramePr>
          <p:nvPr>
            <p:extLst>
              <p:ext uri="{D42A27DB-BD31-4B8C-83A1-F6EECF244321}">
                <p14:modId xmlns:p14="http://schemas.microsoft.com/office/powerpoint/2010/main" val="186179004"/>
              </p:ext>
            </p:extLst>
          </p:nvPr>
        </p:nvGraphicFramePr>
        <p:xfrm>
          <a:off x="347663" y="1190625"/>
          <a:ext cx="8448675" cy="4476750"/>
        </p:xfrm>
        <a:graphic>
          <a:graphicData uri="http://schemas.openxmlformats.org/presentationml/2006/ole">
            <mc:AlternateContent xmlns:mc="http://schemas.openxmlformats.org/markup-compatibility/2006">
              <mc:Choice xmlns:v="urn:schemas-microsoft-com:vml" Requires="v">
                <p:oleObj spid="_x0000_s91157" name="Worksheet" r:id="rId4" imgW="8448692" imgH="4476856" progId="Excel.Sheet.12">
                  <p:embed/>
                </p:oleObj>
              </mc:Choice>
              <mc:Fallback>
                <p:oleObj name="Worksheet" r:id="rId4" imgW="8448692" imgH="4476856" progId="Excel.Sheet.12">
                  <p:embed/>
                  <p:pic>
                    <p:nvPicPr>
                      <p:cNvPr id="2" name="Object 1"/>
                      <p:cNvPicPr/>
                      <p:nvPr/>
                    </p:nvPicPr>
                    <p:blipFill>
                      <a:blip r:embed="rId5"/>
                      <a:stretch>
                        <a:fillRect/>
                      </a:stretch>
                    </p:blipFill>
                    <p:spPr>
                      <a:xfrm>
                        <a:off x="347663" y="1190625"/>
                        <a:ext cx="8448675" cy="4476750"/>
                      </a:xfrm>
                      <a:prstGeom prst="rect">
                        <a:avLst/>
                      </a:prstGeom>
                    </p:spPr>
                  </p:pic>
                </p:oleObj>
              </mc:Fallback>
            </mc:AlternateContent>
          </a:graphicData>
        </a:graphic>
      </p:graphicFrame>
    </p:spTree>
    <p:extLst>
      <p:ext uri="{BB962C8B-B14F-4D97-AF65-F5344CB8AC3E}">
        <p14:creationId xmlns:p14="http://schemas.microsoft.com/office/powerpoint/2010/main" val="2465407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solidFill>
            <a:srgbClr val="44287F"/>
          </a:solidFill>
        </p:spPr>
        <p:txBody>
          <a:bodyPr anchor="ctr"/>
          <a:lstStyle/>
          <a:p>
            <a:pPr algn="ctr"/>
            <a:r>
              <a:rPr lang="nl-NL" dirty="0">
                <a:solidFill>
                  <a:schemeClr val="bg1"/>
                </a:solidFill>
              </a:rPr>
              <a:t>Kerngegevens van de raming (2)</a:t>
            </a:r>
          </a:p>
        </p:txBody>
      </p:sp>
      <p:graphicFrame>
        <p:nvGraphicFramePr>
          <p:cNvPr id="2" name="Object 1"/>
          <p:cNvGraphicFramePr>
            <a:graphicFrameLocks noChangeAspect="1"/>
          </p:cNvGraphicFramePr>
          <p:nvPr>
            <p:extLst>
              <p:ext uri="{D42A27DB-BD31-4B8C-83A1-F6EECF244321}">
                <p14:modId xmlns:p14="http://schemas.microsoft.com/office/powerpoint/2010/main" val="4218667799"/>
              </p:ext>
            </p:extLst>
          </p:nvPr>
        </p:nvGraphicFramePr>
        <p:xfrm>
          <a:off x="347663" y="1190625"/>
          <a:ext cx="8448675" cy="4476750"/>
        </p:xfrm>
        <a:graphic>
          <a:graphicData uri="http://schemas.openxmlformats.org/presentationml/2006/ole">
            <mc:AlternateContent xmlns:mc="http://schemas.openxmlformats.org/markup-compatibility/2006">
              <mc:Choice xmlns:v="urn:schemas-microsoft-com:vml" Requires="v">
                <p:oleObj spid="_x0000_s92181" name="Worksheet" r:id="rId4" imgW="8448692" imgH="4476856" progId="Excel.Sheet.12">
                  <p:embed/>
                </p:oleObj>
              </mc:Choice>
              <mc:Fallback>
                <p:oleObj name="Worksheet" r:id="rId4" imgW="8448692" imgH="4476856" progId="Excel.Sheet.12">
                  <p:embed/>
                  <p:pic>
                    <p:nvPicPr>
                      <p:cNvPr id="2" name="Object 1"/>
                      <p:cNvPicPr/>
                      <p:nvPr/>
                    </p:nvPicPr>
                    <p:blipFill>
                      <a:blip r:embed="rId5"/>
                      <a:stretch>
                        <a:fillRect/>
                      </a:stretch>
                    </p:blipFill>
                    <p:spPr>
                      <a:xfrm>
                        <a:off x="347663" y="1190625"/>
                        <a:ext cx="8448675" cy="4476750"/>
                      </a:xfrm>
                      <a:prstGeom prst="rect">
                        <a:avLst/>
                      </a:prstGeom>
                    </p:spPr>
                  </p:pic>
                </p:oleObj>
              </mc:Fallback>
            </mc:AlternateContent>
          </a:graphicData>
        </a:graphic>
      </p:graphicFrame>
    </p:spTree>
    <p:extLst>
      <p:ext uri="{BB962C8B-B14F-4D97-AF65-F5344CB8AC3E}">
        <p14:creationId xmlns:p14="http://schemas.microsoft.com/office/powerpoint/2010/main" val="3965622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a:spLocks noGrp="1"/>
          </p:cNvSpPr>
          <p:nvPr>
            <p:ph type="title"/>
          </p:nvPr>
        </p:nvSpPr>
        <p:spPr>
          <a:solidFill>
            <a:srgbClr val="44287F"/>
          </a:solidFill>
        </p:spPr>
        <p:txBody>
          <a:bodyPr anchor="ctr"/>
          <a:lstStyle/>
          <a:p>
            <a:pPr algn="ctr">
              <a:lnSpc>
                <a:spcPts val="3100"/>
              </a:lnSpc>
            </a:pPr>
            <a:r>
              <a:rPr lang="nl-NL" sz="2800" dirty="0" smtClean="0">
                <a:solidFill>
                  <a:schemeClr val="bg1"/>
                </a:solidFill>
              </a:rPr>
              <a:t>Overheidsfinanciën: consolidatie voltooid</a:t>
            </a:r>
            <a:endParaRPr lang="nl-NL" sz="2800" dirty="0">
              <a:solidFill>
                <a:schemeClr val="bg1"/>
              </a:solidFill>
            </a:endParaRPr>
          </a:p>
        </p:txBody>
      </p:sp>
      <p:sp>
        <p:nvSpPr>
          <p:cNvPr id="4" name="Tekstvak 3"/>
          <p:cNvSpPr txBox="1"/>
          <p:nvPr/>
        </p:nvSpPr>
        <p:spPr>
          <a:xfrm>
            <a:off x="295200" y="1090902"/>
            <a:ext cx="173190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7F7F7F"/>
                </a:solidFill>
                <a:effectLst/>
                <a:uLnTx/>
                <a:uFillTx/>
                <a:latin typeface="Verdana"/>
                <a:ea typeface="+mn-ea"/>
                <a:cs typeface="+mn-cs"/>
              </a:rPr>
              <a:t>%-bbp</a:t>
            </a:r>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2974980829"/>
              </p:ext>
            </p:extLst>
          </p:nvPr>
        </p:nvGraphicFramePr>
        <p:xfrm>
          <a:off x="295275" y="1354138"/>
          <a:ext cx="8553450" cy="4606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053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10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2" dur="1000"/>
                                        <p:tgtEl>
                                          <p:spTgt spid="6">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animBg="0"/>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solidFill>
            <a:srgbClr val="44287F"/>
          </a:solidFill>
        </p:spPr>
        <p:txBody>
          <a:bodyPr anchor="ctr"/>
          <a:lstStyle/>
          <a:p>
            <a:pPr algn="ctr"/>
            <a:r>
              <a:rPr lang="nl-NL" dirty="0">
                <a:solidFill>
                  <a:schemeClr val="bg1"/>
                </a:solidFill>
              </a:rPr>
              <a:t>Kerngegevens van de raming (2)</a:t>
            </a:r>
          </a:p>
        </p:txBody>
      </p:sp>
      <p:graphicFrame>
        <p:nvGraphicFramePr>
          <p:cNvPr id="2" name="Object 1"/>
          <p:cNvGraphicFramePr>
            <a:graphicFrameLocks noChangeAspect="1"/>
          </p:cNvGraphicFramePr>
          <p:nvPr>
            <p:extLst>
              <p:ext uri="{D42A27DB-BD31-4B8C-83A1-F6EECF244321}">
                <p14:modId xmlns:p14="http://schemas.microsoft.com/office/powerpoint/2010/main" val="291483299"/>
              </p:ext>
            </p:extLst>
          </p:nvPr>
        </p:nvGraphicFramePr>
        <p:xfrm>
          <a:off x="347663" y="1190625"/>
          <a:ext cx="8448675" cy="4476750"/>
        </p:xfrm>
        <a:graphic>
          <a:graphicData uri="http://schemas.openxmlformats.org/presentationml/2006/ole">
            <mc:AlternateContent xmlns:mc="http://schemas.openxmlformats.org/markup-compatibility/2006">
              <mc:Choice xmlns:v="urn:schemas-microsoft-com:vml" Requires="v">
                <p:oleObj spid="_x0000_s93205" name="Worksheet" r:id="rId4" imgW="8448692" imgH="4476856" progId="Excel.Sheet.12">
                  <p:embed/>
                </p:oleObj>
              </mc:Choice>
              <mc:Fallback>
                <p:oleObj name="Worksheet" r:id="rId4" imgW="8448692" imgH="4476856" progId="Excel.Sheet.12">
                  <p:embed/>
                  <p:pic>
                    <p:nvPicPr>
                      <p:cNvPr id="2" name="Object 1"/>
                      <p:cNvPicPr/>
                      <p:nvPr/>
                    </p:nvPicPr>
                    <p:blipFill>
                      <a:blip r:embed="rId5"/>
                      <a:stretch>
                        <a:fillRect/>
                      </a:stretch>
                    </p:blipFill>
                    <p:spPr>
                      <a:xfrm>
                        <a:off x="347663" y="1190625"/>
                        <a:ext cx="8448675" cy="4476750"/>
                      </a:xfrm>
                      <a:prstGeom prst="rect">
                        <a:avLst/>
                      </a:prstGeom>
                    </p:spPr>
                  </p:pic>
                </p:oleObj>
              </mc:Fallback>
            </mc:AlternateContent>
          </a:graphicData>
        </a:graphic>
      </p:graphicFrame>
    </p:spTree>
    <p:extLst>
      <p:ext uri="{BB962C8B-B14F-4D97-AF65-F5344CB8AC3E}">
        <p14:creationId xmlns:p14="http://schemas.microsoft.com/office/powerpoint/2010/main" val="4223696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44287F"/>
          </a:solidFill>
        </p:spPr>
        <p:txBody>
          <a:bodyPr anchor="ctr"/>
          <a:lstStyle/>
          <a:p>
            <a:pPr algn="ctr"/>
            <a:r>
              <a:rPr lang="nl-NL" dirty="0" smtClean="0">
                <a:solidFill>
                  <a:schemeClr val="bg1"/>
                </a:solidFill>
              </a:rPr>
              <a:t>Vooraf</a:t>
            </a:r>
            <a:endParaRPr lang="nl-NL" dirty="0">
              <a:solidFill>
                <a:srgbClr val="FF0000"/>
              </a:solidFill>
            </a:endParaRPr>
          </a:p>
        </p:txBody>
      </p:sp>
      <p:sp>
        <p:nvSpPr>
          <p:cNvPr id="4" name="Tijdelijke aanduiding voor inhoud 2"/>
          <p:cNvSpPr>
            <a:spLocks noGrp="1"/>
          </p:cNvSpPr>
          <p:nvPr>
            <p:ph idx="1"/>
          </p:nvPr>
        </p:nvSpPr>
        <p:spPr/>
        <p:txBody>
          <a:bodyPr/>
          <a:lstStyle/>
          <a:p>
            <a:pPr marL="342900" indent="-342900">
              <a:lnSpc>
                <a:spcPts val="2800"/>
              </a:lnSpc>
              <a:buSzPct val="140000"/>
              <a:buFont typeface="Arial" panose="020B0604020202020204" pitchFamily="34" charset="0"/>
              <a:buChar char="•"/>
            </a:pPr>
            <a:endPar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342900" indent="-342900">
              <a:lnSpc>
                <a:spcPts val="2800"/>
              </a:lnSpc>
              <a:buSzPct val="140000"/>
              <a:buFont typeface="Arial" panose="020B0604020202020204" pitchFamily="34" charset="0"/>
              <a:buChar char="•"/>
            </a:pPr>
            <a:endPar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756000" indent="-342900">
              <a:lnSpc>
                <a:spcPts val="2800"/>
              </a:lnSpc>
              <a:buSzPct val="140000"/>
              <a:buFont typeface="Arial" panose="020B0604020202020204" pitchFamily="34" charset="0"/>
              <a:buChar char="•"/>
            </a:pP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DNB raamt 2 x per jaar (juni/dec)</a:t>
            </a:r>
          </a:p>
          <a:p>
            <a:pPr marL="413100">
              <a:lnSpc>
                <a:spcPts val="2800"/>
              </a:lnSpc>
              <a:buSzPct val="140000"/>
            </a:pP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756000" indent="-342900">
              <a:lnSpc>
                <a:spcPts val="2800"/>
              </a:lnSpc>
              <a:buSzPct val="140000"/>
              <a:buFont typeface="Arial" panose="020B0604020202020204" pitchFamily="34" charset="0"/>
              <a:buChar char="•"/>
            </a:pP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In ECB-verband; alle centrale banken in EA hanteren dezelfde </a:t>
            </a:r>
            <a:r>
              <a:rPr lang="nl-NL" sz="2200" dirty="0" err="1" smtClean="0">
                <a:solidFill>
                  <a:srgbClr val="162257"/>
                </a:solidFill>
                <a:latin typeface="Verdana" panose="020B0604030504040204" pitchFamily="34" charset="0"/>
                <a:ea typeface="Verdana" panose="020B0604030504040204" pitchFamily="34" charset="0"/>
                <a:cs typeface="Verdana" panose="020B0604030504040204" pitchFamily="34" charset="0"/>
              </a:rPr>
              <a:t>exogenen</a:t>
            </a: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
            </a:r>
            <a:b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br>
            <a:endPar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756000" indent="-342900">
              <a:lnSpc>
                <a:spcPts val="2800"/>
              </a:lnSpc>
              <a:buSzPct val="140000"/>
              <a:buFont typeface="Arial" panose="020B0604020202020204" pitchFamily="34" charset="0"/>
              <a:buChar char="•"/>
            </a:pPr>
            <a:r>
              <a:rPr lang="nl-NL" sz="2200" dirty="0" err="1" smtClean="0">
                <a:solidFill>
                  <a:srgbClr val="162257"/>
                </a:solidFill>
                <a:latin typeface="Verdana" panose="020B0604030504040204" pitchFamily="34" charset="0"/>
                <a:ea typeface="Verdana" panose="020B0604030504040204" pitchFamily="34" charset="0"/>
                <a:cs typeface="Verdana" panose="020B0604030504040204" pitchFamily="34" charset="0"/>
              </a:rPr>
              <a:t>Mbv</a:t>
            </a: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 grootschalig econometrisch model DELFI</a:t>
            </a: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756000" indent="-342900">
              <a:lnSpc>
                <a:spcPts val="2800"/>
              </a:lnSpc>
              <a:buSzPct val="140000"/>
              <a:buFont typeface="Arial" panose="020B0604020202020204" pitchFamily="34" charset="0"/>
              <a:buChar char="•"/>
            </a:pPr>
            <a:endPar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756000" indent="-342900">
              <a:lnSpc>
                <a:spcPts val="2800"/>
              </a:lnSpc>
              <a:buSzPct val="140000"/>
              <a:buFont typeface="Arial" panose="020B0604020202020204" pitchFamily="34" charset="0"/>
              <a:buChar char="•"/>
            </a:pP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Uitkomsten zijn input voor </a:t>
            </a:r>
            <a:r>
              <a:rPr lang="nl-NL" sz="2200" dirty="0" err="1" smtClean="0">
                <a:solidFill>
                  <a:srgbClr val="162257"/>
                </a:solidFill>
                <a:latin typeface="Verdana" panose="020B0604030504040204" pitchFamily="34" charset="0"/>
                <a:ea typeface="Verdana" panose="020B0604030504040204" pitchFamily="34" charset="0"/>
                <a:cs typeface="Verdana" panose="020B0604030504040204" pitchFamily="34" charset="0"/>
              </a:rPr>
              <a:t>GovC</a:t>
            </a: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 </a:t>
            </a:r>
            <a:r>
              <a:rPr lang="nl-NL" sz="2200" dirty="0" err="1" smtClean="0">
                <a:solidFill>
                  <a:srgbClr val="162257"/>
                </a:solidFill>
                <a:latin typeface="Verdana" panose="020B0604030504040204" pitchFamily="34" charset="0"/>
                <a:ea typeface="Verdana" panose="020B0604030504040204" pitchFamily="34" charset="0"/>
                <a:cs typeface="Verdana" panose="020B0604030504040204" pitchFamily="34" charset="0"/>
              </a:rPr>
              <a:t>tbv</a:t>
            </a: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 monetair beleid</a:t>
            </a: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756000" indent="-342900">
              <a:lnSpc>
                <a:spcPts val="2800"/>
              </a:lnSpc>
              <a:buSzPct val="140000"/>
              <a:buFont typeface="Arial" panose="020B0604020202020204" pitchFamily="34" charset="0"/>
              <a:buChar char="•"/>
            </a:pP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756000" indent="-342900">
              <a:lnSpc>
                <a:spcPts val="2800"/>
              </a:lnSpc>
              <a:buClr>
                <a:srgbClr val="000000"/>
              </a:buClr>
              <a:buSzPct val="140000"/>
              <a:buFont typeface="Arial" panose="020B0604020202020204" pitchFamily="34" charset="0"/>
              <a:buChar char="•"/>
            </a:pP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Disclaimer: ‘best </a:t>
            </a:r>
            <a:r>
              <a:rPr lang="nl-NL" sz="2200" dirty="0" err="1" smtClean="0">
                <a:solidFill>
                  <a:srgbClr val="162257"/>
                </a:solidFill>
                <a:latin typeface="Verdana" panose="020B0604030504040204" pitchFamily="34" charset="0"/>
                <a:ea typeface="Verdana" panose="020B0604030504040204" pitchFamily="34" charset="0"/>
                <a:cs typeface="Verdana" panose="020B0604030504040204" pitchFamily="34" charset="0"/>
              </a:rPr>
              <a:t>guess</a:t>
            </a: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a:t>
            </a: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756000" indent="-342900">
              <a:lnSpc>
                <a:spcPts val="2800"/>
              </a:lnSpc>
              <a:buClr>
                <a:srgbClr val="000000"/>
              </a:buClr>
              <a:buSzPct val="140000"/>
              <a:buFont typeface="Arial" panose="020B0604020202020204" pitchFamily="34" charset="0"/>
              <a:buChar char="•"/>
            </a:pP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413100">
              <a:lnSpc>
                <a:spcPts val="2800"/>
              </a:lnSpc>
              <a:buClr>
                <a:srgbClr val="000000"/>
              </a:buClr>
              <a:buSzPct val="140000"/>
            </a:pP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a:p>
            <a:pPr>
              <a:lnSpc>
                <a:spcPts val="2800"/>
              </a:lnSpc>
              <a:buClr>
                <a:srgbClr val="000000"/>
              </a:buClr>
              <a:buSzPct val="140000"/>
            </a:pP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a:p>
            <a:pPr>
              <a:lnSpc>
                <a:spcPts val="2800"/>
              </a:lnSpc>
              <a:buClr>
                <a:srgbClr val="000000"/>
              </a:buClr>
              <a:buSzPct val="140000"/>
            </a:pP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284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a:spLocks noGrp="1"/>
          </p:cNvSpPr>
          <p:nvPr>
            <p:ph type="title"/>
          </p:nvPr>
        </p:nvSpPr>
        <p:spPr>
          <a:solidFill>
            <a:srgbClr val="44287F"/>
          </a:solidFill>
        </p:spPr>
        <p:txBody>
          <a:bodyPr anchor="ctr"/>
          <a:lstStyle/>
          <a:p>
            <a:pPr algn="ctr"/>
            <a:r>
              <a:rPr lang="nl-NL" dirty="0" smtClean="0">
                <a:solidFill>
                  <a:schemeClr val="bg1"/>
                </a:solidFill>
              </a:rPr>
              <a:t>Afkoelende woningmarkt</a:t>
            </a:r>
            <a:endParaRPr lang="nl-NL" dirty="0">
              <a:solidFill>
                <a:schemeClr val="bg1"/>
              </a:solidFill>
            </a:endParaRPr>
          </a:p>
        </p:txBody>
      </p:sp>
      <p:sp>
        <p:nvSpPr>
          <p:cNvPr id="4" name="Tekstvak 3"/>
          <p:cNvSpPr txBox="1"/>
          <p:nvPr/>
        </p:nvSpPr>
        <p:spPr>
          <a:xfrm>
            <a:off x="273576" y="1148712"/>
            <a:ext cx="23804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smtClean="0">
                <a:ln>
                  <a:noFill/>
                </a:ln>
                <a:solidFill>
                  <a:srgbClr val="7F7F7F"/>
                </a:solidFill>
                <a:effectLst/>
                <a:uLnTx/>
                <a:uFillTx/>
                <a:latin typeface="Verdana"/>
                <a:ea typeface="+mn-ea"/>
                <a:cs typeface="+mn-cs"/>
              </a:rPr>
              <a:t>%-mutaties</a:t>
            </a:r>
            <a:endParaRPr kumimoji="0" lang="nl-NL" sz="1000" b="0" i="0" u="none" strike="noStrike" kern="1200" cap="none" spc="0" normalizeH="0" baseline="0" noProof="0" dirty="0">
              <a:ln>
                <a:noFill/>
              </a:ln>
              <a:solidFill>
                <a:srgbClr val="7F7F7F"/>
              </a:solidFill>
              <a:effectLst/>
              <a:uLnTx/>
              <a:uFillTx/>
              <a:latin typeface="Verdana"/>
              <a:ea typeface="+mn-ea"/>
              <a:cs typeface="+mn-cs"/>
            </a:endParaRPr>
          </a:p>
        </p:txBody>
      </p:sp>
      <p:sp>
        <p:nvSpPr>
          <p:cNvPr id="10" name="Tekstvak 9"/>
          <p:cNvSpPr txBox="1"/>
          <p:nvPr/>
        </p:nvSpPr>
        <p:spPr>
          <a:xfrm>
            <a:off x="4509328" y="1148712"/>
            <a:ext cx="257169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smtClean="0">
                <a:ln>
                  <a:noFill/>
                </a:ln>
                <a:solidFill>
                  <a:srgbClr val="7F7F7F"/>
                </a:solidFill>
                <a:effectLst/>
                <a:uLnTx/>
                <a:uFillTx/>
                <a:latin typeface="Verdana"/>
                <a:ea typeface="+mn-ea"/>
                <a:cs typeface="+mn-cs"/>
              </a:rPr>
              <a:t>%-mutaties</a:t>
            </a:r>
            <a:endParaRPr kumimoji="0" lang="nl-NL" sz="1000" b="0" i="0" u="none" strike="noStrike" kern="1200" cap="none" spc="0" normalizeH="0" baseline="0" noProof="0" dirty="0">
              <a:ln>
                <a:noFill/>
              </a:ln>
              <a:solidFill>
                <a:srgbClr val="7F7F7F"/>
              </a:solidFill>
              <a:effectLst/>
              <a:uLnTx/>
              <a:uFillTx/>
              <a:latin typeface="Verdana"/>
              <a:ea typeface="+mn-ea"/>
              <a:cs typeface="+mn-cs"/>
            </a:endParaRPr>
          </a:p>
        </p:txBody>
      </p:sp>
      <p:graphicFrame>
        <p:nvGraphicFramePr>
          <p:cNvPr id="14" name="Tijdelijke aanduiding voor inhoud 13"/>
          <p:cNvGraphicFramePr>
            <a:graphicFrameLocks noGrp="1"/>
          </p:cNvGraphicFramePr>
          <p:nvPr>
            <p:ph sz="half" idx="1"/>
            <p:extLst/>
          </p:nvPr>
        </p:nvGraphicFramePr>
        <p:xfrm>
          <a:off x="295275" y="1343025"/>
          <a:ext cx="4276725" cy="4606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ijdelijke aanduiding voor inhoud 15"/>
          <p:cNvGraphicFramePr>
            <a:graphicFrameLocks noGrp="1"/>
          </p:cNvGraphicFramePr>
          <p:nvPr>
            <p:ph sz="half" idx="2"/>
            <p:extLst/>
          </p:nvPr>
        </p:nvGraphicFramePr>
        <p:xfrm>
          <a:off x="4572000" y="1344613"/>
          <a:ext cx="4281488" cy="46085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0037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graphicEl>
                                              <a:chart seriesIdx="0" categoryIdx="-4" bldStep="series"/>
                                            </p:graphicEl>
                                          </p:spTgt>
                                        </p:tgtEl>
                                        <p:attrNameLst>
                                          <p:attrName>style.visibility</p:attrName>
                                        </p:attrNameLst>
                                      </p:cBhvr>
                                      <p:to>
                                        <p:strVal val="visible"/>
                                      </p:to>
                                    </p:set>
                                    <p:animEffect transition="in" filter="wipe(left)">
                                      <p:cBhvr>
                                        <p:cTn id="7" dur="1000"/>
                                        <p:tgtEl>
                                          <p:spTgt spid="1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graphicEl>
                                              <a:chart seriesIdx="1" categoryIdx="-4" bldStep="series"/>
                                            </p:graphicEl>
                                          </p:spTgt>
                                        </p:tgtEl>
                                        <p:attrNameLst>
                                          <p:attrName>style.visibility</p:attrName>
                                        </p:attrNameLst>
                                      </p:cBhvr>
                                      <p:to>
                                        <p:strVal val="visible"/>
                                      </p:to>
                                    </p:set>
                                    <p:animEffect transition="in" filter="wipe(left)">
                                      <p:cBhvr>
                                        <p:cTn id="12" dur="1000"/>
                                        <p:tgtEl>
                                          <p:spTgt spid="14">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6">
                                            <p:graphicEl>
                                              <a:chart seriesIdx="-3" categoryIdx="-3" bldStep="gridLegend"/>
                                            </p:graphicEl>
                                          </p:spTgt>
                                        </p:tgtEl>
                                        <p:attrNameLst>
                                          <p:attrName>style.visibility</p:attrName>
                                        </p:attrNameLst>
                                      </p:cBhvr>
                                      <p:to>
                                        <p:strVal val="visible"/>
                                      </p:to>
                                    </p:set>
                                    <p:animEffect transition="in" filter="wipe(right)">
                                      <p:cBhvr>
                                        <p:cTn id="17" dur="1000"/>
                                        <p:tgtEl>
                                          <p:spTgt spid="16">
                                            <p:graphicEl>
                                              <a:chart seriesIdx="-3" categoryIdx="-3" bldStep="gridLegen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graphicEl>
                                              <a:chart seriesIdx="0" categoryIdx="-4" bldStep="series"/>
                                            </p:graphicEl>
                                          </p:spTgt>
                                        </p:tgtEl>
                                        <p:attrNameLst>
                                          <p:attrName>style.visibility</p:attrName>
                                        </p:attrNameLst>
                                      </p:cBhvr>
                                      <p:to>
                                        <p:strVal val="visible"/>
                                      </p:to>
                                    </p:set>
                                    <p:animEffect transition="in" filter="wipe(left)">
                                      <p:cBhvr>
                                        <p:cTn id="22" dur="1000"/>
                                        <p:tgtEl>
                                          <p:spTgt spid="16">
                                            <p:graphicEl>
                                              <a:chart seriesIdx="0"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graphicEl>
                                              <a:chart seriesIdx="1" categoryIdx="-4" bldStep="series"/>
                                            </p:graphicEl>
                                          </p:spTgt>
                                        </p:tgtEl>
                                        <p:attrNameLst>
                                          <p:attrName>style.visibility</p:attrName>
                                        </p:attrNameLst>
                                      </p:cBhvr>
                                      <p:to>
                                        <p:strVal val="visible"/>
                                      </p:to>
                                    </p:set>
                                    <p:animEffect transition="in" filter="wipe(left)">
                                      <p:cBhvr>
                                        <p:cTn id="27" dur="1000"/>
                                        <p:tgtEl>
                                          <p:spTgt spid="16">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Chart bld="series" animBg="0"/>
        </p:bldSub>
      </p:bldGraphic>
      <p:bldGraphic spid="16" grpId="0">
        <p:bldSub>
          <a:bldChart bld="series"/>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solidFill>
            <a:srgbClr val="44287F"/>
          </a:solidFill>
        </p:spPr>
        <p:txBody>
          <a:bodyPr anchor="ctr"/>
          <a:lstStyle/>
          <a:p>
            <a:pPr algn="ctr"/>
            <a:r>
              <a:rPr lang="nl-NL" dirty="0">
                <a:solidFill>
                  <a:schemeClr val="bg1"/>
                </a:solidFill>
              </a:rPr>
              <a:t>Kerngegevens van de raming (2)</a:t>
            </a:r>
          </a:p>
        </p:txBody>
      </p:sp>
      <p:graphicFrame>
        <p:nvGraphicFramePr>
          <p:cNvPr id="2" name="Object 1"/>
          <p:cNvGraphicFramePr>
            <a:graphicFrameLocks noChangeAspect="1"/>
          </p:cNvGraphicFramePr>
          <p:nvPr>
            <p:extLst>
              <p:ext uri="{D42A27DB-BD31-4B8C-83A1-F6EECF244321}">
                <p14:modId xmlns:p14="http://schemas.microsoft.com/office/powerpoint/2010/main" val="1669662608"/>
              </p:ext>
            </p:extLst>
          </p:nvPr>
        </p:nvGraphicFramePr>
        <p:xfrm>
          <a:off x="347663" y="1190625"/>
          <a:ext cx="8448675" cy="4476750"/>
        </p:xfrm>
        <a:graphic>
          <a:graphicData uri="http://schemas.openxmlformats.org/presentationml/2006/ole">
            <mc:AlternateContent xmlns:mc="http://schemas.openxmlformats.org/markup-compatibility/2006">
              <mc:Choice xmlns:v="urn:schemas-microsoft-com:vml" Requires="v">
                <p:oleObj spid="_x0000_s94229" name="Worksheet" r:id="rId4" imgW="8448692" imgH="4476856" progId="Excel.Sheet.12">
                  <p:embed/>
                </p:oleObj>
              </mc:Choice>
              <mc:Fallback>
                <p:oleObj name="Worksheet" r:id="rId4" imgW="8448692" imgH="4476856" progId="Excel.Sheet.12">
                  <p:embed/>
                  <p:pic>
                    <p:nvPicPr>
                      <p:cNvPr id="2" name="Object 1"/>
                      <p:cNvPicPr/>
                      <p:nvPr/>
                    </p:nvPicPr>
                    <p:blipFill>
                      <a:blip r:embed="rId5"/>
                      <a:stretch>
                        <a:fillRect/>
                      </a:stretch>
                    </p:blipFill>
                    <p:spPr>
                      <a:xfrm>
                        <a:off x="347663" y="1190625"/>
                        <a:ext cx="8448675" cy="4476750"/>
                      </a:xfrm>
                      <a:prstGeom prst="rect">
                        <a:avLst/>
                      </a:prstGeom>
                    </p:spPr>
                  </p:pic>
                </p:oleObj>
              </mc:Fallback>
            </mc:AlternateContent>
          </a:graphicData>
        </a:graphic>
      </p:graphicFrame>
    </p:spTree>
    <p:extLst>
      <p:ext uri="{BB962C8B-B14F-4D97-AF65-F5344CB8AC3E}">
        <p14:creationId xmlns:p14="http://schemas.microsoft.com/office/powerpoint/2010/main" val="3512378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44287F"/>
          </a:solidFill>
        </p:spPr>
        <p:txBody>
          <a:bodyPr anchor="ctr"/>
          <a:lstStyle/>
          <a:p>
            <a:pPr algn="ctr"/>
            <a:r>
              <a:rPr lang="nl-NL" dirty="0">
                <a:solidFill>
                  <a:schemeClr val="bg1"/>
                </a:solidFill>
              </a:rPr>
              <a:t>Kernboodschappen</a:t>
            </a:r>
            <a:endParaRPr lang="nl-NL" dirty="0">
              <a:solidFill>
                <a:srgbClr val="FF0000"/>
              </a:solidFill>
            </a:endParaRPr>
          </a:p>
        </p:txBody>
      </p:sp>
      <p:sp>
        <p:nvSpPr>
          <p:cNvPr id="4" name="Tijdelijke aanduiding voor inhoud 2"/>
          <p:cNvSpPr>
            <a:spLocks noGrp="1"/>
          </p:cNvSpPr>
          <p:nvPr>
            <p:ph idx="1"/>
          </p:nvPr>
        </p:nvSpPr>
        <p:spPr/>
        <p:txBody>
          <a:bodyPr/>
          <a:lstStyle/>
          <a:p>
            <a:pPr marL="342900" indent="-342900">
              <a:lnSpc>
                <a:spcPts val="2800"/>
              </a:lnSpc>
              <a:buSzPct val="140000"/>
              <a:buFont typeface="Arial" panose="020B0604020202020204" pitchFamily="34" charset="0"/>
              <a:buChar char="•"/>
            </a:pPr>
            <a:endPar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342900" indent="-342900">
              <a:lnSpc>
                <a:spcPts val="2800"/>
              </a:lnSpc>
              <a:buSzPct val="140000"/>
              <a:buFont typeface="Arial" panose="020B0604020202020204" pitchFamily="34" charset="0"/>
              <a:buChar char="•"/>
            </a:pPr>
            <a:endPar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756000" indent="-342900">
              <a:lnSpc>
                <a:spcPts val="2800"/>
              </a:lnSpc>
              <a:buSzPct val="140000"/>
              <a:buFont typeface="Arial" panose="020B0604020202020204" pitchFamily="34" charset="0"/>
              <a:buChar char="•"/>
            </a:pP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Groei houdt aan; groeitempo vlakt af</a:t>
            </a:r>
          </a:p>
          <a:p>
            <a:pPr marL="413100">
              <a:lnSpc>
                <a:spcPts val="2800"/>
              </a:lnSpc>
              <a:buSzPct val="140000"/>
            </a:pP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756000" indent="-342900">
              <a:lnSpc>
                <a:spcPts val="2800"/>
              </a:lnSpc>
              <a:buSzPct val="140000"/>
              <a:buFont typeface="Arial" panose="020B0604020202020204" pitchFamily="34" charset="0"/>
              <a:buChar char="•"/>
            </a:pP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Binnenlandse bestedingen zijn groeimotor</a:t>
            </a: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756000" indent="-342900">
              <a:lnSpc>
                <a:spcPts val="2800"/>
              </a:lnSpc>
              <a:buSzPct val="140000"/>
              <a:buFont typeface="Arial" panose="020B0604020202020204" pitchFamily="34" charset="0"/>
              <a:buChar char="•"/>
            </a:pPr>
            <a:endPar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756000" indent="-342900">
              <a:lnSpc>
                <a:spcPts val="2800"/>
              </a:lnSpc>
              <a:buSzPct val="140000"/>
              <a:buFont typeface="Arial" panose="020B0604020202020204" pitchFamily="34" charset="0"/>
              <a:buChar char="•"/>
            </a:pP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Arbeidsmarkt </a:t>
            </a:r>
            <a:r>
              <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rPr>
              <a:t>blijft krap; hogere loongroei </a:t>
            </a: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en inflatie</a:t>
            </a: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756000" indent="-342900">
              <a:lnSpc>
                <a:spcPts val="2800"/>
              </a:lnSpc>
              <a:buSzPct val="140000"/>
              <a:buFont typeface="Arial" panose="020B0604020202020204" pitchFamily="34" charset="0"/>
              <a:buChar char="•"/>
            </a:pP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756000" indent="-342900">
              <a:lnSpc>
                <a:spcPts val="2800"/>
              </a:lnSpc>
              <a:buClr>
                <a:srgbClr val="000000"/>
              </a:buClr>
              <a:buSzPct val="140000"/>
              <a:buFont typeface="Arial" panose="020B0604020202020204" pitchFamily="34" charset="0"/>
              <a:buChar char="•"/>
            </a:pP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EMU-saldo negatief in 2021</a:t>
            </a: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756000" indent="-342900">
              <a:lnSpc>
                <a:spcPts val="2800"/>
              </a:lnSpc>
              <a:buClr>
                <a:srgbClr val="000000"/>
              </a:buClr>
              <a:buSzPct val="140000"/>
              <a:buFont typeface="Arial" panose="020B0604020202020204" pitchFamily="34" charset="0"/>
              <a:buChar char="•"/>
            </a:pP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413100">
              <a:lnSpc>
                <a:spcPts val="2800"/>
              </a:lnSpc>
              <a:buClr>
                <a:srgbClr val="000000"/>
              </a:buClr>
              <a:buSzPct val="140000"/>
            </a:pP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a:p>
            <a:pPr>
              <a:lnSpc>
                <a:spcPts val="2800"/>
              </a:lnSpc>
              <a:buClr>
                <a:srgbClr val="000000"/>
              </a:buClr>
              <a:buSzPct val="140000"/>
            </a:pP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a:p>
            <a:pPr>
              <a:lnSpc>
                <a:spcPts val="2800"/>
              </a:lnSpc>
              <a:buClr>
                <a:srgbClr val="000000"/>
              </a:buClr>
              <a:buSzPct val="140000"/>
            </a:pP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9812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solidFill>
            <a:srgbClr val="44287F"/>
          </a:solidFill>
        </p:spPr>
        <p:txBody>
          <a:bodyPr anchor="ctr"/>
          <a:lstStyle/>
          <a:p>
            <a:pPr algn="ctr"/>
            <a:r>
              <a:rPr lang="nl-NL" dirty="0" smtClean="0">
                <a:solidFill>
                  <a:schemeClr val="bg1"/>
                </a:solidFill>
              </a:rPr>
              <a:t>DNB in de media</a:t>
            </a:r>
            <a:endParaRPr lang="nl-NL" dirty="0">
              <a:solidFill>
                <a:srgbClr val="FF0000"/>
              </a:solidFill>
            </a:endParaRPr>
          </a:p>
        </p:txBody>
      </p:sp>
      <p:pic>
        <p:nvPicPr>
          <p:cNvPr id="7" name="Afbeelding 6"/>
          <p:cNvPicPr>
            <a:picLocks noChangeAspect="1"/>
          </p:cNvPicPr>
          <p:nvPr/>
        </p:nvPicPr>
        <p:blipFill>
          <a:blip r:embed="rId2"/>
          <a:stretch>
            <a:fillRect/>
          </a:stretch>
        </p:blipFill>
        <p:spPr>
          <a:xfrm>
            <a:off x="7680701" y="1135136"/>
            <a:ext cx="1130410" cy="244728"/>
          </a:xfrm>
          <a:prstGeom prst="rect">
            <a:avLst/>
          </a:prstGeom>
        </p:spPr>
      </p:pic>
      <p:pic>
        <p:nvPicPr>
          <p:cNvPr id="9" name="Afbeelding 8"/>
          <p:cNvPicPr>
            <a:picLocks noChangeAspect="1"/>
          </p:cNvPicPr>
          <p:nvPr/>
        </p:nvPicPr>
        <p:blipFill>
          <a:blip r:embed="rId3"/>
          <a:stretch>
            <a:fillRect/>
          </a:stretch>
        </p:blipFill>
        <p:spPr>
          <a:xfrm>
            <a:off x="5700338" y="1389846"/>
            <a:ext cx="3063663" cy="621083"/>
          </a:xfrm>
          <a:prstGeom prst="rect">
            <a:avLst/>
          </a:prstGeom>
        </p:spPr>
      </p:pic>
      <p:pic>
        <p:nvPicPr>
          <p:cNvPr id="10" name="Afbeelding 9"/>
          <p:cNvPicPr>
            <a:picLocks noChangeAspect="1"/>
          </p:cNvPicPr>
          <p:nvPr/>
        </p:nvPicPr>
        <p:blipFill>
          <a:blip r:embed="rId4"/>
          <a:stretch>
            <a:fillRect/>
          </a:stretch>
        </p:blipFill>
        <p:spPr>
          <a:xfrm>
            <a:off x="6498202" y="1763619"/>
            <a:ext cx="2364998" cy="1497968"/>
          </a:xfrm>
          <a:prstGeom prst="rect">
            <a:avLst/>
          </a:prstGeom>
        </p:spPr>
      </p:pic>
      <p:pic>
        <p:nvPicPr>
          <p:cNvPr id="13" name="Afbeelding 12"/>
          <p:cNvPicPr>
            <a:picLocks noChangeAspect="1"/>
          </p:cNvPicPr>
          <p:nvPr/>
        </p:nvPicPr>
        <p:blipFill>
          <a:blip r:embed="rId5"/>
          <a:stretch>
            <a:fillRect/>
          </a:stretch>
        </p:blipFill>
        <p:spPr>
          <a:xfrm>
            <a:off x="5732482" y="4144651"/>
            <a:ext cx="3134450" cy="1725896"/>
          </a:xfrm>
          <a:prstGeom prst="rect">
            <a:avLst/>
          </a:prstGeom>
        </p:spPr>
      </p:pic>
      <p:pic>
        <p:nvPicPr>
          <p:cNvPr id="14" name="Afbeelding 13"/>
          <p:cNvPicPr>
            <a:picLocks noChangeAspect="1"/>
          </p:cNvPicPr>
          <p:nvPr/>
        </p:nvPicPr>
        <p:blipFill>
          <a:blip r:embed="rId6"/>
          <a:stretch>
            <a:fillRect/>
          </a:stretch>
        </p:blipFill>
        <p:spPr>
          <a:xfrm>
            <a:off x="5649376" y="3488381"/>
            <a:ext cx="440782" cy="416956"/>
          </a:xfrm>
          <a:prstGeom prst="rect">
            <a:avLst/>
          </a:prstGeom>
        </p:spPr>
      </p:pic>
      <p:pic>
        <p:nvPicPr>
          <p:cNvPr id="17" name="Afbeelding 16"/>
          <p:cNvPicPr>
            <a:picLocks noChangeAspect="1"/>
          </p:cNvPicPr>
          <p:nvPr/>
        </p:nvPicPr>
        <p:blipFill>
          <a:blip r:embed="rId7"/>
          <a:stretch>
            <a:fillRect/>
          </a:stretch>
        </p:blipFill>
        <p:spPr>
          <a:xfrm>
            <a:off x="298874" y="1081612"/>
            <a:ext cx="2394903" cy="2179975"/>
          </a:xfrm>
          <a:prstGeom prst="rect">
            <a:avLst/>
          </a:prstGeom>
        </p:spPr>
      </p:pic>
      <p:pic>
        <p:nvPicPr>
          <p:cNvPr id="18" name="Afbeelding 17"/>
          <p:cNvPicPr>
            <a:picLocks noChangeAspect="1"/>
          </p:cNvPicPr>
          <p:nvPr/>
        </p:nvPicPr>
        <p:blipFill>
          <a:blip r:embed="rId8"/>
          <a:stretch>
            <a:fillRect/>
          </a:stretch>
        </p:blipFill>
        <p:spPr>
          <a:xfrm>
            <a:off x="2341756" y="1763620"/>
            <a:ext cx="352021" cy="332820"/>
          </a:xfrm>
          <a:prstGeom prst="rect">
            <a:avLst/>
          </a:prstGeom>
        </p:spPr>
      </p:pic>
      <p:pic>
        <p:nvPicPr>
          <p:cNvPr id="2" name="Afbeelding 1"/>
          <p:cNvPicPr>
            <a:picLocks noChangeAspect="1"/>
          </p:cNvPicPr>
          <p:nvPr/>
        </p:nvPicPr>
        <p:blipFill>
          <a:blip r:embed="rId9"/>
          <a:stretch>
            <a:fillRect/>
          </a:stretch>
        </p:blipFill>
        <p:spPr>
          <a:xfrm>
            <a:off x="327169" y="5617738"/>
            <a:ext cx="2800075" cy="374084"/>
          </a:xfrm>
          <a:prstGeom prst="rect">
            <a:avLst/>
          </a:prstGeom>
        </p:spPr>
      </p:pic>
      <p:pic>
        <p:nvPicPr>
          <p:cNvPr id="3" name="Afbeelding 2"/>
          <p:cNvPicPr>
            <a:picLocks noChangeAspect="1"/>
          </p:cNvPicPr>
          <p:nvPr/>
        </p:nvPicPr>
        <p:blipFill>
          <a:blip r:embed="rId10"/>
          <a:stretch>
            <a:fillRect/>
          </a:stretch>
        </p:blipFill>
        <p:spPr>
          <a:xfrm>
            <a:off x="2517766" y="5798405"/>
            <a:ext cx="533193" cy="189869"/>
          </a:xfrm>
          <a:prstGeom prst="rect">
            <a:avLst/>
          </a:prstGeom>
        </p:spPr>
      </p:pic>
      <p:pic>
        <p:nvPicPr>
          <p:cNvPr id="4" name="Afbeelding 3"/>
          <p:cNvPicPr>
            <a:picLocks noChangeAspect="1"/>
          </p:cNvPicPr>
          <p:nvPr/>
        </p:nvPicPr>
        <p:blipFill>
          <a:blip r:embed="rId11"/>
          <a:stretch>
            <a:fillRect/>
          </a:stretch>
        </p:blipFill>
        <p:spPr>
          <a:xfrm>
            <a:off x="327169" y="3839183"/>
            <a:ext cx="2366608" cy="1722275"/>
          </a:xfrm>
          <a:prstGeom prst="rect">
            <a:avLst/>
          </a:prstGeom>
        </p:spPr>
      </p:pic>
      <p:pic>
        <p:nvPicPr>
          <p:cNvPr id="5" name="Afbeelding 4"/>
          <p:cNvPicPr>
            <a:picLocks noChangeAspect="1"/>
          </p:cNvPicPr>
          <p:nvPr/>
        </p:nvPicPr>
        <p:blipFill>
          <a:blip r:embed="rId12"/>
          <a:stretch>
            <a:fillRect/>
          </a:stretch>
        </p:blipFill>
        <p:spPr>
          <a:xfrm>
            <a:off x="2907610" y="4890924"/>
            <a:ext cx="2422673" cy="698674"/>
          </a:xfrm>
          <a:prstGeom prst="rect">
            <a:avLst/>
          </a:prstGeom>
        </p:spPr>
      </p:pic>
      <p:pic>
        <p:nvPicPr>
          <p:cNvPr id="8" name="Afbeelding 7"/>
          <p:cNvPicPr>
            <a:picLocks noChangeAspect="1"/>
          </p:cNvPicPr>
          <p:nvPr/>
        </p:nvPicPr>
        <p:blipFill>
          <a:blip r:embed="rId13"/>
          <a:stretch>
            <a:fillRect/>
          </a:stretch>
        </p:blipFill>
        <p:spPr>
          <a:xfrm>
            <a:off x="2907610" y="4631107"/>
            <a:ext cx="649629" cy="258874"/>
          </a:xfrm>
          <a:prstGeom prst="rect">
            <a:avLst/>
          </a:prstGeom>
        </p:spPr>
      </p:pic>
      <p:pic>
        <p:nvPicPr>
          <p:cNvPr id="19" name="Afbeelding 18"/>
          <p:cNvPicPr>
            <a:picLocks noChangeAspect="1"/>
          </p:cNvPicPr>
          <p:nvPr/>
        </p:nvPicPr>
        <p:blipFill>
          <a:blip r:embed="rId14"/>
          <a:stretch>
            <a:fillRect/>
          </a:stretch>
        </p:blipFill>
        <p:spPr>
          <a:xfrm>
            <a:off x="2882894" y="3871949"/>
            <a:ext cx="2635755" cy="707749"/>
          </a:xfrm>
          <a:prstGeom prst="rect">
            <a:avLst/>
          </a:prstGeom>
        </p:spPr>
      </p:pic>
      <p:pic>
        <p:nvPicPr>
          <p:cNvPr id="20" name="Afbeelding 19"/>
          <p:cNvPicPr>
            <a:picLocks noChangeAspect="1"/>
          </p:cNvPicPr>
          <p:nvPr/>
        </p:nvPicPr>
        <p:blipFill>
          <a:blip r:embed="rId15"/>
          <a:stretch>
            <a:fillRect/>
          </a:stretch>
        </p:blipFill>
        <p:spPr>
          <a:xfrm>
            <a:off x="2882894" y="2163448"/>
            <a:ext cx="3432826" cy="1675546"/>
          </a:xfrm>
          <a:prstGeom prst="rect">
            <a:avLst/>
          </a:prstGeom>
        </p:spPr>
      </p:pic>
      <p:pic>
        <p:nvPicPr>
          <p:cNvPr id="21" name="Afbeelding 20"/>
          <p:cNvPicPr>
            <a:picLocks noChangeAspect="1"/>
          </p:cNvPicPr>
          <p:nvPr/>
        </p:nvPicPr>
        <p:blipFill>
          <a:blip r:embed="rId16"/>
          <a:stretch>
            <a:fillRect/>
          </a:stretch>
        </p:blipFill>
        <p:spPr>
          <a:xfrm>
            <a:off x="2907610" y="2171599"/>
            <a:ext cx="337395" cy="341295"/>
          </a:xfrm>
          <a:prstGeom prst="rect">
            <a:avLst/>
          </a:prstGeom>
        </p:spPr>
      </p:pic>
      <p:sp>
        <p:nvSpPr>
          <p:cNvPr id="22" name="Tekstvak 21"/>
          <p:cNvSpPr txBox="1"/>
          <p:nvPr/>
        </p:nvSpPr>
        <p:spPr>
          <a:xfrm>
            <a:off x="331141" y="4828436"/>
            <a:ext cx="1048565" cy="246221"/>
          </a:xfrm>
          <a:prstGeom prst="rect">
            <a:avLst/>
          </a:prstGeom>
          <a:noFill/>
        </p:spPr>
        <p:txBody>
          <a:bodyPr wrap="square" rtlCol="0">
            <a:spAutoFit/>
          </a:bodyPr>
          <a:lstStyle/>
          <a:p>
            <a:r>
              <a:rPr lang="nl-NL" sz="1000" dirty="0" smtClean="0">
                <a:solidFill>
                  <a:schemeClr val="bg1"/>
                </a:solidFill>
              </a:rPr>
              <a:t>Dover</a:t>
            </a:r>
            <a:endParaRPr lang="nl-NL" sz="1000" dirty="0">
              <a:solidFill>
                <a:schemeClr val="bg1"/>
              </a:solidFill>
            </a:endParaRPr>
          </a:p>
        </p:txBody>
      </p:sp>
      <p:pic>
        <p:nvPicPr>
          <p:cNvPr id="24" name="Afbeelding 23"/>
          <p:cNvPicPr>
            <a:picLocks noChangeAspect="1"/>
          </p:cNvPicPr>
          <p:nvPr/>
        </p:nvPicPr>
        <p:blipFill>
          <a:blip r:embed="rId17"/>
          <a:stretch>
            <a:fillRect/>
          </a:stretch>
        </p:blipFill>
        <p:spPr>
          <a:xfrm>
            <a:off x="5732483" y="4144652"/>
            <a:ext cx="357676" cy="321302"/>
          </a:xfrm>
          <a:prstGeom prst="rect">
            <a:avLst/>
          </a:prstGeom>
        </p:spPr>
      </p:pic>
      <p:pic>
        <p:nvPicPr>
          <p:cNvPr id="27" name="Afbeelding 26"/>
          <p:cNvPicPr>
            <a:picLocks noChangeAspect="1"/>
          </p:cNvPicPr>
          <p:nvPr/>
        </p:nvPicPr>
        <p:blipFill>
          <a:blip r:embed="rId18"/>
          <a:stretch>
            <a:fillRect/>
          </a:stretch>
        </p:blipFill>
        <p:spPr>
          <a:xfrm>
            <a:off x="3510187" y="5954468"/>
            <a:ext cx="3615308" cy="262522"/>
          </a:xfrm>
          <a:prstGeom prst="rect">
            <a:avLst/>
          </a:prstGeom>
        </p:spPr>
      </p:pic>
      <p:pic>
        <p:nvPicPr>
          <p:cNvPr id="28" name="Afbeelding 27"/>
          <p:cNvPicPr>
            <a:picLocks noChangeAspect="1"/>
          </p:cNvPicPr>
          <p:nvPr/>
        </p:nvPicPr>
        <p:blipFill>
          <a:blip r:embed="rId19"/>
          <a:stretch>
            <a:fillRect/>
          </a:stretch>
        </p:blipFill>
        <p:spPr>
          <a:xfrm>
            <a:off x="3508982" y="6223836"/>
            <a:ext cx="3616513" cy="471336"/>
          </a:xfrm>
          <a:prstGeom prst="rect">
            <a:avLst/>
          </a:prstGeom>
        </p:spPr>
      </p:pic>
    </p:spTree>
    <p:extLst>
      <p:ext uri="{BB962C8B-B14F-4D97-AF65-F5344CB8AC3E}">
        <p14:creationId xmlns:p14="http://schemas.microsoft.com/office/powerpoint/2010/main" val="930814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1"/>
            <a:ext cx="9144000" cy="704850"/>
          </a:xfrm>
          <a:prstGeom prst="rect">
            <a:avLst/>
          </a:prstGeom>
          <a:solidFill>
            <a:srgbClr val="D7CCAF"/>
          </a:solidFill>
        </p:spPr>
        <p:txBody>
          <a:bodyPr wrap="square" rtlCol="0" anchor="ctr">
            <a:noAutofit/>
          </a:bodyPr>
          <a:lstStyle/>
          <a:p>
            <a:pPr>
              <a:defRPr/>
            </a:pPr>
            <a:r>
              <a:rPr lang="nl-NL" sz="1600" dirty="0">
                <a:solidFill>
                  <a:srgbClr val="2B323C"/>
                </a:solidFill>
              </a:rPr>
              <a:t>   </a:t>
            </a:r>
          </a:p>
        </p:txBody>
      </p:sp>
    </p:spTree>
    <p:extLst>
      <p:ext uri="{BB962C8B-B14F-4D97-AF65-F5344CB8AC3E}">
        <p14:creationId xmlns:p14="http://schemas.microsoft.com/office/powerpoint/2010/main" val="583553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44287F"/>
          </a:solidFill>
        </p:spPr>
        <p:txBody>
          <a:bodyPr/>
          <a:lstStyle/>
          <a:p>
            <a:pPr algn="ctr"/>
            <a:r>
              <a:rPr lang="nl-NL" dirty="0" smtClean="0">
                <a:solidFill>
                  <a:schemeClr val="bg1"/>
                </a:solidFill>
              </a:rPr>
              <a:t>Neerwaarts risico: handelsoorlog VS-China</a:t>
            </a:r>
            <a:endParaRPr lang="nl-NL" dirty="0">
              <a:solidFill>
                <a:schemeClr val="bg1"/>
              </a:solidFill>
            </a:endParaRPr>
          </a:p>
        </p:txBody>
      </p:sp>
      <p:pic>
        <p:nvPicPr>
          <p:cNvPr id="3" name="Picture 2"/>
          <p:cNvPicPr>
            <a:picLocks noChangeAspect="1"/>
          </p:cNvPicPr>
          <p:nvPr/>
        </p:nvPicPr>
        <p:blipFill>
          <a:blip r:embed="rId3"/>
          <a:stretch>
            <a:fillRect/>
          </a:stretch>
        </p:blipFill>
        <p:spPr>
          <a:xfrm rot="281556">
            <a:off x="385591" y="1449151"/>
            <a:ext cx="7491470" cy="2902643"/>
          </a:xfrm>
          <a:prstGeom prst="rect">
            <a:avLst/>
          </a:prstGeom>
        </p:spPr>
      </p:pic>
      <p:pic>
        <p:nvPicPr>
          <p:cNvPr id="4" name="Picture 3"/>
          <p:cNvPicPr>
            <a:picLocks noChangeAspect="1"/>
          </p:cNvPicPr>
          <p:nvPr/>
        </p:nvPicPr>
        <p:blipFill>
          <a:blip r:embed="rId4"/>
          <a:stretch>
            <a:fillRect/>
          </a:stretch>
        </p:blipFill>
        <p:spPr>
          <a:xfrm>
            <a:off x="4534364" y="3325466"/>
            <a:ext cx="4190154" cy="3340275"/>
          </a:xfrm>
          <a:prstGeom prst="rect">
            <a:avLst/>
          </a:prstGeom>
        </p:spPr>
      </p:pic>
      <p:pic>
        <p:nvPicPr>
          <p:cNvPr id="5" name="Picture 4"/>
          <p:cNvPicPr>
            <a:picLocks noChangeAspect="1"/>
          </p:cNvPicPr>
          <p:nvPr/>
        </p:nvPicPr>
        <p:blipFill>
          <a:blip r:embed="rId5"/>
          <a:stretch>
            <a:fillRect/>
          </a:stretch>
        </p:blipFill>
        <p:spPr>
          <a:xfrm rot="21255534">
            <a:off x="295200" y="4421176"/>
            <a:ext cx="5208541" cy="1394149"/>
          </a:xfrm>
          <a:prstGeom prst="rect">
            <a:avLst/>
          </a:prstGeom>
        </p:spPr>
      </p:pic>
      <p:pic>
        <p:nvPicPr>
          <p:cNvPr id="6" name="Afbeelding 5"/>
          <p:cNvPicPr>
            <a:picLocks noChangeAspect="1"/>
          </p:cNvPicPr>
          <p:nvPr/>
        </p:nvPicPr>
        <p:blipFill>
          <a:blip r:embed="rId6"/>
          <a:stretch>
            <a:fillRect/>
          </a:stretch>
        </p:blipFill>
        <p:spPr>
          <a:xfrm>
            <a:off x="4140837" y="1761710"/>
            <a:ext cx="4514850" cy="904875"/>
          </a:xfrm>
          <a:prstGeom prst="rect">
            <a:avLst/>
          </a:prstGeom>
        </p:spPr>
      </p:pic>
      <p:pic>
        <p:nvPicPr>
          <p:cNvPr id="7" name="Afbeelding 6"/>
          <p:cNvPicPr>
            <a:picLocks noChangeAspect="1"/>
          </p:cNvPicPr>
          <p:nvPr/>
        </p:nvPicPr>
        <p:blipFill>
          <a:blip r:embed="rId7"/>
          <a:stretch>
            <a:fillRect/>
          </a:stretch>
        </p:blipFill>
        <p:spPr>
          <a:xfrm>
            <a:off x="4140837" y="1371185"/>
            <a:ext cx="4524375" cy="390525"/>
          </a:xfrm>
          <a:prstGeom prst="rect">
            <a:avLst/>
          </a:prstGeom>
        </p:spPr>
      </p:pic>
    </p:spTree>
    <p:extLst>
      <p:ext uri="{BB962C8B-B14F-4D97-AF65-F5344CB8AC3E}">
        <p14:creationId xmlns:p14="http://schemas.microsoft.com/office/powerpoint/2010/main" val="1820468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44287F"/>
          </a:solidFill>
        </p:spPr>
        <p:txBody>
          <a:bodyPr/>
          <a:lstStyle/>
          <a:p>
            <a:pPr algn="ctr"/>
            <a:r>
              <a:rPr lang="nl-NL" dirty="0" smtClean="0">
                <a:solidFill>
                  <a:schemeClr val="bg1"/>
                </a:solidFill>
              </a:rPr>
              <a:t>Toenemend protectionisme</a:t>
            </a:r>
            <a:endParaRPr lang="nl-NL" dirty="0">
              <a:solidFill>
                <a:schemeClr val="bg1"/>
              </a:solidFill>
            </a:endParaRPr>
          </a:p>
        </p:txBody>
      </p:sp>
      <p:sp>
        <p:nvSpPr>
          <p:cNvPr id="5" name="Tijdelijke aanduiding voor inhoud 2"/>
          <p:cNvSpPr txBox="1">
            <a:spLocks/>
          </p:cNvSpPr>
          <p:nvPr/>
        </p:nvSpPr>
        <p:spPr>
          <a:xfrm>
            <a:off x="392125" y="1640021"/>
            <a:ext cx="7895347" cy="3456000"/>
          </a:xfrm>
          <a:prstGeom prst="rect">
            <a:avLst/>
          </a:prstGeom>
        </p:spPr>
        <p:txBody>
          <a:bodyPr/>
          <a:lstStyle>
            <a:lvl1pPr marL="0" indent="0" algn="l" defTabSz="914400" rtl="0" eaLnBrk="1" latinLnBrk="0" hangingPunct="1">
              <a:lnSpc>
                <a:spcPts val="2250"/>
              </a:lnSpc>
              <a:spcBef>
                <a:spcPts val="0"/>
              </a:spcBef>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ts val="1800"/>
              </a:lnSpc>
              <a:spcBef>
                <a:spcPts val="0"/>
              </a:spcBef>
              <a:buSzPct val="125000"/>
              <a:buFontTx/>
              <a:buNone/>
              <a:defRPr sz="1850" b="1" kern="1200">
                <a:solidFill>
                  <a:schemeClr val="tx1"/>
                </a:solidFill>
                <a:latin typeface="+mn-lt"/>
                <a:ea typeface="+mn-ea"/>
                <a:cs typeface="+mn-cs"/>
              </a:defRPr>
            </a:lvl2pPr>
            <a:lvl3pPr marL="180975"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3pPr>
            <a:lvl4pPr marL="36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4pPr>
            <a:lvl5pPr marL="54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nSpc>
                <a:spcPts val="2100"/>
              </a:lnSpc>
              <a:buSzPct val="140000"/>
              <a:buFont typeface="Arial" panose="020B0604020202020204" pitchFamily="34" charset="0"/>
              <a:buChar char="•"/>
            </a:pPr>
            <a:endParaRPr lang="nl-NL" sz="2200" dirty="0">
              <a:solidFill>
                <a:srgbClr val="162257"/>
              </a:solidFill>
              <a:ea typeface="Verdana" panose="020B0604030504040204" pitchFamily="34" charset="0"/>
              <a:cs typeface="Verdana" panose="020B0604030504040204" pitchFamily="34" charset="0"/>
            </a:endParaRPr>
          </a:p>
          <a:p>
            <a:pPr marL="257175" indent="-257175">
              <a:lnSpc>
                <a:spcPts val="2100"/>
              </a:lnSpc>
              <a:buSzPct val="140000"/>
              <a:buFont typeface="Arial" panose="020B0604020202020204" pitchFamily="34" charset="0"/>
              <a:buChar char="•"/>
            </a:pPr>
            <a:r>
              <a:rPr lang="nl-NL" sz="2200" dirty="0">
                <a:solidFill>
                  <a:srgbClr val="162257"/>
                </a:solidFill>
                <a:ea typeface="Verdana" panose="020B0604030504040204" pitchFamily="34" charset="0"/>
                <a:cs typeface="Verdana" panose="020B0604030504040204" pitchFamily="34" charset="0"/>
              </a:rPr>
              <a:t>Trend naar vrijere wereldhandel tot staan </a:t>
            </a:r>
            <a:r>
              <a:rPr lang="nl-NL" sz="2200" dirty="0" smtClean="0">
                <a:solidFill>
                  <a:srgbClr val="162257"/>
                </a:solidFill>
                <a:ea typeface="Verdana" panose="020B0604030504040204" pitchFamily="34" charset="0"/>
                <a:cs typeface="Verdana" panose="020B0604030504040204" pitchFamily="34" charset="0"/>
              </a:rPr>
              <a:t>gebracht</a:t>
            </a:r>
            <a:br>
              <a:rPr lang="nl-NL" sz="2200" dirty="0" smtClean="0">
                <a:solidFill>
                  <a:srgbClr val="162257"/>
                </a:solidFill>
                <a:ea typeface="Verdana" panose="020B0604030504040204" pitchFamily="34" charset="0"/>
                <a:cs typeface="Verdana" panose="020B0604030504040204" pitchFamily="34" charset="0"/>
              </a:rPr>
            </a:br>
            <a:endParaRPr lang="nl-NL" sz="2200" dirty="0">
              <a:solidFill>
                <a:srgbClr val="162257"/>
              </a:solidFill>
              <a:ea typeface="Verdana" panose="020B0604030504040204" pitchFamily="34" charset="0"/>
              <a:cs typeface="Verdana" panose="020B0604030504040204" pitchFamily="34" charset="0"/>
            </a:endParaRPr>
          </a:p>
          <a:p>
            <a:pPr marL="257175" indent="-257175">
              <a:lnSpc>
                <a:spcPts val="2100"/>
              </a:lnSpc>
              <a:buSzPct val="140000"/>
              <a:buFont typeface="Arial" panose="020B0604020202020204" pitchFamily="34" charset="0"/>
              <a:buChar char="•"/>
            </a:pPr>
            <a:endParaRPr lang="nl-NL" sz="2200" dirty="0">
              <a:solidFill>
                <a:srgbClr val="162257"/>
              </a:solidFill>
              <a:ea typeface="Verdana" panose="020B0604030504040204" pitchFamily="34" charset="0"/>
              <a:cs typeface="Verdana" panose="020B0604030504040204" pitchFamily="34" charset="0"/>
            </a:endParaRPr>
          </a:p>
          <a:p>
            <a:pPr marL="257175" indent="-257175">
              <a:lnSpc>
                <a:spcPts val="2100"/>
              </a:lnSpc>
              <a:buSzPct val="140000"/>
              <a:buFont typeface="Arial" panose="020B0604020202020204" pitchFamily="34" charset="0"/>
              <a:buChar char="•"/>
            </a:pPr>
            <a:r>
              <a:rPr lang="nl-NL" sz="2200" dirty="0">
                <a:solidFill>
                  <a:srgbClr val="162257"/>
                </a:solidFill>
                <a:ea typeface="Verdana" panose="020B0604030504040204" pitchFamily="34" charset="0"/>
                <a:cs typeface="Verdana" panose="020B0604030504040204" pitchFamily="34" charset="0"/>
              </a:rPr>
              <a:t>Oplopend handelsconflict tussen de VS en China met </a:t>
            </a:r>
            <a:r>
              <a:rPr lang="nl-NL" sz="2200" dirty="0" smtClean="0">
                <a:solidFill>
                  <a:srgbClr val="162257"/>
                </a:solidFill>
                <a:ea typeface="Verdana" panose="020B0604030504040204" pitchFamily="34" charset="0"/>
                <a:cs typeface="Verdana" panose="020B0604030504040204" pitchFamily="34" charset="0"/>
              </a:rPr>
              <a:t>(nog steeds) onzekere afloop</a:t>
            </a:r>
            <a:br>
              <a:rPr lang="nl-NL" sz="2200" dirty="0" smtClean="0">
                <a:solidFill>
                  <a:srgbClr val="162257"/>
                </a:solidFill>
                <a:ea typeface="Verdana" panose="020B0604030504040204" pitchFamily="34" charset="0"/>
                <a:cs typeface="Verdana" panose="020B0604030504040204" pitchFamily="34" charset="0"/>
              </a:rPr>
            </a:br>
            <a:endParaRPr lang="nl-NL" sz="2200" dirty="0">
              <a:solidFill>
                <a:srgbClr val="162257"/>
              </a:solidFill>
              <a:ea typeface="Verdana" panose="020B0604030504040204" pitchFamily="34" charset="0"/>
              <a:cs typeface="Verdana" panose="020B0604030504040204" pitchFamily="34" charset="0"/>
            </a:endParaRPr>
          </a:p>
          <a:p>
            <a:pPr marL="257175" indent="-257175">
              <a:lnSpc>
                <a:spcPts val="2100"/>
              </a:lnSpc>
              <a:buClr>
                <a:srgbClr val="000000"/>
              </a:buClr>
              <a:buSzPct val="140000"/>
              <a:buFont typeface="Arial" panose="020B0604020202020204" pitchFamily="34" charset="0"/>
              <a:buChar char="•"/>
            </a:pPr>
            <a:endParaRPr lang="nl-NL" sz="2200" dirty="0">
              <a:solidFill>
                <a:srgbClr val="162257"/>
              </a:solidFill>
              <a:ea typeface="Verdana" panose="020B0604030504040204" pitchFamily="34" charset="0"/>
              <a:cs typeface="Verdana" panose="020B0604030504040204" pitchFamily="34" charset="0"/>
            </a:endParaRPr>
          </a:p>
          <a:p>
            <a:pPr marL="257175" indent="-257175">
              <a:lnSpc>
                <a:spcPts val="2100"/>
              </a:lnSpc>
              <a:buClr>
                <a:srgbClr val="000000"/>
              </a:buClr>
              <a:buSzPct val="140000"/>
              <a:buFont typeface="Arial" panose="020B0604020202020204" pitchFamily="34" charset="0"/>
              <a:buChar char="•"/>
            </a:pPr>
            <a:r>
              <a:rPr lang="nl-NL" sz="2200" dirty="0">
                <a:solidFill>
                  <a:srgbClr val="162257"/>
                </a:solidFill>
                <a:ea typeface="Verdana" panose="020B0604030504040204" pitchFamily="34" charset="0"/>
                <a:cs typeface="Verdana" panose="020B0604030504040204" pitchFamily="34" charset="0"/>
              </a:rPr>
              <a:t>Neerwaarts risico voor mondiale </a:t>
            </a:r>
            <a:r>
              <a:rPr lang="nl-NL" sz="2200" dirty="0" smtClean="0">
                <a:solidFill>
                  <a:srgbClr val="162257"/>
                </a:solidFill>
                <a:ea typeface="Verdana" panose="020B0604030504040204" pitchFamily="34" charset="0"/>
                <a:cs typeface="Verdana" panose="020B0604030504040204" pitchFamily="34" charset="0"/>
              </a:rPr>
              <a:t>groei</a:t>
            </a:r>
            <a:br>
              <a:rPr lang="nl-NL" sz="2200" dirty="0" smtClean="0">
                <a:solidFill>
                  <a:srgbClr val="162257"/>
                </a:solidFill>
                <a:ea typeface="Verdana" panose="020B0604030504040204" pitchFamily="34" charset="0"/>
                <a:cs typeface="Verdana" panose="020B0604030504040204" pitchFamily="34" charset="0"/>
              </a:rPr>
            </a:br>
            <a:r>
              <a:rPr lang="nl-NL" sz="2200" dirty="0" smtClean="0">
                <a:solidFill>
                  <a:srgbClr val="162257"/>
                </a:solidFill>
                <a:ea typeface="Verdana" panose="020B0604030504040204" pitchFamily="34" charset="0"/>
                <a:cs typeface="Verdana" panose="020B0604030504040204" pitchFamily="34" charset="0"/>
              </a:rPr>
              <a:t/>
            </a:r>
            <a:br>
              <a:rPr lang="nl-NL" sz="2200" dirty="0" smtClean="0">
                <a:solidFill>
                  <a:srgbClr val="162257"/>
                </a:solidFill>
                <a:ea typeface="Verdana" panose="020B0604030504040204" pitchFamily="34" charset="0"/>
                <a:cs typeface="Verdana" panose="020B0604030504040204" pitchFamily="34" charset="0"/>
              </a:rPr>
            </a:br>
            <a:endParaRPr lang="nl-NL" sz="2200" dirty="0">
              <a:solidFill>
                <a:srgbClr val="162257"/>
              </a:solidFill>
              <a:ea typeface="Verdana" panose="020B0604030504040204" pitchFamily="34" charset="0"/>
              <a:cs typeface="Verdana" panose="020B0604030504040204" pitchFamily="34" charset="0"/>
            </a:endParaRPr>
          </a:p>
          <a:p>
            <a:pPr marL="257175" indent="-257175">
              <a:lnSpc>
                <a:spcPts val="2100"/>
              </a:lnSpc>
              <a:buClr>
                <a:srgbClr val="000000"/>
              </a:buClr>
              <a:buSzPct val="140000"/>
              <a:buFont typeface="Arial" panose="020B0604020202020204" pitchFamily="34" charset="0"/>
              <a:buChar char="•"/>
            </a:pPr>
            <a:r>
              <a:rPr lang="nl-NL" sz="2200" dirty="0">
                <a:solidFill>
                  <a:srgbClr val="162257"/>
                </a:solidFill>
                <a:ea typeface="Verdana" panose="020B0604030504040204" pitchFamily="34" charset="0"/>
                <a:cs typeface="Verdana" panose="020B0604030504040204" pitchFamily="34" charset="0"/>
              </a:rPr>
              <a:t>Toenemend protectionisme vormt </a:t>
            </a:r>
            <a:r>
              <a:rPr lang="nl-NL" sz="2200" dirty="0" smtClean="0">
                <a:solidFill>
                  <a:srgbClr val="162257"/>
                </a:solidFill>
                <a:ea typeface="Verdana" panose="020B0604030504040204" pitchFamily="34" charset="0"/>
                <a:cs typeface="Verdana" panose="020B0604030504040204" pitchFamily="34" charset="0"/>
              </a:rPr>
              <a:t>ook uitdaging </a:t>
            </a:r>
            <a:r>
              <a:rPr lang="nl-NL" sz="2200" dirty="0">
                <a:solidFill>
                  <a:srgbClr val="162257"/>
                </a:solidFill>
                <a:ea typeface="Verdana" panose="020B0604030504040204" pitchFamily="34" charset="0"/>
                <a:cs typeface="Verdana" panose="020B0604030504040204" pitchFamily="34" charset="0"/>
              </a:rPr>
              <a:t>voor monetair </a:t>
            </a:r>
            <a:r>
              <a:rPr lang="nl-NL" sz="2200" dirty="0" smtClean="0">
                <a:solidFill>
                  <a:srgbClr val="162257"/>
                </a:solidFill>
                <a:ea typeface="Verdana" panose="020B0604030504040204" pitchFamily="34" charset="0"/>
                <a:cs typeface="Verdana" panose="020B0604030504040204" pitchFamily="34" charset="0"/>
              </a:rPr>
              <a:t>beleid </a:t>
            </a:r>
            <a:endParaRPr lang="nl-NL" sz="2200" dirty="0">
              <a:solidFill>
                <a:srgbClr val="162257"/>
              </a:solidFill>
              <a:ea typeface="Verdana" panose="020B0604030504040204" pitchFamily="34" charset="0"/>
              <a:cs typeface="Verdana" panose="020B0604030504040204" pitchFamily="34" charset="0"/>
            </a:endParaRPr>
          </a:p>
          <a:p>
            <a:pPr>
              <a:lnSpc>
                <a:spcPts val="2100"/>
              </a:lnSpc>
              <a:buClr>
                <a:srgbClr val="000000"/>
              </a:buClr>
              <a:buSzPct val="140000"/>
            </a:pPr>
            <a:endParaRPr lang="nl-NL" sz="2200" dirty="0">
              <a:solidFill>
                <a:srgbClr val="162257"/>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89987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a:spLocks noGrp="1"/>
          </p:cNvSpPr>
          <p:nvPr>
            <p:ph type="title"/>
          </p:nvPr>
        </p:nvSpPr>
        <p:spPr>
          <a:solidFill>
            <a:srgbClr val="44287F"/>
          </a:solidFill>
        </p:spPr>
        <p:txBody>
          <a:bodyPr anchor="ctr"/>
          <a:lstStyle/>
          <a:p>
            <a:pPr algn="ctr">
              <a:lnSpc>
                <a:spcPts val="3100"/>
              </a:lnSpc>
            </a:pPr>
            <a:r>
              <a:rPr lang="nl-NL" sz="2800" dirty="0" smtClean="0">
                <a:solidFill>
                  <a:schemeClr val="bg1"/>
                </a:solidFill>
              </a:rPr>
              <a:t>Tijdlijn VS-China handelsconflict</a:t>
            </a:r>
            <a:endParaRPr lang="nl-NL" sz="2800" dirty="0">
              <a:solidFill>
                <a:schemeClr val="bg1"/>
              </a:solidFill>
            </a:endParaRPr>
          </a:p>
        </p:txBody>
      </p:sp>
      <p:pic>
        <p:nvPicPr>
          <p:cNvPr id="63491" name="Afbeelding 2" descr="PIIE Chart 2019-12-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367" y="1253700"/>
            <a:ext cx="5815666" cy="495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824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a:spLocks noGrp="1"/>
          </p:cNvSpPr>
          <p:nvPr>
            <p:ph type="title"/>
          </p:nvPr>
        </p:nvSpPr>
        <p:spPr>
          <a:solidFill>
            <a:srgbClr val="44287F"/>
          </a:solidFill>
        </p:spPr>
        <p:txBody>
          <a:bodyPr anchor="ctr"/>
          <a:lstStyle/>
          <a:p>
            <a:pPr algn="ctr">
              <a:lnSpc>
                <a:spcPts val="3100"/>
              </a:lnSpc>
            </a:pPr>
            <a:r>
              <a:rPr lang="nl-NL" sz="2800" dirty="0" smtClean="0">
                <a:solidFill>
                  <a:schemeClr val="bg1"/>
                </a:solidFill>
              </a:rPr>
              <a:t>Invoertarieven VS</a:t>
            </a:r>
            <a:endParaRPr lang="nl-NL" sz="2800" dirty="0">
              <a:solidFill>
                <a:schemeClr val="bg1"/>
              </a:solidFill>
            </a:endParaRPr>
          </a:p>
        </p:txBody>
      </p:sp>
      <p:sp>
        <p:nvSpPr>
          <p:cNvPr id="4" name="Tekstvak 3"/>
          <p:cNvSpPr txBox="1"/>
          <p:nvPr/>
        </p:nvSpPr>
        <p:spPr>
          <a:xfrm>
            <a:off x="295200" y="1090902"/>
            <a:ext cx="1731904" cy="246221"/>
          </a:xfrm>
          <a:prstGeom prst="rect">
            <a:avLst/>
          </a:prstGeom>
          <a:noFill/>
        </p:spPr>
        <p:txBody>
          <a:bodyPr wrap="square" rtlCol="0">
            <a:spAutoFit/>
          </a:bodyPr>
          <a:lstStyle/>
          <a:p>
            <a:r>
              <a:rPr lang="nl-NL" sz="1000" smtClean="0">
                <a:solidFill>
                  <a:srgbClr val="7F7F7F"/>
                </a:solidFill>
              </a:rPr>
              <a:t>%</a:t>
            </a:r>
            <a:endParaRPr lang="nl-NL" sz="1000">
              <a:solidFill>
                <a:srgbClr val="7F7F7F"/>
              </a:solidFill>
            </a:endParaRPr>
          </a:p>
        </p:txBody>
      </p:sp>
      <p:graphicFrame>
        <p:nvGraphicFramePr>
          <p:cNvPr id="7" name="Tijdelijke aanduiding voor inhoud 6"/>
          <p:cNvGraphicFramePr>
            <a:graphicFrameLocks noGrp="1"/>
          </p:cNvGraphicFramePr>
          <p:nvPr>
            <p:ph idx="1"/>
            <p:extLst/>
          </p:nvPr>
        </p:nvGraphicFramePr>
        <p:xfrm>
          <a:off x="295275" y="1354138"/>
          <a:ext cx="8553450" cy="46069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519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7" dur="1000"/>
                                        <p:tgtEl>
                                          <p:spTgt spid="7">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animBg="0"/>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itel 1"/>
          <p:cNvSpPr>
            <a:spLocks noGrp="1"/>
          </p:cNvSpPr>
          <p:nvPr>
            <p:ph type="title"/>
          </p:nvPr>
        </p:nvSpPr>
        <p:spPr>
          <a:solidFill>
            <a:srgbClr val="44287F"/>
          </a:solidFill>
        </p:spPr>
        <p:txBody>
          <a:bodyPr/>
          <a:lstStyle/>
          <a:p>
            <a:pPr algn="ctr"/>
            <a:r>
              <a:rPr lang="nl-NL" dirty="0" smtClean="0">
                <a:solidFill>
                  <a:schemeClr val="bg1"/>
                </a:solidFill>
              </a:rPr>
              <a:t>Oplopend handelsconflict: effecten voor VS</a:t>
            </a:r>
            <a:endParaRPr lang="nl-NL" dirty="0">
              <a:solidFill>
                <a:schemeClr val="bg1"/>
              </a:solidFill>
            </a:endParaRPr>
          </a:p>
        </p:txBody>
      </p:sp>
      <p:graphicFrame>
        <p:nvGraphicFramePr>
          <p:cNvPr id="81" name="Object 80"/>
          <p:cNvGraphicFramePr>
            <a:graphicFrameLocks noChangeAspect="1"/>
          </p:cNvGraphicFramePr>
          <p:nvPr>
            <p:extLst/>
          </p:nvPr>
        </p:nvGraphicFramePr>
        <p:xfrm>
          <a:off x="295275" y="2205993"/>
          <a:ext cx="7753350" cy="3838575"/>
        </p:xfrm>
        <a:graphic>
          <a:graphicData uri="http://schemas.openxmlformats.org/presentationml/2006/ole">
            <mc:AlternateContent xmlns:mc="http://schemas.openxmlformats.org/markup-compatibility/2006">
              <mc:Choice xmlns:v="urn:schemas-microsoft-com:vml" Requires="v">
                <p:oleObj spid="_x0000_s95234" name="Werkblad" r:id="rId5" imgW="7753205" imgH="3838655" progId="Excel.Sheet.12">
                  <p:embed/>
                </p:oleObj>
              </mc:Choice>
              <mc:Fallback>
                <p:oleObj name="Werkblad" r:id="rId5" imgW="7753205" imgH="3838655" progId="Excel.Sheet.12">
                  <p:embed/>
                  <p:pic>
                    <p:nvPicPr>
                      <p:cNvPr id="0" name=""/>
                      <p:cNvPicPr/>
                      <p:nvPr/>
                    </p:nvPicPr>
                    <p:blipFill>
                      <a:blip r:embed="rId6"/>
                      <a:stretch>
                        <a:fillRect/>
                      </a:stretch>
                    </p:blipFill>
                    <p:spPr>
                      <a:xfrm>
                        <a:off x="295275" y="2205993"/>
                        <a:ext cx="7753350" cy="3838575"/>
                      </a:xfrm>
                      <a:prstGeom prst="rect">
                        <a:avLst/>
                      </a:prstGeom>
                    </p:spPr>
                  </p:pic>
                </p:oleObj>
              </mc:Fallback>
            </mc:AlternateContent>
          </a:graphicData>
        </a:graphic>
      </p:graphicFrame>
      <p:sp>
        <p:nvSpPr>
          <p:cNvPr id="4" name="Tijdelijke aanduiding voor inhoud 2"/>
          <p:cNvSpPr>
            <a:spLocks noGrp="1"/>
          </p:cNvSpPr>
          <p:nvPr>
            <p:ph idx="1"/>
          </p:nvPr>
        </p:nvSpPr>
        <p:spPr>
          <a:xfrm>
            <a:off x="295200" y="1284778"/>
            <a:ext cx="8681532" cy="959942"/>
          </a:xfrm>
        </p:spPr>
        <p:txBody>
          <a:bodyPr/>
          <a:lstStyle/>
          <a:p>
            <a:pPr marL="342900" indent="-342900">
              <a:lnSpc>
                <a:spcPts val="2800"/>
              </a:lnSpc>
              <a:buSzPct val="140000"/>
              <a:buFont typeface="Arial" panose="020B0604020202020204" pitchFamily="34" charset="0"/>
              <a:buChar char="•"/>
            </a:pP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Impuls: invoertarieven +10</a:t>
            </a:r>
            <a:r>
              <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rPr>
              <a:t>% </a:t>
            </a: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VS </a:t>
            </a:r>
            <a:r>
              <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rPr>
              <a:t>versus China </a:t>
            </a: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en </a:t>
            </a:r>
            <a:r>
              <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rPr>
              <a:t>EU</a:t>
            </a:r>
            <a:br>
              <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rPr>
            </a:br>
            <a:r>
              <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rPr>
              <a:t>            </a:t>
            </a: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toenemende onzekerheid (risicopremie +100 </a:t>
            </a:r>
            <a:r>
              <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rPr>
              <a:t>bps)</a:t>
            </a:r>
          </a:p>
          <a:p>
            <a:pPr>
              <a:lnSpc>
                <a:spcPts val="2800"/>
              </a:lnSpc>
              <a:buSzPct val="140000"/>
            </a:pP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96452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44287F"/>
          </a:solidFill>
        </p:spPr>
        <p:txBody>
          <a:bodyPr anchor="ctr"/>
          <a:lstStyle/>
          <a:p>
            <a:pPr algn="ctr"/>
            <a:r>
              <a:rPr lang="nl-NL" dirty="0">
                <a:solidFill>
                  <a:schemeClr val="bg1"/>
                </a:solidFill>
              </a:rPr>
              <a:t>Kernboodschappen</a:t>
            </a:r>
            <a:endParaRPr lang="nl-NL" dirty="0">
              <a:solidFill>
                <a:srgbClr val="FF0000"/>
              </a:solidFill>
            </a:endParaRPr>
          </a:p>
        </p:txBody>
      </p:sp>
      <p:sp>
        <p:nvSpPr>
          <p:cNvPr id="4" name="Tijdelijke aanduiding voor inhoud 2"/>
          <p:cNvSpPr>
            <a:spLocks noGrp="1"/>
          </p:cNvSpPr>
          <p:nvPr>
            <p:ph idx="1"/>
          </p:nvPr>
        </p:nvSpPr>
        <p:spPr/>
        <p:txBody>
          <a:bodyPr/>
          <a:lstStyle/>
          <a:p>
            <a:pPr marL="342900" indent="-342900">
              <a:lnSpc>
                <a:spcPts val="2800"/>
              </a:lnSpc>
              <a:buSzPct val="140000"/>
              <a:buFont typeface="Arial" panose="020B0604020202020204" pitchFamily="34" charset="0"/>
              <a:buChar char="•"/>
            </a:pPr>
            <a:endPar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342900" indent="-342900">
              <a:lnSpc>
                <a:spcPts val="2800"/>
              </a:lnSpc>
              <a:buSzPct val="140000"/>
              <a:buFont typeface="Arial" panose="020B0604020202020204" pitchFamily="34" charset="0"/>
              <a:buChar char="•"/>
            </a:pPr>
            <a:endPar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756000" indent="-342900">
              <a:lnSpc>
                <a:spcPts val="2800"/>
              </a:lnSpc>
              <a:buSzPct val="140000"/>
              <a:buFont typeface="Arial" panose="020B0604020202020204" pitchFamily="34" charset="0"/>
              <a:buChar char="•"/>
            </a:pP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Groei houdt aan; groeitempo vlakt af</a:t>
            </a:r>
          </a:p>
          <a:p>
            <a:pPr marL="413100">
              <a:lnSpc>
                <a:spcPts val="2800"/>
              </a:lnSpc>
              <a:buSzPct val="140000"/>
            </a:pP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756000" indent="-342900">
              <a:lnSpc>
                <a:spcPts val="2800"/>
              </a:lnSpc>
              <a:buSzPct val="140000"/>
              <a:buFont typeface="Arial" panose="020B0604020202020204" pitchFamily="34" charset="0"/>
              <a:buChar char="•"/>
            </a:pP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Binnenlandse bestedingen zijn groeimotor</a:t>
            </a: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756000" indent="-342900">
              <a:lnSpc>
                <a:spcPts val="2800"/>
              </a:lnSpc>
              <a:buSzPct val="140000"/>
              <a:buFont typeface="Arial" panose="020B0604020202020204" pitchFamily="34" charset="0"/>
              <a:buChar char="•"/>
            </a:pPr>
            <a:endPar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756000" indent="-342900">
              <a:lnSpc>
                <a:spcPts val="2800"/>
              </a:lnSpc>
              <a:buSzPct val="140000"/>
              <a:buFont typeface="Arial" panose="020B0604020202020204" pitchFamily="34" charset="0"/>
              <a:buChar char="•"/>
            </a:pP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Arbeidsmarkt </a:t>
            </a:r>
            <a:r>
              <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rPr>
              <a:t>blijft krap; hogere loongroei </a:t>
            </a: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en inflatie</a:t>
            </a: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756000" indent="-342900">
              <a:lnSpc>
                <a:spcPts val="2800"/>
              </a:lnSpc>
              <a:buSzPct val="140000"/>
              <a:buFont typeface="Arial" panose="020B0604020202020204" pitchFamily="34" charset="0"/>
              <a:buChar char="•"/>
            </a:pP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756000" indent="-342900">
              <a:lnSpc>
                <a:spcPts val="2800"/>
              </a:lnSpc>
              <a:buClr>
                <a:srgbClr val="000000"/>
              </a:buClr>
              <a:buSzPct val="140000"/>
              <a:buFont typeface="Arial" panose="020B0604020202020204" pitchFamily="34" charset="0"/>
              <a:buChar char="•"/>
            </a:pP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EMU-saldo negatief in 2021</a:t>
            </a: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756000" indent="-342900">
              <a:lnSpc>
                <a:spcPts val="2800"/>
              </a:lnSpc>
              <a:buClr>
                <a:srgbClr val="000000"/>
              </a:buClr>
              <a:buSzPct val="140000"/>
              <a:buFont typeface="Arial" panose="020B0604020202020204" pitchFamily="34" charset="0"/>
              <a:buChar char="•"/>
            </a:pP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413100">
              <a:lnSpc>
                <a:spcPts val="2800"/>
              </a:lnSpc>
              <a:buClr>
                <a:srgbClr val="000000"/>
              </a:buClr>
              <a:buSzPct val="140000"/>
            </a:pP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a:p>
            <a:pPr>
              <a:lnSpc>
                <a:spcPts val="2800"/>
              </a:lnSpc>
              <a:buClr>
                <a:srgbClr val="000000"/>
              </a:buClr>
              <a:buSzPct val="140000"/>
            </a:pP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a:p>
            <a:pPr>
              <a:lnSpc>
                <a:spcPts val="2800"/>
              </a:lnSpc>
              <a:buClr>
                <a:srgbClr val="000000"/>
              </a:buClr>
              <a:buSzPct val="140000"/>
            </a:pP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8947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44287F"/>
          </a:solidFill>
        </p:spPr>
        <p:txBody>
          <a:bodyPr/>
          <a:lstStyle/>
          <a:p>
            <a:pPr algn="ctr"/>
            <a:r>
              <a:rPr lang="nl-NL" dirty="0">
                <a:solidFill>
                  <a:schemeClr val="bg1"/>
                </a:solidFill>
              </a:rPr>
              <a:t>Oplopend handelsconflict: effecten voor </a:t>
            </a:r>
            <a:r>
              <a:rPr lang="nl-NL" dirty="0" smtClean="0">
                <a:solidFill>
                  <a:schemeClr val="bg1"/>
                </a:solidFill>
              </a:rPr>
              <a:t>NL</a:t>
            </a:r>
            <a:endParaRPr lang="nl-NL" dirty="0">
              <a:solidFill>
                <a:schemeClr val="bg1"/>
              </a:solidFill>
            </a:endParaRPr>
          </a:p>
        </p:txBody>
      </p:sp>
      <p:graphicFrame>
        <p:nvGraphicFramePr>
          <p:cNvPr id="5" name="Object 4"/>
          <p:cNvGraphicFramePr>
            <a:graphicFrameLocks noChangeAspect="1"/>
          </p:cNvGraphicFramePr>
          <p:nvPr>
            <p:extLst/>
          </p:nvPr>
        </p:nvGraphicFramePr>
        <p:xfrm>
          <a:off x="684213" y="2976563"/>
          <a:ext cx="7753350" cy="2095500"/>
        </p:xfrm>
        <a:graphic>
          <a:graphicData uri="http://schemas.openxmlformats.org/presentationml/2006/ole">
            <mc:AlternateContent xmlns:mc="http://schemas.openxmlformats.org/markup-compatibility/2006">
              <mc:Choice xmlns:v="urn:schemas-microsoft-com:vml" Requires="v">
                <p:oleObj spid="_x0000_s96258" name="Werkblad" r:id="rId5" imgW="7753205" imgH="2095532" progId="Excel.Sheet.12">
                  <p:embed/>
                </p:oleObj>
              </mc:Choice>
              <mc:Fallback>
                <p:oleObj name="Werkblad" r:id="rId5" imgW="7753205" imgH="2095532" progId="Excel.Sheet.12">
                  <p:embed/>
                  <p:pic>
                    <p:nvPicPr>
                      <p:cNvPr id="0" name=""/>
                      <p:cNvPicPr/>
                      <p:nvPr/>
                    </p:nvPicPr>
                    <p:blipFill>
                      <a:blip r:embed="rId6"/>
                      <a:stretch>
                        <a:fillRect/>
                      </a:stretch>
                    </p:blipFill>
                    <p:spPr>
                      <a:xfrm>
                        <a:off x="684213" y="2976563"/>
                        <a:ext cx="7753350" cy="2095500"/>
                      </a:xfrm>
                      <a:prstGeom prst="rect">
                        <a:avLst/>
                      </a:prstGeom>
                    </p:spPr>
                  </p:pic>
                </p:oleObj>
              </mc:Fallback>
            </mc:AlternateContent>
          </a:graphicData>
        </a:graphic>
      </p:graphicFrame>
      <p:sp>
        <p:nvSpPr>
          <p:cNvPr id="6" name="Tijdelijke aanduiding voor inhoud 2"/>
          <p:cNvSpPr txBox="1">
            <a:spLocks/>
          </p:cNvSpPr>
          <p:nvPr/>
        </p:nvSpPr>
        <p:spPr>
          <a:xfrm>
            <a:off x="295200" y="1545511"/>
            <a:ext cx="8553600" cy="959942"/>
          </a:xfrm>
          <a:prstGeom prst="rect">
            <a:avLst/>
          </a:prstGeom>
        </p:spPr>
        <p:txBody>
          <a:bodyPr vert="horz" lIns="0" tIns="0" rIns="0" bIns="0" rtlCol="0" anchor="t" anchorCtr="0">
            <a:noAutofit/>
          </a:bodyPr>
          <a:lstStyle>
            <a:lvl1pPr marL="0" indent="0" algn="l" defTabSz="914400" rtl="0" eaLnBrk="1" latinLnBrk="0" hangingPunct="1">
              <a:lnSpc>
                <a:spcPts val="2250"/>
              </a:lnSpc>
              <a:spcBef>
                <a:spcPts val="0"/>
              </a:spcBef>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ts val="1800"/>
              </a:lnSpc>
              <a:spcBef>
                <a:spcPts val="0"/>
              </a:spcBef>
              <a:buSzPct val="125000"/>
              <a:buFontTx/>
              <a:buNone/>
              <a:defRPr sz="1850" b="1" kern="1200">
                <a:solidFill>
                  <a:schemeClr val="tx1"/>
                </a:solidFill>
                <a:latin typeface="+mn-lt"/>
                <a:ea typeface="+mn-ea"/>
                <a:cs typeface="+mn-cs"/>
              </a:defRPr>
            </a:lvl2pPr>
            <a:lvl3pPr marL="180975"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3pPr>
            <a:lvl4pPr marL="36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4pPr>
            <a:lvl5pPr marL="54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ts val="2800"/>
              </a:lnSpc>
              <a:buSzPct val="140000"/>
              <a:buFont typeface="Arial" panose="020B0604020202020204" pitchFamily="34" charset="0"/>
              <a:buChar char="•"/>
            </a:pPr>
            <a:r>
              <a:rPr lang="nl-NL" sz="2200" dirty="0" smtClean="0">
                <a:solidFill>
                  <a:srgbClr val="162257"/>
                </a:solidFill>
                <a:ea typeface="Verdana" panose="020B0604030504040204" pitchFamily="34" charset="0"/>
                <a:cs typeface="Verdana" panose="020B0604030504040204" pitchFamily="34" charset="0"/>
              </a:rPr>
              <a:t>Impuls: invoertarieven	+10% </a:t>
            </a:r>
            <a:br>
              <a:rPr lang="nl-NL" sz="2200" dirty="0" smtClean="0">
                <a:solidFill>
                  <a:srgbClr val="162257"/>
                </a:solidFill>
                <a:ea typeface="Verdana" panose="020B0604030504040204" pitchFamily="34" charset="0"/>
                <a:cs typeface="Verdana" panose="020B0604030504040204" pitchFamily="34" charset="0"/>
              </a:rPr>
            </a:br>
            <a:r>
              <a:rPr lang="nl-NL" sz="2200" dirty="0" smtClean="0">
                <a:solidFill>
                  <a:srgbClr val="162257"/>
                </a:solidFill>
                <a:ea typeface="Verdana" panose="020B0604030504040204" pitchFamily="34" charset="0"/>
                <a:cs typeface="Verdana" panose="020B0604030504040204" pitchFamily="34" charset="0"/>
              </a:rPr>
              <a:t>            risicopremies	+100 bps</a:t>
            </a:r>
          </a:p>
          <a:p>
            <a:pPr>
              <a:lnSpc>
                <a:spcPts val="2800"/>
              </a:lnSpc>
              <a:buSzPct val="140000"/>
            </a:pPr>
            <a:endParaRPr lang="nl-NL" sz="2200" dirty="0">
              <a:solidFill>
                <a:srgbClr val="162257"/>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977567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44287F"/>
          </a:solidFill>
        </p:spPr>
        <p:txBody>
          <a:bodyPr/>
          <a:lstStyle/>
          <a:p>
            <a:pPr algn="ctr"/>
            <a:r>
              <a:rPr lang="nl-NL" dirty="0" smtClean="0">
                <a:solidFill>
                  <a:schemeClr val="bg1"/>
                </a:solidFill>
              </a:rPr>
              <a:t>Macro effecten: winnaars en verliezers</a:t>
            </a:r>
            <a:endParaRPr lang="nl-NL" dirty="0">
              <a:solidFill>
                <a:schemeClr val="bg1"/>
              </a:solidFill>
            </a:endParaRPr>
          </a:p>
        </p:txBody>
      </p:sp>
      <p:sp>
        <p:nvSpPr>
          <p:cNvPr id="5" name="Tijdelijke aanduiding voor inhoud 2"/>
          <p:cNvSpPr txBox="1">
            <a:spLocks/>
          </p:cNvSpPr>
          <p:nvPr/>
        </p:nvSpPr>
        <p:spPr>
          <a:xfrm>
            <a:off x="295200" y="1474871"/>
            <a:ext cx="8131169" cy="3456000"/>
          </a:xfrm>
          <a:prstGeom prst="rect">
            <a:avLst/>
          </a:prstGeom>
        </p:spPr>
        <p:txBody>
          <a:bodyPr/>
          <a:lstStyle>
            <a:lvl1pPr marL="0" indent="0" algn="l" defTabSz="914400" rtl="0" eaLnBrk="1" latinLnBrk="0" hangingPunct="1">
              <a:lnSpc>
                <a:spcPts val="2250"/>
              </a:lnSpc>
              <a:spcBef>
                <a:spcPts val="0"/>
              </a:spcBef>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ts val="1800"/>
              </a:lnSpc>
              <a:spcBef>
                <a:spcPts val="0"/>
              </a:spcBef>
              <a:buSzPct val="125000"/>
              <a:buFontTx/>
              <a:buNone/>
              <a:defRPr sz="1850" b="1" kern="1200">
                <a:solidFill>
                  <a:schemeClr val="tx1"/>
                </a:solidFill>
                <a:latin typeface="+mn-lt"/>
                <a:ea typeface="+mn-ea"/>
                <a:cs typeface="+mn-cs"/>
              </a:defRPr>
            </a:lvl2pPr>
            <a:lvl3pPr marL="180975"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3pPr>
            <a:lvl4pPr marL="36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4pPr>
            <a:lvl5pPr marL="54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100"/>
              </a:lnSpc>
              <a:buSzPct val="140000"/>
            </a:pPr>
            <a:r>
              <a:rPr lang="nl-NL" sz="2200" dirty="0" smtClean="0">
                <a:solidFill>
                  <a:srgbClr val="162257"/>
                </a:solidFill>
                <a:ea typeface="Verdana" panose="020B0604030504040204" pitchFamily="34" charset="0"/>
                <a:cs typeface="Verdana" panose="020B0604030504040204" pitchFamily="34" charset="0"/>
              </a:rPr>
              <a:t>Uitkomsten DNB analyse:</a:t>
            </a:r>
          </a:p>
          <a:p>
            <a:pPr>
              <a:lnSpc>
                <a:spcPts val="2100"/>
              </a:lnSpc>
              <a:buSzPct val="140000"/>
            </a:pPr>
            <a:r>
              <a:rPr lang="nl-NL" sz="2200" dirty="0">
                <a:solidFill>
                  <a:srgbClr val="162257"/>
                </a:solidFill>
                <a:ea typeface="Verdana" panose="020B0604030504040204" pitchFamily="34" charset="0"/>
                <a:cs typeface="Verdana" panose="020B0604030504040204" pitchFamily="34" charset="0"/>
              </a:rPr>
              <a:t/>
            </a:r>
            <a:br>
              <a:rPr lang="nl-NL" sz="2200" dirty="0">
                <a:solidFill>
                  <a:srgbClr val="162257"/>
                </a:solidFill>
                <a:ea typeface="Verdana" panose="020B0604030504040204" pitchFamily="34" charset="0"/>
                <a:cs typeface="Verdana" panose="020B0604030504040204" pitchFamily="34" charset="0"/>
              </a:rPr>
            </a:br>
            <a:endParaRPr lang="nl-NL" sz="2200" dirty="0">
              <a:solidFill>
                <a:srgbClr val="162257"/>
              </a:solidFill>
              <a:ea typeface="Verdana" panose="020B0604030504040204" pitchFamily="34" charset="0"/>
              <a:cs typeface="Verdana" panose="020B0604030504040204" pitchFamily="34" charset="0"/>
            </a:endParaRPr>
          </a:p>
          <a:p>
            <a:pPr marL="257175" indent="-257175">
              <a:lnSpc>
                <a:spcPts val="2100"/>
              </a:lnSpc>
              <a:buSzPct val="140000"/>
              <a:buFont typeface="Arial" panose="020B0604020202020204" pitchFamily="34" charset="0"/>
              <a:buChar char="•"/>
            </a:pPr>
            <a:r>
              <a:rPr lang="nl-NL" sz="2200" dirty="0" smtClean="0">
                <a:solidFill>
                  <a:srgbClr val="162257"/>
                </a:solidFill>
                <a:ea typeface="Verdana" panose="020B0604030504040204" pitchFamily="34" charset="0"/>
                <a:cs typeface="Verdana" panose="020B0604030504040204" pitchFamily="34" charset="0"/>
              </a:rPr>
              <a:t>Lagere </a:t>
            </a:r>
            <a:r>
              <a:rPr lang="nl-NL" sz="2200" dirty="0">
                <a:solidFill>
                  <a:srgbClr val="162257"/>
                </a:solidFill>
                <a:ea typeface="Verdana" panose="020B0604030504040204" pitchFamily="34" charset="0"/>
                <a:cs typeface="Verdana" panose="020B0604030504040204" pitchFamily="34" charset="0"/>
              </a:rPr>
              <a:t>mondiale groei door opleggen </a:t>
            </a:r>
            <a:r>
              <a:rPr lang="nl-NL" sz="2200" dirty="0" smtClean="0">
                <a:solidFill>
                  <a:srgbClr val="162257"/>
                </a:solidFill>
                <a:ea typeface="Verdana" panose="020B0604030504040204" pitchFamily="34" charset="0"/>
                <a:cs typeface="Verdana" panose="020B0604030504040204" pitchFamily="34" charset="0"/>
              </a:rPr>
              <a:t>invoertarieven</a:t>
            </a:r>
            <a:br>
              <a:rPr lang="nl-NL" sz="2200" dirty="0" smtClean="0">
                <a:solidFill>
                  <a:srgbClr val="162257"/>
                </a:solidFill>
                <a:ea typeface="Verdana" panose="020B0604030504040204" pitchFamily="34" charset="0"/>
                <a:cs typeface="Verdana" panose="020B0604030504040204" pitchFamily="34" charset="0"/>
              </a:rPr>
            </a:br>
            <a:endParaRPr lang="nl-NL" sz="2200" dirty="0">
              <a:solidFill>
                <a:srgbClr val="162257"/>
              </a:solidFill>
              <a:ea typeface="Verdana" panose="020B0604030504040204" pitchFamily="34" charset="0"/>
              <a:cs typeface="Verdana" panose="020B0604030504040204" pitchFamily="34" charset="0"/>
            </a:endParaRPr>
          </a:p>
          <a:p>
            <a:pPr marL="257175" indent="-257175">
              <a:lnSpc>
                <a:spcPts val="2100"/>
              </a:lnSpc>
              <a:buSzPct val="140000"/>
              <a:buFont typeface="Arial" panose="020B0604020202020204" pitchFamily="34" charset="0"/>
              <a:buChar char="•"/>
            </a:pPr>
            <a:endParaRPr lang="nl-NL" sz="2200" dirty="0">
              <a:solidFill>
                <a:srgbClr val="162257"/>
              </a:solidFill>
              <a:ea typeface="Verdana" panose="020B0604030504040204" pitchFamily="34" charset="0"/>
              <a:cs typeface="Verdana" panose="020B0604030504040204" pitchFamily="34" charset="0"/>
            </a:endParaRPr>
          </a:p>
          <a:p>
            <a:pPr marL="257175" indent="-257175">
              <a:lnSpc>
                <a:spcPts val="2100"/>
              </a:lnSpc>
              <a:buSzPct val="140000"/>
              <a:buFont typeface="Arial" panose="020B0604020202020204" pitchFamily="34" charset="0"/>
              <a:buChar char="•"/>
            </a:pPr>
            <a:r>
              <a:rPr lang="nl-NL" sz="2200" dirty="0">
                <a:solidFill>
                  <a:srgbClr val="162257"/>
                </a:solidFill>
                <a:ea typeface="Verdana" panose="020B0604030504040204" pitchFamily="34" charset="0"/>
                <a:cs typeface="Verdana" panose="020B0604030504040204" pitchFamily="34" charset="0"/>
              </a:rPr>
              <a:t>VS en China zijn zelf grootste </a:t>
            </a:r>
            <a:r>
              <a:rPr lang="nl-NL" sz="2200" dirty="0" smtClean="0">
                <a:solidFill>
                  <a:srgbClr val="162257"/>
                </a:solidFill>
                <a:ea typeface="Verdana" panose="020B0604030504040204" pitchFamily="34" charset="0"/>
                <a:cs typeface="Verdana" panose="020B0604030504040204" pitchFamily="34" charset="0"/>
              </a:rPr>
              <a:t>verliezers</a:t>
            </a:r>
            <a:br>
              <a:rPr lang="nl-NL" sz="2200" dirty="0" smtClean="0">
                <a:solidFill>
                  <a:srgbClr val="162257"/>
                </a:solidFill>
                <a:ea typeface="Verdana" panose="020B0604030504040204" pitchFamily="34" charset="0"/>
                <a:cs typeface="Verdana" panose="020B0604030504040204" pitchFamily="34" charset="0"/>
              </a:rPr>
            </a:br>
            <a:endParaRPr lang="nl-NL" sz="2200" dirty="0">
              <a:solidFill>
                <a:srgbClr val="162257"/>
              </a:solidFill>
              <a:ea typeface="Verdana" panose="020B0604030504040204" pitchFamily="34" charset="0"/>
              <a:cs typeface="Verdana" panose="020B0604030504040204" pitchFamily="34" charset="0"/>
            </a:endParaRPr>
          </a:p>
          <a:p>
            <a:pPr marL="257175" indent="-257175">
              <a:lnSpc>
                <a:spcPts val="2100"/>
              </a:lnSpc>
              <a:buSzPct val="140000"/>
              <a:buFont typeface="Arial" panose="020B0604020202020204" pitchFamily="34" charset="0"/>
              <a:buChar char="•"/>
            </a:pPr>
            <a:endParaRPr lang="nl-NL" sz="2200" dirty="0">
              <a:solidFill>
                <a:srgbClr val="162257"/>
              </a:solidFill>
              <a:ea typeface="Verdana" panose="020B0604030504040204" pitchFamily="34" charset="0"/>
              <a:cs typeface="Verdana" panose="020B0604030504040204" pitchFamily="34" charset="0"/>
            </a:endParaRPr>
          </a:p>
          <a:p>
            <a:pPr marL="257175" indent="-257175">
              <a:lnSpc>
                <a:spcPts val="2100"/>
              </a:lnSpc>
              <a:buSzPct val="140000"/>
              <a:buFont typeface="Arial" panose="020B0604020202020204" pitchFamily="34" charset="0"/>
              <a:buChar char="•"/>
            </a:pPr>
            <a:r>
              <a:rPr lang="nl-NL" sz="2200" dirty="0">
                <a:solidFill>
                  <a:srgbClr val="162257"/>
                </a:solidFill>
                <a:ea typeface="Verdana" panose="020B0604030504040204" pitchFamily="34" charset="0"/>
                <a:cs typeface="Verdana" panose="020B0604030504040204" pitchFamily="34" charset="0"/>
              </a:rPr>
              <a:t>Negatieve effecten worden groter bij </a:t>
            </a:r>
            <a:r>
              <a:rPr lang="nl-NL" sz="2200" dirty="0" smtClean="0">
                <a:solidFill>
                  <a:srgbClr val="162257"/>
                </a:solidFill>
                <a:ea typeface="Verdana" panose="020B0604030504040204" pitchFamily="34" charset="0"/>
                <a:cs typeface="Verdana" panose="020B0604030504040204" pitchFamily="34" charset="0"/>
              </a:rPr>
              <a:t>breder conflict en vergelding</a:t>
            </a:r>
            <a:br>
              <a:rPr lang="nl-NL" sz="2200" dirty="0" smtClean="0">
                <a:solidFill>
                  <a:srgbClr val="162257"/>
                </a:solidFill>
                <a:ea typeface="Verdana" panose="020B0604030504040204" pitchFamily="34" charset="0"/>
                <a:cs typeface="Verdana" panose="020B0604030504040204" pitchFamily="34" charset="0"/>
              </a:rPr>
            </a:br>
            <a:endParaRPr lang="nl-NL" sz="2200" dirty="0">
              <a:solidFill>
                <a:srgbClr val="162257"/>
              </a:solidFill>
              <a:ea typeface="Verdana" panose="020B0604030504040204" pitchFamily="34" charset="0"/>
              <a:cs typeface="Verdana" panose="020B0604030504040204" pitchFamily="34" charset="0"/>
            </a:endParaRPr>
          </a:p>
          <a:p>
            <a:pPr marL="257175" indent="-257175">
              <a:lnSpc>
                <a:spcPts val="2100"/>
              </a:lnSpc>
              <a:buClr>
                <a:srgbClr val="000000"/>
              </a:buClr>
              <a:buSzPct val="140000"/>
              <a:buFont typeface="Arial" panose="020B0604020202020204" pitchFamily="34" charset="0"/>
              <a:buChar char="•"/>
            </a:pPr>
            <a:endParaRPr lang="nl-NL" sz="2200" dirty="0">
              <a:solidFill>
                <a:srgbClr val="162257"/>
              </a:solidFill>
              <a:ea typeface="Verdana" panose="020B0604030504040204" pitchFamily="34" charset="0"/>
              <a:cs typeface="Verdana" panose="020B0604030504040204" pitchFamily="34" charset="0"/>
            </a:endParaRPr>
          </a:p>
          <a:p>
            <a:pPr marL="257175" indent="-257175">
              <a:lnSpc>
                <a:spcPts val="2100"/>
              </a:lnSpc>
              <a:buClr>
                <a:srgbClr val="000000"/>
              </a:buClr>
              <a:buSzPct val="140000"/>
              <a:buFont typeface="Arial" panose="020B0604020202020204" pitchFamily="34" charset="0"/>
              <a:buChar char="•"/>
            </a:pPr>
            <a:r>
              <a:rPr lang="nl-NL" sz="2200" dirty="0" smtClean="0">
                <a:solidFill>
                  <a:srgbClr val="162257"/>
                </a:solidFill>
                <a:ea typeface="Verdana" panose="020B0604030504040204" pitchFamily="34" charset="0"/>
                <a:cs typeface="Verdana" panose="020B0604030504040204" pitchFamily="34" charset="0"/>
              </a:rPr>
              <a:t>Bij bilateraal conflict kan Europa </a:t>
            </a:r>
            <a:r>
              <a:rPr lang="nl-NL" sz="2200" u="sng" dirty="0" smtClean="0">
                <a:solidFill>
                  <a:srgbClr val="162257"/>
                </a:solidFill>
                <a:ea typeface="Verdana" panose="020B0604030504040204" pitchFamily="34" charset="0"/>
                <a:cs typeface="Verdana" panose="020B0604030504040204" pitchFamily="34" charset="0"/>
              </a:rPr>
              <a:t>tijdelijk</a:t>
            </a:r>
            <a:r>
              <a:rPr lang="nl-NL" sz="2200" dirty="0" smtClean="0">
                <a:solidFill>
                  <a:srgbClr val="162257"/>
                </a:solidFill>
                <a:ea typeface="Verdana" panose="020B0604030504040204" pitchFamily="34" charset="0"/>
                <a:cs typeface="Verdana" panose="020B0604030504040204" pitchFamily="34" charset="0"/>
              </a:rPr>
              <a:t> </a:t>
            </a:r>
            <a:r>
              <a:rPr lang="nl-NL" sz="2200" dirty="0">
                <a:solidFill>
                  <a:srgbClr val="162257"/>
                </a:solidFill>
                <a:ea typeface="Verdana" panose="020B0604030504040204" pitchFamily="34" charset="0"/>
                <a:cs typeface="Verdana" panose="020B0604030504040204" pitchFamily="34" charset="0"/>
              </a:rPr>
              <a:t>profiteren door </a:t>
            </a:r>
            <a:r>
              <a:rPr lang="nl-NL" sz="2200" dirty="0" smtClean="0">
                <a:solidFill>
                  <a:srgbClr val="162257"/>
                </a:solidFill>
                <a:ea typeface="Verdana" panose="020B0604030504040204" pitchFamily="34" charset="0"/>
                <a:cs typeface="Verdana" panose="020B0604030504040204" pitchFamily="34" charset="0"/>
              </a:rPr>
              <a:t>handelsverlegging (‘</a:t>
            </a:r>
            <a:r>
              <a:rPr lang="nl-NL" sz="2200" dirty="0" err="1" smtClean="0">
                <a:solidFill>
                  <a:srgbClr val="162257"/>
                </a:solidFill>
                <a:ea typeface="Verdana" panose="020B0604030504040204" pitchFamily="34" charset="0"/>
                <a:cs typeface="Verdana" panose="020B0604030504040204" pitchFamily="34" charset="0"/>
              </a:rPr>
              <a:t>trade</a:t>
            </a:r>
            <a:r>
              <a:rPr lang="nl-NL" sz="2200" dirty="0" smtClean="0">
                <a:solidFill>
                  <a:srgbClr val="162257"/>
                </a:solidFill>
                <a:ea typeface="Verdana" panose="020B0604030504040204" pitchFamily="34" charset="0"/>
                <a:cs typeface="Verdana" panose="020B0604030504040204" pitchFamily="34" charset="0"/>
              </a:rPr>
              <a:t> </a:t>
            </a:r>
            <a:r>
              <a:rPr lang="nl-NL" sz="2200" dirty="0" err="1" smtClean="0">
                <a:solidFill>
                  <a:srgbClr val="162257"/>
                </a:solidFill>
                <a:ea typeface="Verdana" panose="020B0604030504040204" pitchFamily="34" charset="0"/>
                <a:cs typeface="Verdana" panose="020B0604030504040204" pitchFamily="34" charset="0"/>
              </a:rPr>
              <a:t>diversion</a:t>
            </a:r>
            <a:r>
              <a:rPr lang="nl-NL" sz="2200" dirty="0" smtClean="0">
                <a:solidFill>
                  <a:srgbClr val="162257"/>
                </a:solidFill>
                <a:ea typeface="Verdana" panose="020B0604030504040204" pitchFamily="34" charset="0"/>
                <a:cs typeface="Verdana" panose="020B0604030504040204" pitchFamily="34" charset="0"/>
              </a:rPr>
              <a:t>’)</a:t>
            </a:r>
            <a:endParaRPr lang="nl-NL" sz="2200" dirty="0">
              <a:solidFill>
                <a:srgbClr val="162257"/>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4571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44287F"/>
          </a:solidFill>
        </p:spPr>
        <p:txBody>
          <a:bodyPr/>
          <a:lstStyle/>
          <a:p>
            <a:pPr algn="ctr"/>
            <a:r>
              <a:rPr lang="nl-NL" dirty="0" smtClean="0">
                <a:solidFill>
                  <a:schemeClr val="bg1"/>
                </a:solidFill>
              </a:rPr>
              <a:t>Uitdagingen en discussie</a:t>
            </a:r>
            <a:endParaRPr lang="nl-NL" dirty="0">
              <a:solidFill>
                <a:schemeClr val="bg1"/>
              </a:solidFill>
            </a:endParaRPr>
          </a:p>
        </p:txBody>
      </p:sp>
      <p:sp>
        <p:nvSpPr>
          <p:cNvPr id="4" name="Tijdelijke aanduiding voor inhoud 2"/>
          <p:cNvSpPr>
            <a:spLocks noGrp="1"/>
          </p:cNvSpPr>
          <p:nvPr>
            <p:ph idx="1"/>
          </p:nvPr>
        </p:nvSpPr>
        <p:spPr>
          <a:xfrm>
            <a:off x="295200" y="1063674"/>
            <a:ext cx="8553600" cy="4608000"/>
          </a:xfrm>
        </p:spPr>
        <p:txBody>
          <a:bodyPr/>
          <a:lstStyle/>
          <a:p>
            <a:pPr marL="342900" indent="-342900">
              <a:lnSpc>
                <a:spcPts val="2800"/>
              </a:lnSpc>
              <a:buSzPct val="140000"/>
              <a:buFont typeface="Arial" panose="020B0604020202020204" pitchFamily="34" charset="0"/>
              <a:buChar char="•"/>
            </a:pP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342900" indent="-342900">
              <a:lnSpc>
                <a:spcPts val="2800"/>
              </a:lnSpc>
              <a:buSzPct val="140000"/>
              <a:buFont typeface="Arial" panose="020B0604020202020204" pitchFamily="34" charset="0"/>
              <a:buChar char="•"/>
            </a:pP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Diepere oorzaken van toenemend protectionisme? En vrijhandel dan? Belangrijkste risico’s?</a:t>
            </a:r>
            <a:r>
              <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rPr>
              <a:t/>
            </a:r>
            <a:br>
              <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rPr>
            </a:b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342900" indent="-342900">
              <a:lnSpc>
                <a:spcPts val="2800"/>
              </a:lnSpc>
              <a:buClr>
                <a:srgbClr val="000000"/>
              </a:buClr>
              <a:buSzPct val="140000"/>
              <a:buFont typeface="Arial" panose="020B0604020202020204" pitchFamily="34" charset="0"/>
              <a:buChar char="•"/>
            </a:pPr>
            <a:r>
              <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rPr>
              <a:t>Kan de trend worden gekeerd? Aanpalend beleid noodzakelijk. Effecten op lange termijn van protectionisme </a:t>
            </a:r>
            <a:r>
              <a:rPr lang="nl-NL" sz="2200" dirty="0" err="1">
                <a:solidFill>
                  <a:srgbClr val="162257"/>
                </a:solidFill>
                <a:latin typeface="Verdana" panose="020B0604030504040204" pitchFamily="34" charset="0"/>
                <a:ea typeface="Verdana" panose="020B0604030504040204" pitchFamily="34" charset="0"/>
                <a:cs typeface="Verdana" panose="020B0604030504040204" pitchFamily="34" charset="0"/>
              </a:rPr>
              <a:t>vs</a:t>
            </a:r>
            <a:r>
              <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rPr>
              <a:t> ‘free </a:t>
            </a:r>
            <a:r>
              <a:rPr lang="nl-NL" sz="2200" dirty="0" err="1">
                <a:solidFill>
                  <a:srgbClr val="162257"/>
                </a:solidFill>
                <a:latin typeface="Verdana" panose="020B0604030504040204" pitchFamily="34" charset="0"/>
                <a:ea typeface="Verdana" panose="020B0604030504040204" pitchFamily="34" charset="0"/>
                <a:cs typeface="Verdana" panose="020B0604030504040204" pitchFamily="34" charset="0"/>
              </a:rPr>
              <a:t>trade</a:t>
            </a: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a:t>
            </a:r>
          </a:p>
          <a:p>
            <a:pPr marL="342900" indent="-342900">
              <a:lnSpc>
                <a:spcPts val="2800"/>
              </a:lnSpc>
              <a:buClr>
                <a:srgbClr val="000000"/>
              </a:buClr>
              <a:buSzPct val="140000"/>
              <a:buFont typeface="Arial" panose="020B0604020202020204" pitchFamily="34" charset="0"/>
              <a:buChar char="•"/>
            </a:pPr>
            <a:endPar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342900" indent="-342900">
              <a:lnSpc>
                <a:spcPts val="2800"/>
              </a:lnSpc>
              <a:buClr>
                <a:srgbClr val="000000"/>
              </a:buClr>
              <a:buSzPct val="140000"/>
              <a:buFont typeface="Arial" panose="020B0604020202020204" pitchFamily="34" charset="0"/>
              <a:buChar char="•"/>
            </a:pP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Monetaire beleidsreactie is niet eenduidig </a:t>
            </a:r>
            <a:r>
              <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rPr>
              <a:t>en ingewikkeld. Is het een aanbod- of een vraagschok?</a:t>
            </a:r>
          </a:p>
          <a:p>
            <a:pPr>
              <a:lnSpc>
                <a:spcPts val="2800"/>
              </a:lnSpc>
              <a:buClr>
                <a:srgbClr val="000000"/>
              </a:buClr>
              <a:buSzPct val="140000"/>
            </a:pP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342900" indent="-342900">
              <a:lnSpc>
                <a:spcPts val="2800"/>
              </a:lnSpc>
              <a:buClr>
                <a:srgbClr val="000000"/>
              </a:buClr>
              <a:buSzPct val="140000"/>
              <a:buFont typeface="Arial" panose="020B0604020202020204" pitchFamily="34" charset="0"/>
              <a:buChar char="•"/>
            </a:pP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Europese economie vooralsnog bestendig, geen reden om mekaar de put in te praten..!</a:t>
            </a: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342900" indent="-342900">
              <a:lnSpc>
                <a:spcPts val="2800"/>
              </a:lnSpc>
              <a:buClr>
                <a:srgbClr val="000000"/>
              </a:buClr>
              <a:buSzPct val="140000"/>
              <a:buFont typeface="Arial" panose="020B0604020202020204" pitchFamily="34" charset="0"/>
              <a:buChar char="•"/>
            </a:pP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54747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44287F"/>
          </a:solidFill>
        </p:spPr>
        <p:txBody>
          <a:bodyPr/>
          <a:lstStyle/>
          <a:p>
            <a:pPr algn="ctr"/>
            <a:endParaRPr lang="nl-NL" dirty="0">
              <a:solidFill>
                <a:schemeClr val="bg1"/>
              </a:solidFill>
            </a:endParaRPr>
          </a:p>
        </p:txBody>
      </p:sp>
      <p:sp>
        <p:nvSpPr>
          <p:cNvPr id="6" name="Tijdelijke aanduiding voor inhoud 2"/>
          <p:cNvSpPr txBox="1">
            <a:spLocks/>
          </p:cNvSpPr>
          <p:nvPr/>
        </p:nvSpPr>
        <p:spPr>
          <a:xfrm>
            <a:off x="295200" y="3003410"/>
            <a:ext cx="8553600" cy="959942"/>
          </a:xfrm>
          <a:prstGeom prst="rect">
            <a:avLst/>
          </a:prstGeom>
        </p:spPr>
        <p:txBody>
          <a:bodyPr/>
          <a:lstStyle>
            <a:lvl1pPr marL="0" indent="0" algn="l" defTabSz="914400" rtl="0" eaLnBrk="1" latinLnBrk="0" hangingPunct="1">
              <a:lnSpc>
                <a:spcPts val="2250"/>
              </a:lnSpc>
              <a:spcBef>
                <a:spcPts val="0"/>
              </a:spcBef>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ts val="1800"/>
              </a:lnSpc>
              <a:spcBef>
                <a:spcPts val="0"/>
              </a:spcBef>
              <a:buSzPct val="125000"/>
              <a:buFontTx/>
              <a:buNone/>
              <a:defRPr sz="1850" b="1" kern="1200">
                <a:solidFill>
                  <a:schemeClr val="tx1"/>
                </a:solidFill>
                <a:latin typeface="+mn-lt"/>
                <a:ea typeface="+mn-ea"/>
                <a:cs typeface="+mn-cs"/>
              </a:defRPr>
            </a:lvl2pPr>
            <a:lvl3pPr marL="180975"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3pPr>
            <a:lvl4pPr marL="36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4pPr>
            <a:lvl5pPr marL="54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800"/>
              </a:lnSpc>
              <a:buSzPct val="140000"/>
            </a:pPr>
            <a:r>
              <a:rPr lang="nl-NL" sz="2800" dirty="0" smtClean="0">
                <a:solidFill>
                  <a:srgbClr val="162257"/>
                </a:solidFill>
                <a:ea typeface="Verdana" panose="020B0604030504040204" pitchFamily="34" charset="0"/>
                <a:cs typeface="Verdana" panose="020B0604030504040204" pitchFamily="34" charset="0"/>
              </a:rPr>
              <a:t>Bedankt!!</a:t>
            </a:r>
          </a:p>
          <a:p>
            <a:pPr algn="ctr">
              <a:lnSpc>
                <a:spcPts val="2800"/>
              </a:lnSpc>
              <a:buSzPct val="140000"/>
            </a:pPr>
            <a:endParaRPr lang="nl-NL" sz="2800" dirty="0">
              <a:solidFill>
                <a:srgbClr val="162257"/>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116606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44287F"/>
          </a:solidFill>
        </p:spPr>
        <p:txBody>
          <a:bodyPr/>
          <a:lstStyle/>
          <a:p>
            <a:pPr algn="ctr"/>
            <a:r>
              <a:rPr lang="nl-NL" dirty="0" smtClean="0">
                <a:solidFill>
                  <a:schemeClr val="bg1"/>
                </a:solidFill>
              </a:rPr>
              <a:t>Reserve 1: VS invoer uit China</a:t>
            </a:r>
            <a:endParaRPr lang="nl-NL" dirty="0">
              <a:solidFill>
                <a:schemeClr val="bg1"/>
              </a:solidFill>
            </a:endParaRPr>
          </a:p>
        </p:txBody>
      </p:sp>
      <p:pic>
        <p:nvPicPr>
          <p:cNvPr id="64514" name="Afbeelding 1" descr="image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9240" y="1231397"/>
            <a:ext cx="6239920" cy="492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4293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44287F"/>
          </a:solidFill>
        </p:spPr>
        <p:txBody>
          <a:bodyPr/>
          <a:lstStyle/>
          <a:p>
            <a:pPr algn="ctr"/>
            <a:r>
              <a:rPr lang="nl-NL" dirty="0" smtClean="0">
                <a:solidFill>
                  <a:schemeClr val="bg1"/>
                </a:solidFill>
              </a:rPr>
              <a:t>Reserve 2: VS invoer uit China</a:t>
            </a:r>
            <a:endParaRPr lang="nl-NL" dirty="0">
              <a:solidFill>
                <a:schemeClr val="bg1"/>
              </a:solidFill>
            </a:endParaRPr>
          </a:p>
        </p:txBody>
      </p:sp>
      <p:pic>
        <p:nvPicPr>
          <p:cNvPr id="3" name="Afbeelding 2"/>
          <p:cNvPicPr>
            <a:picLocks noChangeAspect="1"/>
          </p:cNvPicPr>
          <p:nvPr/>
        </p:nvPicPr>
        <p:blipFill>
          <a:blip r:embed="rId3"/>
          <a:stretch>
            <a:fillRect/>
          </a:stretch>
        </p:blipFill>
        <p:spPr>
          <a:xfrm>
            <a:off x="827629" y="1223961"/>
            <a:ext cx="7192563" cy="4909209"/>
          </a:xfrm>
          <a:prstGeom prst="rect">
            <a:avLst/>
          </a:prstGeom>
        </p:spPr>
      </p:pic>
    </p:spTree>
    <p:extLst>
      <p:ext uri="{BB962C8B-B14F-4D97-AF65-F5344CB8AC3E}">
        <p14:creationId xmlns:p14="http://schemas.microsoft.com/office/powerpoint/2010/main" val="10094014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44287F"/>
          </a:solidFill>
        </p:spPr>
        <p:txBody>
          <a:bodyPr/>
          <a:lstStyle/>
          <a:p>
            <a:pPr algn="ctr"/>
            <a:r>
              <a:rPr lang="nl-NL" sz="2400" dirty="0" smtClean="0">
                <a:solidFill>
                  <a:schemeClr val="bg1"/>
                </a:solidFill>
              </a:rPr>
              <a:t>R3: VS </a:t>
            </a:r>
            <a:r>
              <a:rPr lang="nl-NL" sz="2400" dirty="0">
                <a:solidFill>
                  <a:schemeClr val="bg1"/>
                </a:solidFill>
              </a:rPr>
              <a:t>en China verliezen, Europa profiteert licht</a:t>
            </a:r>
            <a:r>
              <a:rPr lang="nl-NL" sz="2400" dirty="0" smtClean="0">
                <a:solidFill>
                  <a:schemeClr val="bg1"/>
                </a:solidFill>
              </a:rPr>
              <a:t> </a:t>
            </a:r>
            <a:endParaRPr lang="nl-NL" sz="2400" dirty="0">
              <a:solidFill>
                <a:schemeClr val="bg1"/>
              </a:solidFill>
            </a:endParaRPr>
          </a:p>
        </p:txBody>
      </p:sp>
      <p:pic>
        <p:nvPicPr>
          <p:cNvPr id="4" name="Afbeeldin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14" y="2042199"/>
            <a:ext cx="7883772" cy="2863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2146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chor="ctr">
            <a:noAutofit/>
          </a:bodyPr>
          <a:lstStyle/>
          <a:p>
            <a:r>
              <a:rPr lang="nl-NL" sz="3200" dirty="0" smtClean="0">
                <a:solidFill>
                  <a:schemeClr val="bg1">
                    <a:lumMod val="95000"/>
                  </a:schemeClr>
                </a:solidFill>
              </a:rPr>
              <a:t>Vragen(v)uur ECB-beleid</a:t>
            </a:r>
            <a:endParaRPr lang="nl-NL" sz="3200" dirty="0">
              <a:solidFill>
                <a:schemeClr val="bg1">
                  <a:lumMod val="95000"/>
                </a:schemeClr>
              </a:solidFill>
            </a:endParaRPr>
          </a:p>
        </p:txBody>
      </p:sp>
      <p:sp>
        <p:nvSpPr>
          <p:cNvPr id="5" name="Subtitle 2"/>
          <p:cNvSpPr>
            <a:spLocks noGrp="1"/>
          </p:cNvSpPr>
          <p:nvPr>
            <p:ph type="subTitle" idx="1"/>
          </p:nvPr>
        </p:nvSpPr>
        <p:spPr/>
        <p:txBody>
          <a:bodyPr/>
          <a:lstStyle/>
          <a:p>
            <a:r>
              <a:rPr lang="nl-NL" dirty="0" smtClean="0"/>
              <a:t> </a:t>
            </a:r>
            <a:endParaRPr lang="nl-NL" dirty="0"/>
          </a:p>
        </p:txBody>
      </p:sp>
      <p:sp>
        <p:nvSpPr>
          <p:cNvPr id="4" name="Tijdelijke aanduiding voor inhoud 3"/>
          <p:cNvSpPr>
            <a:spLocks noGrp="1"/>
          </p:cNvSpPr>
          <p:nvPr>
            <p:ph sz="quarter" idx="13"/>
          </p:nvPr>
        </p:nvSpPr>
        <p:spPr/>
        <p:txBody>
          <a:bodyPr>
            <a:noAutofit/>
          </a:bodyPr>
          <a:lstStyle/>
          <a:p>
            <a:pPr>
              <a:tabLst>
                <a:tab pos="3232150" algn="l"/>
                <a:tab pos="3582988" algn="l"/>
                <a:tab pos="3944938" algn="l"/>
                <a:tab pos="4306888" algn="l"/>
                <a:tab pos="4667250" algn="l"/>
                <a:tab pos="5022850" algn="l"/>
                <a:tab pos="5380038" algn="l"/>
              </a:tabLst>
            </a:pPr>
            <a:r>
              <a:rPr lang="nl-NL" dirty="0" smtClean="0"/>
              <a:t>Christiaan Pattipeilohy</a:t>
            </a:r>
            <a:endParaRPr lang="nl-NL" dirty="0"/>
          </a:p>
        </p:txBody>
      </p:sp>
    </p:spTree>
    <p:extLst>
      <p:ext uri="{BB962C8B-B14F-4D97-AF65-F5344CB8AC3E}">
        <p14:creationId xmlns:p14="http://schemas.microsoft.com/office/powerpoint/2010/main" val="27025024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7"/>
          <p:cNvSpPr>
            <a:spLocks noGrp="1"/>
          </p:cNvSpPr>
          <p:nvPr>
            <p:ph type="title"/>
          </p:nvPr>
        </p:nvSpPr>
        <p:spPr>
          <a:xfrm>
            <a:off x="295274" y="399600"/>
            <a:ext cx="8718049" cy="658800"/>
          </a:xfrm>
          <a:solidFill>
            <a:srgbClr val="44287F"/>
          </a:solidFill>
        </p:spPr>
        <p:txBody>
          <a:bodyPr anchor="ctr"/>
          <a:lstStyle/>
          <a:p>
            <a:pPr algn="ctr"/>
            <a:r>
              <a:rPr lang="nl-NL" sz="2600" dirty="0" smtClean="0">
                <a:solidFill>
                  <a:schemeClr val="bg1"/>
                </a:solidFill>
              </a:rPr>
              <a:t>“Waar ging het allemaal ook alweer om?”</a:t>
            </a:r>
            <a:endParaRPr lang="nl-NL" sz="2600" dirty="0">
              <a:solidFill>
                <a:schemeClr val="bg1"/>
              </a:solidFill>
            </a:endParaRPr>
          </a:p>
        </p:txBody>
      </p:sp>
      <p:sp>
        <p:nvSpPr>
          <p:cNvPr id="23" name="Tijdelijke aanduiding voor datum 22"/>
          <p:cNvSpPr>
            <a:spLocks noGrp="1"/>
          </p:cNvSpPr>
          <p:nvPr>
            <p:ph type="dt" sz="half" idx="10"/>
          </p:nvPr>
        </p:nvSpPr>
        <p:spPr/>
        <p:txBody>
          <a:bodyPr/>
          <a:lstStyle/>
          <a:p>
            <a:r>
              <a:rPr lang="nl-NL" smtClean="0">
                <a:solidFill>
                  <a:prstClr val="black"/>
                </a:solidFill>
              </a:rPr>
              <a:t>24 januari 2020</a:t>
            </a:r>
            <a:endParaRPr lang="nl-NL" dirty="0">
              <a:solidFill>
                <a:prstClr val="black"/>
              </a:solidFill>
            </a:endParaRPr>
          </a:p>
        </p:txBody>
      </p:sp>
      <p:sp>
        <p:nvSpPr>
          <p:cNvPr id="24" name="Tijdelijke aanduiding voor voettekst 23"/>
          <p:cNvSpPr>
            <a:spLocks noGrp="1"/>
          </p:cNvSpPr>
          <p:nvPr>
            <p:ph type="ftr" sz="quarter" idx="3"/>
          </p:nvPr>
        </p:nvSpPr>
        <p:spPr/>
        <p:txBody>
          <a:bodyPr/>
          <a:lstStyle/>
          <a:p>
            <a:r>
              <a:rPr lang="nl-NL" smtClean="0">
                <a:solidFill>
                  <a:prstClr val="black"/>
                </a:solidFill>
              </a:rPr>
              <a:t>Vragen(v)uur ECB-beleid</a:t>
            </a:r>
            <a:endParaRPr lang="nl-NL" dirty="0">
              <a:solidFill>
                <a:prstClr val="black"/>
              </a:solidFill>
            </a:endParaRPr>
          </a:p>
        </p:txBody>
      </p:sp>
      <p:sp>
        <p:nvSpPr>
          <p:cNvPr id="32" name="Tijdelijke aanduiding voor inhoud 31"/>
          <p:cNvSpPr>
            <a:spLocks noGrp="1"/>
          </p:cNvSpPr>
          <p:nvPr>
            <p:ph sz="half" idx="2"/>
          </p:nvPr>
        </p:nvSpPr>
        <p:spPr>
          <a:xfrm>
            <a:off x="295274" y="1342307"/>
            <a:ext cx="8544622" cy="4608000"/>
          </a:xfrm>
        </p:spPr>
        <p:txBody>
          <a:bodyPr/>
          <a:lstStyle/>
          <a:p>
            <a:pPr>
              <a:spcAft>
                <a:spcPts val="600"/>
              </a:spcAft>
            </a:pPr>
            <a:r>
              <a:rPr lang="nl-NL" sz="1600" b="1" dirty="0"/>
              <a:t>Mandaat ECB is vastgelegd in Verdrag van Lissabon (artikel 127)</a:t>
            </a:r>
          </a:p>
          <a:p>
            <a:pPr marL="285750" indent="-285750">
              <a:spcAft>
                <a:spcPts val="600"/>
              </a:spcAft>
              <a:buFont typeface="Arial" panose="020B0604020202020204" pitchFamily="34" charset="0"/>
              <a:buChar char="•"/>
            </a:pPr>
            <a:r>
              <a:rPr lang="nl-NL" sz="1600" i="1" dirty="0"/>
              <a:t>Het hoofddoel van het Europees Stelsel van Centrale Banken, is het handhaven van </a:t>
            </a:r>
            <a:r>
              <a:rPr lang="nl-NL" sz="1600" i="1" dirty="0" smtClean="0"/>
              <a:t>prijsstabiliteit.</a:t>
            </a:r>
            <a:endParaRPr lang="nl-NL" sz="1600" i="1" dirty="0"/>
          </a:p>
          <a:p>
            <a:pPr marL="285750" indent="-285750">
              <a:spcAft>
                <a:spcPts val="600"/>
              </a:spcAft>
              <a:buFont typeface="Arial" panose="020B0604020202020204" pitchFamily="34" charset="0"/>
              <a:buChar char="•"/>
            </a:pPr>
            <a:r>
              <a:rPr lang="nl-NL" sz="1600" i="1" dirty="0" smtClean="0"/>
              <a:t>Onverminderd het doel van prijsstabiliteit ondersteunt het ESCB het algemene economisch </a:t>
            </a:r>
            <a:r>
              <a:rPr lang="nl-NL" sz="1600" i="1" dirty="0"/>
              <a:t>beleid </a:t>
            </a:r>
            <a:r>
              <a:rPr lang="nl-NL" sz="1600" i="1" dirty="0" smtClean="0"/>
              <a:t>in de Unie.</a:t>
            </a:r>
            <a:endParaRPr lang="nl-NL" sz="1600" i="1" dirty="0"/>
          </a:p>
          <a:p>
            <a:pPr>
              <a:spcAft>
                <a:spcPts val="600"/>
              </a:spcAft>
            </a:pPr>
            <a:endParaRPr lang="nl-NL" sz="1600" b="1" dirty="0"/>
          </a:p>
          <a:p>
            <a:pPr>
              <a:spcAft>
                <a:spcPts val="600"/>
              </a:spcAft>
            </a:pPr>
            <a:r>
              <a:rPr lang="nl-NL" sz="1600" b="1" dirty="0"/>
              <a:t>Definitie prijsstabiliteit is vastgesteld door Raad van Bestuur van de ECB in 1998; verhelderd in 2003: </a:t>
            </a:r>
          </a:p>
          <a:p>
            <a:pPr marL="285750" indent="-285750">
              <a:spcAft>
                <a:spcPts val="600"/>
              </a:spcAft>
              <a:buFont typeface="Arial" panose="020B0604020202020204" pitchFamily="34" charset="0"/>
              <a:buChar char="•"/>
            </a:pPr>
            <a:r>
              <a:rPr lang="nl-NL" sz="1600" i="1" dirty="0" smtClean="0"/>
              <a:t>“Inflatie </a:t>
            </a:r>
            <a:r>
              <a:rPr lang="nl-NL" sz="1600" i="1" dirty="0"/>
              <a:t>beneden, maar dicht bij de 2% op de middellange termijn, gemeten naar de geharmoniseerde index van consumentenprijzen (HICP-inflatie)”</a:t>
            </a:r>
          </a:p>
        </p:txBody>
      </p:sp>
    </p:spTree>
    <p:extLst>
      <p:ext uri="{BB962C8B-B14F-4D97-AF65-F5344CB8AC3E}">
        <p14:creationId xmlns:p14="http://schemas.microsoft.com/office/powerpoint/2010/main" val="41210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p:cNvPicPr>
            <a:picLocks noChangeAspect="1"/>
          </p:cNvPicPr>
          <p:nvPr/>
        </p:nvPicPr>
        <p:blipFill>
          <a:blip r:embed="rId3"/>
          <a:stretch>
            <a:fillRect/>
          </a:stretch>
        </p:blipFill>
        <p:spPr>
          <a:xfrm>
            <a:off x="657091" y="2297026"/>
            <a:ext cx="7417599" cy="2179364"/>
          </a:xfrm>
          <a:prstGeom prst="rect">
            <a:avLst/>
          </a:prstGeom>
        </p:spPr>
      </p:pic>
      <p:sp>
        <p:nvSpPr>
          <p:cNvPr id="11" name="Titel 7"/>
          <p:cNvSpPr>
            <a:spLocks noGrp="1"/>
          </p:cNvSpPr>
          <p:nvPr>
            <p:ph type="title"/>
          </p:nvPr>
        </p:nvSpPr>
        <p:spPr>
          <a:xfrm>
            <a:off x="295274" y="399600"/>
            <a:ext cx="8718049" cy="658800"/>
          </a:xfrm>
          <a:solidFill>
            <a:srgbClr val="44287F"/>
          </a:solidFill>
        </p:spPr>
        <p:txBody>
          <a:bodyPr anchor="ctr"/>
          <a:lstStyle/>
          <a:p>
            <a:pPr algn="ctr"/>
            <a:r>
              <a:rPr lang="nl-NL" sz="2600" dirty="0" smtClean="0">
                <a:solidFill>
                  <a:schemeClr val="bg1"/>
                </a:solidFill>
              </a:rPr>
              <a:t>“We gingen monetair beleid toch normaliseren?”</a:t>
            </a:r>
            <a:endParaRPr lang="nl-NL" sz="2600" dirty="0">
              <a:solidFill>
                <a:schemeClr val="bg1"/>
              </a:solidFill>
            </a:endParaRPr>
          </a:p>
        </p:txBody>
      </p:sp>
      <p:sp>
        <p:nvSpPr>
          <p:cNvPr id="23" name="Tijdelijke aanduiding voor datum 22"/>
          <p:cNvSpPr>
            <a:spLocks noGrp="1"/>
          </p:cNvSpPr>
          <p:nvPr>
            <p:ph type="dt" sz="half" idx="10"/>
          </p:nvPr>
        </p:nvSpPr>
        <p:spPr/>
        <p:txBody>
          <a:bodyPr/>
          <a:lstStyle/>
          <a:p>
            <a:r>
              <a:rPr lang="nl-NL" smtClean="0">
                <a:solidFill>
                  <a:prstClr val="black"/>
                </a:solidFill>
              </a:rPr>
              <a:t>24 januari 2020</a:t>
            </a:r>
            <a:endParaRPr lang="nl-NL" dirty="0">
              <a:solidFill>
                <a:prstClr val="black"/>
              </a:solidFill>
            </a:endParaRPr>
          </a:p>
        </p:txBody>
      </p:sp>
      <p:sp>
        <p:nvSpPr>
          <p:cNvPr id="24" name="Tijdelijke aanduiding voor voettekst 23"/>
          <p:cNvSpPr>
            <a:spLocks noGrp="1"/>
          </p:cNvSpPr>
          <p:nvPr>
            <p:ph type="ftr" sz="quarter" idx="3"/>
          </p:nvPr>
        </p:nvSpPr>
        <p:spPr/>
        <p:txBody>
          <a:bodyPr/>
          <a:lstStyle/>
          <a:p>
            <a:r>
              <a:rPr lang="nl-NL" smtClean="0">
                <a:solidFill>
                  <a:prstClr val="black"/>
                </a:solidFill>
              </a:rPr>
              <a:t>Vragen(v)uur ECB-beleid</a:t>
            </a:r>
            <a:endParaRPr lang="nl-NL" dirty="0">
              <a:solidFill>
                <a:prstClr val="black"/>
              </a:solidFill>
            </a:endParaRPr>
          </a:p>
        </p:txBody>
      </p:sp>
      <p:pic>
        <p:nvPicPr>
          <p:cNvPr id="19" name="Tijdelijke aanduiding voor inhoud 18"/>
          <p:cNvPicPr>
            <a:picLocks noGrp="1" noChangeAspect="1"/>
          </p:cNvPicPr>
          <p:nvPr>
            <p:ph sz="half" idx="1"/>
          </p:nvPr>
        </p:nvPicPr>
        <p:blipFill>
          <a:blip r:embed="rId4"/>
          <a:stretch>
            <a:fillRect/>
          </a:stretch>
        </p:blipFill>
        <p:spPr>
          <a:xfrm rot="20858237">
            <a:off x="590510" y="3720610"/>
            <a:ext cx="5942791" cy="2490337"/>
          </a:xfrm>
          <a:prstGeom prst="rect">
            <a:avLst/>
          </a:prstGeom>
        </p:spPr>
      </p:pic>
      <p:sp>
        <p:nvSpPr>
          <p:cNvPr id="32" name="Tijdelijke aanduiding voor inhoud 31"/>
          <p:cNvSpPr>
            <a:spLocks noGrp="1"/>
          </p:cNvSpPr>
          <p:nvPr>
            <p:ph sz="half" idx="2"/>
          </p:nvPr>
        </p:nvSpPr>
        <p:spPr/>
        <p:txBody>
          <a:bodyPr/>
          <a:lstStyle/>
          <a:p>
            <a:endParaRPr lang="nl-NL"/>
          </a:p>
        </p:txBody>
      </p:sp>
      <p:pic>
        <p:nvPicPr>
          <p:cNvPr id="33" name="Tijdelijke aanduiding voor inhoud 24"/>
          <p:cNvPicPr>
            <a:picLocks noChangeAspect="1"/>
          </p:cNvPicPr>
          <p:nvPr/>
        </p:nvPicPr>
        <p:blipFill>
          <a:blip r:embed="rId5"/>
          <a:stretch>
            <a:fillRect/>
          </a:stretch>
        </p:blipFill>
        <p:spPr>
          <a:xfrm rot="557467">
            <a:off x="4122035" y="1322849"/>
            <a:ext cx="4281488" cy="1115912"/>
          </a:xfrm>
          <a:prstGeom prst="rect">
            <a:avLst/>
          </a:prstGeom>
        </p:spPr>
      </p:pic>
      <p:pic>
        <p:nvPicPr>
          <p:cNvPr id="34" name="Afbeelding 33"/>
          <p:cNvPicPr>
            <a:picLocks noChangeAspect="1"/>
          </p:cNvPicPr>
          <p:nvPr/>
        </p:nvPicPr>
        <p:blipFill>
          <a:blip r:embed="rId6"/>
          <a:stretch>
            <a:fillRect/>
          </a:stretch>
        </p:blipFill>
        <p:spPr>
          <a:xfrm rot="553328">
            <a:off x="4523924" y="2535671"/>
            <a:ext cx="3274892" cy="4091477"/>
          </a:xfrm>
          <a:prstGeom prst="rect">
            <a:avLst/>
          </a:prstGeom>
        </p:spPr>
      </p:pic>
    </p:spTree>
    <p:extLst>
      <p:ext uri="{BB962C8B-B14F-4D97-AF65-F5344CB8AC3E}">
        <p14:creationId xmlns:p14="http://schemas.microsoft.com/office/powerpoint/2010/main" val="355507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heel(1)">
                                      <p:cBhvr>
                                        <p:cTn id="19" dur="2000"/>
                                        <p:tgtEl>
                                          <p:spTgt spid="33"/>
                                        </p:tgtEl>
                                      </p:cBhvr>
                                    </p:animEffect>
                                  </p:childTnLst>
                                </p:cTn>
                              </p:par>
                              <p:par>
                                <p:cTn id="20" presetID="21" presetClass="entr" presetSubtype="1"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heel(1)">
                                      <p:cBhvr>
                                        <p:cTn id="2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solidFill>
            <a:srgbClr val="44287F"/>
          </a:solidFill>
        </p:spPr>
        <p:txBody>
          <a:bodyPr anchor="ctr"/>
          <a:lstStyle/>
          <a:p>
            <a:pPr algn="ctr"/>
            <a:r>
              <a:rPr lang="nl-NL" dirty="0" smtClean="0">
                <a:solidFill>
                  <a:schemeClr val="bg1"/>
                </a:solidFill>
              </a:rPr>
              <a:t>Bbp-groei gaat omlaag</a:t>
            </a:r>
            <a:endParaRPr lang="nl-NL" dirty="0">
              <a:solidFill>
                <a:schemeClr val="bg1"/>
              </a:solidFill>
            </a:endParaRPr>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125401173"/>
              </p:ext>
            </p:extLst>
          </p:nvPr>
        </p:nvGraphicFramePr>
        <p:xfrm>
          <a:off x="295200" y="1452460"/>
          <a:ext cx="8553450" cy="4606925"/>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vak 3"/>
          <p:cNvSpPr txBox="1"/>
          <p:nvPr/>
        </p:nvSpPr>
        <p:spPr>
          <a:xfrm>
            <a:off x="295200" y="1073888"/>
            <a:ext cx="173190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7F7F7F"/>
                </a:solidFill>
                <a:effectLst/>
                <a:uLnTx/>
                <a:uFillTx/>
                <a:latin typeface="Verdana"/>
                <a:ea typeface="+mn-ea"/>
                <a:cs typeface="+mn-cs"/>
              </a:rPr>
              <a:t>%-mutaties</a:t>
            </a:r>
          </a:p>
        </p:txBody>
      </p:sp>
    </p:spTree>
    <p:extLst>
      <p:ext uri="{BB962C8B-B14F-4D97-AF65-F5344CB8AC3E}">
        <p14:creationId xmlns:p14="http://schemas.microsoft.com/office/powerpoint/2010/main" val="158052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1000"/>
                                        <p:tgtEl>
                                          <p:spTgt spid="6">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animBg="0"/>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7"/>
          <p:cNvGraphicFramePr>
            <a:graphicFrameLocks noGrp="1"/>
          </p:cNvGraphicFramePr>
          <p:nvPr>
            <p:ph sz="half" idx="1"/>
            <p:extLst/>
          </p:nvPr>
        </p:nvGraphicFramePr>
        <p:xfrm>
          <a:off x="381251" y="2037014"/>
          <a:ext cx="4139433" cy="3523783"/>
        </p:xfrm>
        <a:graphic>
          <a:graphicData uri="http://schemas.openxmlformats.org/drawingml/2006/chart">
            <c:chart xmlns:c="http://schemas.openxmlformats.org/drawingml/2006/chart" xmlns:r="http://schemas.openxmlformats.org/officeDocument/2006/relationships" r:id="rId2"/>
          </a:graphicData>
        </a:graphic>
      </p:graphicFrame>
      <p:sp>
        <p:nvSpPr>
          <p:cNvPr id="9" name="Titel 7"/>
          <p:cNvSpPr>
            <a:spLocks noGrp="1"/>
          </p:cNvSpPr>
          <p:nvPr>
            <p:ph type="title"/>
          </p:nvPr>
        </p:nvSpPr>
        <p:spPr>
          <a:xfrm>
            <a:off x="109182" y="399600"/>
            <a:ext cx="8898340" cy="658800"/>
          </a:xfrm>
          <a:solidFill>
            <a:srgbClr val="44287F"/>
          </a:solidFill>
        </p:spPr>
        <p:txBody>
          <a:bodyPr anchor="ctr"/>
          <a:lstStyle/>
          <a:p>
            <a:pPr algn="ctr"/>
            <a:r>
              <a:rPr lang="nl-NL" sz="2800" dirty="0" smtClean="0">
                <a:solidFill>
                  <a:schemeClr val="bg1"/>
                </a:solidFill>
              </a:rPr>
              <a:t>Stevige groei 2013-2018H1</a:t>
            </a:r>
            <a:endParaRPr lang="nl-NL" sz="2800" dirty="0">
              <a:solidFill>
                <a:schemeClr val="bg1"/>
              </a:solidFill>
            </a:endParaRPr>
          </a:p>
        </p:txBody>
      </p:sp>
      <p:sp>
        <p:nvSpPr>
          <p:cNvPr id="2" name="Tijdelijke aanduiding voor datum 1"/>
          <p:cNvSpPr>
            <a:spLocks noGrp="1"/>
          </p:cNvSpPr>
          <p:nvPr>
            <p:ph type="dt" sz="half" idx="10"/>
          </p:nvPr>
        </p:nvSpPr>
        <p:spPr/>
        <p:txBody>
          <a:bodyPr/>
          <a:lstStyle/>
          <a:p>
            <a:r>
              <a:rPr lang="nl-NL" smtClean="0">
                <a:solidFill>
                  <a:prstClr val="black"/>
                </a:solidFill>
              </a:rPr>
              <a:t>24 januari 2020</a:t>
            </a:r>
            <a:endParaRPr lang="nl-NL" dirty="0">
              <a:solidFill>
                <a:prstClr val="black"/>
              </a:solidFill>
            </a:endParaRPr>
          </a:p>
        </p:txBody>
      </p:sp>
      <p:sp>
        <p:nvSpPr>
          <p:cNvPr id="3" name="Tijdelijke aanduiding voor voettekst 2"/>
          <p:cNvSpPr>
            <a:spLocks noGrp="1"/>
          </p:cNvSpPr>
          <p:nvPr>
            <p:ph type="ftr" sz="quarter" idx="3"/>
          </p:nvPr>
        </p:nvSpPr>
        <p:spPr/>
        <p:txBody>
          <a:bodyPr/>
          <a:lstStyle/>
          <a:p>
            <a:r>
              <a:rPr lang="nl-NL" smtClean="0">
                <a:solidFill>
                  <a:prstClr val="black"/>
                </a:solidFill>
              </a:rPr>
              <a:t>Vragen(v)uur ECB-beleid</a:t>
            </a:r>
            <a:endParaRPr lang="nl-NL" dirty="0">
              <a:solidFill>
                <a:prstClr val="black"/>
              </a:solidFill>
            </a:endParaRPr>
          </a:p>
        </p:txBody>
      </p:sp>
      <p:pic>
        <p:nvPicPr>
          <p:cNvPr id="5" name="Afbeelding 4"/>
          <p:cNvPicPr>
            <a:picLocks noChangeAspect="1"/>
          </p:cNvPicPr>
          <p:nvPr/>
        </p:nvPicPr>
        <p:blipFill>
          <a:blip r:embed="rId3"/>
          <a:stretch>
            <a:fillRect/>
          </a:stretch>
        </p:blipFill>
        <p:spPr>
          <a:xfrm>
            <a:off x="4764338" y="2037014"/>
            <a:ext cx="4243184" cy="3700593"/>
          </a:xfrm>
          <a:prstGeom prst="rect">
            <a:avLst/>
          </a:prstGeom>
        </p:spPr>
      </p:pic>
    </p:spTree>
    <p:extLst>
      <p:ext uri="{BB962C8B-B14F-4D97-AF65-F5344CB8AC3E}">
        <p14:creationId xmlns:p14="http://schemas.microsoft.com/office/powerpoint/2010/main" val="35841289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7"/>
          <p:cNvSpPr>
            <a:spLocks noGrp="1"/>
          </p:cNvSpPr>
          <p:nvPr>
            <p:ph type="title"/>
          </p:nvPr>
        </p:nvSpPr>
        <p:spPr>
          <a:xfrm>
            <a:off x="295274" y="399600"/>
            <a:ext cx="8718049" cy="658800"/>
          </a:xfrm>
          <a:solidFill>
            <a:srgbClr val="44287F"/>
          </a:solidFill>
        </p:spPr>
        <p:txBody>
          <a:bodyPr anchor="ctr"/>
          <a:lstStyle/>
          <a:p>
            <a:pPr algn="ctr"/>
            <a:r>
              <a:rPr lang="nl-NL" sz="2300" dirty="0" smtClean="0">
                <a:solidFill>
                  <a:schemeClr val="bg1"/>
                </a:solidFill>
              </a:rPr>
              <a:t>Vervolgens vertraging in groei en inflatieconvergentie</a:t>
            </a:r>
            <a:endParaRPr lang="nl-NL" sz="2300" dirty="0">
              <a:solidFill>
                <a:schemeClr val="bg1"/>
              </a:solidFill>
            </a:endParaRPr>
          </a:p>
        </p:txBody>
      </p:sp>
      <p:pic>
        <p:nvPicPr>
          <p:cNvPr id="6" name="Tijdelijke aanduiding voor inhoud 5"/>
          <p:cNvPicPr>
            <a:picLocks noGrp="1" noChangeAspect="1"/>
          </p:cNvPicPr>
          <p:nvPr>
            <p:ph sz="half" idx="1"/>
          </p:nvPr>
        </p:nvPicPr>
        <p:blipFill>
          <a:blip r:embed="rId3"/>
          <a:stretch>
            <a:fillRect/>
          </a:stretch>
        </p:blipFill>
        <p:spPr>
          <a:xfrm>
            <a:off x="295275" y="1652284"/>
            <a:ext cx="4276725" cy="3988406"/>
          </a:xfrm>
          <a:prstGeom prst="rect">
            <a:avLst/>
          </a:prstGeom>
        </p:spPr>
      </p:pic>
      <p:pic>
        <p:nvPicPr>
          <p:cNvPr id="8" name="Tijdelijke aanduiding voor inhoud 7"/>
          <p:cNvPicPr>
            <a:picLocks noGrp="1" noChangeAspect="1"/>
          </p:cNvPicPr>
          <p:nvPr>
            <p:ph sz="half" idx="2"/>
          </p:nvPr>
        </p:nvPicPr>
        <p:blipFill>
          <a:blip r:embed="rId4"/>
          <a:stretch>
            <a:fillRect/>
          </a:stretch>
        </p:blipFill>
        <p:spPr>
          <a:xfrm>
            <a:off x="4722126" y="1652284"/>
            <a:ext cx="4291200" cy="3988406"/>
          </a:xfrm>
          <a:prstGeom prst="rect">
            <a:avLst/>
          </a:prstGeom>
        </p:spPr>
      </p:pic>
      <p:pic>
        <p:nvPicPr>
          <p:cNvPr id="9" name="Afbeelding 8"/>
          <p:cNvPicPr>
            <a:picLocks noChangeAspect="1"/>
          </p:cNvPicPr>
          <p:nvPr/>
        </p:nvPicPr>
        <p:blipFill>
          <a:blip r:embed="rId5"/>
          <a:stretch>
            <a:fillRect/>
          </a:stretch>
        </p:blipFill>
        <p:spPr>
          <a:xfrm>
            <a:off x="310968" y="1652285"/>
            <a:ext cx="4276724" cy="3988406"/>
          </a:xfrm>
          <a:prstGeom prst="rect">
            <a:avLst/>
          </a:prstGeom>
        </p:spPr>
      </p:pic>
      <p:pic>
        <p:nvPicPr>
          <p:cNvPr id="12" name="Afbeelding 11"/>
          <p:cNvPicPr>
            <a:picLocks noChangeAspect="1"/>
          </p:cNvPicPr>
          <p:nvPr/>
        </p:nvPicPr>
        <p:blipFill>
          <a:blip r:embed="rId6"/>
          <a:stretch>
            <a:fillRect/>
          </a:stretch>
        </p:blipFill>
        <p:spPr>
          <a:xfrm>
            <a:off x="4722126" y="1652285"/>
            <a:ext cx="4291199" cy="3988406"/>
          </a:xfrm>
          <a:prstGeom prst="rect">
            <a:avLst/>
          </a:prstGeom>
        </p:spPr>
      </p:pic>
      <p:pic>
        <p:nvPicPr>
          <p:cNvPr id="14" name="Afbeelding 13"/>
          <p:cNvPicPr>
            <a:picLocks noChangeAspect="1"/>
          </p:cNvPicPr>
          <p:nvPr/>
        </p:nvPicPr>
        <p:blipFill>
          <a:blip r:embed="rId7"/>
          <a:stretch>
            <a:fillRect/>
          </a:stretch>
        </p:blipFill>
        <p:spPr>
          <a:xfrm>
            <a:off x="310967" y="1652283"/>
            <a:ext cx="4282065" cy="3988407"/>
          </a:xfrm>
          <a:prstGeom prst="rect">
            <a:avLst/>
          </a:prstGeom>
        </p:spPr>
      </p:pic>
      <p:pic>
        <p:nvPicPr>
          <p:cNvPr id="15" name="Afbeelding 14"/>
          <p:cNvPicPr>
            <a:picLocks noChangeAspect="1"/>
          </p:cNvPicPr>
          <p:nvPr/>
        </p:nvPicPr>
        <p:blipFill>
          <a:blip r:embed="rId8"/>
          <a:stretch>
            <a:fillRect/>
          </a:stretch>
        </p:blipFill>
        <p:spPr>
          <a:xfrm>
            <a:off x="4727466" y="1652283"/>
            <a:ext cx="4285859" cy="3988407"/>
          </a:xfrm>
          <a:prstGeom prst="rect">
            <a:avLst/>
          </a:prstGeom>
        </p:spPr>
      </p:pic>
      <p:pic>
        <p:nvPicPr>
          <p:cNvPr id="16" name="Afbeelding 15"/>
          <p:cNvPicPr>
            <a:picLocks noChangeAspect="1"/>
          </p:cNvPicPr>
          <p:nvPr/>
        </p:nvPicPr>
        <p:blipFill>
          <a:blip r:embed="rId9"/>
          <a:stretch>
            <a:fillRect/>
          </a:stretch>
        </p:blipFill>
        <p:spPr>
          <a:xfrm>
            <a:off x="310968" y="1652283"/>
            <a:ext cx="4276726" cy="3988408"/>
          </a:xfrm>
          <a:prstGeom prst="rect">
            <a:avLst/>
          </a:prstGeom>
        </p:spPr>
      </p:pic>
      <p:pic>
        <p:nvPicPr>
          <p:cNvPr id="17" name="Afbeelding 16"/>
          <p:cNvPicPr>
            <a:picLocks noChangeAspect="1"/>
          </p:cNvPicPr>
          <p:nvPr/>
        </p:nvPicPr>
        <p:blipFill>
          <a:blip r:embed="rId10"/>
          <a:stretch>
            <a:fillRect/>
          </a:stretch>
        </p:blipFill>
        <p:spPr>
          <a:xfrm>
            <a:off x="4727464" y="1652283"/>
            <a:ext cx="4285861" cy="3988408"/>
          </a:xfrm>
          <a:prstGeom prst="rect">
            <a:avLst/>
          </a:prstGeom>
        </p:spPr>
      </p:pic>
      <p:pic>
        <p:nvPicPr>
          <p:cNvPr id="18" name="Afbeelding 17"/>
          <p:cNvPicPr>
            <a:picLocks noChangeAspect="1"/>
          </p:cNvPicPr>
          <p:nvPr/>
        </p:nvPicPr>
        <p:blipFill>
          <a:blip r:embed="rId11"/>
          <a:stretch>
            <a:fillRect/>
          </a:stretch>
        </p:blipFill>
        <p:spPr>
          <a:xfrm>
            <a:off x="310968" y="1652283"/>
            <a:ext cx="4276726" cy="3988408"/>
          </a:xfrm>
          <a:prstGeom prst="rect">
            <a:avLst/>
          </a:prstGeom>
        </p:spPr>
      </p:pic>
      <p:pic>
        <p:nvPicPr>
          <p:cNvPr id="21" name="Afbeelding 20"/>
          <p:cNvPicPr>
            <a:picLocks noChangeAspect="1"/>
          </p:cNvPicPr>
          <p:nvPr/>
        </p:nvPicPr>
        <p:blipFill>
          <a:blip r:embed="rId12"/>
          <a:stretch>
            <a:fillRect/>
          </a:stretch>
        </p:blipFill>
        <p:spPr>
          <a:xfrm>
            <a:off x="4727463" y="1652283"/>
            <a:ext cx="4285859" cy="3988408"/>
          </a:xfrm>
          <a:prstGeom prst="rect">
            <a:avLst/>
          </a:prstGeom>
        </p:spPr>
      </p:pic>
      <p:pic>
        <p:nvPicPr>
          <p:cNvPr id="20" name="Afbeelding 19"/>
          <p:cNvPicPr>
            <a:picLocks noChangeAspect="1"/>
          </p:cNvPicPr>
          <p:nvPr/>
        </p:nvPicPr>
        <p:blipFill>
          <a:blip r:embed="rId13"/>
          <a:stretch>
            <a:fillRect/>
          </a:stretch>
        </p:blipFill>
        <p:spPr>
          <a:xfrm>
            <a:off x="4727463" y="1652283"/>
            <a:ext cx="4285860" cy="3988407"/>
          </a:xfrm>
          <a:prstGeom prst="rect">
            <a:avLst/>
          </a:prstGeom>
        </p:spPr>
      </p:pic>
      <p:pic>
        <p:nvPicPr>
          <p:cNvPr id="22" name="Afbeelding 21"/>
          <p:cNvPicPr>
            <a:picLocks noChangeAspect="1"/>
          </p:cNvPicPr>
          <p:nvPr/>
        </p:nvPicPr>
        <p:blipFill>
          <a:blip r:embed="rId14"/>
          <a:stretch>
            <a:fillRect/>
          </a:stretch>
        </p:blipFill>
        <p:spPr>
          <a:xfrm>
            <a:off x="310968" y="1652283"/>
            <a:ext cx="4276726" cy="3988408"/>
          </a:xfrm>
          <a:prstGeom prst="rect">
            <a:avLst/>
          </a:prstGeom>
        </p:spPr>
      </p:pic>
      <p:sp>
        <p:nvSpPr>
          <p:cNvPr id="23" name="Tijdelijke aanduiding voor datum 22"/>
          <p:cNvSpPr>
            <a:spLocks noGrp="1"/>
          </p:cNvSpPr>
          <p:nvPr>
            <p:ph type="dt" sz="half" idx="10"/>
          </p:nvPr>
        </p:nvSpPr>
        <p:spPr/>
        <p:txBody>
          <a:bodyPr/>
          <a:lstStyle/>
          <a:p>
            <a:r>
              <a:rPr lang="nl-NL" smtClean="0">
                <a:solidFill>
                  <a:prstClr val="black"/>
                </a:solidFill>
              </a:rPr>
              <a:t>24 januari 2020</a:t>
            </a:r>
            <a:endParaRPr lang="nl-NL" dirty="0">
              <a:solidFill>
                <a:prstClr val="black"/>
              </a:solidFill>
            </a:endParaRPr>
          </a:p>
        </p:txBody>
      </p:sp>
      <p:sp>
        <p:nvSpPr>
          <p:cNvPr id="24" name="Tijdelijke aanduiding voor voettekst 23"/>
          <p:cNvSpPr>
            <a:spLocks noGrp="1"/>
          </p:cNvSpPr>
          <p:nvPr>
            <p:ph type="ftr" sz="quarter" idx="3"/>
          </p:nvPr>
        </p:nvSpPr>
        <p:spPr/>
        <p:txBody>
          <a:bodyPr/>
          <a:lstStyle/>
          <a:p>
            <a:r>
              <a:rPr lang="nl-NL" smtClean="0">
                <a:solidFill>
                  <a:prstClr val="black"/>
                </a:solidFill>
              </a:rPr>
              <a:t>Vragen(v)uur ECB-beleid</a:t>
            </a:r>
            <a:endParaRPr lang="nl-NL" dirty="0">
              <a:solidFill>
                <a:prstClr val="black"/>
              </a:solidFill>
            </a:endParaRPr>
          </a:p>
        </p:txBody>
      </p:sp>
      <p:pic>
        <p:nvPicPr>
          <p:cNvPr id="4" name="Afbeelding 3"/>
          <p:cNvPicPr>
            <a:picLocks noChangeAspect="1"/>
          </p:cNvPicPr>
          <p:nvPr/>
        </p:nvPicPr>
        <p:blipFill>
          <a:blip r:embed="rId12"/>
          <a:stretch>
            <a:fillRect/>
          </a:stretch>
        </p:blipFill>
        <p:spPr>
          <a:xfrm>
            <a:off x="4722126" y="1650885"/>
            <a:ext cx="4291195" cy="3989806"/>
          </a:xfrm>
          <a:prstGeom prst="rect">
            <a:avLst/>
          </a:prstGeom>
        </p:spPr>
      </p:pic>
      <p:sp>
        <p:nvSpPr>
          <p:cNvPr id="3" name="Tekstvak 2">
            <a:hlinkClick r:id="rId15" action="ppaction://hlinksldjump"/>
          </p:cNvPr>
          <p:cNvSpPr txBox="1"/>
          <p:nvPr/>
        </p:nvSpPr>
        <p:spPr>
          <a:xfrm>
            <a:off x="7417599" y="5906634"/>
            <a:ext cx="1551287" cy="246221"/>
          </a:xfrm>
          <a:prstGeom prst="rect">
            <a:avLst/>
          </a:prstGeom>
          <a:solidFill>
            <a:srgbClr val="0000FF"/>
          </a:solidFill>
        </p:spPr>
        <p:txBody>
          <a:bodyPr wrap="square" rtlCol="0">
            <a:spAutoFit/>
          </a:bodyPr>
          <a:lstStyle/>
          <a:p>
            <a:r>
              <a:rPr lang="nl-NL" sz="1000" dirty="0" smtClean="0">
                <a:solidFill>
                  <a:prstClr val="white"/>
                </a:solidFill>
              </a:rPr>
              <a:t>Link naar kerninflatie</a:t>
            </a:r>
            <a:endParaRPr lang="nl-NL" sz="1000" dirty="0">
              <a:solidFill>
                <a:prstClr val="white"/>
              </a:solidFill>
            </a:endParaRPr>
          </a:p>
        </p:txBody>
      </p:sp>
    </p:spTree>
    <p:extLst>
      <p:ext uri="{BB962C8B-B14F-4D97-AF65-F5344CB8AC3E}">
        <p14:creationId xmlns:p14="http://schemas.microsoft.com/office/powerpoint/2010/main" val="50669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7"/>
          <p:cNvSpPr>
            <a:spLocks noGrp="1"/>
          </p:cNvSpPr>
          <p:nvPr>
            <p:ph type="title"/>
          </p:nvPr>
        </p:nvSpPr>
        <p:spPr>
          <a:xfrm>
            <a:off x="295200" y="399599"/>
            <a:ext cx="8568000" cy="981525"/>
          </a:xfrm>
          <a:solidFill>
            <a:srgbClr val="44287F"/>
          </a:solidFill>
        </p:spPr>
        <p:txBody>
          <a:bodyPr anchor="ctr"/>
          <a:lstStyle/>
          <a:p>
            <a:pPr algn="ctr"/>
            <a:r>
              <a:rPr lang="nl-NL" sz="2600" dirty="0" smtClean="0">
                <a:solidFill>
                  <a:schemeClr val="bg1"/>
                </a:solidFill>
              </a:rPr>
              <a:t>Inflatieverwachtingen dalen vanaf H2 2018</a:t>
            </a:r>
            <a:endParaRPr lang="nl-NL" sz="2600" dirty="0">
              <a:solidFill>
                <a:schemeClr val="bg1"/>
              </a:solidFill>
            </a:endParaRPr>
          </a:p>
        </p:txBody>
      </p:sp>
      <p:sp>
        <p:nvSpPr>
          <p:cNvPr id="3" name="Tijdelijke aanduiding voor datum 2"/>
          <p:cNvSpPr>
            <a:spLocks noGrp="1"/>
          </p:cNvSpPr>
          <p:nvPr>
            <p:ph type="dt" sz="half" idx="10"/>
          </p:nvPr>
        </p:nvSpPr>
        <p:spPr/>
        <p:txBody>
          <a:bodyPr/>
          <a:lstStyle/>
          <a:p>
            <a:r>
              <a:rPr lang="nl-NL" smtClean="0">
                <a:solidFill>
                  <a:prstClr val="black"/>
                </a:solidFill>
              </a:rPr>
              <a:t>24 januari 2020</a:t>
            </a:r>
            <a:endParaRPr lang="nl-NL" dirty="0">
              <a:solidFill>
                <a:prstClr val="black"/>
              </a:solidFill>
            </a:endParaRPr>
          </a:p>
        </p:txBody>
      </p:sp>
      <p:sp>
        <p:nvSpPr>
          <p:cNvPr id="4" name="Tijdelijke aanduiding voor voettekst 3"/>
          <p:cNvSpPr>
            <a:spLocks noGrp="1"/>
          </p:cNvSpPr>
          <p:nvPr>
            <p:ph type="ftr" sz="quarter" idx="3"/>
          </p:nvPr>
        </p:nvSpPr>
        <p:spPr/>
        <p:txBody>
          <a:bodyPr/>
          <a:lstStyle/>
          <a:p>
            <a:r>
              <a:rPr lang="nl-NL" smtClean="0">
                <a:solidFill>
                  <a:prstClr val="black"/>
                </a:solidFill>
              </a:rPr>
              <a:t>Vragen(v)uur ECB-beleid</a:t>
            </a:r>
            <a:endParaRPr lang="nl-NL" dirty="0">
              <a:solidFill>
                <a:prstClr val="black"/>
              </a:solidFill>
            </a:endParaRPr>
          </a:p>
        </p:txBody>
      </p:sp>
      <p:pic>
        <p:nvPicPr>
          <p:cNvPr id="1026" name="Afbeelding 1"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230" y="1381124"/>
            <a:ext cx="5397939" cy="480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745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7"/>
          <p:cNvSpPr>
            <a:spLocks noGrp="1"/>
          </p:cNvSpPr>
          <p:nvPr>
            <p:ph type="title"/>
          </p:nvPr>
        </p:nvSpPr>
        <p:spPr>
          <a:solidFill>
            <a:srgbClr val="44287F"/>
          </a:solidFill>
        </p:spPr>
        <p:txBody>
          <a:bodyPr anchor="ctr"/>
          <a:lstStyle/>
          <a:p>
            <a:pPr algn="ctr"/>
            <a:r>
              <a:rPr lang="nl-NL" sz="2600" dirty="0" smtClean="0">
                <a:solidFill>
                  <a:schemeClr val="bg1"/>
                </a:solidFill>
              </a:rPr>
              <a:t>Rentes daarom fors neerwaarts verschoven</a:t>
            </a:r>
            <a:endParaRPr lang="nl-NL" sz="2600" dirty="0">
              <a:solidFill>
                <a:schemeClr val="bg1"/>
              </a:solidFill>
            </a:endParaRPr>
          </a:p>
        </p:txBody>
      </p:sp>
      <p:sp>
        <p:nvSpPr>
          <p:cNvPr id="3" name="Tijdelijke aanduiding voor datum 2"/>
          <p:cNvSpPr>
            <a:spLocks noGrp="1"/>
          </p:cNvSpPr>
          <p:nvPr>
            <p:ph type="dt" sz="half" idx="10"/>
          </p:nvPr>
        </p:nvSpPr>
        <p:spPr/>
        <p:txBody>
          <a:bodyPr/>
          <a:lstStyle/>
          <a:p>
            <a:r>
              <a:rPr lang="nl-NL" smtClean="0">
                <a:solidFill>
                  <a:prstClr val="black"/>
                </a:solidFill>
              </a:rPr>
              <a:t>24 januari 2020</a:t>
            </a:r>
            <a:endParaRPr lang="nl-NL" dirty="0">
              <a:solidFill>
                <a:prstClr val="black"/>
              </a:solidFill>
            </a:endParaRPr>
          </a:p>
        </p:txBody>
      </p:sp>
      <p:sp>
        <p:nvSpPr>
          <p:cNvPr id="4" name="Tijdelijke aanduiding voor voettekst 3"/>
          <p:cNvSpPr>
            <a:spLocks noGrp="1"/>
          </p:cNvSpPr>
          <p:nvPr>
            <p:ph type="ftr" sz="quarter" idx="3"/>
          </p:nvPr>
        </p:nvSpPr>
        <p:spPr/>
        <p:txBody>
          <a:bodyPr/>
          <a:lstStyle/>
          <a:p>
            <a:r>
              <a:rPr lang="nl-NL" smtClean="0">
                <a:solidFill>
                  <a:prstClr val="black"/>
                </a:solidFill>
              </a:rPr>
              <a:t>Vragen(v)uur ECB-beleid</a:t>
            </a:r>
            <a:endParaRPr lang="nl-NL" dirty="0">
              <a:solidFill>
                <a:prstClr val="black"/>
              </a:solidFill>
            </a:endParaRPr>
          </a:p>
        </p:txBody>
      </p:sp>
      <p:pic>
        <p:nvPicPr>
          <p:cNvPr id="2" name="Afbeelding 1"/>
          <p:cNvPicPr>
            <a:picLocks noChangeAspect="1"/>
          </p:cNvPicPr>
          <p:nvPr/>
        </p:nvPicPr>
        <p:blipFill>
          <a:blip r:embed="rId3"/>
          <a:stretch>
            <a:fillRect/>
          </a:stretch>
        </p:blipFill>
        <p:spPr>
          <a:xfrm>
            <a:off x="1933306" y="1409726"/>
            <a:ext cx="5291787" cy="4657748"/>
          </a:xfrm>
          <a:prstGeom prst="rect">
            <a:avLst/>
          </a:prstGeom>
        </p:spPr>
      </p:pic>
      <p:pic>
        <p:nvPicPr>
          <p:cNvPr id="5" name="Afbeelding 4"/>
          <p:cNvPicPr>
            <a:picLocks noChangeAspect="1"/>
          </p:cNvPicPr>
          <p:nvPr/>
        </p:nvPicPr>
        <p:blipFill>
          <a:blip r:embed="rId4"/>
          <a:stretch>
            <a:fillRect/>
          </a:stretch>
        </p:blipFill>
        <p:spPr>
          <a:xfrm>
            <a:off x="1933306" y="1409726"/>
            <a:ext cx="5291787" cy="4657748"/>
          </a:xfrm>
          <a:prstGeom prst="rect">
            <a:avLst/>
          </a:prstGeom>
        </p:spPr>
      </p:pic>
      <p:pic>
        <p:nvPicPr>
          <p:cNvPr id="7" name="Afbeelding 6"/>
          <p:cNvPicPr>
            <a:picLocks noChangeAspect="1"/>
          </p:cNvPicPr>
          <p:nvPr/>
        </p:nvPicPr>
        <p:blipFill>
          <a:blip r:embed="rId5"/>
          <a:stretch>
            <a:fillRect/>
          </a:stretch>
        </p:blipFill>
        <p:spPr>
          <a:xfrm>
            <a:off x="1933306" y="1415823"/>
            <a:ext cx="5291787" cy="4651651"/>
          </a:xfrm>
          <a:prstGeom prst="rect">
            <a:avLst/>
          </a:prstGeom>
        </p:spPr>
      </p:pic>
    </p:spTree>
    <p:extLst>
      <p:ext uri="{BB962C8B-B14F-4D97-AF65-F5344CB8AC3E}">
        <p14:creationId xmlns:p14="http://schemas.microsoft.com/office/powerpoint/2010/main" val="158949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pPr algn="ctr"/>
            <a:r>
              <a:rPr lang="nl-NL" dirty="0" smtClean="0"/>
              <a:t>ECB-besluiten september 2019</a:t>
            </a:r>
            <a:endParaRPr lang="nl-NL" dirty="0"/>
          </a:p>
        </p:txBody>
      </p:sp>
      <p:sp>
        <p:nvSpPr>
          <p:cNvPr id="9" name="Tijdelijke aanduiding voor tekst 8"/>
          <p:cNvSpPr>
            <a:spLocks noGrp="1"/>
          </p:cNvSpPr>
          <p:nvPr>
            <p:ph type="body" idx="1"/>
          </p:nvPr>
        </p:nvSpPr>
        <p:spPr/>
        <p:txBody>
          <a:bodyPr>
            <a:normAutofit fontScale="25000" lnSpcReduction="20000"/>
          </a:bodyPr>
          <a:lstStyle/>
          <a:p>
            <a:endParaRPr lang="nl-NL" dirty="0"/>
          </a:p>
        </p:txBody>
      </p:sp>
      <p:sp>
        <p:nvSpPr>
          <p:cNvPr id="5" name="Tijdelijke aanduiding voor datum 4"/>
          <p:cNvSpPr>
            <a:spLocks noGrp="1"/>
          </p:cNvSpPr>
          <p:nvPr>
            <p:ph type="dt" sz="half" idx="2"/>
          </p:nvPr>
        </p:nvSpPr>
        <p:spPr/>
        <p:txBody>
          <a:bodyPr/>
          <a:lstStyle/>
          <a:p>
            <a:r>
              <a:rPr lang="nl-NL" smtClean="0">
                <a:solidFill>
                  <a:prstClr val="black"/>
                </a:solidFill>
              </a:rPr>
              <a:t>24 januari 2020</a:t>
            </a:r>
            <a:endParaRPr lang="nl-NL" dirty="0">
              <a:solidFill>
                <a:prstClr val="black"/>
              </a:solidFill>
            </a:endParaRPr>
          </a:p>
        </p:txBody>
      </p:sp>
      <p:sp>
        <p:nvSpPr>
          <p:cNvPr id="6" name="Tijdelijke aanduiding voor voettekst 5"/>
          <p:cNvSpPr>
            <a:spLocks noGrp="1"/>
          </p:cNvSpPr>
          <p:nvPr>
            <p:ph type="ftr" sz="quarter" idx="3"/>
          </p:nvPr>
        </p:nvSpPr>
        <p:spPr/>
        <p:txBody>
          <a:bodyPr/>
          <a:lstStyle/>
          <a:p>
            <a:r>
              <a:rPr lang="nl-NL" smtClean="0">
                <a:solidFill>
                  <a:prstClr val="black"/>
                </a:solidFill>
              </a:rPr>
              <a:t>Vragen(v)uur ECB-beleid</a:t>
            </a:r>
            <a:endParaRPr lang="nl-NL" dirty="0">
              <a:solidFill>
                <a:prstClr val="black"/>
              </a:solidFill>
            </a:endParaRPr>
          </a:p>
        </p:txBody>
      </p:sp>
    </p:spTree>
    <p:extLst>
      <p:ext uri="{BB962C8B-B14F-4D97-AF65-F5344CB8AC3E}">
        <p14:creationId xmlns:p14="http://schemas.microsoft.com/office/powerpoint/2010/main" val="38375679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7"/>
          <p:cNvSpPr>
            <a:spLocks noGrp="1"/>
          </p:cNvSpPr>
          <p:nvPr>
            <p:ph type="title"/>
          </p:nvPr>
        </p:nvSpPr>
        <p:spPr>
          <a:solidFill>
            <a:srgbClr val="44287F"/>
          </a:solidFill>
        </p:spPr>
        <p:txBody>
          <a:bodyPr anchor="ctr"/>
          <a:lstStyle/>
          <a:p>
            <a:pPr algn="ctr"/>
            <a:r>
              <a:rPr lang="nl-NL" sz="2600" dirty="0" smtClean="0">
                <a:solidFill>
                  <a:schemeClr val="bg1"/>
                </a:solidFill>
              </a:rPr>
              <a:t>ECB-besluit september 2019…</a:t>
            </a:r>
            <a:endParaRPr lang="nl-NL" sz="2600" dirty="0">
              <a:solidFill>
                <a:schemeClr val="bg1"/>
              </a:solidFill>
            </a:endParaRPr>
          </a:p>
        </p:txBody>
      </p:sp>
      <p:sp>
        <p:nvSpPr>
          <p:cNvPr id="3" name="Tijdelijke aanduiding voor datum 2"/>
          <p:cNvSpPr>
            <a:spLocks noGrp="1"/>
          </p:cNvSpPr>
          <p:nvPr>
            <p:ph type="dt" sz="half" idx="10"/>
          </p:nvPr>
        </p:nvSpPr>
        <p:spPr/>
        <p:txBody>
          <a:bodyPr/>
          <a:lstStyle/>
          <a:p>
            <a:r>
              <a:rPr lang="nl-NL" smtClean="0">
                <a:solidFill>
                  <a:prstClr val="black"/>
                </a:solidFill>
              </a:rPr>
              <a:t>24 januari 2020</a:t>
            </a:r>
            <a:endParaRPr lang="nl-NL" dirty="0">
              <a:solidFill>
                <a:prstClr val="black"/>
              </a:solidFill>
            </a:endParaRPr>
          </a:p>
        </p:txBody>
      </p:sp>
      <p:sp>
        <p:nvSpPr>
          <p:cNvPr id="4" name="Tijdelijke aanduiding voor voettekst 3"/>
          <p:cNvSpPr>
            <a:spLocks noGrp="1"/>
          </p:cNvSpPr>
          <p:nvPr>
            <p:ph type="ftr" sz="quarter" idx="3"/>
          </p:nvPr>
        </p:nvSpPr>
        <p:spPr/>
        <p:txBody>
          <a:bodyPr/>
          <a:lstStyle/>
          <a:p>
            <a:r>
              <a:rPr lang="nl-NL" smtClean="0">
                <a:solidFill>
                  <a:prstClr val="black"/>
                </a:solidFill>
              </a:rPr>
              <a:t>Vragen(v)uur ECB-beleid</a:t>
            </a:r>
            <a:endParaRPr lang="nl-NL" dirty="0">
              <a:solidFill>
                <a:prstClr val="black"/>
              </a:solidFill>
            </a:endParaRPr>
          </a:p>
        </p:txBody>
      </p:sp>
      <p:sp>
        <p:nvSpPr>
          <p:cNvPr id="8" name="Tijdelijke aanduiding voor inhoud 7"/>
          <p:cNvSpPr>
            <a:spLocks noGrp="1"/>
          </p:cNvSpPr>
          <p:nvPr>
            <p:ph sz="half" idx="2"/>
          </p:nvPr>
        </p:nvSpPr>
        <p:spPr>
          <a:xfrm>
            <a:off x="295200" y="1344705"/>
            <a:ext cx="8558344" cy="4608000"/>
          </a:xfrm>
        </p:spPr>
        <p:txBody>
          <a:bodyPr/>
          <a:lstStyle/>
          <a:p>
            <a:pPr>
              <a:lnSpc>
                <a:spcPct val="100000"/>
              </a:lnSpc>
            </a:pPr>
            <a:r>
              <a:rPr lang="en-US" sz="1150" dirty="0"/>
              <a:t>First, as regards the </a:t>
            </a:r>
            <a:r>
              <a:rPr lang="en-US" sz="1150" b="1" dirty="0"/>
              <a:t>key ECB interest rates</a:t>
            </a:r>
            <a:r>
              <a:rPr lang="en-US" sz="1150" dirty="0"/>
              <a:t>, we decided to lower the interest rate on the deposit facility by 10 basis points to -0.50%. The interest rate on the main refinancing operations and the rate on the marginal lending facility will remain unchanged at their current levels of 0.00% and 0.25% respectively. We now expect the key ECB interest rates to remain at their present or lower levels until we have seen the inflation outlook robustly converge to a level sufficiently close to, but below, 2% within our projection horizon, and such convergence has been consistently reflected in underlying inflation dynamics</a:t>
            </a:r>
            <a:r>
              <a:rPr lang="en-US" sz="1150" dirty="0" smtClean="0"/>
              <a:t>.</a:t>
            </a:r>
          </a:p>
          <a:p>
            <a:pPr>
              <a:lnSpc>
                <a:spcPct val="100000"/>
              </a:lnSpc>
            </a:pPr>
            <a:endParaRPr lang="en-US" sz="1150" dirty="0"/>
          </a:p>
          <a:p>
            <a:pPr>
              <a:lnSpc>
                <a:spcPct val="100000"/>
              </a:lnSpc>
            </a:pPr>
            <a:r>
              <a:rPr lang="en-US" sz="1150" dirty="0"/>
              <a:t>Second, the Governing Council decided to restart net purchases under its asset purchase </a:t>
            </a:r>
            <a:r>
              <a:rPr lang="en-US" sz="1150" dirty="0" err="1"/>
              <a:t>programme</a:t>
            </a:r>
            <a:r>
              <a:rPr lang="en-US" sz="1150" dirty="0"/>
              <a:t> (APP) at a monthly pace of €20 billion as from 1 November. We expect them to run for as long as necessary to reinforce the accommodative impact of our policy rates, and to end shortly before we start raising the key ECB interest rates</a:t>
            </a:r>
            <a:r>
              <a:rPr lang="en-US" sz="1150" dirty="0" smtClean="0"/>
              <a:t>.</a:t>
            </a:r>
          </a:p>
          <a:p>
            <a:pPr>
              <a:lnSpc>
                <a:spcPct val="100000"/>
              </a:lnSpc>
            </a:pPr>
            <a:r>
              <a:rPr lang="en-US" sz="1150" dirty="0" smtClean="0"/>
              <a:t> </a:t>
            </a:r>
            <a:endParaRPr lang="en-US" sz="1150" dirty="0"/>
          </a:p>
          <a:p>
            <a:pPr>
              <a:lnSpc>
                <a:spcPct val="100000"/>
              </a:lnSpc>
            </a:pPr>
            <a:r>
              <a:rPr lang="en-US" sz="1150" dirty="0"/>
              <a:t>Third, we intend to continue reinvesting, in full, the principal payments from maturing securities purchased under the APP for an extended period of time past the date when we start raising the key ECB interest rates, and in any case for as long as necessary to maintain </a:t>
            </a:r>
            <a:r>
              <a:rPr lang="en-US" sz="1150" dirty="0" err="1"/>
              <a:t>favourable</a:t>
            </a:r>
            <a:r>
              <a:rPr lang="en-US" sz="1150" dirty="0"/>
              <a:t> liquidity conditions and an ample degree of monetary accommodation</a:t>
            </a:r>
            <a:r>
              <a:rPr lang="en-US" sz="1150" dirty="0" smtClean="0"/>
              <a:t>.</a:t>
            </a:r>
          </a:p>
          <a:p>
            <a:pPr>
              <a:lnSpc>
                <a:spcPct val="100000"/>
              </a:lnSpc>
            </a:pPr>
            <a:endParaRPr lang="en-US" sz="1150" dirty="0"/>
          </a:p>
          <a:p>
            <a:pPr>
              <a:lnSpc>
                <a:spcPct val="100000"/>
              </a:lnSpc>
            </a:pPr>
            <a:r>
              <a:rPr lang="en-US" sz="1150" dirty="0"/>
              <a:t>Fourth, we decided to change the modalities of the new series of quarterly targeted longer-term refinancing operations (TLTRO III) to preserve </a:t>
            </a:r>
            <a:r>
              <a:rPr lang="en-US" sz="1150" dirty="0" err="1"/>
              <a:t>favourable</a:t>
            </a:r>
            <a:r>
              <a:rPr lang="en-US" sz="1150" dirty="0"/>
              <a:t> bank lending conditions, ensure the smooth transmission of monetary policy and further support the accommodative stance of monetary policy. The interest rate in each operation will now be set at the level of the average rate applied in the </a:t>
            </a:r>
            <a:r>
              <a:rPr lang="en-US" sz="1150" dirty="0" err="1"/>
              <a:t>Eurosystem’s</a:t>
            </a:r>
            <a:r>
              <a:rPr lang="en-US" sz="1150" dirty="0"/>
              <a:t> main refinancing operations over the life of the respective TLTRO. For banks whose eligible net lending exceeds a benchmark, the rate applied in TLTRO III operations will be lower, and can be as low as the average interest rate on the deposit facility prevailing over the life of the operation. The maturity of the operations will be extended from two to three years. </a:t>
            </a:r>
            <a:endParaRPr lang="en-US" sz="1150" dirty="0" smtClean="0"/>
          </a:p>
          <a:p>
            <a:pPr>
              <a:lnSpc>
                <a:spcPct val="100000"/>
              </a:lnSpc>
            </a:pPr>
            <a:endParaRPr lang="en-US" sz="1150" dirty="0"/>
          </a:p>
          <a:p>
            <a:pPr>
              <a:lnSpc>
                <a:spcPct val="100000"/>
              </a:lnSpc>
            </a:pPr>
            <a:r>
              <a:rPr lang="en-US" sz="1150" dirty="0"/>
              <a:t>Fifth, in order to support the bank-based transmission of monetary policy the Governing Council decided to introduce a two-tier system for reserve remuneration in which part of banks’ holdings of excess liquidity will be exempt from the negative deposit facility rate. </a:t>
            </a:r>
          </a:p>
          <a:p>
            <a:pPr marL="285750" indent="-285750">
              <a:lnSpc>
                <a:spcPct val="100000"/>
              </a:lnSpc>
              <a:buFont typeface="Arial" panose="020B0604020202020204" pitchFamily="34" charset="0"/>
              <a:buChar char="•"/>
            </a:pPr>
            <a:endParaRPr lang="nl-NL" sz="1200" dirty="0" smtClean="0"/>
          </a:p>
          <a:p>
            <a:endParaRPr lang="nl-NL" sz="1400" dirty="0"/>
          </a:p>
          <a:p>
            <a:endParaRPr lang="nl-NL" sz="1400" dirty="0"/>
          </a:p>
        </p:txBody>
      </p:sp>
    </p:spTree>
    <p:extLst>
      <p:ext uri="{BB962C8B-B14F-4D97-AF65-F5344CB8AC3E}">
        <p14:creationId xmlns:p14="http://schemas.microsoft.com/office/powerpoint/2010/main" val="36905368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7"/>
          <p:cNvSpPr>
            <a:spLocks noGrp="1"/>
          </p:cNvSpPr>
          <p:nvPr>
            <p:ph type="title"/>
          </p:nvPr>
        </p:nvSpPr>
        <p:spPr>
          <a:solidFill>
            <a:srgbClr val="44287F"/>
          </a:solidFill>
        </p:spPr>
        <p:txBody>
          <a:bodyPr anchor="ctr"/>
          <a:lstStyle/>
          <a:p>
            <a:pPr algn="ctr"/>
            <a:r>
              <a:rPr lang="nl-NL" sz="2600" dirty="0" smtClean="0">
                <a:solidFill>
                  <a:schemeClr val="bg1"/>
                </a:solidFill>
              </a:rPr>
              <a:t>De besluiten ontleed (I)</a:t>
            </a:r>
            <a:endParaRPr lang="nl-NL" sz="2600" dirty="0">
              <a:solidFill>
                <a:schemeClr val="bg1"/>
              </a:solidFill>
            </a:endParaRPr>
          </a:p>
        </p:txBody>
      </p:sp>
      <p:sp>
        <p:nvSpPr>
          <p:cNvPr id="3" name="Tijdelijke aanduiding voor datum 2"/>
          <p:cNvSpPr>
            <a:spLocks noGrp="1"/>
          </p:cNvSpPr>
          <p:nvPr>
            <p:ph type="dt" sz="half" idx="10"/>
          </p:nvPr>
        </p:nvSpPr>
        <p:spPr/>
        <p:txBody>
          <a:bodyPr/>
          <a:lstStyle/>
          <a:p>
            <a:r>
              <a:rPr lang="nl-NL" smtClean="0">
                <a:solidFill>
                  <a:prstClr val="black"/>
                </a:solidFill>
              </a:rPr>
              <a:t>24 januari 2020</a:t>
            </a:r>
            <a:endParaRPr lang="nl-NL" dirty="0">
              <a:solidFill>
                <a:prstClr val="black"/>
              </a:solidFill>
            </a:endParaRPr>
          </a:p>
        </p:txBody>
      </p:sp>
      <p:sp>
        <p:nvSpPr>
          <p:cNvPr id="4" name="Tijdelijke aanduiding voor voettekst 3"/>
          <p:cNvSpPr>
            <a:spLocks noGrp="1"/>
          </p:cNvSpPr>
          <p:nvPr>
            <p:ph type="ftr" sz="quarter" idx="3"/>
          </p:nvPr>
        </p:nvSpPr>
        <p:spPr/>
        <p:txBody>
          <a:bodyPr/>
          <a:lstStyle/>
          <a:p>
            <a:r>
              <a:rPr lang="nl-NL" smtClean="0">
                <a:solidFill>
                  <a:prstClr val="black"/>
                </a:solidFill>
              </a:rPr>
              <a:t>Vragen(v)uur ECB-beleid</a:t>
            </a:r>
            <a:endParaRPr lang="nl-NL" dirty="0">
              <a:solidFill>
                <a:prstClr val="black"/>
              </a:solidFill>
            </a:endParaRPr>
          </a:p>
        </p:txBody>
      </p:sp>
      <p:sp>
        <p:nvSpPr>
          <p:cNvPr id="8" name="Tijdelijke aanduiding voor inhoud 7"/>
          <p:cNvSpPr>
            <a:spLocks noGrp="1"/>
          </p:cNvSpPr>
          <p:nvPr>
            <p:ph sz="half" idx="2"/>
          </p:nvPr>
        </p:nvSpPr>
        <p:spPr>
          <a:xfrm>
            <a:off x="295199" y="1344705"/>
            <a:ext cx="8568001" cy="4608000"/>
          </a:xfrm>
        </p:spPr>
        <p:txBody>
          <a:bodyPr/>
          <a:lstStyle/>
          <a:p>
            <a:pPr>
              <a:lnSpc>
                <a:spcPct val="100000"/>
              </a:lnSpc>
              <a:spcAft>
                <a:spcPts val="300"/>
              </a:spcAft>
            </a:pPr>
            <a:r>
              <a:rPr lang="nl-NL" sz="1800" u="sng" dirty="0" smtClean="0"/>
              <a:t>1. Renteverlaging en forward </a:t>
            </a:r>
            <a:r>
              <a:rPr lang="nl-NL" sz="1800" u="sng" dirty="0" err="1" smtClean="0"/>
              <a:t>guidance</a:t>
            </a:r>
            <a:r>
              <a:rPr lang="nl-NL" sz="1800" u="sng" dirty="0" smtClean="0"/>
              <a:t>:</a:t>
            </a:r>
          </a:p>
          <a:p>
            <a:pPr marL="285750" indent="-285750">
              <a:lnSpc>
                <a:spcPct val="100000"/>
              </a:lnSpc>
              <a:spcAft>
                <a:spcPts val="300"/>
              </a:spcAft>
              <a:buFont typeface="Arial" panose="020B0604020202020204" pitchFamily="34" charset="0"/>
              <a:buChar char="•"/>
            </a:pPr>
            <a:r>
              <a:rPr lang="nl-NL" dirty="0"/>
              <a:t>R</a:t>
            </a:r>
            <a:r>
              <a:rPr lang="nl-NL" dirty="0" smtClean="0"/>
              <a:t>entetarief </a:t>
            </a:r>
            <a:r>
              <a:rPr lang="nl-NL" dirty="0"/>
              <a:t>voor de depositofaciliteit </a:t>
            </a:r>
            <a:r>
              <a:rPr lang="nl-NL" dirty="0" smtClean="0"/>
              <a:t>is met </a:t>
            </a:r>
            <a:r>
              <a:rPr lang="nl-NL" dirty="0"/>
              <a:t>10 basispunten </a:t>
            </a:r>
            <a:r>
              <a:rPr lang="nl-NL" dirty="0" smtClean="0"/>
              <a:t>verlaagd naar </a:t>
            </a:r>
            <a:r>
              <a:rPr lang="nl-NL" dirty="0"/>
              <a:t>-0,50</a:t>
            </a:r>
            <a:r>
              <a:rPr lang="nl-NL" dirty="0" smtClean="0"/>
              <a:t>%.</a:t>
            </a:r>
          </a:p>
          <a:p>
            <a:pPr marL="285750" indent="-285750">
              <a:lnSpc>
                <a:spcPct val="100000"/>
              </a:lnSpc>
              <a:spcAft>
                <a:spcPts val="300"/>
              </a:spcAft>
              <a:buFont typeface="Arial" panose="020B0604020202020204" pitchFamily="34" charset="0"/>
              <a:buChar char="•"/>
            </a:pPr>
            <a:r>
              <a:rPr lang="nl-NL" dirty="0" smtClean="0"/>
              <a:t>We verwachten </a:t>
            </a:r>
            <a:r>
              <a:rPr lang="nl-NL" dirty="0"/>
              <a:t>nu dat </a:t>
            </a:r>
            <a:r>
              <a:rPr lang="nl-NL" dirty="0" smtClean="0"/>
              <a:t>beleidsrentes op </a:t>
            </a:r>
            <a:r>
              <a:rPr lang="nl-NL" dirty="0"/>
              <a:t>hun huidige niveau of lager zullen </a:t>
            </a:r>
            <a:r>
              <a:rPr lang="nl-NL" dirty="0" smtClean="0"/>
              <a:t>blijven totdat:</a:t>
            </a:r>
          </a:p>
          <a:p>
            <a:pPr marL="645750" lvl="3" indent="-285750">
              <a:lnSpc>
                <a:spcPct val="100000"/>
              </a:lnSpc>
              <a:spcAft>
                <a:spcPts val="300"/>
              </a:spcAft>
              <a:buSzPct val="100000"/>
              <a:buFont typeface="Courier New" panose="02070309020205020404" pitchFamily="49" charset="0"/>
              <a:buChar char="o"/>
            </a:pPr>
            <a:r>
              <a:rPr lang="nl-NL" dirty="0" smtClean="0"/>
              <a:t>de inflatievooruitzichten </a:t>
            </a:r>
            <a:r>
              <a:rPr lang="nl-NL" dirty="0"/>
              <a:t>binnen onze projectieperiode krachtig convergeren naar een niveau dat voldoende dicht bij maar onder 2% </a:t>
            </a:r>
            <a:r>
              <a:rPr lang="nl-NL" dirty="0" smtClean="0"/>
              <a:t>ligt; en</a:t>
            </a:r>
          </a:p>
          <a:p>
            <a:pPr marL="645750" lvl="3" indent="-285750">
              <a:lnSpc>
                <a:spcPct val="100000"/>
              </a:lnSpc>
              <a:spcAft>
                <a:spcPts val="300"/>
              </a:spcAft>
              <a:buSzPct val="100000"/>
              <a:buFont typeface="Courier New" panose="02070309020205020404" pitchFamily="49" charset="0"/>
              <a:buChar char="o"/>
            </a:pPr>
            <a:r>
              <a:rPr lang="nl-NL" dirty="0" smtClean="0"/>
              <a:t>een </a:t>
            </a:r>
            <a:r>
              <a:rPr lang="nl-NL" dirty="0"/>
              <a:t>dergelijke convergentie consequent in de onderliggende inflatiedynamiek tot uitdrukking komt.</a:t>
            </a:r>
          </a:p>
          <a:p>
            <a:pPr>
              <a:lnSpc>
                <a:spcPct val="100000"/>
              </a:lnSpc>
              <a:spcAft>
                <a:spcPts val="300"/>
              </a:spcAft>
            </a:pPr>
            <a:endParaRPr lang="nl-NL" dirty="0" smtClean="0"/>
          </a:p>
          <a:p>
            <a:pPr>
              <a:lnSpc>
                <a:spcPct val="100000"/>
              </a:lnSpc>
              <a:spcAft>
                <a:spcPts val="300"/>
              </a:spcAft>
            </a:pPr>
            <a:r>
              <a:rPr lang="nl-NL" sz="1800" u="sng" dirty="0" smtClean="0"/>
              <a:t>2. Herstart netto obligatieaankopen: </a:t>
            </a:r>
          </a:p>
          <a:p>
            <a:pPr marL="285750" indent="-285750">
              <a:lnSpc>
                <a:spcPct val="100000"/>
              </a:lnSpc>
              <a:spcAft>
                <a:spcPts val="300"/>
              </a:spcAft>
              <a:buFont typeface="Arial" panose="020B0604020202020204" pitchFamily="34" charset="0"/>
              <a:buChar char="•"/>
            </a:pPr>
            <a:r>
              <a:rPr lang="nl-NL" dirty="0" err="1"/>
              <a:t>N</a:t>
            </a:r>
            <a:r>
              <a:rPr lang="nl-NL" dirty="0" err="1" smtClean="0"/>
              <a:t>ettoaankopen</a:t>
            </a:r>
            <a:r>
              <a:rPr lang="nl-NL" dirty="0" smtClean="0"/>
              <a:t> </a:t>
            </a:r>
            <a:r>
              <a:rPr lang="nl-NL" dirty="0"/>
              <a:t>worden </a:t>
            </a:r>
            <a:r>
              <a:rPr lang="nl-NL" dirty="0" smtClean="0"/>
              <a:t>per 1 november hervat voor </a:t>
            </a:r>
            <a:r>
              <a:rPr lang="nl-NL" dirty="0"/>
              <a:t>een maandelijks bedrag van € 20 </a:t>
            </a:r>
            <a:r>
              <a:rPr lang="nl-NL" dirty="0" smtClean="0"/>
              <a:t>miljard. </a:t>
            </a:r>
          </a:p>
          <a:p>
            <a:pPr marL="285750" indent="-285750">
              <a:lnSpc>
                <a:spcPct val="100000"/>
              </a:lnSpc>
              <a:spcAft>
                <a:spcPts val="300"/>
              </a:spcAft>
              <a:buFont typeface="Arial" panose="020B0604020202020204" pitchFamily="34" charset="0"/>
              <a:buChar char="•"/>
            </a:pPr>
            <a:r>
              <a:rPr lang="nl-NL" dirty="0"/>
              <a:t>O</a:t>
            </a:r>
            <a:r>
              <a:rPr lang="nl-NL" dirty="0" smtClean="0"/>
              <a:t>pen-</a:t>
            </a:r>
            <a:r>
              <a:rPr lang="nl-NL" dirty="0" err="1" smtClean="0"/>
              <a:t>ended</a:t>
            </a:r>
            <a:r>
              <a:rPr lang="nl-NL" dirty="0" smtClean="0"/>
              <a:t>: </a:t>
            </a:r>
          </a:p>
          <a:p>
            <a:pPr marL="645750" lvl="3" indent="-285750">
              <a:lnSpc>
                <a:spcPct val="100000"/>
              </a:lnSpc>
              <a:spcAft>
                <a:spcPts val="300"/>
              </a:spcAft>
              <a:buFont typeface="Courier New" panose="02070309020205020404" pitchFamily="49" charset="0"/>
              <a:buChar char="o"/>
            </a:pPr>
            <a:r>
              <a:rPr lang="nl-NL" dirty="0" smtClean="0"/>
              <a:t>zo </a:t>
            </a:r>
            <a:r>
              <a:rPr lang="nl-NL" dirty="0"/>
              <a:t>lang als noodzakelijk </a:t>
            </a:r>
            <a:r>
              <a:rPr lang="nl-NL" dirty="0" smtClean="0"/>
              <a:t>om </a:t>
            </a:r>
            <a:r>
              <a:rPr lang="nl-NL" dirty="0"/>
              <a:t>de accommoderende invloed van </a:t>
            </a:r>
            <a:r>
              <a:rPr lang="nl-NL" dirty="0" smtClean="0"/>
              <a:t>beleidsrentes </a:t>
            </a:r>
            <a:r>
              <a:rPr lang="nl-NL" dirty="0"/>
              <a:t>te </a:t>
            </a:r>
            <a:r>
              <a:rPr lang="nl-NL" dirty="0" smtClean="0"/>
              <a:t>versterken;</a:t>
            </a:r>
          </a:p>
          <a:p>
            <a:pPr marL="645750" lvl="3" indent="-285750">
              <a:lnSpc>
                <a:spcPct val="100000"/>
              </a:lnSpc>
              <a:spcAft>
                <a:spcPts val="300"/>
              </a:spcAft>
              <a:buSzPct val="100000"/>
              <a:buFont typeface="Courier New" panose="02070309020205020404" pitchFamily="49" charset="0"/>
              <a:buChar char="o"/>
            </a:pPr>
            <a:r>
              <a:rPr lang="nl-NL" dirty="0" smtClean="0"/>
              <a:t>einde </a:t>
            </a:r>
            <a:r>
              <a:rPr lang="nl-NL" dirty="0"/>
              <a:t>kort </a:t>
            </a:r>
            <a:r>
              <a:rPr lang="nl-NL" dirty="0" smtClean="0"/>
              <a:t>voor de eerste renteverhoging. </a:t>
            </a:r>
            <a:endParaRPr lang="nl-NL" dirty="0"/>
          </a:p>
          <a:p>
            <a:pPr>
              <a:lnSpc>
                <a:spcPct val="100000"/>
              </a:lnSpc>
            </a:pPr>
            <a:endParaRPr lang="nl-NL" sz="1050" dirty="0" smtClean="0"/>
          </a:p>
          <a:p>
            <a:endParaRPr lang="nl-NL" sz="1400" dirty="0"/>
          </a:p>
        </p:txBody>
      </p:sp>
    </p:spTree>
    <p:extLst>
      <p:ext uri="{BB962C8B-B14F-4D97-AF65-F5344CB8AC3E}">
        <p14:creationId xmlns:p14="http://schemas.microsoft.com/office/powerpoint/2010/main" val="5589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7"/>
          <p:cNvSpPr>
            <a:spLocks noGrp="1"/>
          </p:cNvSpPr>
          <p:nvPr>
            <p:ph type="title"/>
          </p:nvPr>
        </p:nvSpPr>
        <p:spPr>
          <a:solidFill>
            <a:srgbClr val="44287F"/>
          </a:solidFill>
        </p:spPr>
        <p:txBody>
          <a:bodyPr anchor="ctr"/>
          <a:lstStyle/>
          <a:p>
            <a:pPr algn="ctr"/>
            <a:r>
              <a:rPr lang="nl-NL" sz="2600" dirty="0" smtClean="0">
                <a:solidFill>
                  <a:schemeClr val="bg1"/>
                </a:solidFill>
              </a:rPr>
              <a:t>De besluiten ontleed (II)</a:t>
            </a:r>
            <a:endParaRPr lang="nl-NL" sz="2600" dirty="0">
              <a:solidFill>
                <a:schemeClr val="bg1"/>
              </a:solidFill>
            </a:endParaRPr>
          </a:p>
        </p:txBody>
      </p:sp>
      <p:sp>
        <p:nvSpPr>
          <p:cNvPr id="3" name="Tijdelijke aanduiding voor datum 2"/>
          <p:cNvSpPr>
            <a:spLocks noGrp="1"/>
          </p:cNvSpPr>
          <p:nvPr>
            <p:ph type="dt" sz="half" idx="10"/>
          </p:nvPr>
        </p:nvSpPr>
        <p:spPr/>
        <p:txBody>
          <a:bodyPr/>
          <a:lstStyle/>
          <a:p>
            <a:r>
              <a:rPr lang="nl-NL" smtClean="0">
                <a:solidFill>
                  <a:prstClr val="black"/>
                </a:solidFill>
              </a:rPr>
              <a:t>24 januari 2020</a:t>
            </a:r>
            <a:endParaRPr lang="nl-NL" dirty="0">
              <a:solidFill>
                <a:prstClr val="black"/>
              </a:solidFill>
            </a:endParaRPr>
          </a:p>
        </p:txBody>
      </p:sp>
      <p:sp>
        <p:nvSpPr>
          <p:cNvPr id="4" name="Tijdelijke aanduiding voor voettekst 3"/>
          <p:cNvSpPr>
            <a:spLocks noGrp="1"/>
          </p:cNvSpPr>
          <p:nvPr>
            <p:ph type="ftr" sz="quarter" idx="3"/>
          </p:nvPr>
        </p:nvSpPr>
        <p:spPr/>
        <p:txBody>
          <a:bodyPr/>
          <a:lstStyle/>
          <a:p>
            <a:r>
              <a:rPr lang="nl-NL" smtClean="0">
                <a:solidFill>
                  <a:prstClr val="black"/>
                </a:solidFill>
              </a:rPr>
              <a:t>Vragen(v)uur ECB-beleid</a:t>
            </a:r>
            <a:endParaRPr lang="nl-NL" dirty="0">
              <a:solidFill>
                <a:prstClr val="black"/>
              </a:solidFill>
            </a:endParaRPr>
          </a:p>
        </p:txBody>
      </p:sp>
      <p:sp>
        <p:nvSpPr>
          <p:cNvPr id="8" name="Tijdelijke aanduiding voor inhoud 7"/>
          <p:cNvSpPr>
            <a:spLocks noGrp="1"/>
          </p:cNvSpPr>
          <p:nvPr>
            <p:ph sz="half" idx="2"/>
          </p:nvPr>
        </p:nvSpPr>
        <p:spPr>
          <a:xfrm>
            <a:off x="295200" y="1344705"/>
            <a:ext cx="8558344" cy="4608000"/>
          </a:xfrm>
        </p:spPr>
        <p:txBody>
          <a:bodyPr/>
          <a:lstStyle/>
          <a:p>
            <a:pPr>
              <a:lnSpc>
                <a:spcPct val="100000"/>
              </a:lnSpc>
            </a:pPr>
            <a:r>
              <a:rPr lang="nl-NL" sz="1800" u="sng" dirty="0" smtClean="0"/>
              <a:t>3</a:t>
            </a:r>
            <a:r>
              <a:rPr lang="nl-NL" sz="1800" u="sng" dirty="0"/>
              <a:t>. Herinvesteringen</a:t>
            </a:r>
          </a:p>
          <a:p>
            <a:pPr marL="285750" indent="-285750">
              <a:lnSpc>
                <a:spcPct val="100000"/>
              </a:lnSpc>
              <a:buFont typeface="Arial" panose="020B0604020202020204" pitchFamily="34" charset="0"/>
              <a:buChar char="•"/>
            </a:pPr>
            <a:r>
              <a:rPr lang="nl-NL" dirty="0"/>
              <a:t>A</a:t>
            </a:r>
            <a:r>
              <a:rPr lang="nl-NL" dirty="0" smtClean="0"/>
              <a:t>flossingen op reeds aangekochte obligaties (~EUR 2600 </a:t>
            </a:r>
            <a:r>
              <a:rPr lang="nl-NL" dirty="0" err="1" smtClean="0"/>
              <a:t>mrd</a:t>
            </a:r>
            <a:r>
              <a:rPr lang="nl-NL" dirty="0" smtClean="0"/>
              <a:t>) worden volledig geherinvesteerd tot ruim na de eerste renteverhoging (~EUR 200-250 </a:t>
            </a:r>
            <a:r>
              <a:rPr lang="nl-NL" dirty="0" err="1" smtClean="0"/>
              <a:t>mrd</a:t>
            </a:r>
            <a:r>
              <a:rPr lang="nl-NL" dirty="0" smtClean="0"/>
              <a:t> per jaar)</a:t>
            </a:r>
          </a:p>
          <a:p>
            <a:pPr marL="285750" indent="-285750">
              <a:lnSpc>
                <a:spcPct val="100000"/>
              </a:lnSpc>
              <a:buFont typeface="Arial" panose="020B0604020202020204" pitchFamily="34" charset="0"/>
              <a:buChar char="•"/>
            </a:pPr>
            <a:endParaRPr lang="nl-NL" dirty="0" smtClean="0"/>
          </a:p>
          <a:p>
            <a:pPr marL="285750" indent="-285750">
              <a:lnSpc>
                <a:spcPct val="100000"/>
              </a:lnSpc>
              <a:buFont typeface="Arial" panose="020B0604020202020204" pitchFamily="34" charset="0"/>
              <a:buChar char="•"/>
            </a:pPr>
            <a:endParaRPr lang="nl-NL" dirty="0" smtClean="0"/>
          </a:p>
          <a:p>
            <a:pPr>
              <a:lnSpc>
                <a:spcPct val="100000"/>
              </a:lnSpc>
            </a:pPr>
            <a:r>
              <a:rPr lang="nl-NL" sz="1800" u="sng" dirty="0" smtClean="0"/>
              <a:t>4. TLTRO-III</a:t>
            </a:r>
          </a:p>
          <a:p>
            <a:pPr marL="285750" indent="-285750">
              <a:lnSpc>
                <a:spcPct val="100000"/>
              </a:lnSpc>
              <a:buFont typeface="Arial" panose="020B0604020202020204" pitchFamily="34" charset="0"/>
              <a:buChar char="•"/>
            </a:pPr>
            <a:r>
              <a:rPr lang="nl-NL" dirty="0" smtClean="0"/>
              <a:t>De rente op TLTRO-III wordt verlaagd met 10 basispunten. Afhankelijk van ontwikkeling in kredietverlening is het tarief nu de beleidsrente of het depositotarief van de ECB. </a:t>
            </a:r>
          </a:p>
          <a:p>
            <a:pPr marL="285750" indent="-285750">
              <a:lnSpc>
                <a:spcPct val="100000"/>
              </a:lnSpc>
              <a:buFont typeface="Arial" panose="020B0604020202020204" pitchFamily="34" charset="0"/>
              <a:buChar char="•"/>
            </a:pPr>
            <a:r>
              <a:rPr lang="nl-NL" dirty="0" smtClean="0"/>
              <a:t>De </a:t>
            </a:r>
            <a:r>
              <a:rPr lang="nl-NL" dirty="0"/>
              <a:t>looptijd </a:t>
            </a:r>
            <a:r>
              <a:rPr lang="nl-NL" dirty="0" smtClean="0"/>
              <a:t>wordt verlengd van 2 </a:t>
            </a:r>
            <a:r>
              <a:rPr lang="nl-NL" dirty="0"/>
              <a:t>tot 3</a:t>
            </a:r>
            <a:r>
              <a:rPr lang="nl-NL" dirty="0" smtClean="0"/>
              <a:t> </a:t>
            </a:r>
            <a:r>
              <a:rPr lang="nl-NL" dirty="0"/>
              <a:t>jaar. </a:t>
            </a:r>
          </a:p>
          <a:p>
            <a:pPr>
              <a:lnSpc>
                <a:spcPct val="100000"/>
              </a:lnSpc>
            </a:pPr>
            <a:endParaRPr lang="nl-NL" dirty="0" smtClean="0"/>
          </a:p>
          <a:p>
            <a:pPr>
              <a:lnSpc>
                <a:spcPct val="100000"/>
              </a:lnSpc>
            </a:pPr>
            <a:endParaRPr lang="nl-NL" dirty="0" smtClean="0"/>
          </a:p>
          <a:p>
            <a:pPr>
              <a:lnSpc>
                <a:spcPct val="100000"/>
              </a:lnSpc>
            </a:pPr>
            <a:r>
              <a:rPr lang="nl-NL" sz="1800" u="sng" dirty="0"/>
              <a:t>5. </a:t>
            </a:r>
            <a:r>
              <a:rPr lang="nl-NL" sz="1800" u="sng" dirty="0" err="1"/>
              <a:t>Tiering</a:t>
            </a:r>
            <a:endParaRPr lang="nl-NL" sz="1800" u="sng" dirty="0"/>
          </a:p>
          <a:p>
            <a:pPr marL="285750" indent="-285750">
              <a:lnSpc>
                <a:spcPct val="100000"/>
              </a:lnSpc>
              <a:buFont typeface="Arial" panose="020B0604020202020204" pitchFamily="34" charset="0"/>
              <a:buChar char="•"/>
            </a:pPr>
            <a:r>
              <a:rPr lang="nl-NL" dirty="0" smtClean="0"/>
              <a:t>Een gedeelte </a:t>
            </a:r>
            <a:r>
              <a:rPr lang="nl-NL" dirty="0"/>
              <a:t>van de door de banken aangehouden </a:t>
            </a:r>
            <a:r>
              <a:rPr lang="nl-NL" dirty="0" smtClean="0"/>
              <a:t>reserves bij de centrale bank wordt </a:t>
            </a:r>
            <a:r>
              <a:rPr lang="nl-NL" dirty="0"/>
              <a:t>vrijgesteld van de negatieve rente op de depositofaciliteit</a:t>
            </a:r>
            <a:r>
              <a:rPr lang="nl-NL" dirty="0" smtClean="0"/>
              <a:t>.</a:t>
            </a:r>
          </a:p>
          <a:p>
            <a:pPr marL="285750" indent="-285750">
              <a:lnSpc>
                <a:spcPct val="100000"/>
              </a:lnSpc>
              <a:buFont typeface="Arial" panose="020B0604020202020204" pitchFamily="34" charset="0"/>
              <a:buChar char="•"/>
            </a:pPr>
            <a:r>
              <a:rPr lang="nl-NL" dirty="0" smtClean="0"/>
              <a:t>Vrijstelling is gekoppeld aan de minimumreserveverplichting van banken (6x).</a:t>
            </a:r>
            <a:endParaRPr lang="nl-NL" dirty="0"/>
          </a:p>
          <a:p>
            <a:endParaRPr lang="nl-NL" sz="1400" dirty="0"/>
          </a:p>
        </p:txBody>
      </p:sp>
    </p:spTree>
    <p:extLst>
      <p:ext uri="{BB962C8B-B14F-4D97-AF65-F5344CB8AC3E}">
        <p14:creationId xmlns:p14="http://schemas.microsoft.com/office/powerpoint/2010/main" val="366522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pPr algn="ctr"/>
            <a:r>
              <a:rPr lang="nl-NL" dirty="0" smtClean="0"/>
              <a:t>Waar staan we begin 2020?</a:t>
            </a:r>
            <a:endParaRPr lang="nl-NL" dirty="0"/>
          </a:p>
        </p:txBody>
      </p:sp>
      <p:sp>
        <p:nvSpPr>
          <p:cNvPr id="9" name="Tijdelijke aanduiding voor tekst 8"/>
          <p:cNvSpPr>
            <a:spLocks noGrp="1"/>
          </p:cNvSpPr>
          <p:nvPr>
            <p:ph type="body" idx="1"/>
          </p:nvPr>
        </p:nvSpPr>
        <p:spPr/>
        <p:txBody>
          <a:bodyPr>
            <a:normAutofit fontScale="25000" lnSpcReduction="20000"/>
          </a:bodyPr>
          <a:lstStyle/>
          <a:p>
            <a:endParaRPr lang="nl-NL" dirty="0"/>
          </a:p>
        </p:txBody>
      </p:sp>
      <p:sp>
        <p:nvSpPr>
          <p:cNvPr id="5" name="Tijdelijke aanduiding voor datum 4"/>
          <p:cNvSpPr>
            <a:spLocks noGrp="1"/>
          </p:cNvSpPr>
          <p:nvPr>
            <p:ph type="dt" sz="half" idx="2"/>
          </p:nvPr>
        </p:nvSpPr>
        <p:spPr/>
        <p:txBody>
          <a:bodyPr/>
          <a:lstStyle/>
          <a:p>
            <a:r>
              <a:rPr lang="nl-NL" smtClean="0">
                <a:solidFill>
                  <a:prstClr val="black"/>
                </a:solidFill>
              </a:rPr>
              <a:t>24 januari 2020</a:t>
            </a:r>
            <a:endParaRPr lang="nl-NL" dirty="0">
              <a:solidFill>
                <a:prstClr val="black"/>
              </a:solidFill>
            </a:endParaRPr>
          </a:p>
        </p:txBody>
      </p:sp>
      <p:sp>
        <p:nvSpPr>
          <p:cNvPr id="6" name="Tijdelijke aanduiding voor voettekst 5"/>
          <p:cNvSpPr>
            <a:spLocks noGrp="1"/>
          </p:cNvSpPr>
          <p:nvPr>
            <p:ph type="ftr" sz="quarter" idx="3"/>
          </p:nvPr>
        </p:nvSpPr>
        <p:spPr/>
        <p:txBody>
          <a:bodyPr/>
          <a:lstStyle/>
          <a:p>
            <a:r>
              <a:rPr lang="nl-NL" smtClean="0">
                <a:solidFill>
                  <a:prstClr val="black"/>
                </a:solidFill>
              </a:rPr>
              <a:t>Vragen(v)uur ECB-beleid</a:t>
            </a:r>
            <a:endParaRPr lang="nl-NL" dirty="0">
              <a:solidFill>
                <a:prstClr val="black"/>
              </a:solidFill>
            </a:endParaRPr>
          </a:p>
        </p:txBody>
      </p:sp>
    </p:spTree>
    <p:extLst>
      <p:ext uri="{BB962C8B-B14F-4D97-AF65-F5344CB8AC3E}">
        <p14:creationId xmlns:p14="http://schemas.microsoft.com/office/powerpoint/2010/main" val="35177380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7"/>
          <p:cNvSpPr>
            <a:spLocks noGrp="1"/>
          </p:cNvSpPr>
          <p:nvPr>
            <p:ph type="title"/>
          </p:nvPr>
        </p:nvSpPr>
        <p:spPr>
          <a:solidFill>
            <a:srgbClr val="44287F"/>
          </a:solidFill>
        </p:spPr>
        <p:txBody>
          <a:bodyPr anchor="ctr"/>
          <a:lstStyle/>
          <a:p>
            <a:pPr algn="ctr"/>
            <a:r>
              <a:rPr lang="nl-NL" sz="2600" dirty="0" smtClean="0">
                <a:solidFill>
                  <a:schemeClr val="bg1"/>
                </a:solidFill>
              </a:rPr>
              <a:t>Rentes na september weer wat hoger</a:t>
            </a:r>
            <a:endParaRPr lang="nl-NL" sz="2600" dirty="0">
              <a:solidFill>
                <a:schemeClr val="bg1"/>
              </a:solidFill>
            </a:endParaRPr>
          </a:p>
        </p:txBody>
      </p:sp>
      <p:sp>
        <p:nvSpPr>
          <p:cNvPr id="3" name="Tijdelijke aanduiding voor datum 2"/>
          <p:cNvSpPr>
            <a:spLocks noGrp="1"/>
          </p:cNvSpPr>
          <p:nvPr>
            <p:ph type="dt" sz="half" idx="10"/>
          </p:nvPr>
        </p:nvSpPr>
        <p:spPr/>
        <p:txBody>
          <a:bodyPr/>
          <a:lstStyle/>
          <a:p>
            <a:r>
              <a:rPr lang="nl-NL" smtClean="0">
                <a:solidFill>
                  <a:prstClr val="black"/>
                </a:solidFill>
              </a:rPr>
              <a:t>24 januari 2020</a:t>
            </a:r>
            <a:endParaRPr lang="nl-NL" dirty="0">
              <a:solidFill>
                <a:prstClr val="black"/>
              </a:solidFill>
            </a:endParaRPr>
          </a:p>
        </p:txBody>
      </p:sp>
      <p:sp>
        <p:nvSpPr>
          <p:cNvPr id="4" name="Tijdelijke aanduiding voor voettekst 3"/>
          <p:cNvSpPr>
            <a:spLocks noGrp="1"/>
          </p:cNvSpPr>
          <p:nvPr>
            <p:ph type="ftr" sz="quarter" idx="3"/>
          </p:nvPr>
        </p:nvSpPr>
        <p:spPr/>
        <p:txBody>
          <a:bodyPr/>
          <a:lstStyle/>
          <a:p>
            <a:r>
              <a:rPr lang="nl-NL" smtClean="0">
                <a:solidFill>
                  <a:prstClr val="black"/>
                </a:solidFill>
              </a:rPr>
              <a:t>Vragen(v)uur ECB-beleid</a:t>
            </a:r>
            <a:endParaRPr lang="nl-NL" dirty="0">
              <a:solidFill>
                <a:prstClr val="black"/>
              </a:solidFill>
            </a:endParaRPr>
          </a:p>
        </p:txBody>
      </p:sp>
      <p:pic>
        <p:nvPicPr>
          <p:cNvPr id="7" name="Afbeelding 6"/>
          <p:cNvPicPr>
            <a:picLocks noChangeAspect="1"/>
          </p:cNvPicPr>
          <p:nvPr/>
        </p:nvPicPr>
        <p:blipFill>
          <a:blip r:embed="rId3"/>
          <a:stretch>
            <a:fillRect/>
          </a:stretch>
        </p:blipFill>
        <p:spPr>
          <a:xfrm>
            <a:off x="1933306" y="1415823"/>
            <a:ext cx="5291787" cy="4651651"/>
          </a:xfrm>
          <a:prstGeom prst="rect">
            <a:avLst/>
          </a:prstGeom>
        </p:spPr>
      </p:pic>
      <p:pic>
        <p:nvPicPr>
          <p:cNvPr id="2" name="Afbeelding 1"/>
          <p:cNvPicPr>
            <a:picLocks noChangeAspect="1"/>
          </p:cNvPicPr>
          <p:nvPr/>
        </p:nvPicPr>
        <p:blipFill>
          <a:blip r:embed="rId4"/>
          <a:stretch>
            <a:fillRect/>
          </a:stretch>
        </p:blipFill>
        <p:spPr>
          <a:xfrm>
            <a:off x="1933305" y="1412774"/>
            <a:ext cx="5291787" cy="4657748"/>
          </a:xfrm>
          <a:prstGeom prst="rect">
            <a:avLst/>
          </a:prstGeom>
        </p:spPr>
      </p:pic>
    </p:spTree>
    <p:extLst>
      <p:ext uri="{BB962C8B-B14F-4D97-AF65-F5344CB8AC3E}">
        <p14:creationId xmlns:p14="http://schemas.microsoft.com/office/powerpoint/2010/main" val="229787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solidFill>
            <a:srgbClr val="44287F"/>
          </a:solidFill>
        </p:spPr>
        <p:txBody>
          <a:bodyPr anchor="ctr"/>
          <a:lstStyle/>
          <a:p>
            <a:pPr algn="ctr">
              <a:lnSpc>
                <a:spcPct val="100000"/>
              </a:lnSpc>
            </a:pPr>
            <a:r>
              <a:rPr lang="nl-NL" dirty="0">
                <a:solidFill>
                  <a:schemeClr val="bg1"/>
                </a:solidFill>
              </a:rPr>
              <a:t>Vertraging van internationale </a:t>
            </a:r>
            <a:r>
              <a:rPr lang="nl-NL" dirty="0" smtClean="0">
                <a:solidFill>
                  <a:schemeClr val="bg1"/>
                </a:solidFill>
              </a:rPr>
              <a:t>handel</a:t>
            </a:r>
            <a:endParaRPr lang="nl-NL" dirty="0">
              <a:solidFill>
                <a:schemeClr val="bg1"/>
              </a:solidFill>
            </a:endParaRPr>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2630372511"/>
              </p:ext>
            </p:extLst>
          </p:nvPr>
        </p:nvGraphicFramePr>
        <p:xfrm>
          <a:off x="295200" y="1354138"/>
          <a:ext cx="8553450" cy="46069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vak 6"/>
          <p:cNvSpPr txBox="1"/>
          <p:nvPr/>
        </p:nvSpPr>
        <p:spPr>
          <a:xfrm>
            <a:off x="295200" y="1073888"/>
            <a:ext cx="173190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7F7F7F"/>
                </a:solidFill>
                <a:effectLst/>
                <a:uLnTx/>
                <a:uFillTx/>
                <a:latin typeface="Verdana"/>
                <a:ea typeface="+mn-ea"/>
                <a:cs typeface="+mn-cs"/>
              </a:rPr>
              <a:t>%-mutaties</a:t>
            </a:r>
          </a:p>
        </p:txBody>
      </p:sp>
    </p:spTree>
    <p:extLst>
      <p:ext uri="{BB962C8B-B14F-4D97-AF65-F5344CB8AC3E}">
        <p14:creationId xmlns:p14="http://schemas.microsoft.com/office/powerpoint/2010/main" val="185254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10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2" dur="1000"/>
                                        <p:tgtEl>
                                          <p:spTgt spid="6">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7" dur="1000"/>
                                        <p:tgtEl>
                                          <p:spTgt spid="6">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left)">
                                      <p:cBhvr>
                                        <p:cTn id="22" dur="1000"/>
                                        <p:tgtEl>
                                          <p:spTgt spid="6">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animBg="0"/>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7"/>
          <p:cNvSpPr>
            <a:spLocks noGrp="1"/>
          </p:cNvSpPr>
          <p:nvPr>
            <p:ph type="title"/>
          </p:nvPr>
        </p:nvSpPr>
        <p:spPr>
          <a:xfrm>
            <a:off x="295274" y="399600"/>
            <a:ext cx="8718049" cy="658800"/>
          </a:xfrm>
          <a:solidFill>
            <a:srgbClr val="44287F"/>
          </a:solidFill>
        </p:spPr>
        <p:txBody>
          <a:bodyPr anchor="ctr"/>
          <a:lstStyle/>
          <a:p>
            <a:pPr algn="ctr"/>
            <a:r>
              <a:rPr lang="nl-NL" sz="2300" dirty="0" smtClean="0">
                <a:solidFill>
                  <a:schemeClr val="bg1"/>
                </a:solidFill>
              </a:rPr>
              <a:t>Groei- en inflatievooruitzichten</a:t>
            </a:r>
            <a:endParaRPr lang="nl-NL" sz="2300" dirty="0">
              <a:solidFill>
                <a:schemeClr val="bg1"/>
              </a:solidFill>
            </a:endParaRPr>
          </a:p>
        </p:txBody>
      </p:sp>
      <p:sp>
        <p:nvSpPr>
          <p:cNvPr id="23" name="Tijdelijke aanduiding voor datum 22"/>
          <p:cNvSpPr>
            <a:spLocks noGrp="1"/>
          </p:cNvSpPr>
          <p:nvPr>
            <p:ph type="dt" sz="half" idx="10"/>
          </p:nvPr>
        </p:nvSpPr>
        <p:spPr/>
        <p:txBody>
          <a:bodyPr/>
          <a:lstStyle/>
          <a:p>
            <a:r>
              <a:rPr lang="nl-NL" smtClean="0">
                <a:solidFill>
                  <a:prstClr val="black"/>
                </a:solidFill>
              </a:rPr>
              <a:t>24 januari 2020</a:t>
            </a:r>
            <a:endParaRPr lang="nl-NL" dirty="0">
              <a:solidFill>
                <a:prstClr val="black"/>
              </a:solidFill>
            </a:endParaRPr>
          </a:p>
        </p:txBody>
      </p:sp>
      <p:sp>
        <p:nvSpPr>
          <p:cNvPr id="24" name="Tijdelijke aanduiding voor voettekst 23"/>
          <p:cNvSpPr>
            <a:spLocks noGrp="1"/>
          </p:cNvSpPr>
          <p:nvPr>
            <p:ph type="ftr" sz="quarter" idx="3"/>
          </p:nvPr>
        </p:nvSpPr>
        <p:spPr/>
        <p:txBody>
          <a:bodyPr/>
          <a:lstStyle/>
          <a:p>
            <a:r>
              <a:rPr lang="nl-NL" smtClean="0">
                <a:solidFill>
                  <a:prstClr val="black"/>
                </a:solidFill>
              </a:rPr>
              <a:t>Vragen(v)uur ECB-beleid</a:t>
            </a:r>
            <a:endParaRPr lang="nl-NL" dirty="0">
              <a:solidFill>
                <a:prstClr val="black"/>
              </a:solidFill>
            </a:endParaRPr>
          </a:p>
        </p:txBody>
      </p:sp>
      <p:sp>
        <p:nvSpPr>
          <p:cNvPr id="3" name="Tekstvak 2">
            <a:hlinkClick r:id="rId3" action="ppaction://hlinksldjump"/>
          </p:cNvPr>
          <p:cNvSpPr txBox="1"/>
          <p:nvPr/>
        </p:nvSpPr>
        <p:spPr>
          <a:xfrm>
            <a:off x="7417599" y="5906634"/>
            <a:ext cx="1551287" cy="246221"/>
          </a:xfrm>
          <a:prstGeom prst="rect">
            <a:avLst/>
          </a:prstGeom>
          <a:solidFill>
            <a:srgbClr val="0000FF"/>
          </a:solidFill>
        </p:spPr>
        <p:txBody>
          <a:bodyPr wrap="square" rtlCol="0">
            <a:spAutoFit/>
          </a:bodyPr>
          <a:lstStyle/>
          <a:p>
            <a:r>
              <a:rPr lang="nl-NL" sz="1000" dirty="0" smtClean="0">
                <a:solidFill>
                  <a:prstClr val="white"/>
                </a:solidFill>
              </a:rPr>
              <a:t>Link naar kerninflatie</a:t>
            </a:r>
            <a:endParaRPr lang="nl-NL" sz="1000" dirty="0">
              <a:solidFill>
                <a:prstClr val="white"/>
              </a:solidFill>
            </a:endParaRPr>
          </a:p>
        </p:txBody>
      </p:sp>
      <p:pic>
        <p:nvPicPr>
          <p:cNvPr id="10" name="Afbeelding 9"/>
          <p:cNvPicPr>
            <a:picLocks noChangeAspect="1"/>
          </p:cNvPicPr>
          <p:nvPr/>
        </p:nvPicPr>
        <p:blipFill>
          <a:blip r:embed="rId4"/>
          <a:stretch>
            <a:fillRect/>
          </a:stretch>
        </p:blipFill>
        <p:spPr>
          <a:xfrm>
            <a:off x="276956" y="1882588"/>
            <a:ext cx="8609241" cy="3921988"/>
          </a:xfrm>
          <a:prstGeom prst="rect">
            <a:avLst/>
          </a:prstGeom>
        </p:spPr>
      </p:pic>
    </p:spTree>
    <p:extLst>
      <p:ext uri="{BB962C8B-B14F-4D97-AF65-F5344CB8AC3E}">
        <p14:creationId xmlns:p14="http://schemas.microsoft.com/office/powerpoint/2010/main" val="38956649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pPr algn="ctr"/>
            <a:r>
              <a:rPr lang="nl-NL" dirty="0" smtClean="0"/>
              <a:t>Wat nu?</a:t>
            </a:r>
            <a:endParaRPr lang="nl-NL" dirty="0"/>
          </a:p>
        </p:txBody>
      </p:sp>
      <p:sp>
        <p:nvSpPr>
          <p:cNvPr id="9" name="Tijdelijke aanduiding voor tekst 8"/>
          <p:cNvSpPr>
            <a:spLocks noGrp="1"/>
          </p:cNvSpPr>
          <p:nvPr>
            <p:ph type="body" idx="1"/>
          </p:nvPr>
        </p:nvSpPr>
        <p:spPr/>
        <p:txBody>
          <a:bodyPr>
            <a:normAutofit fontScale="25000" lnSpcReduction="20000"/>
          </a:bodyPr>
          <a:lstStyle/>
          <a:p>
            <a:endParaRPr lang="nl-NL" dirty="0"/>
          </a:p>
        </p:txBody>
      </p:sp>
      <p:sp>
        <p:nvSpPr>
          <p:cNvPr id="5" name="Tijdelijke aanduiding voor datum 4"/>
          <p:cNvSpPr>
            <a:spLocks noGrp="1"/>
          </p:cNvSpPr>
          <p:nvPr>
            <p:ph type="dt" sz="half" idx="2"/>
          </p:nvPr>
        </p:nvSpPr>
        <p:spPr/>
        <p:txBody>
          <a:bodyPr/>
          <a:lstStyle/>
          <a:p>
            <a:r>
              <a:rPr lang="nl-NL" smtClean="0">
                <a:solidFill>
                  <a:prstClr val="black"/>
                </a:solidFill>
              </a:rPr>
              <a:t>24 januari 2020</a:t>
            </a:r>
            <a:endParaRPr lang="nl-NL" dirty="0">
              <a:solidFill>
                <a:prstClr val="black"/>
              </a:solidFill>
            </a:endParaRPr>
          </a:p>
        </p:txBody>
      </p:sp>
      <p:sp>
        <p:nvSpPr>
          <p:cNvPr id="6" name="Tijdelijke aanduiding voor voettekst 5"/>
          <p:cNvSpPr>
            <a:spLocks noGrp="1"/>
          </p:cNvSpPr>
          <p:nvPr>
            <p:ph type="ftr" sz="quarter" idx="3"/>
          </p:nvPr>
        </p:nvSpPr>
        <p:spPr/>
        <p:txBody>
          <a:bodyPr/>
          <a:lstStyle/>
          <a:p>
            <a:r>
              <a:rPr lang="nl-NL" smtClean="0">
                <a:solidFill>
                  <a:prstClr val="black"/>
                </a:solidFill>
              </a:rPr>
              <a:t>Vragen(v)uur ECB-beleid</a:t>
            </a:r>
            <a:endParaRPr lang="nl-NL" dirty="0">
              <a:solidFill>
                <a:prstClr val="black"/>
              </a:solidFill>
            </a:endParaRPr>
          </a:p>
        </p:txBody>
      </p:sp>
    </p:spTree>
    <p:extLst>
      <p:ext uri="{BB962C8B-B14F-4D97-AF65-F5344CB8AC3E}">
        <p14:creationId xmlns:p14="http://schemas.microsoft.com/office/powerpoint/2010/main" val="30768090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7"/>
          <p:cNvSpPr>
            <a:spLocks noGrp="1"/>
          </p:cNvSpPr>
          <p:nvPr>
            <p:ph type="title"/>
          </p:nvPr>
        </p:nvSpPr>
        <p:spPr>
          <a:xfrm>
            <a:off x="295274" y="399600"/>
            <a:ext cx="8718049" cy="658800"/>
          </a:xfrm>
          <a:solidFill>
            <a:srgbClr val="44287F"/>
          </a:solidFill>
        </p:spPr>
        <p:txBody>
          <a:bodyPr anchor="ctr"/>
          <a:lstStyle/>
          <a:p>
            <a:pPr algn="ctr"/>
            <a:r>
              <a:rPr lang="nl-NL" sz="2300" dirty="0" smtClean="0">
                <a:solidFill>
                  <a:schemeClr val="bg1"/>
                </a:solidFill>
              </a:rPr>
              <a:t>Nieuw leiderschap</a:t>
            </a:r>
            <a:r>
              <a:rPr lang="nl-NL" sz="2300" dirty="0" smtClean="0">
                <a:solidFill>
                  <a:srgbClr val="44287F"/>
                </a:solidFill>
              </a:rPr>
              <a:t>, tijd voor reflectie</a:t>
            </a:r>
            <a:endParaRPr lang="nl-NL" sz="2300" dirty="0">
              <a:solidFill>
                <a:srgbClr val="44287F"/>
              </a:solidFill>
            </a:endParaRPr>
          </a:p>
        </p:txBody>
      </p:sp>
      <p:sp>
        <p:nvSpPr>
          <p:cNvPr id="23" name="Tijdelijke aanduiding voor datum 22"/>
          <p:cNvSpPr>
            <a:spLocks noGrp="1"/>
          </p:cNvSpPr>
          <p:nvPr>
            <p:ph type="dt" sz="half" idx="10"/>
          </p:nvPr>
        </p:nvSpPr>
        <p:spPr/>
        <p:txBody>
          <a:bodyPr/>
          <a:lstStyle/>
          <a:p>
            <a:r>
              <a:rPr lang="nl-NL" smtClean="0">
                <a:solidFill>
                  <a:prstClr val="black"/>
                </a:solidFill>
              </a:rPr>
              <a:t>24 januari 2020</a:t>
            </a:r>
            <a:endParaRPr lang="nl-NL" dirty="0">
              <a:solidFill>
                <a:prstClr val="black"/>
              </a:solidFill>
            </a:endParaRPr>
          </a:p>
        </p:txBody>
      </p:sp>
      <p:sp>
        <p:nvSpPr>
          <p:cNvPr id="24" name="Tijdelijke aanduiding voor voettekst 23"/>
          <p:cNvSpPr>
            <a:spLocks noGrp="1"/>
          </p:cNvSpPr>
          <p:nvPr>
            <p:ph type="ftr" sz="quarter" idx="3"/>
          </p:nvPr>
        </p:nvSpPr>
        <p:spPr/>
        <p:txBody>
          <a:bodyPr/>
          <a:lstStyle/>
          <a:p>
            <a:r>
              <a:rPr lang="nl-NL" smtClean="0">
                <a:solidFill>
                  <a:prstClr val="black"/>
                </a:solidFill>
              </a:rPr>
              <a:t>Vragen(v)uur ECB-beleid</a:t>
            </a:r>
            <a:endParaRPr lang="nl-NL" dirty="0">
              <a:solidFill>
                <a:prstClr val="black"/>
              </a:solidFill>
            </a:endParaRPr>
          </a:p>
        </p:txBody>
      </p:sp>
      <p:pic>
        <p:nvPicPr>
          <p:cNvPr id="2" name="Afbeelding 1"/>
          <p:cNvPicPr>
            <a:picLocks noChangeAspect="1"/>
          </p:cNvPicPr>
          <p:nvPr/>
        </p:nvPicPr>
        <p:blipFill>
          <a:blip r:embed="rId3"/>
          <a:stretch>
            <a:fillRect/>
          </a:stretch>
        </p:blipFill>
        <p:spPr>
          <a:xfrm>
            <a:off x="762000" y="1524000"/>
            <a:ext cx="7620000" cy="3810000"/>
          </a:xfrm>
          <a:prstGeom prst="rect">
            <a:avLst/>
          </a:prstGeom>
        </p:spPr>
      </p:pic>
    </p:spTree>
    <p:extLst>
      <p:ext uri="{BB962C8B-B14F-4D97-AF65-F5344CB8AC3E}">
        <p14:creationId xmlns:p14="http://schemas.microsoft.com/office/powerpoint/2010/main" val="20610055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7"/>
          <p:cNvSpPr>
            <a:spLocks noGrp="1"/>
          </p:cNvSpPr>
          <p:nvPr>
            <p:ph type="title"/>
          </p:nvPr>
        </p:nvSpPr>
        <p:spPr>
          <a:xfrm>
            <a:off x="295274" y="399600"/>
            <a:ext cx="8718049" cy="658800"/>
          </a:xfrm>
          <a:solidFill>
            <a:srgbClr val="44287F"/>
          </a:solidFill>
        </p:spPr>
        <p:txBody>
          <a:bodyPr anchor="ctr"/>
          <a:lstStyle/>
          <a:p>
            <a:pPr algn="ctr"/>
            <a:r>
              <a:rPr lang="nl-NL" sz="2300" dirty="0" smtClean="0">
                <a:solidFill>
                  <a:schemeClr val="bg1"/>
                </a:solidFill>
              </a:rPr>
              <a:t>Nieuw leiderschap, tijd voor reflectie</a:t>
            </a:r>
            <a:endParaRPr lang="nl-NL" sz="2300" dirty="0">
              <a:solidFill>
                <a:schemeClr val="bg1"/>
              </a:solidFill>
            </a:endParaRPr>
          </a:p>
        </p:txBody>
      </p:sp>
      <p:sp>
        <p:nvSpPr>
          <p:cNvPr id="23" name="Tijdelijke aanduiding voor datum 22"/>
          <p:cNvSpPr>
            <a:spLocks noGrp="1"/>
          </p:cNvSpPr>
          <p:nvPr>
            <p:ph type="dt" sz="half" idx="10"/>
          </p:nvPr>
        </p:nvSpPr>
        <p:spPr/>
        <p:txBody>
          <a:bodyPr/>
          <a:lstStyle/>
          <a:p>
            <a:r>
              <a:rPr lang="nl-NL" smtClean="0">
                <a:solidFill>
                  <a:prstClr val="black"/>
                </a:solidFill>
              </a:rPr>
              <a:t>24 januari 2020</a:t>
            </a:r>
            <a:endParaRPr lang="nl-NL" dirty="0">
              <a:solidFill>
                <a:prstClr val="black"/>
              </a:solidFill>
            </a:endParaRPr>
          </a:p>
        </p:txBody>
      </p:sp>
      <p:sp>
        <p:nvSpPr>
          <p:cNvPr id="24" name="Tijdelijke aanduiding voor voettekst 23"/>
          <p:cNvSpPr>
            <a:spLocks noGrp="1"/>
          </p:cNvSpPr>
          <p:nvPr>
            <p:ph type="ftr" sz="quarter" idx="3"/>
          </p:nvPr>
        </p:nvSpPr>
        <p:spPr/>
        <p:txBody>
          <a:bodyPr/>
          <a:lstStyle/>
          <a:p>
            <a:r>
              <a:rPr lang="nl-NL" smtClean="0">
                <a:solidFill>
                  <a:prstClr val="black"/>
                </a:solidFill>
              </a:rPr>
              <a:t>Vragen(v)uur ECB-beleid</a:t>
            </a:r>
            <a:endParaRPr lang="nl-NL" dirty="0">
              <a:solidFill>
                <a:prstClr val="black"/>
              </a:solidFill>
            </a:endParaRPr>
          </a:p>
        </p:txBody>
      </p:sp>
      <p:pic>
        <p:nvPicPr>
          <p:cNvPr id="2" name="Afbeelding 1"/>
          <p:cNvPicPr>
            <a:picLocks noChangeAspect="1"/>
          </p:cNvPicPr>
          <p:nvPr/>
        </p:nvPicPr>
        <p:blipFill rotWithShape="1">
          <a:blip r:embed="rId3"/>
          <a:srcRect r="49778"/>
          <a:stretch/>
        </p:blipFill>
        <p:spPr>
          <a:xfrm>
            <a:off x="762000" y="1524000"/>
            <a:ext cx="3826933" cy="3810000"/>
          </a:xfrm>
          <a:prstGeom prst="rect">
            <a:avLst/>
          </a:prstGeom>
        </p:spPr>
      </p:pic>
      <p:sp>
        <p:nvSpPr>
          <p:cNvPr id="4" name="Rechthoek 3"/>
          <p:cNvSpPr/>
          <p:nvPr/>
        </p:nvSpPr>
        <p:spPr>
          <a:xfrm>
            <a:off x="4786314" y="1524000"/>
            <a:ext cx="3945467" cy="2585323"/>
          </a:xfrm>
          <a:prstGeom prst="rect">
            <a:avLst/>
          </a:prstGeom>
        </p:spPr>
        <p:txBody>
          <a:bodyPr wrap="square">
            <a:spAutoFit/>
          </a:bodyPr>
          <a:lstStyle/>
          <a:p>
            <a:r>
              <a:rPr lang="en-US" i="1" dirty="0">
                <a:solidFill>
                  <a:prstClr val="black"/>
                </a:solidFill>
              </a:rPr>
              <a:t>“As our economies are undergoing profound changes, it is the time for a strategy review to ensure we deliver on our mandate in the best interest of </a:t>
            </a:r>
            <a:r>
              <a:rPr lang="en-US" i="1" dirty="0" smtClean="0">
                <a:solidFill>
                  <a:prstClr val="black"/>
                </a:solidFill>
              </a:rPr>
              <a:t>Europeans.”</a:t>
            </a:r>
          </a:p>
          <a:p>
            <a:endParaRPr lang="en-US" i="1" dirty="0">
              <a:solidFill>
                <a:prstClr val="black"/>
              </a:solidFill>
            </a:endParaRPr>
          </a:p>
          <a:p>
            <a:r>
              <a:rPr lang="en-US" dirty="0" smtClean="0">
                <a:solidFill>
                  <a:prstClr val="black"/>
                </a:solidFill>
              </a:rPr>
              <a:t>Christine </a:t>
            </a:r>
            <a:r>
              <a:rPr lang="en-US" dirty="0" err="1" smtClean="0">
                <a:solidFill>
                  <a:prstClr val="black"/>
                </a:solidFill>
              </a:rPr>
              <a:t>Lagarde</a:t>
            </a:r>
            <a:endParaRPr lang="en-US" dirty="0" smtClean="0">
              <a:solidFill>
                <a:prstClr val="black"/>
              </a:solidFill>
            </a:endParaRPr>
          </a:p>
          <a:p>
            <a:r>
              <a:rPr lang="en-US" dirty="0" smtClean="0">
                <a:solidFill>
                  <a:prstClr val="black"/>
                </a:solidFill>
              </a:rPr>
              <a:t>23 </a:t>
            </a:r>
            <a:r>
              <a:rPr lang="en-US" dirty="0" err="1" smtClean="0">
                <a:solidFill>
                  <a:prstClr val="black"/>
                </a:solidFill>
              </a:rPr>
              <a:t>januari</a:t>
            </a:r>
            <a:r>
              <a:rPr lang="en-US" dirty="0" smtClean="0">
                <a:solidFill>
                  <a:prstClr val="black"/>
                </a:solidFill>
              </a:rPr>
              <a:t> 2020</a:t>
            </a:r>
            <a:r>
              <a:rPr lang="en-US" i="1" dirty="0" smtClean="0">
                <a:solidFill>
                  <a:prstClr val="black"/>
                </a:solidFill>
              </a:rPr>
              <a:t> </a:t>
            </a:r>
            <a:endParaRPr lang="nl-NL" i="1" dirty="0">
              <a:solidFill>
                <a:prstClr val="black"/>
              </a:solidFill>
            </a:endParaRPr>
          </a:p>
        </p:txBody>
      </p:sp>
    </p:spTree>
    <p:extLst>
      <p:ext uri="{BB962C8B-B14F-4D97-AF65-F5344CB8AC3E}">
        <p14:creationId xmlns:p14="http://schemas.microsoft.com/office/powerpoint/2010/main" val="23674761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7"/>
          <p:cNvSpPr>
            <a:spLocks noGrp="1"/>
          </p:cNvSpPr>
          <p:nvPr>
            <p:ph type="title"/>
          </p:nvPr>
        </p:nvSpPr>
        <p:spPr>
          <a:solidFill>
            <a:srgbClr val="44287F"/>
          </a:solidFill>
        </p:spPr>
        <p:txBody>
          <a:bodyPr anchor="ctr"/>
          <a:lstStyle/>
          <a:p>
            <a:pPr algn="ctr"/>
            <a:r>
              <a:rPr lang="nl-NL" sz="2300" dirty="0" smtClean="0">
                <a:solidFill>
                  <a:schemeClr val="bg1"/>
                </a:solidFill>
              </a:rPr>
              <a:t>Uitdagingen voor monetair beleid</a:t>
            </a:r>
            <a:endParaRPr lang="nl-NL" sz="2300" dirty="0">
              <a:solidFill>
                <a:schemeClr val="bg1"/>
              </a:solidFill>
            </a:endParaRPr>
          </a:p>
        </p:txBody>
      </p:sp>
      <p:sp>
        <p:nvSpPr>
          <p:cNvPr id="6" name="Tijdelijke aanduiding voor inhoud 5"/>
          <p:cNvSpPr>
            <a:spLocks noGrp="1"/>
          </p:cNvSpPr>
          <p:nvPr>
            <p:ph idx="1"/>
          </p:nvPr>
        </p:nvSpPr>
        <p:spPr/>
        <p:txBody>
          <a:bodyPr/>
          <a:lstStyle/>
          <a:p>
            <a:pPr>
              <a:spcAft>
                <a:spcPts val="600"/>
              </a:spcAft>
            </a:pPr>
            <a:r>
              <a:rPr lang="nl-NL" sz="2000" b="1" dirty="0" smtClean="0"/>
              <a:t>Lagere evenwichtsrente</a:t>
            </a:r>
            <a:r>
              <a:rPr lang="nl-NL" sz="2000" dirty="0" smtClean="0"/>
              <a:t>: </a:t>
            </a:r>
          </a:p>
          <a:p>
            <a:pPr marL="342900" indent="-342900">
              <a:spcAft>
                <a:spcPts val="600"/>
              </a:spcAft>
              <a:buFont typeface="Arial" panose="020B0604020202020204" pitchFamily="34" charset="0"/>
              <a:buChar char="•"/>
            </a:pPr>
            <a:r>
              <a:rPr lang="nl-NL" sz="2000" dirty="0" smtClean="0"/>
              <a:t>Sterk bewijs dat de rente waarbij monetair beleid neutraal is, lager is dan in het verleden;</a:t>
            </a:r>
          </a:p>
          <a:p>
            <a:pPr marL="342900" indent="-342900">
              <a:spcAft>
                <a:spcPts val="600"/>
              </a:spcAft>
              <a:buFont typeface="Arial" panose="020B0604020202020204" pitchFamily="34" charset="0"/>
              <a:buChar char="•"/>
            </a:pPr>
            <a:r>
              <a:rPr lang="nl-NL" sz="2000" dirty="0" smtClean="0"/>
              <a:t>Dat betekent dat in de toekomst vaker de ondergrens voor de beleidsrente wordt bereikt…</a:t>
            </a:r>
          </a:p>
          <a:p>
            <a:pPr marL="342900" indent="-342900">
              <a:spcAft>
                <a:spcPts val="600"/>
              </a:spcAft>
              <a:buFont typeface="Arial" panose="020B0604020202020204" pitchFamily="34" charset="0"/>
              <a:buChar char="•"/>
            </a:pPr>
            <a:r>
              <a:rPr lang="nl-NL" sz="2000" dirty="0" smtClean="0"/>
              <a:t>…en de centrale bank vaker een beroep moet doen op onconventionele instrumenten.</a:t>
            </a:r>
          </a:p>
          <a:p>
            <a:pPr>
              <a:spcAft>
                <a:spcPts val="600"/>
              </a:spcAft>
            </a:pPr>
            <a:endParaRPr lang="nl-NL" sz="2000" dirty="0" smtClean="0"/>
          </a:p>
          <a:p>
            <a:pPr>
              <a:spcAft>
                <a:spcPts val="600"/>
              </a:spcAft>
            </a:pPr>
            <a:r>
              <a:rPr lang="nl-NL" sz="2000" b="1" dirty="0" smtClean="0"/>
              <a:t>Verminderde controle inflatie</a:t>
            </a:r>
            <a:r>
              <a:rPr lang="nl-NL" sz="2000" dirty="0" smtClean="0"/>
              <a:t>:</a:t>
            </a:r>
          </a:p>
          <a:p>
            <a:pPr marL="342900" indent="-342900">
              <a:spcAft>
                <a:spcPts val="600"/>
              </a:spcAft>
              <a:buFont typeface="Arial" panose="020B0604020202020204" pitchFamily="34" charset="0"/>
              <a:buChar char="•"/>
            </a:pPr>
            <a:r>
              <a:rPr lang="nl-NL" sz="2000" dirty="0" smtClean="0"/>
              <a:t>Bewijs dat traditionele economische relaties nog steeds geldig zijn…</a:t>
            </a:r>
          </a:p>
          <a:p>
            <a:pPr marL="342900" indent="-342900">
              <a:spcAft>
                <a:spcPts val="600"/>
              </a:spcAft>
              <a:buFont typeface="Arial" panose="020B0604020202020204" pitchFamily="34" charset="0"/>
              <a:buChar char="•"/>
            </a:pPr>
            <a:r>
              <a:rPr lang="nl-NL" sz="2000" dirty="0" smtClean="0"/>
              <a:t>…maar minder krachtig en met grotere vertragingen…</a:t>
            </a:r>
          </a:p>
          <a:p>
            <a:pPr marL="342900" indent="-342900">
              <a:spcAft>
                <a:spcPts val="600"/>
              </a:spcAft>
              <a:buFont typeface="Arial" panose="020B0604020202020204" pitchFamily="34" charset="0"/>
              <a:buChar char="•"/>
            </a:pPr>
            <a:r>
              <a:rPr lang="nl-NL" sz="2000" dirty="0" smtClean="0"/>
              <a:t>…en onder invloed van persistente schokken.</a:t>
            </a:r>
            <a:endParaRPr lang="nl-NL" sz="2000" dirty="0"/>
          </a:p>
        </p:txBody>
      </p:sp>
      <p:sp>
        <p:nvSpPr>
          <p:cNvPr id="23" name="Tijdelijke aanduiding voor datum 22"/>
          <p:cNvSpPr>
            <a:spLocks noGrp="1"/>
          </p:cNvSpPr>
          <p:nvPr>
            <p:ph type="dt" sz="half" idx="2"/>
          </p:nvPr>
        </p:nvSpPr>
        <p:spPr/>
        <p:txBody>
          <a:bodyPr/>
          <a:lstStyle/>
          <a:p>
            <a:r>
              <a:rPr lang="nl-NL" smtClean="0">
                <a:solidFill>
                  <a:prstClr val="black"/>
                </a:solidFill>
              </a:rPr>
              <a:t>24 januari 2020</a:t>
            </a:r>
            <a:endParaRPr lang="nl-NL" dirty="0">
              <a:solidFill>
                <a:prstClr val="black"/>
              </a:solidFill>
            </a:endParaRPr>
          </a:p>
        </p:txBody>
      </p:sp>
      <p:sp>
        <p:nvSpPr>
          <p:cNvPr id="24" name="Tijdelijke aanduiding voor voettekst 23"/>
          <p:cNvSpPr>
            <a:spLocks noGrp="1"/>
          </p:cNvSpPr>
          <p:nvPr>
            <p:ph type="ftr" sz="quarter" idx="3"/>
          </p:nvPr>
        </p:nvSpPr>
        <p:spPr/>
        <p:txBody>
          <a:bodyPr/>
          <a:lstStyle/>
          <a:p>
            <a:r>
              <a:rPr lang="nl-NL" smtClean="0">
                <a:solidFill>
                  <a:prstClr val="black"/>
                </a:solidFill>
              </a:rPr>
              <a:t>Vragen(v)uur ECB-beleid</a:t>
            </a:r>
            <a:endParaRPr lang="nl-NL" dirty="0">
              <a:solidFill>
                <a:prstClr val="black"/>
              </a:solidFill>
            </a:endParaRPr>
          </a:p>
        </p:txBody>
      </p:sp>
    </p:spTree>
    <p:extLst>
      <p:ext uri="{BB962C8B-B14F-4D97-AF65-F5344CB8AC3E}">
        <p14:creationId xmlns:p14="http://schemas.microsoft.com/office/powerpoint/2010/main" val="335906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7"/>
          <p:cNvSpPr>
            <a:spLocks noGrp="1"/>
          </p:cNvSpPr>
          <p:nvPr>
            <p:ph type="title"/>
          </p:nvPr>
        </p:nvSpPr>
        <p:spPr>
          <a:solidFill>
            <a:srgbClr val="44287F"/>
          </a:solidFill>
        </p:spPr>
        <p:txBody>
          <a:bodyPr anchor="ctr"/>
          <a:lstStyle/>
          <a:p>
            <a:pPr algn="ctr"/>
            <a:r>
              <a:rPr lang="nl-NL" sz="2300" dirty="0" smtClean="0">
                <a:solidFill>
                  <a:schemeClr val="bg1"/>
                </a:solidFill>
              </a:rPr>
              <a:t>Dilemma’s voor monetair beleid</a:t>
            </a:r>
            <a:endParaRPr lang="nl-NL" sz="2300" dirty="0">
              <a:solidFill>
                <a:schemeClr val="bg1"/>
              </a:solidFill>
            </a:endParaRPr>
          </a:p>
        </p:txBody>
      </p:sp>
      <p:sp>
        <p:nvSpPr>
          <p:cNvPr id="6" name="Tijdelijke aanduiding voor inhoud 5"/>
          <p:cNvSpPr>
            <a:spLocks noGrp="1"/>
          </p:cNvSpPr>
          <p:nvPr>
            <p:ph idx="1"/>
          </p:nvPr>
        </p:nvSpPr>
        <p:spPr/>
        <p:txBody>
          <a:bodyPr/>
          <a:lstStyle/>
          <a:p>
            <a:pPr>
              <a:spcAft>
                <a:spcPts val="300"/>
              </a:spcAft>
            </a:pPr>
            <a:r>
              <a:rPr lang="nl-NL" sz="2000" b="1" dirty="0" smtClean="0"/>
              <a:t>Inflatiedoelstelling</a:t>
            </a:r>
            <a:r>
              <a:rPr lang="nl-NL" sz="2000" dirty="0" smtClean="0"/>
              <a:t>: </a:t>
            </a:r>
          </a:p>
          <a:p>
            <a:pPr>
              <a:spcAft>
                <a:spcPts val="300"/>
              </a:spcAft>
            </a:pPr>
            <a:r>
              <a:rPr lang="nl-NL" sz="2000" dirty="0" smtClean="0"/>
              <a:t>Meer precisie om verwachtingen te verankeren, of flexibiliteit om beperkte stuurbaarheid te onderkennen?</a:t>
            </a:r>
          </a:p>
          <a:p>
            <a:pPr marL="342900" indent="-342900">
              <a:spcAft>
                <a:spcPts val="300"/>
              </a:spcAft>
              <a:buFont typeface="Arial" panose="020B0604020202020204" pitchFamily="34" charset="0"/>
              <a:buChar char="•"/>
            </a:pPr>
            <a:endParaRPr lang="nl-NL" sz="2000" dirty="0" smtClean="0"/>
          </a:p>
          <a:p>
            <a:pPr>
              <a:spcAft>
                <a:spcPts val="300"/>
              </a:spcAft>
            </a:pPr>
            <a:r>
              <a:rPr lang="nl-NL" sz="2000" b="1" dirty="0" smtClean="0"/>
              <a:t>Nieuwe instrumenten:</a:t>
            </a:r>
            <a:r>
              <a:rPr lang="nl-NL" sz="2000" dirty="0" smtClean="0"/>
              <a:t> </a:t>
            </a:r>
          </a:p>
          <a:p>
            <a:pPr>
              <a:spcAft>
                <a:spcPts val="300"/>
              </a:spcAft>
            </a:pPr>
            <a:r>
              <a:rPr lang="nl-NL" sz="2000" dirty="0" smtClean="0"/>
              <a:t>Extra beleidsruimte, maar toegenomen onzekerheid over effectiviteit en neveneffecten</a:t>
            </a:r>
          </a:p>
          <a:p>
            <a:pPr marL="342900" indent="-342900">
              <a:spcAft>
                <a:spcPts val="300"/>
              </a:spcAft>
              <a:buFont typeface="Arial" panose="020B0604020202020204" pitchFamily="34" charset="0"/>
              <a:buChar char="•"/>
            </a:pPr>
            <a:endParaRPr lang="nl-NL" sz="2000" dirty="0"/>
          </a:p>
          <a:p>
            <a:pPr>
              <a:spcAft>
                <a:spcPts val="300"/>
              </a:spcAft>
            </a:pPr>
            <a:r>
              <a:rPr lang="nl-NL" sz="2000" b="1" dirty="0" smtClean="0"/>
              <a:t>Bredere uitdagingen: </a:t>
            </a:r>
            <a:r>
              <a:rPr lang="nl-NL" sz="2000" dirty="0" smtClean="0"/>
              <a:t>Hoe andere factoren mee  te wegen in het nastreven van de doelstelling? </a:t>
            </a:r>
          </a:p>
          <a:p>
            <a:pPr marL="342900" indent="-342900">
              <a:spcAft>
                <a:spcPts val="300"/>
              </a:spcAft>
              <a:buFont typeface="Arial" panose="020B0604020202020204" pitchFamily="34" charset="0"/>
              <a:buChar char="•"/>
            </a:pPr>
            <a:r>
              <a:rPr lang="nl-NL" sz="2000" dirty="0" smtClean="0"/>
              <a:t>Werkloosheid?</a:t>
            </a:r>
          </a:p>
          <a:p>
            <a:pPr marL="342900" indent="-342900">
              <a:spcAft>
                <a:spcPts val="300"/>
              </a:spcAft>
              <a:buFont typeface="Arial" panose="020B0604020202020204" pitchFamily="34" charset="0"/>
              <a:buChar char="•"/>
            </a:pPr>
            <a:r>
              <a:rPr lang="nl-NL" sz="2000" dirty="0" smtClean="0"/>
              <a:t>Financiële stabiliteit?</a:t>
            </a:r>
          </a:p>
          <a:p>
            <a:pPr marL="342900" indent="-342900">
              <a:spcAft>
                <a:spcPts val="300"/>
              </a:spcAft>
              <a:buFont typeface="Arial" panose="020B0604020202020204" pitchFamily="34" charset="0"/>
              <a:buChar char="•"/>
            </a:pPr>
            <a:r>
              <a:rPr lang="nl-NL" sz="2000" dirty="0" smtClean="0"/>
              <a:t>Ongelijkheid?</a:t>
            </a:r>
            <a:endParaRPr lang="nl-NL" sz="2000" dirty="0"/>
          </a:p>
          <a:p>
            <a:pPr marL="342900" indent="-342900">
              <a:spcAft>
                <a:spcPts val="300"/>
              </a:spcAft>
              <a:buFont typeface="Arial" panose="020B0604020202020204" pitchFamily="34" charset="0"/>
              <a:buChar char="•"/>
            </a:pPr>
            <a:r>
              <a:rPr lang="nl-NL" sz="2000" dirty="0" smtClean="0"/>
              <a:t>Duurzaamheid?</a:t>
            </a:r>
            <a:endParaRPr lang="nl-NL" sz="2000" dirty="0"/>
          </a:p>
        </p:txBody>
      </p:sp>
      <p:sp>
        <p:nvSpPr>
          <p:cNvPr id="23" name="Tijdelijke aanduiding voor datum 22"/>
          <p:cNvSpPr>
            <a:spLocks noGrp="1"/>
          </p:cNvSpPr>
          <p:nvPr>
            <p:ph type="dt" sz="half" idx="2"/>
          </p:nvPr>
        </p:nvSpPr>
        <p:spPr/>
        <p:txBody>
          <a:bodyPr/>
          <a:lstStyle/>
          <a:p>
            <a:r>
              <a:rPr lang="nl-NL" smtClean="0">
                <a:solidFill>
                  <a:prstClr val="black"/>
                </a:solidFill>
              </a:rPr>
              <a:t>24 januari 2020</a:t>
            </a:r>
            <a:endParaRPr lang="nl-NL" dirty="0">
              <a:solidFill>
                <a:prstClr val="black"/>
              </a:solidFill>
            </a:endParaRPr>
          </a:p>
        </p:txBody>
      </p:sp>
      <p:sp>
        <p:nvSpPr>
          <p:cNvPr id="24" name="Tijdelijke aanduiding voor voettekst 23"/>
          <p:cNvSpPr>
            <a:spLocks noGrp="1"/>
          </p:cNvSpPr>
          <p:nvPr>
            <p:ph type="ftr" sz="quarter" idx="3"/>
          </p:nvPr>
        </p:nvSpPr>
        <p:spPr/>
        <p:txBody>
          <a:bodyPr/>
          <a:lstStyle/>
          <a:p>
            <a:r>
              <a:rPr lang="nl-NL" smtClean="0">
                <a:solidFill>
                  <a:prstClr val="black"/>
                </a:solidFill>
              </a:rPr>
              <a:t>Vragen(v)uur ECB-beleid</a:t>
            </a:r>
            <a:endParaRPr lang="nl-NL" dirty="0">
              <a:solidFill>
                <a:prstClr val="black"/>
              </a:solidFill>
            </a:endParaRPr>
          </a:p>
        </p:txBody>
      </p:sp>
    </p:spTree>
    <p:extLst>
      <p:ext uri="{BB962C8B-B14F-4D97-AF65-F5344CB8AC3E}">
        <p14:creationId xmlns:p14="http://schemas.microsoft.com/office/powerpoint/2010/main" val="397278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pPr algn="ctr"/>
            <a:r>
              <a:rPr lang="nl-NL" dirty="0" smtClean="0"/>
              <a:t>Dank voor uw aandacht!</a:t>
            </a:r>
            <a:endParaRPr lang="nl-NL" dirty="0"/>
          </a:p>
        </p:txBody>
      </p:sp>
      <p:sp>
        <p:nvSpPr>
          <p:cNvPr id="9" name="Tijdelijke aanduiding voor tekst 8"/>
          <p:cNvSpPr>
            <a:spLocks noGrp="1"/>
          </p:cNvSpPr>
          <p:nvPr>
            <p:ph type="body" idx="1"/>
          </p:nvPr>
        </p:nvSpPr>
        <p:spPr/>
        <p:txBody>
          <a:bodyPr>
            <a:normAutofit fontScale="25000" lnSpcReduction="20000"/>
          </a:bodyPr>
          <a:lstStyle/>
          <a:p>
            <a:endParaRPr lang="nl-NL" dirty="0"/>
          </a:p>
        </p:txBody>
      </p:sp>
      <p:sp>
        <p:nvSpPr>
          <p:cNvPr id="5" name="Tijdelijke aanduiding voor datum 4"/>
          <p:cNvSpPr>
            <a:spLocks noGrp="1"/>
          </p:cNvSpPr>
          <p:nvPr>
            <p:ph type="dt" sz="half" idx="2"/>
          </p:nvPr>
        </p:nvSpPr>
        <p:spPr/>
        <p:txBody>
          <a:bodyPr/>
          <a:lstStyle/>
          <a:p>
            <a:r>
              <a:rPr lang="nl-NL" smtClean="0">
                <a:solidFill>
                  <a:prstClr val="black"/>
                </a:solidFill>
              </a:rPr>
              <a:t>24 januari 2020</a:t>
            </a:r>
            <a:endParaRPr lang="nl-NL" dirty="0">
              <a:solidFill>
                <a:prstClr val="black"/>
              </a:solidFill>
            </a:endParaRPr>
          </a:p>
        </p:txBody>
      </p:sp>
      <p:sp>
        <p:nvSpPr>
          <p:cNvPr id="6" name="Tijdelijke aanduiding voor voettekst 5"/>
          <p:cNvSpPr>
            <a:spLocks noGrp="1"/>
          </p:cNvSpPr>
          <p:nvPr>
            <p:ph type="ftr" sz="quarter" idx="3"/>
          </p:nvPr>
        </p:nvSpPr>
        <p:spPr/>
        <p:txBody>
          <a:bodyPr/>
          <a:lstStyle/>
          <a:p>
            <a:r>
              <a:rPr lang="nl-NL" smtClean="0">
                <a:solidFill>
                  <a:prstClr val="black"/>
                </a:solidFill>
              </a:rPr>
              <a:t>Vragen(v)uur ECB-beleid</a:t>
            </a:r>
            <a:endParaRPr lang="nl-NL" dirty="0">
              <a:solidFill>
                <a:prstClr val="black"/>
              </a:solidFill>
            </a:endParaRPr>
          </a:p>
        </p:txBody>
      </p:sp>
    </p:spTree>
    <p:extLst>
      <p:ext uri="{BB962C8B-B14F-4D97-AF65-F5344CB8AC3E}">
        <p14:creationId xmlns:p14="http://schemas.microsoft.com/office/powerpoint/2010/main" val="9699137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pPr algn="ctr"/>
            <a:r>
              <a:rPr lang="nl-NL" dirty="0" smtClean="0"/>
              <a:t>Annex</a:t>
            </a:r>
            <a:endParaRPr lang="nl-NL" dirty="0"/>
          </a:p>
        </p:txBody>
      </p:sp>
      <p:sp>
        <p:nvSpPr>
          <p:cNvPr id="9" name="Tijdelijke aanduiding voor tekst 8"/>
          <p:cNvSpPr>
            <a:spLocks noGrp="1"/>
          </p:cNvSpPr>
          <p:nvPr>
            <p:ph type="body" idx="1"/>
          </p:nvPr>
        </p:nvSpPr>
        <p:spPr/>
        <p:txBody>
          <a:bodyPr>
            <a:normAutofit fontScale="25000" lnSpcReduction="20000"/>
          </a:bodyPr>
          <a:lstStyle/>
          <a:p>
            <a:endParaRPr lang="nl-NL" dirty="0"/>
          </a:p>
        </p:txBody>
      </p:sp>
      <p:sp>
        <p:nvSpPr>
          <p:cNvPr id="5" name="Tijdelijke aanduiding voor datum 4"/>
          <p:cNvSpPr>
            <a:spLocks noGrp="1"/>
          </p:cNvSpPr>
          <p:nvPr>
            <p:ph type="dt" sz="half" idx="2"/>
          </p:nvPr>
        </p:nvSpPr>
        <p:spPr/>
        <p:txBody>
          <a:bodyPr/>
          <a:lstStyle/>
          <a:p>
            <a:r>
              <a:rPr lang="nl-NL" smtClean="0">
                <a:solidFill>
                  <a:prstClr val="black"/>
                </a:solidFill>
              </a:rPr>
              <a:t>24 januari 2020</a:t>
            </a:r>
            <a:endParaRPr lang="nl-NL" dirty="0">
              <a:solidFill>
                <a:prstClr val="black"/>
              </a:solidFill>
            </a:endParaRPr>
          </a:p>
        </p:txBody>
      </p:sp>
      <p:sp>
        <p:nvSpPr>
          <p:cNvPr id="6" name="Tijdelijke aanduiding voor voettekst 5"/>
          <p:cNvSpPr>
            <a:spLocks noGrp="1"/>
          </p:cNvSpPr>
          <p:nvPr>
            <p:ph type="ftr" sz="quarter" idx="3"/>
          </p:nvPr>
        </p:nvSpPr>
        <p:spPr/>
        <p:txBody>
          <a:bodyPr/>
          <a:lstStyle/>
          <a:p>
            <a:r>
              <a:rPr lang="nl-NL" smtClean="0">
                <a:solidFill>
                  <a:prstClr val="black"/>
                </a:solidFill>
              </a:rPr>
              <a:t>Vragen(v)uur ECB-beleid</a:t>
            </a:r>
            <a:endParaRPr lang="nl-NL" dirty="0">
              <a:solidFill>
                <a:prstClr val="black"/>
              </a:solidFill>
            </a:endParaRPr>
          </a:p>
        </p:txBody>
      </p:sp>
    </p:spTree>
    <p:extLst>
      <p:ext uri="{BB962C8B-B14F-4D97-AF65-F5344CB8AC3E}">
        <p14:creationId xmlns:p14="http://schemas.microsoft.com/office/powerpoint/2010/main" val="26539445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7"/>
          <p:cNvSpPr>
            <a:spLocks noGrp="1"/>
          </p:cNvSpPr>
          <p:nvPr>
            <p:ph type="title"/>
          </p:nvPr>
        </p:nvSpPr>
        <p:spPr>
          <a:solidFill>
            <a:srgbClr val="44287F"/>
          </a:solidFill>
        </p:spPr>
        <p:txBody>
          <a:bodyPr anchor="ctr"/>
          <a:lstStyle/>
          <a:p>
            <a:pPr algn="ctr"/>
            <a:r>
              <a:rPr lang="nl-NL" sz="2800" dirty="0" smtClean="0">
                <a:solidFill>
                  <a:schemeClr val="bg1"/>
                </a:solidFill>
              </a:rPr>
              <a:t>Mondiale groei en inflatie</a:t>
            </a:r>
            <a:endParaRPr lang="nl-NL" sz="2600" dirty="0">
              <a:solidFill>
                <a:schemeClr val="bg1"/>
              </a:solidFill>
            </a:endParaRPr>
          </a:p>
        </p:txBody>
      </p:sp>
      <p:sp>
        <p:nvSpPr>
          <p:cNvPr id="6" name="Tijdelijke aanduiding voor datum 5"/>
          <p:cNvSpPr>
            <a:spLocks noGrp="1"/>
          </p:cNvSpPr>
          <p:nvPr>
            <p:ph type="dt" sz="half" idx="10"/>
          </p:nvPr>
        </p:nvSpPr>
        <p:spPr/>
        <p:txBody>
          <a:bodyPr/>
          <a:lstStyle/>
          <a:p>
            <a:r>
              <a:rPr lang="nl-NL" smtClean="0">
                <a:solidFill>
                  <a:prstClr val="black"/>
                </a:solidFill>
              </a:rPr>
              <a:t>24 januari 2020</a:t>
            </a:r>
            <a:endParaRPr lang="nl-NL" dirty="0">
              <a:solidFill>
                <a:prstClr val="black"/>
              </a:solidFill>
            </a:endParaRPr>
          </a:p>
        </p:txBody>
      </p:sp>
      <p:sp>
        <p:nvSpPr>
          <p:cNvPr id="8" name="Tijdelijke aanduiding voor voettekst 7"/>
          <p:cNvSpPr>
            <a:spLocks noGrp="1"/>
          </p:cNvSpPr>
          <p:nvPr>
            <p:ph type="ftr" sz="quarter" idx="3"/>
          </p:nvPr>
        </p:nvSpPr>
        <p:spPr/>
        <p:txBody>
          <a:bodyPr/>
          <a:lstStyle/>
          <a:p>
            <a:r>
              <a:rPr lang="nl-NL" smtClean="0">
                <a:solidFill>
                  <a:prstClr val="black"/>
                </a:solidFill>
              </a:rPr>
              <a:t>Vragen(v)uur ECB-beleid</a:t>
            </a:r>
            <a:endParaRPr lang="nl-NL" dirty="0">
              <a:solidFill>
                <a:prstClr val="black"/>
              </a:solidFill>
            </a:endParaRPr>
          </a:p>
        </p:txBody>
      </p:sp>
      <p:pic>
        <p:nvPicPr>
          <p:cNvPr id="9" name="Afbeelding 8"/>
          <p:cNvPicPr>
            <a:picLocks noChangeAspect="1"/>
          </p:cNvPicPr>
          <p:nvPr/>
        </p:nvPicPr>
        <p:blipFill>
          <a:blip r:embed="rId3"/>
          <a:stretch>
            <a:fillRect/>
          </a:stretch>
        </p:blipFill>
        <p:spPr>
          <a:xfrm>
            <a:off x="295200" y="1344706"/>
            <a:ext cx="4083162" cy="4619250"/>
          </a:xfrm>
          <a:prstGeom prst="rect">
            <a:avLst/>
          </a:prstGeom>
        </p:spPr>
      </p:pic>
      <p:pic>
        <p:nvPicPr>
          <p:cNvPr id="10" name="Afbeelding 9"/>
          <p:cNvPicPr>
            <a:picLocks noChangeAspect="1"/>
          </p:cNvPicPr>
          <p:nvPr/>
        </p:nvPicPr>
        <p:blipFill>
          <a:blip r:embed="rId4"/>
          <a:stretch>
            <a:fillRect/>
          </a:stretch>
        </p:blipFill>
        <p:spPr>
          <a:xfrm>
            <a:off x="4467929" y="1426602"/>
            <a:ext cx="4522036" cy="4764776"/>
          </a:xfrm>
          <a:prstGeom prst="rect">
            <a:avLst/>
          </a:prstGeom>
        </p:spPr>
      </p:pic>
    </p:spTree>
    <p:extLst>
      <p:ext uri="{BB962C8B-B14F-4D97-AF65-F5344CB8AC3E}">
        <p14:creationId xmlns:p14="http://schemas.microsoft.com/office/powerpoint/2010/main" val="15893872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7"/>
          <p:cNvSpPr>
            <a:spLocks noGrp="1"/>
          </p:cNvSpPr>
          <p:nvPr>
            <p:ph type="title"/>
          </p:nvPr>
        </p:nvSpPr>
        <p:spPr>
          <a:xfrm>
            <a:off x="61415" y="317714"/>
            <a:ext cx="9021170" cy="658800"/>
          </a:xfrm>
          <a:solidFill>
            <a:srgbClr val="44287F"/>
          </a:solidFill>
        </p:spPr>
        <p:txBody>
          <a:bodyPr anchor="ctr"/>
          <a:lstStyle/>
          <a:p>
            <a:pPr algn="ctr"/>
            <a:r>
              <a:rPr lang="nl-NL" sz="2800" dirty="0" smtClean="0">
                <a:solidFill>
                  <a:schemeClr val="bg1"/>
                </a:solidFill>
              </a:rPr>
              <a:t>Vertraging wereldhandel en industriële producties</a:t>
            </a:r>
            <a:endParaRPr lang="nl-NL" sz="2800" dirty="0">
              <a:solidFill>
                <a:schemeClr val="bg1"/>
              </a:solidFill>
            </a:endParaRPr>
          </a:p>
        </p:txBody>
      </p:sp>
      <p:graphicFrame>
        <p:nvGraphicFramePr>
          <p:cNvPr id="9" name="Tijdelijke aanduiding voor inhoud 8"/>
          <p:cNvGraphicFramePr>
            <a:graphicFrameLocks noGrp="1"/>
          </p:cNvGraphicFramePr>
          <p:nvPr>
            <p:ph sz="half" idx="2"/>
            <p:extLst/>
          </p:nvPr>
        </p:nvGraphicFramePr>
        <p:xfrm>
          <a:off x="4572000" y="1344613"/>
          <a:ext cx="4281488"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jdelijke aanduiding voor datum 1"/>
          <p:cNvSpPr>
            <a:spLocks noGrp="1"/>
          </p:cNvSpPr>
          <p:nvPr>
            <p:ph type="dt" sz="half" idx="10"/>
          </p:nvPr>
        </p:nvSpPr>
        <p:spPr/>
        <p:txBody>
          <a:bodyPr/>
          <a:lstStyle/>
          <a:p>
            <a:r>
              <a:rPr lang="nl-NL" smtClean="0">
                <a:solidFill>
                  <a:prstClr val="black"/>
                </a:solidFill>
              </a:rPr>
              <a:t>24 januari 2020</a:t>
            </a:r>
            <a:endParaRPr lang="nl-NL" dirty="0">
              <a:solidFill>
                <a:prstClr val="black"/>
              </a:solidFill>
            </a:endParaRPr>
          </a:p>
        </p:txBody>
      </p:sp>
      <p:sp>
        <p:nvSpPr>
          <p:cNvPr id="3" name="Tijdelijke aanduiding voor voettekst 2"/>
          <p:cNvSpPr>
            <a:spLocks noGrp="1"/>
          </p:cNvSpPr>
          <p:nvPr>
            <p:ph type="ftr" sz="quarter" idx="3"/>
          </p:nvPr>
        </p:nvSpPr>
        <p:spPr/>
        <p:txBody>
          <a:bodyPr/>
          <a:lstStyle/>
          <a:p>
            <a:r>
              <a:rPr lang="nl-NL" smtClean="0">
                <a:solidFill>
                  <a:prstClr val="black"/>
                </a:solidFill>
              </a:rPr>
              <a:t>Vragen(v)uur ECB-beleid</a:t>
            </a:r>
            <a:endParaRPr lang="nl-NL" dirty="0">
              <a:solidFill>
                <a:prstClr val="black"/>
              </a:solidFill>
            </a:endParaRPr>
          </a:p>
        </p:txBody>
      </p:sp>
      <p:pic>
        <p:nvPicPr>
          <p:cNvPr id="7" name="Afbeelding 6"/>
          <p:cNvPicPr>
            <a:picLocks noChangeAspect="1"/>
          </p:cNvPicPr>
          <p:nvPr/>
        </p:nvPicPr>
        <p:blipFill>
          <a:blip r:embed="rId4"/>
          <a:stretch>
            <a:fillRect/>
          </a:stretch>
        </p:blipFill>
        <p:spPr>
          <a:xfrm>
            <a:off x="286141" y="1344613"/>
            <a:ext cx="4285859" cy="4615072"/>
          </a:xfrm>
          <a:prstGeom prst="rect">
            <a:avLst/>
          </a:prstGeom>
        </p:spPr>
      </p:pic>
    </p:spTree>
    <p:extLst>
      <p:ext uri="{BB962C8B-B14F-4D97-AF65-F5344CB8AC3E}">
        <p14:creationId xmlns:p14="http://schemas.microsoft.com/office/powerpoint/2010/main" val="1246768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44287F"/>
          </a:solidFill>
        </p:spPr>
        <p:txBody>
          <a:bodyPr anchor="ctr"/>
          <a:lstStyle/>
          <a:p>
            <a:pPr algn="ctr"/>
            <a:r>
              <a:rPr lang="nl-NL" dirty="0" smtClean="0">
                <a:solidFill>
                  <a:schemeClr val="bg1"/>
                </a:solidFill>
              </a:rPr>
              <a:t>Gevolgen van ‘stikstofuitspraak’</a:t>
            </a:r>
            <a:endParaRPr lang="nl-NL" dirty="0">
              <a:solidFill>
                <a:srgbClr val="FF0000"/>
              </a:solidFill>
            </a:endParaRPr>
          </a:p>
        </p:txBody>
      </p:sp>
      <p:sp>
        <p:nvSpPr>
          <p:cNvPr id="4" name="Tijdelijke aanduiding voor inhoud 2"/>
          <p:cNvSpPr>
            <a:spLocks noGrp="1"/>
          </p:cNvSpPr>
          <p:nvPr>
            <p:ph idx="1"/>
          </p:nvPr>
        </p:nvSpPr>
        <p:spPr>
          <a:xfrm>
            <a:off x="295200" y="1186450"/>
            <a:ext cx="8553600" cy="4988207"/>
          </a:xfrm>
        </p:spPr>
        <p:txBody>
          <a:bodyPr/>
          <a:lstStyle/>
          <a:p>
            <a:pPr marL="413100">
              <a:lnSpc>
                <a:spcPct val="100000"/>
              </a:lnSpc>
              <a:buSzPct val="140000"/>
            </a:pPr>
            <a:endPar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413100">
              <a:lnSpc>
                <a:spcPct val="100000"/>
              </a:lnSpc>
              <a:buSzPct val="140000"/>
            </a:pP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
            </a:r>
            <a:b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br>
            <a:endPar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756000" indent="-342900">
              <a:lnSpc>
                <a:spcPct val="100000"/>
              </a:lnSpc>
              <a:buSzPct val="140000"/>
              <a:buFont typeface="Arial" panose="020B0604020202020204" pitchFamily="34" charset="0"/>
              <a:buChar char="•"/>
            </a:pP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Informatie van EIB: effect op omzet;</a:t>
            </a:r>
            <a:b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b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echter: beleid; ruime portefeuille bouwbedrijven </a:t>
            </a:r>
            <a:b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br>
            <a:endPar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756000" indent="-342900">
              <a:lnSpc>
                <a:spcPct val="100000"/>
              </a:lnSpc>
              <a:buClr>
                <a:srgbClr val="000000"/>
              </a:buClr>
              <a:buSzPct val="140000"/>
              <a:buFont typeface="Arial" panose="020B0604020202020204" pitchFamily="34" charset="0"/>
              <a:buChar char="•"/>
            </a:pPr>
            <a:r>
              <a:rPr lang="nl-NL" sz="22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Vertaald naar raming (cumulatief in 2020 en 2021):</a:t>
            </a:r>
          </a:p>
          <a:p>
            <a:pPr marL="1116000" lvl="3" indent="-342900">
              <a:lnSpc>
                <a:spcPct val="100000"/>
              </a:lnSpc>
              <a:buClr>
                <a:srgbClr val="000000"/>
              </a:buClr>
              <a:buSzPct val="140000"/>
            </a:pPr>
            <a:r>
              <a:rPr lang="nl-NL" sz="18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-2%-punt woninginvesteringen</a:t>
            </a:r>
          </a:p>
          <a:p>
            <a:pPr marL="1116000" lvl="3" indent="-342900">
              <a:lnSpc>
                <a:spcPct val="100000"/>
              </a:lnSpc>
              <a:buClr>
                <a:srgbClr val="000000"/>
              </a:buClr>
              <a:buSzPct val="140000"/>
            </a:pPr>
            <a:r>
              <a:rPr lang="nl-NL" sz="18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-3%-punt overheidsinvesteringen</a:t>
            </a:r>
          </a:p>
          <a:p>
            <a:pPr marL="1116000" lvl="3" indent="-342900">
              <a:lnSpc>
                <a:spcPct val="100000"/>
              </a:lnSpc>
              <a:buClr>
                <a:srgbClr val="000000"/>
              </a:buClr>
              <a:buSzPct val="140000"/>
            </a:pPr>
            <a:r>
              <a:rPr lang="nl-NL" sz="18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-1%-punt bedrijfsinvesteringen</a:t>
            </a:r>
          </a:p>
          <a:p>
            <a:pPr marL="1116000" lvl="3" indent="-342900">
              <a:lnSpc>
                <a:spcPct val="100000"/>
              </a:lnSpc>
              <a:buClr>
                <a:srgbClr val="000000"/>
              </a:buClr>
              <a:buSzPct val="140000"/>
            </a:pPr>
            <a:r>
              <a:rPr lang="nl-NL" sz="1800" dirty="0" smtClean="0">
                <a:solidFill>
                  <a:srgbClr val="162257"/>
                </a:solidFill>
                <a:latin typeface="Verdana" panose="020B0604030504040204" pitchFamily="34" charset="0"/>
                <a:ea typeface="Verdana" panose="020B0604030504040204" pitchFamily="34" charset="0"/>
                <a:cs typeface="Verdana" panose="020B0604030504040204" pitchFamily="34" charset="0"/>
              </a:rPr>
              <a:t>-0,2%-punt bbp</a:t>
            </a:r>
          </a:p>
          <a:p>
            <a:pPr marL="773100" lvl="3" indent="0">
              <a:lnSpc>
                <a:spcPct val="100000"/>
              </a:lnSpc>
              <a:buClr>
                <a:srgbClr val="000000"/>
              </a:buClr>
              <a:buSzPct val="140000"/>
              <a:buNone/>
            </a:pPr>
            <a:endParaRPr lang="nl-NL" sz="2200" u="sng" dirty="0" smtClean="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342900" indent="-342900">
              <a:lnSpc>
                <a:spcPts val="2800"/>
              </a:lnSpc>
              <a:buClr>
                <a:srgbClr val="000000"/>
              </a:buClr>
              <a:buSzPct val="140000"/>
              <a:buFont typeface="Arial" panose="020B0604020202020204" pitchFamily="34" charset="0"/>
              <a:buChar char="•"/>
            </a:pP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a:p>
            <a:pPr marL="342900" indent="-342900">
              <a:lnSpc>
                <a:spcPts val="2800"/>
              </a:lnSpc>
              <a:buClr>
                <a:srgbClr val="000000"/>
              </a:buClr>
              <a:buSzPct val="140000"/>
              <a:buFont typeface="Arial" panose="020B0604020202020204" pitchFamily="34" charset="0"/>
              <a:buChar char="•"/>
            </a:pPr>
            <a:endParaRPr lang="nl-NL" sz="2200" dirty="0">
              <a:solidFill>
                <a:srgbClr val="16225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92226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7"/>
          <p:cNvSpPr>
            <a:spLocks noGrp="1"/>
          </p:cNvSpPr>
          <p:nvPr>
            <p:ph type="title"/>
          </p:nvPr>
        </p:nvSpPr>
        <p:spPr>
          <a:solidFill>
            <a:srgbClr val="44287F"/>
          </a:solidFill>
        </p:spPr>
        <p:txBody>
          <a:bodyPr anchor="ctr"/>
          <a:lstStyle/>
          <a:p>
            <a:pPr algn="ctr"/>
            <a:r>
              <a:rPr lang="nl-NL" sz="2600" dirty="0" smtClean="0">
                <a:solidFill>
                  <a:schemeClr val="bg1"/>
                </a:solidFill>
              </a:rPr>
              <a:t>Headline HICP en kerninflatie</a:t>
            </a:r>
            <a:endParaRPr lang="nl-NL" sz="2600" dirty="0">
              <a:solidFill>
                <a:schemeClr val="bg1"/>
              </a:solidFill>
            </a:endParaRPr>
          </a:p>
        </p:txBody>
      </p:sp>
      <p:pic>
        <p:nvPicPr>
          <p:cNvPr id="17" name="Tijdelijke aanduiding voor inhoud 16"/>
          <p:cNvPicPr>
            <a:picLocks noGrp="1" noChangeAspect="1"/>
          </p:cNvPicPr>
          <p:nvPr>
            <p:ph sz="half" idx="1"/>
          </p:nvPr>
        </p:nvPicPr>
        <p:blipFill>
          <a:blip r:embed="rId3"/>
          <a:stretch>
            <a:fillRect/>
          </a:stretch>
        </p:blipFill>
        <p:spPr>
          <a:xfrm>
            <a:off x="295275" y="1590687"/>
            <a:ext cx="4276725" cy="4111600"/>
          </a:xfrm>
          <a:prstGeom prst="rect">
            <a:avLst/>
          </a:prstGeom>
        </p:spPr>
      </p:pic>
      <p:pic>
        <p:nvPicPr>
          <p:cNvPr id="18" name="Afbeelding 17"/>
          <p:cNvPicPr>
            <a:picLocks noChangeAspect="1"/>
          </p:cNvPicPr>
          <p:nvPr/>
        </p:nvPicPr>
        <p:blipFill>
          <a:blip r:embed="rId4"/>
          <a:stretch>
            <a:fillRect/>
          </a:stretch>
        </p:blipFill>
        <p:spPr>
          <a:xfrm>
            <a:off x="4773604" y="1590687"/>
            <a:ext cx="4247566" cy="4111600"/>
          </a:xfrm>
          <a:prstGeom prst="rect">
            <a:avLst/>
          </a:prstGeom>
        </p:spPr>
      </p:pic>
      <p:pic>
        <p:nvPicPr>
          <p:cNvPr id="19" name="Afbeelding 18"/>
          <p:cNvPicPr>
            <a:picLocks noChangeAspect="1"/>
          </p:cNvPicPr>
          <p:nvPr/>
        </p:nvPicPr>
        <p:blipFill>
          <a:blip r:embed="rId5"/>
          <a:stretch>
            <a:fillRect/>
          </a:stretch>
        </p:blipFill>
        <p:spPr>
          <a:xfrm>
            <a:off x="4773605" y="1590688"/>
            <a:ext cx="4253004" cy="4111600"/>
          </a:xfrm>
          <a:prstGeom prst="rect">
            <a:avLst/>
          </a:prstGeom>
        </p:spPr>
      </p:pic>
      <p:pic>
        <p:nvPicPr>
          <p:cNvPr id="20" name="Afbeelding 19"/>
          <p:cNvPicPr>
            <a:picLocks noChangeAspect="1"/>
          </p:cNvPicPr>
          <p:nvPr/>
        </p:nvPicPr>
        <p:blipFill>
          <a:blip r:embed="rId6"/>
          <a:stretch>
            <a:fillRect/>
          </a:stretch>
        </p:blipFill>
        <p:spPr>
          <a:xfrm>
            <a:off x="289836" y="1590686"/>
            <a:ext cx="4282229" cy="4111601"/>
          </a:xfrm>
          <a:prstGeom prst="rect">
            <a:avLst/>
          </a:prstGeom>
        </p:spPr>
      </p:pic>
      <p:pic>
        <p:nvPicPr>
          <p:cNvPr id="21" name="Afbeelding 20"/>
          <p:cNvPicPr>
            <a:picLocks noChangeAspect="1"/>
          </p:cNvPicPr>
          <p:nvPr/>
        </p:nvPicPr>
        <p:blipFill>
          <a:blip r:embed="rId7"/>
          <a:stretch>
            <a:fillRect/>
          </a:stretch>
        </p:blipFill>
        <p:spPr>
          <a:xfrm>
            <a:off x="295201" y="1590686"/>
            <a:ext cx="4282230" cy="4111602"/>
          </a:xfrm>
          <a:prstGeom prst="rect">
            <a:avLst/>
          </a:prstGeom>
        </p:spPr>
      </p:pic>
      <p:pic>
        <p:nvPicPr>
          <p:cNvPr id="22" name="Afbeelding 21"/>
          <p:cNvPicPr>
            <a:picLocks noChangeAspect="1"/>
          </p:cNvPicPr>
          <p:nvPr/>
        </p:nvPicPr>
        <p:blipFill>
          <a:blip r:embed="rId8"/>
          <a:stretch>
            <a:fillRect/>
          </a:stretch>
        </p:blipFill>
        <p:spPr>
          <a:xfrm>
            <a:off x="4773605" y="1590686"/>
            <a:ext cx="4253006" cy="4111601"/>
          </a:xfrm>
          <a:prstGeom prst="rect">
            <a:avLst/>
          </a:prstGeom>
        </p:spPr>
      </p:pic>
      <p:pic>
        <p:nvPicPr>
          <p:cNvPr id="23" name="Afbeelding 22"/>
          <p:cNvPicPr>
            <a:picLocks noChangeAspect="1"/>
          </p:cNvPicPr>
          <p:nvPr/>
        </p:nvPicPr>
        <p:blipFill>
          <a:blip r:embed="rId9"/>
          <a:stretch>
            <a:fillRect/>
          </a:stretch>
        </p:blipFill>
        <p:spPr>
          <a:xfrm>
            <a:off x="4773605" y="1590686"/>
            <a:ext cx="4247568" cy="4111602"/>
          </a:xfrm>
          <a:prstGeom prst="rect">
            <a:avLst/>
          </a:prstGeom>
        </p:spPr>
      </p:pic>
      <p:pic>
        <p:nvPicPr>
          <p:cNvPr id="24" name="Afbeelding 23"/>
          <p:cNvPicPr>
            <a:picLocks noChangeAspect="1"/>
          </p:cNvPicPr>
          <p:nvPr/>
        </p:nvPicPr>
        <p:blipFill>
          <a:blip r:embed="rId10"/>
          <a:stretch>
            <a:fillRect/>
          </a:stretch>
        </p:blipFill>
        <p:spPr>
          <a:xfrm>
            <a:off x="295198" y="1590686"/>
            <a:ext cx="4276727" cy="4111602"/>
          </a:xfrm>
          <a:prstGeom prst="rect">
            <a:avLst/>
          </a:prstGeom>
        </p:spPr>
      </p:pic>
      <p:pic>
        <p:nvPicPr>
          <p:cNvPr id="25" name="Afbeelding 24"/>
          <p:cNvPicPr>
            <a:picLocks noChangeAspect="1"/>
          </p:cNvPicPr>
          <p:nvPr/>
        </p:nvPicPr>
        <p:blipFill>
          <a:blip r:embed="rId11"/>
          <a:stretch>
            <a:fillRect/>
          </a:stretch>
        </p:blipFill>
        <p:spPr>
          <a:xfrm>
            <a:off x="295199" y="1590686"/>
            <a:ext cx="4282230" cy="4111602"/>
          </a:xfrm>
          <a:prstGeom prst="rect">
            <a:avLst/>
          </a:prstGeom>
        </p:spPr>
      </p:pic>
      <p:pic>
        <p:nvPicPr>
          <p:cNvPr id="26" name="Afbeelding 25"/>
          <p:cNvPicPr>
            <a:picLocks noChangeAspect="1"/>
          </p:cNvPicPr>
          <p:nvPr/>
        </p:nvPicPr>
        <p:blipFill>
          <a:blip r:embed="rId12"/>
          <a:stretch>
            <a:fillRect/>
          </a:stretch>
        </p:blipFill>
        <p:spPr>
          <a:xfrm>
            <a:off x="4768099" y="1590686"/>
            <a:ext cx="4247387" cy="4111601"/>
          </a:xfrm>
          <a:prstGeom prst="rect">
            <a:avLst/>
          </a:prstGeom>
        </p:spPr>
      </p:pic>
      <p:pic>
        <p:nvPicPr>
          <p:cNvPr id="27" name="Afbeelding 26"/>
          <p:cNvPicPr>
            <a:picLocks noChangeAspect="1"/>
          </p:cNvPicPr>
          <p:nvPr/>
        </p:nvPicPr>
        <p:blipFill>
          <a:blip r:embed="rId13"/>
          <a:stretch>
            <a:fillRect/>
          </a:stretch>
        </p:blipFill>
        <p:spPr>
          <a:xfrm>
            <a:off x="4768099" y="1590686"/>
            <a:ext cx="4253007" cy="4111602"/>
          </a:xfrm>
          <a:prstGeom prst="rect">
            <a:avLst/>
          </a:prstGeom>
        </p:spPr>
      </p:pic>
      <p:pic>
        <p:nvPicPr>
          <p:cNvPr id="28" name="Afbeelding 27"/>
          <p:cNvPicPr>
            <a:picLocks noChangeAspect="1"/>
          </p:cNvPicPr>
          <p:nvPr/>
        </p:nvPicPr>
        <p:blipFill>
          <a:blip r:embed="rId14"/>
          <a:stretch>
            <a:fillRect/>
          </a:stretch>
        </p:blipFill>
        <p:spPr>
          <a:xfrm>
            <a:off x="295198" y="1590686"/>
            <a:ext cx="4282229" cy="4111601"/>
          </a:xfrm>
          <a:prstGeom prst="rect">
            <a:avLst/>
          </a:prstGeom>
        </p:spPr>
      </p:pic>
      <p:sp>
        <p:nvSpPr>
          <p:cNvPr id="30" name="Tekstvak 29">
            <a:hlinkClick r:id="rId15" action="ppaction://hlinksldjump"/>
          </p:cNvPr>
          <p:cNvSpPr txBox="1"/>
          <p:nvPr/>
        </p:nvSpPr>
        <p:spPr>
          <a:xfrm>
            <a:off x="8329961" y="5906634"/>
            <a:ext cx="638925" cy="246221"/>
          </a:xfrm>
          <a:prstGeom prst="rect">
            <a:avLst/>
          </a:prstGeom>
          <a:solidFill>
            <a:srgbClr val="0000FF"/>
          </a:solidFill>
        </p:spPr>
        <p:txBody>
          <a:bodyPr wrap="square" rtlCol="0">
            <a:spAutoFit/>
          </a:bodyPr>
          <a:lstStyle/>
          <a:p>
            <a:r>
              <a:rPr lang="nl-NL" sz="1000" dirty="0" smtClean="0">
                <a:solidFill>
                  <a:prstClr val="white"/>
                </a:solidFill>
              </a:rPr>
              <a:t>Terug</a:t>
            </a:r>
            <a:endParaRPr lang="nl-NL" sz="1000" dirty="0">
              <a:solidFill>
                <a:prstClr val="white"/>
              </a:solidFill>
            </a:endParaRPr>
          </a:p>
        </p:txBody>
      </p:sp>
      <p:sp>
        <p:nvSpPr>
          <p:cNvPr id="2" name="Tijdelijke aanduiding voor datum 1"/>
          <p:cNvSpPr>
            <a:spLocks noGrp="1"/>
          </p:cNvSpPr>
          <p:nvPr>
            <p:ph type="dt" sz="half" idx="10"/>
          </p:nvPr>
        </p:nvSpPr>
        <p:spPr/>
        <p:txBody>
          <a:bodyPr/>
          <a:lstStyle/>
          <a:p>
            <a:r>
              <a:rPr lang="nl-NL" smtClean="0">
                <a:solidFill>
                  <a:prstClr val="black"/>
                </a:solidFill>
              </a:rPr>
              <a:t>24 januari 2020</a:t>
            </a:r>
            <a:endParaRPr lang="nl-NL" dirty="0">
              <a:solidFill>
                <a:prstClr val="black"/>
              </a:solidFill>
            </a:endParaRPr>
          </a:p>
        </p:txBody>
      </p:sp>
      <p:sp>
        <p:nvSpPr>
          <p:cNvPr id="3" name="Tijdelijke aanduiding voor voettekst 2"/>
          <p:cNvSpPr>
            <a:spLocks noGrp="1"/>
          </p:cNvSpPr>
          <p:nvPr>
            <p:ph type="ftr" sz="quarter" idx="3"/>
          </p:nvPr>
        </p:nvSpPr>
        <p:spPr/>
        <p:txBody>
          <a:bodyPr/>
          <a:lstStyle/>
          <a:p>
            <a:r>
              <a:rPr lang="nl-NL" smtClean="0">
                <a:solidFill>
                  <a:prstClr val="black"/>
                </a:solidFill>
              </a:rPr>
              <a:t>Vragen(v)uur ECB-beleid</a:t>
            </a:r>
            <a:endParaRPr lang="nl-NL" dirty="0">
              <a:solidFill>
                <a:prstClr val="black"/>
              </a:solidFill>
            </a:endParaRPr>
          </a:p>
        </p:txBody>
      </p:sp>
    </p:spTree>
    <p:extLst>
      <p:ext uri="{BB962C8B-B14F-4D97-AF65-F5344CB8AC3E}">
        <p14:creationId xmlns:p14="http://schemas.microsoft.com/office/powerpoint/2010/main" val="25630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7"/>
          <p:cNvSpPr>
            <a:spLocks noGrp="1"/>
          </p:cNvSpPr>
          <p:nvPr>
            <p:ph type="title"/>
          </p:nvPr>
        </p:nvSpPr>
        <p:spPr>
          <a:solidFill>
            <a:srgbClr val="44287F"/>
          </a:solidFill>
        </p:spPr>
        <p:txBody>
          <a:bodyPr anchor="ctr"/>
          <a:lstStyle/>
          <a:p>
            <a:pPr algn="ctr"/>
            <a:r>
              <a:rPr lang="nl-NL" sz="2600" dirty="0" smtClean="0">
                <a:solidFill>
                  <a:schemeClr val="bg1"/>
                </a:solidFill>
              </a:rPr>
              <a:t>Headline HICP en kerninflatie</a:t>
            </a:r>
            <a:endParaRPr lang="nl-NL" sz="2600" dirty="0">
              <a:solidFill>
                <a:schemeClr val="bg1"/>
              </a:solidFill>
            </a:endParaRPr>
          </a:p>
        </p:txBody>
      </p:sp>
      <p:sp>
        <p:nvSpPr>
          <p:cNvPr id="30" name="Tekstvak 29">
            <a:hlinkClick r:id="rId3" action="ppaction://hlinksldjump"/>
          </p:cNvPr>
          <p:cNvSpPr txBox="1"/>
          <p:nvPr/>
        </p:nvSpPr>
        <p:spPr>
          <a:xfrm>
            <a:off x="8329961" y="5906634"/>
            <a:ext cx="638925" cy="246221"/>
          </a:xfrm>
          <a:prstGeom prst="rect">
            <a:avLst/>
          </a:prstGeom>
          <a:solidFill>
            <a:srgbClr val="0000FF"/>
          </a:solidFill>
        </p:spPr>
        <p:txBody>
          <a:bodyPr wrap="square" rtlCol="0">
            <a:spAutoFit/>
          </a:bodyPr>
          <a:lstStyle/>
          <a:p>
            <a:r>
              <a:rPr lang="nl-NL" sz="1000" dirty="0" smtClean="0">
                <a:solidFill>
                  <a:prstClr val="white"/>
                </a:solidFill>
              </a:rPr>
              <a:t>Terug</a:t>
            </a:r>
            <a:endParaRPr lang="nl-NL" sz="1000" dirty="0">
              <a:solidFill>
                <a:prstClr val="white"/>
              </a:solidFill>
            </a:endParaRPr>
          </a:p>
        </p:txBody>
      </p:sp>
      <p:pic>
        <p:nvPicPr>
          <p:cNvPr id="6" name="Afbeelding 5"/>
          <p:cNvPicPr>
            <a:picLocks noChangeAspect="1"/>
          </p:cNvPicPr>
          <p:nvPr/>
        </p:nvPicPr>
        <p:blipFill>
          <a:blip r:embed="rId4"/>
          <a:stretch>
            <a:fillRect/>
          </a:stretch>
        </p:blipFill>
        <p:spPr>
          <a:xfrm>
            <a:off x="102489" y="1621540"/>
            <a:ext cx="8760711" cy="4023709"/>
          </a:xfrm>
          <a:prstGeom prst="rect">
            <a:avLst/>
          </a:prstGeom>
        </p:spPr>
      </p:pic>
      <p:sp>
        <p:nvSpPr>
          <p:cNvPr id="2" name="Tijdelijke aanduiding voor datum 1"/>
          <p:cNvSpPr>
            <a:spLocks noGrp="1"/>
          </p:cNvSpPr>
          <p:nvPr>
            <p:ph type="dt" sz="half" idx="10"/>
          </p:nvPr>
        </p:nvSpPr>
        <p:spPr/>
        <p:txBody>
          <a:bodyPr/>
          <a:lstStyle/>
          <a:p>
            <a:r>
              <a:rPr lang="nl-NL" smtClean="0">
                <a:solidFill>
                  <a:prstClr val="black"/>
                </a:solidFill>
              </a:rPr>
              <a:t>24 januari 2020</a:t>
            </a:r>
            <a:endParaRPr lang="nl-NL" dirty="0">
              <a:solidFill>
                <a:prstClr val="black"/>
              </a:solidFill>
            </a:endParaRPr>
          </a:p>
        </p:txBody>
      </p:sp>
      <p:sp>
        <p:nvSpPr>
          <p:cNvPr id="3" name="Tijdelijke aanduiding voor voettekst 2"/>
          <p:cNvSpPr>
            <a:spLocks noGrp="1"/>
          </p:cNvSpPr>
          <p:nvPr>
            <p:ph type="ftr" sz="quarter" idx="3"/>
          </p:nvPr>
        </p:nvSpPr>
        <p:spPr/>
        <p:txBody>
          <a:bodyPr/>
          <a:lstStyle/>
          <a:p>
            <a:r>
              <a:rPr lang="nl-NL" smtClean="0">
                <a:solidFill>
                  <a:prstClr val="black"/>
                </a:solidFill>
              </a:rPr>
              <a:t>Vragen(v)uur ECB-beleid</a:t>
            </a:r>
            <a:endParaRPr lang="nl-NL" dirty="0">
              <a:solidFill>
                <a:prstClr val="black"/>
              </a:solidFill>
            </a:endParaRPr>
          </a:p>
        </p:txBody>
      </p:sp>
    </p:spTree>
    <p:extLst>
      <p:ext uri="{BB962C8B-B14F-4D97-AF65-F5344CB8AC3E}">
        <p14:creationId xmlns:p14="http://schemas.microsoft.com/office/powerpoint/2010/main" val="14297926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7"/>
          <p:cNvSpPr>
            <a:spLocks noGrp="1"/>
          </p:cNvSpPr>
          <p:nvPr>
            <p:ph type="title"/>
          </p:nvPr>
        </p:nvSpPr>
        <p:spPr>
          <a:solidFill>
            <a:srgbClr val="44287F"/>
          </a:solidFill>
        </p:spPr>
        <p:txBody>
          <a:bodyPr anchor="ctr"/>
          <a:lstStyle/>
          <a:p>
            <a:pPr algn="ctr"/>
            <a:r>
              <a:rPr lang="nl-NL" sz="2600" dirty="0">
                <a:solidFill>
                  <a:schemeClr val="bg1"/>
                </a:solidFill>
              </a:rPr>
              <a:t>Euro area </a:t>
            </a:r>
            <a:r>
              <a:rPr lang="nl-NL" sz="2600" dirty="0" err="1">
                <a:solidFill>
                  <a:schemeClr val="bg1"/>
                </a:solidFill>
              </a:rPr>
              <a:t>financing</a:t>
            </a:r>
            <a:r>
              <a:rPr lang="nl-NL" sz="2600" dirty="0">
                <a:solidFill>
                  <a:schemeClr val="bg1"/>
                </a:solidFill>
              </a:rPr>
              <a:t> </a:t>
            </a:r>
            <a:r>
              <a:rPr lang="nl-NL" sz="2600" dirty="0" err="1">
                <a:solidFill>
                  <a:schemeClr val="bg1"/>
                </a:solidFill>
              </a:rPr>
              <a:t>conditions</a:t>
            </a:r>
            <a:r>
              <a:rPr lang="nl-NL" sz="2600" dirty="0">
                <a:solidFill>
                  <a:schemeClr val="bg1"/>
                </a:solidFill>
              </a:rPr>
              <a:t> </a:t>
            </a:r>
            <a:r>
              <a:rPr lang="nl-NL" sz="2600" dirty="0" err="1">
                <a:solidFill>
                  <a:schemeClr val="bg1"/>
                </a:solidFill>
              </a:rPr>
              <a:t>and</a:t>
            </a:r>
            <a:r>
              <a:rPr lang="nl-NL" sz="2600" dirty="0">
                <a:solidFill>
                  <a:schemeClr val="bg1"/>
                </a:solidFill>
              </a:rPr>
              <a:t> exchange </a:t>
            </a:r>
            <a:r>
              <a:rPr lang="nl-NL" sz="2600" dirty="0" err="1">
                <a:solidFill>
                  <a:schemeClr val="bg1"/>
                </a:solidFill>
              </a:rPr>
              <a:t>rate</a:t>
            </a:r>
            <a:endParaRPr lang="nl-NL" sz="2600" dirty="0">
              <a:solidFill>
                <a:schemeClr val="bg1"/>
              </a:solidFill>
            </a:endParaRPr>
          </a:p>
        </p:txBody>
      </p:sp>
      <p:pic>
        <p:nvPicPr>
          <p:cNvPr id="3" name="Afbeelding 2"/>
          <p:cNvPicPr>
            <a:picLocks noChangeAspect="1"/>
          </p:cNvPicPr>
          <p:nvPr/>
        </p:nvPicPr>
        <p:blipFill>
          <a:blip r:embed="rId3"/>
          <a:stretch>
            <a:fillRect/>
          </a:stretch>
        </p:blipFill>
        <p:spPr>
          <a:xfrm>
            <a:off x="295200" y="1463040"/>
            <a:ext cx="4029646" cy="4601068"/>
          </a:xfrm>
          <a:prstGeom prst="rect">
            <a:avLst/>
          </a:prstGeom>
        </p:spPr>
      </p:pic>
      <p:pic>
        <p:nvPicPr>
          <p:cNvPr id="5" name="Afbeelding 4"/>
          <p:cNvPicPr>
            <a:picLocks noChangeAspect="1"/>
          </p:cNvPicPr>
          <p:nvPr/>
        </p:nvPicPr>
        <p:blipFill>
          <a:blip r:embed="rId4"/>
          <a:stretch>
            <a:fillRect/>
          </a:stretch>
        </p:blipFill>
        <p:spPr>
          <a:xfrm>
            <a:off x="4403464" y="1382357"/>
            <a:ext cx="4459736" cy="4502076"/>
          </a:xfrm>
          <a:prstGeom prst="rect">
            <a:avLst/>
          </a:prstGeom>
        </p:spPr>
      </p:pic>
      <p:sp>
        <p:nvSpPr>
          <p:cNvPr id="2" name="Tijdelijke aanduiding voor datum 1"/>
          <p:cNvSpPr>
            <a:spLocks noGrp="1"/>
          </p:cNvSpPr>
          <p:nvPr>
            <p:ph type="dt" sz="half" idx="10"/>
          </p:nvPr>
        </p:nvSpPr>
        <p:spPr/>
        <p:txBody>
          <a:bodyPr/>
          <a:lstStyle/>
          <a:p>
            <a:r>
              <a:rPr lang="nl-NL" smtClean="0">
                <a:solidFill>
                  <a:prstClr val="black"/>
                </a:solidFill>
              </a:rPr>
              <a:t>24 januari 2020</a:t>
            </a:r>
            <a:endParaRPr lang="nl-NL" dirty="0">
              <a:solidFill>
                <a:prstClr val="black"/>
              </a:solidFill>
            </a:endParaRPr>
          </a:p>
        </p:txBody>
      </p:sp>
      <p:sp>
        <p:nvSpPr>
          <p:cNvPr id="4" name="Tijdelijke aanduiding voor voettekst 3"/>
          <p:cNvSpPr>
            <a:spLocks noGrp="1"/>
          </p:cNvSpPr>
          <p:nvPr>
            <p:ph type="ftr" sz="quarter" idx="3"/>
          </p:nvPr>
        </p:nvSpPr>
        <p:spPr/>
        <p:txBody>
          <a:bodyPr/>
          <a:lstStyle/>
          <a:p>
            <a:r>
              <a:rPr lang="nl-NL" smtClean="0">
                <a:solidFill>
                  <a:prstClr val="black"/>
                </a:solidFill>
              </a:rPr>
              <a:t>Vragen(v)uur ECB-beleid</a:t>
            </a:r>
            <a:endParaRPr lang="nl-NL" dirty="0">
              <a:solidFill>
                <a:prstClr val="black"/>
              </a:solidFill>
            </a:endParaRPr>
          </a:p>
        </p:txBody>
      </p:sp>
    </p:spTree>
    <p:extLst>
      <p:ext uri="{BB962C8B-B14F-4D97-AF65-F5344CB8AC3E}">
        <p14:creationId xmlns:p14="http://schemas.microsoft.com/office/powerpoint/2010/main" val="2505970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solidFill>
            <a:srgbClr val="44287F"/>
          </a:solidFill>
        </p:spPr>
        <p:txBody>
          <a:bodyPr anchor="ctr"/>
          <a:lstStyle/>
          <a:p>
            <a:pPr algn="ctr"/>
            <a:r>
              <a:rPr lang="nl-NL" dirty="0">
                <a:solidFill>
                  <a:schemeClr val="bg1"/>
                </a:solidFill>
              </a:rPr>
              <a:t>Kerngegevens van de raming (1)</a:t>
            </a:r>
          </a:p>
        </p:txBody>
      </p:sp>
      <p:graphicFrame>
        <p:nvGraphicFramePr>
          <p:cNvPr id="2" name="Object 1"/>
          <p:cNvGraphicFramePr>
            <a:graphicFrameLocks noChangeAspect="1"/>
          </p:cNvGraphicFramePr>
          <p:nvPr>
            <p:extLst>
              <p:ext uri="{D42A27DB-BD31-4B8C-83A1-F6EECF244321}">
                <p14:modId xmlns:p14="http://schemas.microsoft.com/office/powerpoint/2010/main" val="3530347597"/>
              </p:ext>
            </p:extLst>
          </p:nvPr>
        </p:nvGraphicFramePr>
        <p:xfrm>
          <a:off x="238125" y="1776413"/>
          <a:ext cx="8667750" cy="3305175"/>
        </p:xfrm>
        <a:graphic>
          <a:graphicData uri="http://schemas.openxmlformats.org/presentationml/2006/ole">
            <mc:AlternateContent xmlns:mc="http://schemas.openxmlformats.org/markup-compatibility/2006">
              <mc:Choice xmlns:v="urn:schemas-microsoft-com:vml" Requires="v">
                <p:oleObj spid="_x0000_s77901" name="Worksheet" r:id="rId4" imgW="8667629" imgH="3305228" progId="Excel.Sheet.12">
                  <p:embed/>
                </p:oleObj>
              </mc:Choice>
              <mc:Fallback>
                <p:oleObj name="Worksheet" r:id="rId4" imgW="8667629" imgH="3305228" progId="Excel.Sheet.12">
                  <p:embed/>
                  <p:pic>
                    <p:nvPicPr>
                      <p:cNvPr id="0" name=""/>
                      <p:cNvPicPr/>
                      <p:nvPr/>
                    </p:nvPicPr>
                    <p:blipFill>
                      <a:blip r:embed="rId5"/>
                      <a:stretch>
                        <a:fillRect/>
                      </a:stretch>
                    </p:blipFill>
                    <p:spPr>
                      <a:xfrm>
                        <a:off x="238125" y="1776413"/>
                        <a:ext cx="8667750" cy="3305175"/>
                      </a:xfrm>
                      <a:prstGeom prst="rect">
                        <a:avLst/>
                      </a:prstGeom>
                    </p:spPr>
                  </p:pic>
                </p:oleObj>
              </mc:Fallback>
            </mc:AlternateContent>
          </a:graphicData>
        </a:graphic>
      </p:graphicFrame>
    </p:spTree>
    <p:extLst>
      <p:ext uri="{BB962C8B-B14F-4D97-AF65-F5344CB8AC3E}">
        <p14:creationId xmlns:p14="http://schemas.microsoft.com/office/powerpoint/2010/main" val="2362150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solidFill>
            <a:srgbClr val="44287F"/>
          </a:solidFill>
        </p:spPr>
        <p:txBody>
          <a:bodyPr anchor="ctr"/>
          <a:lstStyle/>
          <a:p>
            <a:pPr algn="ctr"/>
            <a:r>
              <a:rPr lang="nl-NL" dirty="0">
                <a:solidFill>
                  <a:schemeClr val="bg1"/>
                </a:solidFill>
              </a:rPr>
              <a:t>Kerngegevens van de raming (1)</a:t>
            </a:r>
          </a:p>
        </p:txBody>
      </p:sp>
      <p:graphicFrame>
        <p:nvGraphicFramePr>
          <p:cNvPr id="2" name="Object 1"/>
          <p:cNvGraphicFramePr>
            <a:graphicFrameLocks noChangeAspect="1"/>
          </p:cNvGraphicFramePr>
          <p:nvPr>
            <p:extLst>
              <p:ext uri="{D42A27DB-BD31-4B8C-83A1-F6EECF244321}">
                <p14:modId xmlns:p14="http://schemas.microsoft.com/office/powerpoint/2010/main" val="1953470541"/>
              </p:ext>
            </p:extLst>
          </p:nvPr>
        </p:nvGraphicFramePr>
        <p:xfrm>
          <a:off x="238125" y="1776413"/>
          <a:ext cx="8667750" cy="3305175"/>
        </p:xfrm>
        <a:graphic>
          <a:graphicData uri="http://schemas.openxmlformats.org/presentationml/2006/ole">
            <mc:AlternateContent xmlns:mc="http://schemas.openxmlformats.org/markup-compatibility/2006">
              <mc:Choice xmlns:v="urn:schemas-microsoft-com:vml" Requires="v">
                <p:oleObj spid="_x0000_s81981" name="Worksheet" r:id="rId4" imgW="8667629" imgH="3305228" progId="Excel.Sheet.12">
                  <p:embed/>
                </p:oleObj>
              </mc:Choice>
              <mc:Fallback>
                <p:oleObj name="Worksheet" r:id="rId4" imgW="8667629" imgH="3305228" progId="Excel.Sheet.12">
                  <p:embed/>
                  <p:pic>
                    <p:nvPicPr>
                      <p:cNvPr id="2" name="Object 1"/>
                      <p:cNvPicPr/>
                      <p:nvPr/>
                    </p:nvPicPr>
                    <p:blipFill>
                      <a:blip r:embed="rId5"/>
                      <a:stretch>
                        <a:fillRect/>
                      </a:stretch>
                    </p:blipFill>
                    <p:spPr>
                      <a:xfrm>
                        <a:off x="238125" y="1776413"/>
                        <a:ext cx="8667750" cy="3305175"/>
                      </a:xfrm>
                      <a:prstGeom prst="rect">
                        <a:avLst/>
                      </a:prstGeom>
                    </p:spPr>
                  </p:pic>
                </p:oleObj>
              </mc:Fallback>
            </mc:AlternateContent>
          </a:graphicData>
        </a:graphic>
      </p:graphicFrame>
    </p:spTree>
    <p:extLst>
      <p:ext uri="{BB962C8B-B14F-4D97-AF65-F5344CB8AC3E}">
        <p14:creationId xmlns:p14="http://schemas.microsoft.com/office/powerpoint/2010/main" val="3776329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solidFill>
            <a:srgbClr val="44287F"/>
          </a:solidFill>
        </p:spPr>
        <p:txBody>
          <a:bodyPr anchor="ctr"/>
          <a:lstStyle/>
          <a:p>
            <a:pPr algn="ctr"/>
            <a:r>
              <a:rPr lang="nl-NL" dirty="0">
                <a:solidFill>
                  <a:schemeClr val="bg1"/>
                </a:solidFill>
              </a:rPr>
              <a:t>Kerngegevens van de raming (1)</a:t>
            </a:r>
          </a:p>
        </p:txBody>
      </p:sp>
      <p:graphicFrame>
        <p:nvGraphicFramePr>
          <p:cNvPr id="2" name="Object 1"/>
          <p:cNvGraphicFramePr>
            <a:graphicFrameLocks noChangeAspect="1"/>
          </p:cNvGraphicFramePr>
          <p:nvPr>
            <p:extLst>
              <p:ext uri="{D42A27DB-BD31-4B8C-83A1-F6EECF244321}">
                <p14:modId xmlns:p14="http://schemas.microsoft.com/office/powerpoint/2010/main" val="4027441877"/>
              </p:ext>
            </p:extLst>
          </p:nvPr>
        </p:nvGraphicFramePr>
        <p:xfrm>
          <a:off x="238125" y="1776413"/>
          <a:ext cx="8667750" cy="3305175"/>
        </p:xfrm>
        <a:graphic>
          <a:graphicData uri="http://schemas.openxmlformats.org/presentationml/2006/ole">
            <mc:AlternateContent xmlns:mc="http://schemas.openxmlformats.org/markup-compatibility/2006">
              <mc:Choice xmlns:v="urn:schemas-microsoft-com:vml" Requires="v">
                <p:oleObj spid="_x0000_s83005" name="Worksheet" r:id="rId4" imgW="8667629" imgH="3305228" progId="Excel.Sheet.12">
                  <p:embed/>
                </p:oleObj>
              </mc:Choice>
              <mc:Fallback>
                <p:oleObj name="Worksheet" r:id="rId4" imgW="8667629" imgH="3305228" progId="Excel.Sheet.12">
                  <p:embed/>
                  <p:pic>
                    <p:nvPicPr>
                      <p:cNvPr id="2" name="Object 1"/>
                      <p:cNvPicPr/>
                      <p:nvPr/>
                    </p:nvPicPr>
                    <p:blipFill>
                      <a:blip r:embed="rId5"/>
                      <a:stretch>
                        <a:fillRect/>
                      </a:stretch>
                    </p:blipFill>
                    <p:spPr>
                      <a:xfrm>
                        <a:off x="238125" y="1776413"/>
                        <a:ext cx="8667750" cy="3305175"/>
                      </a:xfrm>
                      <a:prstGeom prst="rect">
                        <a:avLst/>
                      </a:prstGeom>
                    </p:spPr>
                  </p:pic>
                </p:oleObj>
              </mc:Fallback>
            </mc:AlternateContent>
          </a:graphicData>
        </a:graphic>
      </p:graphicFrame>
    </p:spTree>
    <p:extLst>
      <p:ext uri="{BB962C8B-B14F-4D97-AF65-F5344CB8AC3E}">
        <p14:creationId xmlns:p14="http://schemas.microsoft.com/office/powerpoint/2010/main" val="1137709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LichteAchtergrond4x3">
  <a:themeElements>
    <a:clrScheme name="DNB">
      <a:dk1>
        <a:sysClr val="windowText" lastClr="000000"/>
      </a:dk1>
      <a:lt1>
        <a:sysClr val="window" lastClr="FFFFFF"/>
      </a:lt1>
      <a:dk2>
        <a:srgbClr val="44546A"/>
      </a:dk2>
      <a:lt2>
        <a:srgbClr val="E7E6E6"/>
      </a:lt2>
      <a:accent1>
        <a:srgbClr val="2FB5E4"/>
      </a:accent1>
      <a:accent2>
        <a:srgbClr val="162257"/>
      </a:accent2>
      <a:accent3>
        <a:srgbClr val="B8450E"/>
      </a:accent3>
      <a:accent4>
        <a:srgbClr val="9B9000"/>
      </a:accent4>
      <a:accent5>
        <a:srgbClr val="D7CCAF"/>
      </a:accent5>
      <a:accent6>
        <a:srgbClr val="003E3B"/>
      </a:accent6>
      <a:hlink>
        <a:srgbClr val="162257"/>
      </a:hlink>
      <a:folHlink>
        <a:srgbClr val="422335"/>
      </a:folHlink>
    </a:clrScheme>
    <a:fontScheme name="DNB">
      <a:majorFont>
        <a:latin typeface="Verdana"/>
        <a:ea typeface=""/>
        <a:cs typeface=""/>
      </a:majorFont>
      <a:minorFont>
        <a:latin typeface="Verdana"/>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1.0.5.potx" id="{B270FB89-5B9F-428A-BCB9-6C207FB2C8FE}" vid="{AFFF9D4B-64E8-4DB5-B4AD-056B69DF5234}"/>
    </a:ext>
  </a:extLst>
</a:theme>
</file>

<file path=ppt/theme/theme2.xml><?xml version="1.0" encoding="utf-8"?>
<a:theme xmlns:a="http://schemas.openxmlformats.org/drawingml/2006/main" name="1_LichteAchtergrond4x3">
  <a:themeElements>
    <a:clrScheme name="DNB">
      <a:dk1>
        <a:sysClr val="windowText" lastClr="000000"/>
      </a:dk1>
      <a:lt1>
        <a:sysClr val="window" lastClr="FFFFFF"/>
      </a:lt1>
      <a:dk2>
        <a:srgbClr val="44546A"/>
      </a:dk2>
      <a:lt2>
        <a:srgbClr val="E7E6E6"/>
      </a:lt2>
      <a:accent1>
        <a:srgbClr val="2FB5E4"/>
      </a:accent1>
      <a:accent2>
        <a:srgbClr val="162257"/>
      </a:accent2>
      <a:accent3>
        <a:srgbClr val="B8450E"/>
      </a:accent3>
      <a:accent4>
        <a:srgbClr val="9B9000"/>
      </a:accent4>
      <a:accent5>
        <a:srgbClr val="D7CCAF"/>
      </a:accent5>
      <a:accent6>
        <a:srgbClr val="003E3B"/>
      </a:accent6>
      <a:hlink>
        <a:srgbClr val="162257"/>
      </a:hlink>
      <a:folHlink>
        <a:srgbClr val="422335"/>
      </a:folHlink>
    </a:clrScheme>
    <a:fontScheme name="DNB">
      <a:majorFont>
        <a:latin typeface="Verdana"/>
        <a:ea typeface=""/>
        <a:cs typeface=""/>
      </a:majorFont>
      <a:minorFont>
        <a:latin typeface="Verdana"/>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1.0.5.potx" id="{B270FB89-5B9F-428A-BCB9-6C207FB2C8FE}" vid="{AFFF9D4B-64E8-4DB5-B4AD-056B69DF5234}"/>
    </a:ext>
  </a:extLst>
</a:theme>
</file>

<file path=ppt/theme/theme3.xml><?xml version="1.0" encoding="utf-8"?>
<a:theme xmlns:a="http://schemas.openxmlformats.org/drawingml/2006/main" name="2_LichteAchtergrond4x3">
  <a:themeElements>
    <a:clrScheme name="DNB">
      <a:dk1>
        <a:sysClr val="windowText" lastClr="000000"/>
      </a:dk1>
      <a:lt1>
        <a:sysClr val="window" lastClr="FFFFFF"/>
      </a:lt1>
      <a:dk2>
        <a:srgbClr val="44546A"/>
      </a:dk2>
      <a:lt2>
        <a:srgbClr val="E7E6E6"/>
      </a:lt2>
      <a:accent1>
        <a:srgbClr val="2FB5E4"/>
      </a:accent1>
      <a:accent2>
        <a:srgbClr val="162257"/>
      </a:accent2>
      <a:accent3>
        <a:srgbClr val="B8450E"/>
      </a:accent3>
      <a:accent4>
        <a:srgbClr val="9B9000"/>
      </a:accent4>
      <a:accent5>
        <a:srgbClr val="D7CCAF"/>
      </a:accent5>
      <a:accent6>
        <a:srgbClr val="003E3B"/>
      </a:accent6>
      <a:hlink>
        <a:srgbClr val="162257"/>
      </a:hlink>
      <a:folHlink>
        <a:srgbClr val="422335"/>
      </a:folHlink>
    </a:clrScheme>
    <a:fontScheme name="DNB">
      <a:majorFont>
        <a:latin typeface="Verdana"/>
        <a:ea typeface=""/>
        <a:cs typeface=""/>
      </a:majorFont>
      <a:minorFont>
        <a:latin typeface="Verdana"/>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1.0.5.potx" id="{B270FB89-5B9F-428A-BCB9-6C207FB2C8FE}" vid="{AFFF9D4B-64E8-4DB5-B4AD-056B69DF5234}"/>
    </a:ext>
  </a:extLst>
</a:theme>
</file>

<file path=ppt/theme/theme4.xml><?xml version="1.0" encoding="utf-8"?>
<a:theme xmlns:a="http://schemas.openxmlformats.org/drawingml/2006/main" name="3_LichteAchtergrond4x3">
  <a:themeElements>
    <a:clrScheme name="DNB">
      <a:dk1>
        <a:sysClr val="windowText" lastClr="000000"/>
      </a:dk1>
      <a:lt1>
        <a:sysClr val="window" lastClr="FFFFFF"/>
      </a:lt1>
      <a:dk2>
        <a:srgbClr val="44546A"/>
      </a:dk2>
      <a:lt2>
        <a:srgbClr val="E7E6E6"/>
      </a:lt2>
      <a:accent1>
        <a:srgbClr val="2FB5E4"/>
      </a:accent1>
      <a:accent2>
        <a:srgbClr val="162257"/>
      </a:accent2>
      <a:accent3>
        <a:srgbClr val="B8450E"/>
      </a:accent3>
      <a:accent4>
        <a:srgbClr val="9B9000"/>
      </a:accent4>
      <a:accent5>
        <a:srgbClr val="D7CCAF"/>
      </a:accent5>
      <a:accent6>
        <a:srgbClr val="003E3B"/>
      </a:accent6>
      <a:hlink>
        <a:srgbClr val="162257"/>
      </a:hlink>
      <a:folHlink>
        <a:srgbClr val="422335"/>
      </a:folHlink>
    </a:clrScheme>
    <a:fontScheme name="DNB">
      <a:majorFont>
        <a:latin typeface="Verdana"/>
        <a:ea typeface=""/>
        <a:cs typeface=""/>
      </a:majorFont>
      <a:minorFont>
        <a:latin typeface="Verdana"/>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1.0.5.potx" id="{B270FB89-5B9F-428A-BCB9-6C207FB2C8FE}" vid="{AFFF9D4B-64E8-4DB5-B4AD-056B69DF5234}"/>
    </a:ext>
  </a:extLst>
</a:theme>
</file>

<file path=ppt/theme/theme5.xml><?xml version="1.0" encoding="utf-8"?>
<a:theme xmlns:a="http://schemas.openxmlformats.org/drawingml/2006/main" name="4_LichteAchtergrond4x3">
  <a:themeElements>
    <a:clrScheme name="DNB">
      <a:dk1>
        <a:sysClr val="windowText" lastClr="000000"/>
      </a:dk1>
      <a:lt1>
        <a:sysClr val="window" lastClr="FFFFFF"/>
      </a:lt1>
      <a:dk2>
        <a:srgbClr val="44546A"/>
      </a:dk2>
      <a:lt2>
        <a:srgbClr val="E7E6E6"/>
      </a:lt2>
      <a:accent1>
        <a:srgbClr val="2FB5E4"/>
      </a:accent1>
      <a:accent2>
        <a:srgbClr val="162257"/>
      </a:accent2>
      <a:accent3>
        <a:srgbClr val="B8450E"/>
      </a:accent3>
      <a:accent4>
        <a:srgbClr val="9B9000"/>
      </a:accent4>
      <a:accent5>
        <a:srgbClr val="D7CCAF"/>
      </a:accent5>
      <a:accent6>
        <a:srgbClr val="003E3B"/>
      </a:accent6>
      <a:hlink>
        <a:srgbClr val="162257"/>
      </a:hlink>
      <a:folHlink>
        <a:srgbClr val="422335"/>
      </a:folHlink>
    </a:clrScheme>
    <a:fontScheme name="DNB">
      <a:majorFont>
        <a:latin typeface="Verdana"/>
        <a:ea typeface=""/>
        <a:cs typeface=""/>
      </a:majorFont>
      <a:minorFont>
        <a:latin typeface="Verdana"/>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1.0.5.potx" id="{B270FB89-5B9F-428A-BCB9-6C207FB2C8FE}" vid="{AFFF9D4B-64E8-4DB5-B4AD-056B69DF5234}"/>
    </a:ext>
  </a:ext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NB Verdana">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NB Verdana">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NB Verdana">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NB Verdana">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NB Verdana">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NB Verdana">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NB Verdana">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NB Verdana">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NB Verdana">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NB Verdana">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NB Verdana">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NB Verdana">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LichteAchtergrond4x3</Template>
  <TotalTime>8090</TotalTime>
  <Words>1495</Words>
  <Application>Microsoft Office PowerPoint</Application>
  <PresentationFormat>Diavoorstelling (4:3)</PresentationFormat>
  <Paragraphs>321</Paragraphs>
  <Slides>62</Slides>
  <Notes>56</Notes>
  <HiddenSlides>0</HiddenSlides>
  <MMClips>0</MMClips>
  <ScaleCrop>false</ScaleCrop>
  <HeadingPairs>
    <vt:vector size="8" baseType="variant">
      <vt:variant>
        <vt:lpstr>Gebruikte lettertypen</vt:lpstr>
      </vt:variant>
      <vt:variant>
        <vt:i4>5</vt:i4>
      </vt:variant>
      <vt:variant>
        <vt:lpstr>Thema</vt:lpstr>
      </vt:variant>
      <vt:variant>
        <vt:i4>5</vt:i4>
      </vt:variant>
      <vt:variant>
        <vt:lpstr>Ingesloten OLE-bronprogramma's</vt:lpstr>
      </vt:variant>
      <vt:variant>
        <vt:i4>2</vt:i4>
      </vt:variant>
      <vt:variant>
        <vt:lpstr>Diatitels</vt:lpstr>
      </vt:variant>
      <vt:variant>
        <vt:i4>62</vt:i4>
      </vt:variant>
    </vt:vector>
  </HeadingPairs>
  <TitlesOfParts>
    <vt:vector size="74" baseType="lpstr">
      <vt:lpstr>Arial</vt:lpstr>
      <vt:lpstr>Calibri</vt:lpstr>
      <vt:lpstr>Courier New</vt:lpstr>
      <vt:lpstr>Verdana</vt:lpstr>
      <vt:lpstr>Wingdings</vt:lpstr>
      <vt:lpstr>LichteAchtergrond4x3</vt:lpstr>
      <vt:lpstr>1_LichteAchtergrond4x3</vt:lpstr>
      <vt:lpstr>2_LichteAchtergrond4x3</vt:lpstr>
      <vt:lpstr>3_LichteAchtergrond4x3</vt:lpstr>
      <vt:lpstr>4_LichteAchtergrond4x3</vt:lpstr>
      <vt:lpstr>Worksheet</vt:lpstr>
      <vt:lpstr>Werkblad</vt:lpstr>
      <vt:lpstr>PowerPoint-presentatie</vt:lpstr>
      <vt:lpstr>Vooraf</vt:lpstr>
      <vt:lpstr>Kernboodschappen</vt:lpstr>
      <vt:lpstr>Bbp-groei gaat omlaag</vt:lpstr>
      <vt:lpstr>Vertraging van internationale handel</vt:lpstr>
      <vt:lpstr>Gevolgen van ‘stikstofuitspraak’</vt:lpstr>
      <vt:lpstr>Kerngegevens van de raming (1)</vt:lpstr>
      <vt:lpstr>Kerngegevens van de raming (1)</vt:lpstr>
      <vt:lpstr>Kerngegevens van de raming (1)</vt:lpstr>
      <vt:lpstr>Bronnen van bbp-groei</vt:lpstr>
      <vt:lpstr>Arbeidsmarkt</vt:lpstr>
      <vt:lpstr>Flexibele contracten nemen af  </vt:lpstr>
      <vt:lpstr>Loonsom per werknemer (bedrijven)</vt:lpstr>
      <vt:lpstr>HICP-inflatie piekt in 2019 Kerninflatie blijft hoog</vt:lpstr>
      <vt:lpstr>Kerngegevens van de raming (2)</vt:lpstr>
      <vt:lpstr>Kerngegevens van de raming (2)</vt:lpstr>
      <vt:lpstr>Kerngegevens van de raming (2)</vt:lpstr>
      <vt:lpstr>Overheidsfinanciën: consolidatie voltooid</vt:lpstr>
      <vt:lpstr>Kerngegevens van de raming (2)</vt:lpstr>
      <vt:lpstr>Afkoelende woningmarkt</vt:lpstr>
      <vt:lpstr>Kerngegevens van de raming (2)</vt:lpstr>
      <vt:lpstr>Kernboodschappen</vt:lpstr>
      <vt:lpstr>DNB in de media</vt:lpstr>
      <vt:lpstr>PowerPoint-presentatie</vt:lpstr>
      <vt:lpstr>Neerwaarts risico: handelsoorlog VS-China</vt:lpstr>
      <vt:lpstr>Toenemend protectionisme</vt:lpstr>
      <vt:lpstr>Tijdlijn VS-China handelsconflict</vt:lpstr>
      <vt:lpstr>Invoertarieven VS</vt:lpstr>
      <vt:lpstr>Oplopend handelsconflict: effecten voor VS</vt:lpstr>
      <vt:lpstr>Oplopend handelsconflict: effecten voor NL</vt:lpstr>
      <vt:lpstr>Macro effecten: winnaars en verliezers</vt:lpstr>
      <vt:lpstr>Uitdagingen en discussie</vt:lpstr>
      <vt:lpstr>PowerPoint-presentatie</vt:lpstr>
      <vt:lpstr>Reserve 1: VS invoer uit China</vt:lpstr>
      <vt:lpstr>Reserve 2: VS invoer uit China</vt:lpstr>
      <vt:lpstr>R3: VS en China verliezen, Europa profiteert licht </vt:lpstr>
      <vt:lpstr>Vragen(v)uur ECB-beleid</vt:lpstr>
      <vt:lpstr>“Waar ging het allemaal ook alweer om?”</vt:lpstr>
      <vt:lpstr>“We gingen monetair beleid toch normaliseren?”</vt:lpstr>
      <vt:lpstr>Stevige groei 2013-2018H1</vt:lpstr>
      <vt:lpstr>Vervolgens vertraging in groei en inflatieconvergentie</vt:lpstr>
      <vt:lpstr>Inflatieverwachtingen dalen vanaf H2 2018</vt:lpstr>
      <vt:lpstr>Rentes daarom fors neerwaarts verschoven</vt:lpstr>
      <vt:lpstr>ECB-besluiten september 2019</vt:lpstr>
      <vt:lpstr>ECB-besluit september 2019…</vt:lpstr>
      <vt:lpstr>De besluiten ontleed (I)</vt:lpstr>
      <vt:lpstr>De besluiten ontleed (II)</vt:lpstr>
      <vt:lpstr>Waar staan we begin 2020?</vt:lpstr>
      <vt:lpstr>Rentes na september weer wat hoger</vt:lpstr>
      <vt:lpstr>Groei- en inflatievooruitzichten</vt:lpstr>
      <vt:lpstr>Wat nu?</vt:lpstr>
      <vt:lpstr>Nieuw leiderschap, tijd voor reflectie</vt:lpstr>
      <vt:lpstr>Nieuw leiderschap, tijd voor reflectie</vt:lpstr>
      <vt:lpstr>Uitdagingen voor monetair beleid</vt:lpstr>
      <vt:lpstr>Dilemma’s voor monetair beleid</vt:lpstr>
      <vt:lpstr>Dank voor uw aandacht!</vt:lpstr>
      <vt:lpstr>Annex</vt:lpstr>
      <vt:lpstr>Mondiale groei en inflatie</vt:lpstr>
      <vt:lpstr>Vertraging wereldhandel en industriële producties</vt:lpstr>
      <vt:lpstr>Headline HICP en kerninflatie</vt:lpstr>
      <vt:lpstr>Headline HICP en kerninflatie</vt:lpstr>
      <vt:lpstr>Euro area financing conditions and exchange rate</vt:lpstr>
    </vt:vector>
  </TitlesOfParts>
  <Company>De Nederlandsche Bank N.V.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Boer, C.J.D. de</dc:creator>
  <dc:description/>
  <cp:lastModifiedBy>Daalen, L. van (Loek) (COM_COM)</cp:lastModifiedBy>
  <cp:revision>640</cp:revision>
  <cp:lastPrinted>2019-12-05T09:22:31Z</cp:lastPrinted>
  <dcterms:created xsi:type="dcterms:W3CDTF">2015-06-01T11:18:20Z</dcterms:created>
  <dcterms:modified xsi:type="dcterms:W3CDTF">2020-01-24T10:11:29Z</dcterms:modified>
</cp:coreProperties>
</file>