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7" r:id="rId3"/>
    <p:sldId id="258" r:id="rId4"/>
    <p:sldId id="259" r:id="rId5"/>
    <p:sldId id="260" r:id="rId6"/>
    <p:sldId id="274" r:id="rId7"/>
    <p:sldId id="261" r:id="rId8"/>
    <p:sldId id="268" r:id="rId9"/>
    <p:sldId id="265" r:id="rId10"/>
    <p:sldId id="269" r:id="rId11"/>
    <p:sldId id="270" r:id="rId12"/>
    <p:sldId id="275" r:id="rId13"/>
    <p:sldId id="264" r:id="rId14"/>
    <p:sldId id="262" r:id="rId15"/>
    <p:sldId id="266" r:id="rId16"/>
    <p:sldId id="263" r:id="rId17"/>
    <p:sldId id="267" r:id="rId18"/>
    <p:sldId id="271" r:id="rId19"/>
    <p:sldId id="272" r:id="rId20"/>
    <p:sldId id="273" r:id="rId21"/>
  </p:sldIdLst>
  <p:sldSz cx="12192000" cy="6858000"/>
  <p:notesSz cx="9144000" cy="6858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BBA7DF8-C55D-4C36-9A2B-5AC7CF779D4C}"/>
              </a:ext>
            </a:extLst>
          </p:cNvPr>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FC38B668-15B1-4C1E-8391-43A3EBA7332A}"/>
              </a:ext>
            </a:extLst>
          </p:cNvPr>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4C59D3AE-36B2-416F-ABAB-3633E7A24C3B}" type="datetime2">
              <a:rPr lang="nl-NL" smtClean="0"/>
              <a:t>zondag 3 november 2019</a:t>
            </a:fld>
            <a:endParaRPr lang="nl-NL"/>
          </a:p>
        </p:txBody>
      </p:sp>
      <p:sp>
        <p:nvSpPr>
          <p:cNvPr id="4" name="Tijdelijke aanduiding voor voettekst 3">
            <a:extLst>
              <a:ext uri="{FF2B5EF4-FFF2-40B4-BE49-F238E27FC236}">
                <a16:creationId xmlns:a16="http://schemas.microsoft.com/office/drawing/2014/main" id="{40CE4AFF-7153-4415-9355-22EE458FCEA5}"/>
              </a:ext>
            </a:extLst>
          </p:cNvPr>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FB70BF36-5C35-4E3E-AFEB-B0F6BFE6A566}"/>
              </a:ext>
            </a:extLst>
          </p:cNvPr>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B977A013-22D1-4AD6-9709-AC712A8BF505}" type="slidenum">
              <a:rPr lang="nl-NL" smtClean="0"/>
              <a:t>‹nr.›</a:t>
            </a:fld>
            <a:endParaRPr lang="nl-NL"/>
          </a:p>
        </p:txBody>
      </p:sp>
    </p:spTree>
    <p:extLst>
      <p:ext uri="{BB962C8B-B14F-4D97-AF65-F5344CB8AC3E}">
        <p14:creationId xmlns:p14="http://schemas.microsoft.com/office/powerpoint/2010/main" val="417550091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74ECBB28-4A62-4E22-A19A-6C7648C32BAF}" type="datetime2">
              <a:rPr lang="nl-NL" smtClean="0"/>
              <a:t>zondag 3 november 2019</a:t>
            </a:fld>
            <a:endParaRPr lang="nl-NL"/>
          </a:p>
        </p:txBody>
      </p:sp>
      <p:sp>
        <p:nvSpPr>
          <p:cNvPr id="4" name="Tijdelijke aanduiding voor dia-afbeelding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929BEB4F-394C-4480-97A6-64D3EF66A8C0}" type="slidenum">
              <a:rPr lang="nl-NL" smtClean="0"/>
              <a:t>‹nr.›</a:t>
            </a:fld>
            <a:endParaRPr lang="nl-NL"/>
          </a:p>
        </p:txBody>
      </p:sp>
    </p:spTree>
    <p:extLst>
      <p:ext uri="{BB962C8B-B14F-4D97-AF65-F5344CB8AC3E}">
        <p14:creationId xmlns:p14="http://schemas.microsoft.com/office/powerpoint/2010/main" val="367035794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36BCED-0B97-4D9A-8370-72ADFF0C9577}"/>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0D01119D-DAB6-4D95-A7AC-55578766EC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E334279-432E-4137-AFD4-28FDD5C5C0B6}"/>
              </a:ext>
            </a:extLst>
          </p:cNvPr>
          <p:cNvSpPr>
            <a:spLocks noGrp="1"/>
          </p:cNvSpPr>
          <p:nvPr>
            <p:ph type="dt" sz="half" idx="10"/>
          </p:nvPr>
        </p:nvSpPr>
        <p:spPr/>
        <p:txBody>
          <a:bodyPr/>
          <a:lstStyle/>
          <a:p>
            <a:r>
              <a:rPr lang="nl-NL"/>
              <a:t>31-10-2019</a:t>
            </a:r>
          </a:p>
        </p:txBody>
      </p:sp>
      <p:sp>
        <p:nvSpPr>
          <p:cNvPr id="5" name="Tijdelijke aanduiding voor voettekst 4">
            <a:extLst>
              <a:ext uri="{FF2B5EF4-FFF2-40B4-BE49-F238E27FC236}">
                <a16:creationId xmlns:a16="http://schemas.microsoft.com/office/drawing/2014/main" id="{53A8847B-963D-4656-8D0A-B26EB271674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22480FC-0C05-45FC-98A6-F6147BD17971}"/>
              </a:ext>
            </a:extLst>
          </p:cNvPr>
          <p:cNvSpPr>
            <a:spLocks noGrp="1"/>
          </p:cNvSpPr>
          <p:nvPr>
            <p:ph type="sldNum" sz="quarter" idx="12"/>
          </p:nvPr>
        </p:nvSpPr>
        <p:spPr/>
        <p:txBody>
          <a:bodyPr/>
          <a:lstStyle/>
          <a:p>
            <a:fld id="{0B7DC17F-232C-4E71-ACC8-86655762C0F2}" type="slidenum">
              <a:rPr lang="nl-NL" smtClean="0"/>
              <a:t>‹nr.›</a:t>
            </a:fld>
            <a:endParaRPr lang="nl-NL"/>
          </a:p>
        </p:txBody>
      </p:sp>
    </p:spTree>
    <p:extLst>
      <p:ext uri="{BB962C8B-B14F-4D97-AF65-F5344CB8AC3E}">
        <p14:creationId xmlns:p14="http://schemas.microsoft.com/office/powerpoint/2010/main" val="3025096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9587BD-D62B-4C1F-9994-BC82BEE568D0}"/>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EC99A98-0F23-42C6-8AAE-BC5C355F9827}"/>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4E56C4D-2888-4DA0-9E96-489DDA62B482}"/>
              </a:ext>
            </a:extLst>
          </p:cNvPr>
          <p:cNvSpPr>
            <a:spLocks noGrp="1"/>
          </p:cNvSpPr>
          <p:nvPr>
            <p:ph type="dt" sz="half" idx="10"/>
          </p:nvPr>
        </p:nvSpPr>
        <p:spPr/>
        <p:txBody>
          <a:bodyPr/>
          <a:lstStyle/>
          <a:p>
            <a:r>
              <a:rPr lang="nl-NL"/>
              <a:t>31-10-2019</a:t>
            </a:r>
          </a:p>
        </p:txBody>
      </p:sp>
      <p:sp>
        <p:nvSpPr>
          <p:cNvPr id="5" name="Tijdelijke aanduiding voor voettekst 4">
            <a:extLst>
              <a:ext uri="{FF2B5EF4-FFF2-40B4-BE49-F238E27FC236}">
                <a16:creationId xmlns:a16="http://schemas.microsoft.com/office/drawing/2014/main" id="{CB36B90A-FCC3-43EC-B767-64B6AACE87F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E1C0079-3004-4C4C-AF0B-041ACC3B74FF}"/>
              </a:ext>
            </a:extLst>
          </p:cNvPr>
          <p:cNvSpPr>
            <a:spLocks noGrp="1"/>
          </p:cNvSpPr>
          <p:nvPr>
            <p:ph type="sldNum" sz="quarter" idx="12"/>
          </p:nvPr>
        </p:nvSpPr>
        <p:spPr/>
        <p:txBody>
          <a:bodyPr/>
          <a:lstStyle/>
          <a:p>
            <a:fld id="{0B7DC17F-232C-4E71-ACC8-86655762C0F2}" type="slidenum">
              <a:rPr lang="nl-NL" smtClean="0"/>
              <a:t>‹nr.›</a:t>
            </a:fld>
            <a:endParaRPr lang="nl-NL"/>
          </a:p>
        </p:txBody>
      </p:sp>
    </p:spTree>
    <p:extLst>
      <p:ext uri="{BB962C8B-B14F-4D97-AF65-F5344CB8AC3E}">
        <p14:creationId xmlns:p14="http://schemas.microsoft.com/office/powerpoint/2010/main" val="1943776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AD5D223-E7CA-4D52-B78E-075F4002722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7F2F052E-73D5-4608-8394-F0910328973A}"/>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608A17F-B9BE-47F1-B698-1A01848711BF}"/>
              </a:ext>
            </a:extLst>
          </p:cNvPr>
          <p:cNvSpPr>
            <a:spLocks noGrp="1"/>
          </p:cNvSpPr>
          <p:nvPr>
            <p:ph type="dt" sz="half" idx="10"/>
          </p:nvPr>
        </p:nvSpPr>
        <p:spPr/>
        <p:txBody>
          <a:bodyPr/>
          <a:lstStyle/>
          <a:p>
            <a:r>
              <a:rPr lang="nl-NL"/>
              <a:t>31-10-2019</a:t>
            </a:r>
          </a:p>
        </p:txBody>
      </p:sp>
      <p:sp>
        <p:nvSpPr>
          <p:cNvPr id="5" name="Tijdelijke aanduiding voor voettekst 4">
            <a:extLst>
              <a:ext uri="{FF2B5EF4-FFF2-40B4-BE49-F238E27FC236}">
                <a16:creationId xmlns:a16="http://schemas.microsoft.com/office/drawing/2014/main" id="{1201C1F9-B664-4198-A305-33FACAEE1D7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81B48D7-12A4-4104-B515-C7B120BEA012}"/>
              </a:ext>
            </a:extLst>
          </p:cNvPr>
          <p:cNvSpPr>
            <a:spLocks noGrp="1"/>
          </p:cNvSpPr>
          <p:nvPr>
            <p:ph type="sldNum" sz="quarter" idx="12"/>
          </p:nvPr>
        </p:nvSpPr>
        <p:spPr/>
        <p:txBody>
          <a:bodyPr/>
          <a:lstStyle/>
          <a:p>
            <a:fld id="{0B7DC17F-232C-4E71-ACC8-86655762C0F2}" type="slidenum">
              <a:rPr lang="nl-NL" smtClean="0"/>
              <a:t>‹nr.›</a:t>
            </a:fld>
            <a:endParaRPr lang="nl-NL"/>
          </a:p>
        </p:txBody>
      </p:sp>
    </p:spTree>
    <p:extLst>
      <p:ext uri="{BB962C8B-B14F-4D97-AF65-F5344CB8AC3E}">
        <p14:creationId xmlns:p14="http://schemas.microsoft.com/office/powerpoint/2010/main" val="4071517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A2B8F1-B531-44CB-BA2F-4A5FF0BB53EB}"/>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BE3C7B4-EE0D-4EA3-A37C-1874CB2AB404}"/>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6C324A7-3217-4C16-95C7-CDABEC4E0BF8}"/>
              </a:ext>
            </a:extLst>
          </p:cNvPr>
          <p:cNvSpPr>
            <a:spLocks noGrp="1"/>
          </p:cNvSpPr>
          <p:nvPr>
            <p:ph type="dt" sz="half" idx="10"/>
          </p:nvPr>
        </p:nvSpPr>
        <p:spPr/>
        <p:txBody>
          <a:bodyPr/>
          <a:lstStyle/>
          <a:p>
            <a:r>
              <a:rPr lang="nl-NL"/>
              <a:t>31-10-2019</a:t>
            </a:r>
          </a:p>
        </p:txBody>
      </p:sp>
      <p:sp>
        <p:nvSpPr>
          <p:cNvPr id="5" name="Tijdelijke aanduiding voor voettekst 4">
            <a:extLst>
              <a:ext uri="{FF2B5EF4-FFF2-40B4-BE49-F238E27FC236}">
                <a16:creationId xmlns:a16="http://schemas.microsoft.com/office/drawing/2014/main" id="{6106504C-E4D9-4F8B-A911-743FEBBBA56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E2DA6EF-88BD-4C19-B839-8D97B9249B62}"/>
              </a:ext>
            </a:extLst>
          </p:cNvPr>
          <p:cNvSpPr>
            <a:spLocks noGrp="1"/>
          </p:cNvSpPr>
          <p:nvPr>
            <p:ph type="sldNum" sz="quarter" idx="12"/>
          </p:nvPr>
        </p:nvSpPr>
        <p:spPr/>
        <p:txBody>
          <a:bodyPr/>
          <a:lstStyle/>
          <a:p>
            <a:fld id="{0B7DC17F-232C-4E71-ACC8-86655762C0F2}" type="slidenum">
              <a:rPr lang="nl-NL" smtClean="0"/>
              <a:t>‹nr.›</a:t>
            </a:fld>
            <a:endParaRPr lang="nl-NL"/>
          </a:p>
        </p:txBody>
      </p:sp>
    </p:spTree>
    <p:extLst>
      <p:ext uri="{BB962C8B-B14F-4D97-AF65-F5344CB8AC3E}">
        <p14:creationId xmlns:p14="http://schemas.microsoft.com/office/powerpoint/2010/main" val="814436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965D5C-B4D5-4358-AAF5-00057F070571}"/>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20F46A1C-ADF1-47D2-A608-35F62A5B77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0D4DE77D-4F84-46CB-9A8B-9BE7B970A9F9}"/>
              </a:ext>
            </a:extLst>
          </p:cNvPr>
          <p:cNvSpPr>
            <a:spLocks noGrp="1"/>
          </p:cNvSpPr>
          <p:nvPr>
            <p:ph type="dt" sz="half" idx="10"/>
          </p:nvPr>
        </p:nvSpPr>
        <p:spPr/>
        <p:txBody>
          <a:bodyPr/>
          <a:lstStyle/>
          <a:p>
            <a:r>
              <a:rPr lang="nl-NL"/>
              <a:t>31-10-2019</a:t>
            </a:r>
          </a:p>
        </p:txBody>
      </p:sp>
      <p:sp>
        <p:nvSpPr>
          <p:cNvPr id="5" name="Tijdelijke aanduiding voor voettekst 4">
            <a:extLst>
              <a:ext uri="{FF2B5EF4-FFF2-40B4-BE49-F238E27FC236}">
                <a16:creationId xmlns:a16="http://schemas.microsoft.com/office/drawing/2014/main" id="{42EB14E2-1FE3-455F-84C9-E009C6EBC1E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D0E2764-62AC-4DCB-8ABB-6A15633847C8}"/>
              </a:ext>
            </a:extLst>
          </p:cNvPr>
          <p:cNvSpPr>
            <a:spLocks noGrp="1"/>
          </p:cNvSpPr>
          <p:nvPr>
            <p:ph type="sldNum" sz="quarter" idx="12"/>
          </p:nvPr>
        </p:nvSpPr>
        <p:spPr/>
        <p:txBody>
          <a:bodyPr/>
          <a:lstStyle/>
          <a:p>
            <a:fld id="{0B7DC17F-232C-4E71-ACC8-86655762C0F2}" type="slidenum">
              <a:rPr lang="nl-NL" smtClean="0"/>
              <a:t>‹nr.›</a:t>
            </a:fld>
            <a:endParaRPr lang="nl-NL"/>
          </a:p>
        </p:txBody>
      </p:sp>
    </p:spTree>
    <p:extLst>
      <p:ext uri="{BB962C8B-B14F-4D97-AF65-F5344CB8AC3E}">
        <p14:creationId xmlns:p14="http://schemas.microsoft.com/office/powerpoint/2010/main" val="2267985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F73A88-F5A0-4D50-A9EB-BB80BCE9E21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B3CF52A-B66C-40F4-A92F-508DDE9632E8}"/>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85EDFC56-639D-4503-A0ED-CEFFECCB5C32}"/>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1EC9DF2B-82DE-40DD-95E8-C2B8F1198A0F}"/>
              </a:ext>
            </a:extLst>
          </p:cNvPr>
          <p:cNvSpPr>
            <a:spLocks noGrp="1"/>
          </p:cNvSpPr>
          <p:nvPr>
            <p:ph type="dt" sz="half" idx="10"/>
          </p:nvPr>
        </p:nvSpPr>
        <p:spPr/>
        <p:txBody>
          <a:bodyPr/>
          <a:lstStyle/>
          <a:p>
            <a:r>
              <a:rPr lang="nl-NL"/>
              <a:t>31-10-2019</a:t>
            </a:r>
          </a:p>
        </p:txBody>
      </p:sp>
      <p:sp>
        <p:nvSpPr>
          <p:cNvPr id="6" name="Tijdelijke aanduiding voor voettekst 5">
            <a:extLst>
              <a:ext uri="{FF2B5EF4-FFF2-40B4-BE49-F238E27FC236}">
                <a16:creationId xmlns:a16="http://schemas.microsoft.com/office/drawing/2014/main" id="{F04D51A4-2A45-4C1B-809B-14624430D00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397F10B-7772-4BDA-8A24-AA4CEDD51C32}"/>
              </a:ext>
            </a:extLst>
          </p:cNvPr>
          <p:cNvSpPr>
            <a:spLocks noGrp="1"/>
          </p:cNvSpPr>
          <p:nvPr>
            <p:ph type="sldNum" sz="quarter" idx="12"/>
          </p:nvPr>
        </p:nvSpPr>
        <p:spPr/>
        <p:txBody>
          <a:bodyPr/>
          <a:lstStyle/>
          <a:p>
            <a:fld id="{0B7DC17F-232C-4E71-ACC8-86655762C0F2}" type="slidenum">
              <a:rPr lang="nl-NL" smtClean="0"/>
              <a:t>‹nr.›</a:t>
            </a:fld>
            <a:endParaRPr lang="nl-NL"/>
          </a:p>
        </p:txBody>
      </p:sp>
    </p:spTree>
    <p:extLst>
      <p:ext uri="{BB962C8B-B14F-4D97-AF65-F5344CB8AC3E}">
        <p14:creationId xmlns:p14="http://schemas.microsoft.com/office/powerpoint/2010/main" val="4253395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0F2C15-EBD2-4176-A115-C6C1314F791B}"/>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0B1AA42F-A593-4361-BC74-24E928043C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143D591D-CE36-4115-BEC0-62F137B1F45B}"/>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E7EFFD20-2B4B-444C-B536-85434D528C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9ADF97B-2501-4D44-B635-455FCD119EE4}"/>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02871B1E-E4D4-4D8A-836D-B057F9606422}"/>
              </a:ext>
            </a:extLst>
          </p:cNvPr>
          <p:cNvSpPr>
            <a:spLocks noGrp="1"/>
          </p:cNvSpPr>
          <p:nvPr>
            <p:ph type="dt" sz="half" idx="10"/>
          </p:nvPr>
        </p:nvSpPr>
        <p:spPr/>
        <p:txBody>
          <a:bodyPr/>
          <a:lstStyle/>
          <a:p>
            <a:r>
              <a:rPr lang="nl-NL"/>
              <a:t>31-10-2019</a:t>
            </a:r>
          </a:p>
        </p:txBody>
      </p:sp>
      <p:sp>
        <p:nvSpPr>
          <p:cNvPr id="8" name="Tijdelijke aanduiding voor voettekst 7">
            <a:extLst>
              <a:ext uri="{FF2B5EF4-FFF2-40B4-BE49-F238E27FC236}">
                <a16:creationId xmlns:a16="http://schemas.microsoft.com/office/drawing/2014/main" id="{0536464F-E1F3-49B4-943F-981940DB7621}"/>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BBFDF64C-C688-42ED-9803-BD9C86F38CD2}"/>
              </a:ext>
            </a:extLst>
          </p:cNvPr>
          <p:cNvSpPr>
            <a:spLocks noGrp="1"/>
          </p:cNvSpPr>
          <p:nvPr>
            <p:ph type="sldNum" sz="quarter" idx="12"/>
          </p:nvPr>
        </p:nvSpPr>
        <p:spPr/>
        <p:txBody>
          <a:bodyPr/>
          <a:lstStyle/>
          <a:p>
            <a:fld id="{0B7DC17F-232C-4E71-ACC8-86655762C0F2}" type="slidenum">
              <a:rPr lang="nl-NL" smtClean="0"/>
              <a:t>‹nr.›</a:t>
            </a:fld>
            <a:endParaRPr lang="nl-NL"/>
          </a:p>
        </p:txBody>
      </p:sp>
    </p:spTree>
    <p:extLst>
      <p:ext uri="{BB962C8B-B14F-4D97-AF65-F5344CB8AC3E}">
        <p14:creationId xmlns:p14="http://schemas.microsoft.com/office/powerpoint/2010/main" val="969959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244ECD-A833-4C39-82E4-5053A67088FA}"/>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5F1FC235-9A65-4B95-92E7-7488718CA54F}"/>
              </a:ext>
            </a:extLst>
          </p:cNvPr>
          <p:cNvSpPr>
            <a:spLocks noGrp="1"/>
          </p:cNvSpPr>
          <p:nvPr>
            <p:ph type="dt" sz="half" idx="10"/>
          </p:nvPr>
        </p:nvSpPr>
        <p:spPr/>
        <p:txBody>
          <a:bodyPr/>
          <a:lstStyle/>
          <a:p>
            <a:r>
              <a:rPr lang="nl-NL"/>
              <a:t>31-10-2019</a:t>
            </a:r>
          </a:p>
        </p:txBody>
      </p:sp>
      <p:sp>
        <p:nvSpPr>
          <p:cNvPr id="4" name="Tijdelijke aanduiding voor voettekst 3">
            <a:extLst>
              <a:ext uri="{FF2B5EF4-FFF2-40B4-BE49-F238E27FC236}">
                <a16:creationId xmlns:a16="http://schemas.microsoft.com/office/drawing/2014/main" id="{FAEED26F-023A-44D1-B883-BC5E32FF1A5D}"/>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0E94D7D8-06AD-4DBA-9971-FE4E1DC36B96}"/>
              </a:ext>
            </a:extLst>
          </p:cNvPr>
          <p:cNvSpPr>
            <a:spLocks noGrp="1"/>
          </p:cNvSpPr>
          <p:nvPr>
            <p:ph type="sldNum" sz="quarter" idx="12"/>
          </p:nvPr>
        </p:nvSpPr>
        <p:spPr/>
        <p:txBody>
          <a:bodyPr/>
          <a:lstStyle/>
          <a:p>
            <a:fld id="{0B7DC17F-232C-4E71-ACC8-86655762C0F2}" type="slidenum">
              <a:rPr lang="nl-NL" smtClean="0"/>
              <a:t>‹nr.›</a:t>
            </a:fld>
            <a:endParaRPr lang="nl-NL"/>
          </a:p>
        </p:txBody>
      </p:sp>
    </p:spTree>
    <p:extLst>
      <p:ext uri="{BB962C8B-B14F-4D97-AF65-F5344CB8AC3E}">
        <p14:creationId xmlns:p14="http://schemas.microsoft.com/office/powerpoint/2010/main" val="335909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A6628E9-9931-4ECD-814E-DAE2B3DF49DC}"/>
              </a:ext>
            </a:extLst>
          </p:cNvPr>
          <p:cNvSpPr>
            <a:spLocks noGrp="1"/>
          </p:cNvSpPr>
          <p:nvPr>
            <p:ph type="dt" sz="half" idx="10"/>
          </p:nvPr>
        </p:nvSpPr>
        <p:spPr/>
        <p:txBody>
          <a:bodyPr/>
          <a:lstStyle/>
          <a:p>
            <a:r>
              <a:rPr lang="nl-NL"/>
              <a:t>31-10-2019</a:t>
            </a:r>
          </a:p>
        </p:txBody>
      </p:sp>
      <p:sp>
        <p:nvSpPr>
          <p:cNvPr id="3" name="Tijdelijke aanduiding voor voettekst 2">
            <a:extLst>
              <a:ext uri="{FF2B5EF4-FFF2-40B4-BE49-F238E27FC236}">
                <a16:creationId xmlns:a16="http://schemas.microsoft.com/office/drawing/2014/main" id="{3996579E-49D1-49F1-937D-2DBA56472A26}"/>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BBC304EE-F0D4-4A10-B774-222330A23CD9}"/>
              </a:ext>
            </a:extLst>
          </p:cNvPr>
          <p:cNvSpPr>
            <a:spLocks noGrp="1"/>
          </p:cNvSpPr>
          <p:nvPr>
            <p:ph type="sldNum" sz="quarter" idx="12"/>
          </p:nvPr>
        </p:nvSpPr>
        <p:spPr/>
        <p:txBody>
          <a:bodyPr/>
          <a:lstStyle/>
          <a:p>
            <a:fld id="{0B7DC17F-232C-4E71-ACC8-86655762C0F2}" type="slidenum">
              <a:rPr lang="nl-NL" smtClean="0"/>
              <a:t>‹nr.›</a:t>
            </a:fld>
            <a:endParaRPr lang="nl-NL"/>
          </a:p>
        </p:txBody>
      </p:sp>
    </p:spTree>
    <p:extLst>
      <p:ext uri="{BB962C8B-B14F-4D97-AF65-F5344CB8AC3E}">
        <p14:creationId xmlns:p14="http://schemas.microsoft.com/office/powerpoint/2010/main" val="829291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AA5D1E-F298-4757-89CF-2A6F7082103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59F761F4-CEB7-48D9-AB15-86029794DB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56E2360-EABA-4978-A253-1E0186AED4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AF02C29-A46C-4277-8CF4-CD79F6221CD9}"/>
              </a:ext>
            </a:extLst>
          </p:cNvPr>
          <p:cNvSpPr>
            <a:spLocks noGrp="1"/>
          </p:cNvSpPr>
          <p:nvPr>
            <p:ph type="dt" sz="half" idx="10"/>
          </p:nvPr>
        </p:nvSpPr>
        <p:spPr/>
        <p:txBody>
          <a:bodyPr/>
          <a:lstStyle/>
          <a:p>
            <a:r>
              <a:rPr lang="nl-NL"/>
              <a:t>31-10-2019</a:t>
            </a:r>
          </a:p>
        </p:txBody>
      </p:sp>
      <p:sp>
        <p:nvSpPr>
          <p:cNvPr id="6" name="Tijdelijke aanduiding voor voettekst 5">
            <a:extLst>
              <a:ext uri="{FF2B5EF4-FFF2-40B4-BE49-F238E27FC236}">
                <a16:creationId xmlns:a16="http://schemas.microsoft.com/office/drawing/2014/main" id="{6304B4E8-F0BE-4619-94CB-1B1783FBE02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824DD22-A33A-467E-8625-AC49A6B7D9FC}"/>
              </a:ext>
            </a:extLst>
          </p:cNvPr>
          <p:cNvSpPr>
            <a:spLocks noGrp="1"/>
          </p:cNvSpPr>
          <p:nvPr>
            <p:ph type="sldNum" sz="quarter" idx="12"/>
          </p:nvPr>
        </p:nvSpPr>
        <p:spPr/>
        <p:txBody>
          <a:bodyPr/>
          <a:lstStyle/>
          <a:p>
            <a:fld id="{0B7DC17F-232C-4E71-ACC8-86655762C0F2}" type="slidenum">
              <a:rPr lang="nl-NL" smtClean="0"/>
              <a:t>‹nr.›</a:t>
            </a:fld>
            <a:endParaRPr lang="nl-NL"/>
          </a:p>
        </p:txBody>
      </p:sp>
    </p:spTree>
    <p:extLst>
      <p:ext uri="{BB962C8B-B14F-4D97-AF65-F5344CB8AC3E}">
        <p14:creationId xmlns:p14="http://schemas.microsoft.com/office/powerpoint/2010/main" val="2912733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67B82A-38E9-46BC-A846-3485C56D267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3F300DF8-5939-47F3-BB60-FA4C36F69C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6AE13AF-B3DB-4914-8E2E-62B67AC8DB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A363FCF-56D5-400A-AA2E-9806291B459D}"/>
              </a:ext>
            </a:extLst>
          </p:cNvPr>
          <p:cNvSpPr>
            <a:spLocks noGrp="1"/>
          </p:cNvSpPr>
          <p:nvPr>
            <p:ph type="dt" sz="half" idx="10"/>
          </p:nvPr>
        </p:nvSpPr>
        <p:spPr/>
        <p:txBody>
          <a:bodyPr/>
          <a:lstStyle/>
          <a:p>
            <a:r>
              <a:rPr lang="nl-NL"/>
              <a:t>31-10-2019</a:t>
            </a:r>
          </a:p>
        </p:txBody>
      </p:sp>
      <p:sp>
        <p:nvSpPr>
          <p:cNvPr id="6" name="Tijdelijke aanduiding voor voettekst 5">
            <a:extLst>
              <a:ext uri="{FF2B5EF4-FFF2-40B4-BE49-F238E27FC236}">
                <a16:creationId xmlns:a16="http://schemas.microsoft.com/office/drawing/2014/main" id="{F366A34C-B603-41BB-B0C0-8C7CBBD2ACF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E31434C-1620-4D4B-B490-D8D3DC4B5BFA}"/>
              </a:ext>
            </a:extLst>
          </p:cNvPr>
          <p:cNvSpPr>
            <a:spLocks noGrp="1"/>
          </p:cNvSpPr>
          <p:nvPr>
            <p:ph type="sldNum" sz="quarter" idx="12"/>
          </p:nvPr>
        </p:nvSpPr>
        <p:spPr/>
        <p:txBody>
          <a:bodyPr/>
          <a:lstStyle/>
          <a:p>
            <a:fld id="{0B7DC17F-232C-4E71-ACC8-86655762C0F2}" type="slidenum">
              <a:rPr lang="nl-NL" smtClean="0"/>
              <a:t>‹nr.›</a:t>
            </a:fld>
            <a:endParaRPr lang="nl-NL"/>
          </a:p>
        </p:txBody>
      </p:sp>
    </p:spTree>
    <p:extLst>
      <p:ext uri="{BB962C8B-B14F-4D97-AF65-F5344CB8AC3E}">
        <p14:creationId xmlns:p14="http://schemas.microsoft.com/office/powerpoint/2010/main" val="662417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C0D7088-3595-4A1F-BD1D-9E5C78C5FA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54E9E955-2147-41FE-9EA6-B9CE46EDDB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FB2DDCE-4ADF-4DB7-8F64-76801F46B7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nl-NL"/>
              <a:t>31-10-2019</a:t>
            </a:r>
          </a:p>
        </p:txBody>
      </p:sp>
      <p:sp>
        <p:nvSpPr>
          <p:cNvPr id="5" name="Tijdelijke aanduiding voor voettekst 4">
            <a:extLst>
              <a:ext uri="{FF2B5EF4-FFF2-40B4-BE49-F238E27FC236}">
                <a16:creationId xmlns:a16="http://schemas.microsoft.com/office/drawing/2014/main" id="{1477E737-9C75-4B3A-BFA8-78678BA46D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DD9616C-F93C-461C-B3BC-F3E78127AD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7DC17F-232C-4E71-ACC8-86655762C0F2}" type="slidenum">
              <a:rPr lang="nl-NL" smtClean="0"/>
              <a:t>‹nr.›</a:t>
            </a:fld>
            <a:endParaRPr lang="nl-NL"/>
          </a:p>
        </p:txBody>
      </p:sp>
    </p:spTree>
    <p:extLst>
      <p:ext uri="{BB962C8B-B14F-4D97-AF65-F5344CB8AC3E}">
        <p14:creationId xmlns:p14="http://schemas.microsoft.com/office/powerpoint/2010/main" val="26191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www.platformtl.nl/" TargetMode="External"/><Relationship Id="rId2" Type="http://schemas.openxmlformats.org/officeDocument/2006/relationships/hyperlink" Target="http://www.sterkberoepsonderwijs.nl/" TargetMode="Externa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2.png"/><Relationship Id="rId4" Type="http://schemas.openxmlformats.org/officeDocument/2006/relationships/hyperlink" Target="http://www.nieuwvmbo.n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0FDC4C-1194-461A-A6A2-C8E50747A2AB}"/>
              </a:ext>
            </a:extLst>
          </p:cNvPr>
          <p:cNvSpPr>
            <a:spLocks noGrp="1"/>
          </p:cNvSpPr>
          <p:nvPr>
            <p:ph type="ctrTitle"/>
          </p:nvPr>
        </p:nvSpPr>
        <p:spPr/>
        <p:txBody>
          <a:bodyPr/>
          <a:lstStyle/>
          <a:p>
            <a:r>
              <a:rPr lang="nl-NL" dirty="0"/>
              <a:t>De Nieuwe Leerweg</a:t>
            </a:r>
          </a:p>
        </p:txBody>
      </p:sp>
      <p:sp>
        <p:nvSpPr>
          <p:cNvPr id="3" name="Ondertitel 2">
            <a:extLst>
              <a:ext uri="{FF2B5EF4-FFF2-40B4-BE49-F238E27FC236}">
                <a16:creationId xmlns:a16="http://schemas.microsoft.com/office/drawing/2014/main" id="{04639422-E8EF-4A2C-800F-F63D39803224}"/>
              </a:ext>
            </a:extLst>
          </p:cNvPr>
          <p:cNvSpPr>
            <a:spLocks noGrp="1"/>
          </p:cNvSpPr>
          <p:nvPr>
            <p:ph type="subTitle" idx="1"/>
          </p:nvPr>
        </p:nvSpPr>
        <p:spPr/>
        <p:txBody>
          <a:bodyPr/>
          <a:lstStyle/>
          <a:p>
            <a:endParaRPr lang="nl-NL" dirty="0"/>
          </a:p>
          <a:p>
            <a:r>
              <a:rPr lang="nl-NL" dirty="0"/>
              <a:t>VMBO </a:t>
            </a:r>
            <a:r>
              <a:rPr lang="nl-NL" b="1" dirty="0"/>
              <a:t>Theoretisch leren met een praktijkgerichte component</a:t>
            </a:r>
          </a:p>
          <a:p>
            <a:endParaRPr lang="nl-NL" dirty="0"/>
          </a:p>
        </p:txBody>
      </p:sp>
      <p:pic>
        <p:nvPicPr>
          <p:cNvPr id="4" name="Afbeelding 3">
            <a:extLst>
              <a:ext uri="{FF2B5EF4-FFF2-40B4-BE49-F238E27FC236}">
                <a16:creationId xmlns:a16="http://schemas.microsoft.com/office/drawing/2014/main" id="{28FB3763-3BF9-4A2D-A145-DEFAC2264A43}"/>
              </a:ext>
            </a:extLst>
          </p:cNvPr>
          <p:cNvPicPr>
            <a:picLocks noChangeAspect="1"/>
          </p:cNvPicPr>
          <p:nvPr/>
        </p:nvPicPr>
        <p:blipFill>
          <a:blip r:embed="rId2"/>
          <a:stretch>
            <a:fillRect/>
          </a:stretch>
        </p:blipFill>
        <p:spPr>
          <a:xfrm>
            <a:off x="10662960" y="0"/>
            <a:ext cx="1529040" cy="1011238"/>
          </a:xfrm>
          <a:prstGeom prst="rect">
            <a:avLst/>
          </a:prstGeom>
        </p:spPr>
      </p:pic>
      <p:sp>
        <p:nvSpPr>
          <p:cNvPr id="5" name="Tekstvak 4">
            <a:extLst>
              <a:ext uri="{FF2B5EF4-FFF2-40B4-BE49-F238E27FC236}">
                <a16:creationId xmlns:a16="http://schemas.microsoft.com/office/drawing/2014/main" id="{14C10356-D1DD-4C34-ADC3-836EB2DE82AB}"/>
              </a:ext>
            </a:extLst>
          </p:cNvPr>
          <p:cNvSpPr txBox="1"/>
          <p:nvPr/>
        </p:nvSpPr>
        <p:spPr>
          <a:xfrm>
            <a:off x="3226777" y="1450731"/>
            <a:ext cx="5398477" cy="523220"/>
          </a:xfrm>
          <a:prstGeom prst="rect">
            <a:avLst/>
          </a:prstGeom>
          <a:noFill/>
        </p:spPr>
        <p:txBody>
          <a:bodyPr wrap="square" rtlCol="0">
            <a:spAutoFit/>
          </a:bodyPr>
          <a:lstStyle/>
          <a:p>
            <a:r>
              <a:rPr lang="nl-NL" dirty="0"/>
              <a:t>   </a:t>
            </a:r>
            <a:r>
              <a:rPr lang="nl-NL" sz="2800" dirty="0"/>
              <a:t>VMBO</a:t>
            </a:r>
            <a:r>
              <a:rPr lang="nl-NL" dirty="0"/>
              <a:t>  GL/TL wordt:</a:t>
            </a:r>
          </a:p>
        </p:txBody>
      </p:sp>
      <p:pic>
        <p:nvPicPr>
          <p:cNvPr id="6" name="Afbeelding 5">
            <a:extLst>
              <a:ext uri="{FF2B5EF4-FFF2-40B4-BE49-F238E27FC236}">
                <a16:creationId xmlns:a16="http://schemas.microsoft.com/office/drawing/2014/main" id="{39B0F683-C9AA-40A5-9102-DCE1AFDEFB79}"/>
              </a:ext>
            </a:extLst>
          </p:cNvPr>
          <p:cNvPicPr>
            <a:picLocks noChangeAspect="1"/>
          </p:cNvPicPr>
          <p:nvPr/>
        </p:nvPicPr>
        <p:blipFill>
          <a:blip r:embed="rId3"/>
          <a:stretch>
            <a:fillRect/>
          </a:stretch>
        </p:blipFill>
        <p:spPr>
          <a:xfrm rot="16200000">
            <a:off x="-1543050" y="4648200"/>
            <a:ext cx="3752850" cy="666750"/>
          </a:xfrm>
          <a:prstGeom prst="rect">
            <a:avLst/>
          </a:prstGeom>
        </p:spPr>
      </p:pic>
      <p:sp>
        <p:nvSpPr>
          <p:cNvPr id="8" name="Tijdelijke aanduiding voor dianummer 7">
            <a:extLst>
              <a:ext uri="{FF2B5EF4-FFF2-40B4-BE49-F238E27FC236}">
                <a16:creationId xmlns:a16="http://schemas.microsoft.com/office/drawing/2014/main" id="{FB72835D-E7C9-413B-B835-1FE98110273E}"/>
              </a:ext>
            </a:extLst>
          </p:cNvPr>
          <p:cNvSpPr>
            <a:spLocks noGrp="1"/>
          </p:cNvSpPr>
          <p:nvPr>
            <p:ph type="sldNum" sz="quarter" idx="12"/>
          </p:nvPr>
        </p:nvSpPr>
        <p:spPr/>
        <p:txBody>
          <a:bodyPr/>
          <a:lstStyle/>
          <a:p>
            <a:fld id="{0B7DC17F-232C-4E71-ACC8-86655762C0F2}" type="slidenum">
              <a:rPr lang="nl-NL" smtClean="0"/>
              <a:t>1</a:t>
            </a:fld>
            <a:endParaRPr lang="nl-NL"/>
          </a:p>
        </p:txBody>
      </p:sp>
    </p:spTree>
    <p:extLst>
      <p:ext uri="{BB962C8B-B14F-4D97-AF65-F5344CB8AC3E}">
        <p14:creationId xmlns:p14="http://schemas.microsoft.com/office/powerpoint/2010/main" val="12116851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F638101D-9D24-4AE1-A6D6-3BC508907396}"/>
              </a:ext>
            </a:extLst>
          </p:cNvPr>
          <p:cNvSpPr txBox="1"/>
          <p:nvPr/>
        </p:nvSpPr>
        <p:spPr>
          <a:xfrm>
            <a:off x="1424354" y="1397977"/>
            <a:ext cx="7464669" cy="461665"/>
          </a:xfrm>
          <a:prstGeom prst="rect">
            <a:avLst/>
          </a:prstGeom>
          <a:noFill/>
        </p:spPr>
        <p:txBody>
          <a:bodyPr wrap="square" rtlCol="0">
            <a:spAutoFit/>
          </a:bodyPr>
          <a:lstStyle/>
          <a:p>
            <a:r>
              <a:rPr lang="nl-NL" sz="2400" dirty="0"/>
              <a:t>3. ITTL, informatietechnologie</a:t>
            </a:r>
          </a:p>
        </p:txBody>
      </p:sp>
      <p:sp>
        <p:nvSpPr>
          <p:cNvPr id="5" name="Tekstvak 4">
            <a:extLst>
              <a:ext uri="{FF2B5EF4-FFF2-40B4-BE49-F238E27FC236}">
                <a16:creationId xmlns:a16="http://schemas.microsoft.com/office/drawing/2014/main" id="{50FBDDC0-17BC-4841-ACD0-096D5E5F7FF6}"/>
              </a:ext>
            </a:extLst>
          </p:cNvPr>
          <p:cNvSpPr txBox="1"/>
          <p:nvPr/>
        </p:nvSpPr>
        <p:spPr>
          <a:xfrm>
            <a:off x="1503485" y="2171700"/>
            <a:ext cx="5987561" cy="2677656"/>
          </a:xfrm>
          <a:prstGeom prst="rect">
            <a:avLst/>
          </a:prstGeom>
          <a:noFill/>
        </p:spPr>
        <p:txBody>
          <a:bodyPr wrap="square" rtlCol="0">
            <a:spAutoFit/>
          </a:bodyPr>
          <a:lstStyle/>
          <a:p>
            <a:r>
              <a:rPr lang="nl-NL" sz="2400" dirty="0"/>
              <a:t>o.a.</a:t>
            </a:r>
          </a:p>
          <a:p>
            <a:endParaRPr lang="nl-NL" sz="2400" dirty="0"/>
          </a:p>
          <a:p>
            <a:r>
              <a:rPr lang="nl-NL" sz="2400" dirty="0"/>
              <a:t>*  ICT –vaardigheden</a:t>
            </a:r>
          </a:p>
          <a:p>
            <a:r>
              <a:rPr lang="nl-NL" sz="2400" dirty="0"/>
              <a:t>*  Maatschappij en innovatie</a:t>
            </a:r>
          </a:p>
          <a:p>
            <a:r>
              <a:rPr lang="nl-NL" sz="2400" dirty="0"/>
              <a:t>*  Hardware</a:t>
            </a:r>
          </a:p>
          <a:p>
            <a:r>
              <a:rPr lang="nl-NL" sz="2400" dirty="0"/>
              <a:t>*  Media ontwerpen</a:t>
            </a:r>
          </a:p>
          <a:p>
            <a:r>
              <a:rPr lang="nl-NL" sz="2400" dirty="0"/>
              <a:t>*  IT ontwerpen</a:t>
            </a:r>
          </a:p>
        </p:txBody>
      </p:sp>
      <p:sp>
        <p:nvSpPr>
          <p:cNvPr id="7" name="Tijdelijke aanduiding voor dianummer 6">
            <a:extLst>
              <a:ext uri="{FF2B5EF4-FFF2-40B4-BE49-F238E27FC236}">
                <a16:creationId xmlns:a16="http://schemas.microsoft.com/office/drawing/2014/main" id="{D9D9E557-8A29-4BF8-BABC-49674B55589E}"/>
              </a:ext>
            </a:extLst>
          </p:cNvPr>
          <p:cNvSpPr>
            <a:spLocks noGrp="1"/>
          </p:cNvSpPr>
          <p:nvPr>
            <p:ph type="sldNum" sz="quarter" idx="12"/>
          </p:nvPr>
        </p:nvSpPr>
        <p:spPr/>
        <p:txBody>
          <a:bodyPr/>
          <a:lstStyle/>
          <a:p>
            <a:fld id="{0B7DC17F-232C-4E71-ACC8-86655762C0F2}" type="slidenum">
              <a:rPr lang="nl-NL" smtClean="0"/>
              <a:t>10</a:t>
            </a:fld>
            <a:endParaRPr lang="nl-NL"/>
          </a:p>
        </p:txBody>
      </p:sp>
      <p:pic>
        <p:nvPicPr>
          <p:cNvPr id="8" name="Afbeelding 7">
            <a:extLst>
              <a:ext uri="{FF2B5EF4-FFF2-40B4-BE49-F238E27FC236}">
                <a16:creationId xmlns:a16="http://schemas.microsoft.com/office/drawing/2014/main" id="{5622432A-5EAE-46D3-BD31-745CF531BC61}"/>
              </a:ext>
            </a:extLst>
          </p:cNvPr>
          <p:cNvPicPr>
            <a:picLocks noChangeAspect="1"/>
          </p:cNvPicPr>
          <p:nvPr/>
        </p:nvPicPr>
        <p:blipFill>
          <a:blip r:embed="rId2"/>
          <a:stretch>
            <a:fillRect/>
          </a:stretch>
        </p:blipFill>
        <p:spPr>
          <a:xfrm rot="16200000">
            <a:off x="-1543050" y="4648200"/>
            <a:ext cx="3752850" cy="666750"/>
          </a:xfrm>
          <a:prstGeom prst="rect">
            <a:avLst/>
          </a:prstGeom>
        </p:spPr>
      </p:pic>
      <p:pic>
        <p:nvPicPr>
          <p:cNvPr id="9" name="Afbeelding 8">
            <a:extLst>
              <a:ext uri="{FF2B5EF4-FFF2-40B4-BE49-F238E27FC236}">
                <a16:creationId xmlns:a16="http://schemas.microsoft.com/office/drawing/2014/main" id="{3AFBF177-C083-44E0-82AB-84FEEFE1DD76}"/>
              </a:ext>
            </a:extLst>
          </p:cNvPr>
          <p:cNvPicPr>
            <a:picLocks noChangeAspect="1"/>
          </p:cNvPicPr>
          <p:nvPr/>
        </p:nvPicPr>
        <p:blipFill>
          <a:blip r:embed="rId3"/>
          <a:stretch>
            <a:fillRect/>
          </a:stretch>
        </p:blipFill>
        <p:spPr>
          <a:xfrm>
            <a:off x="10662960" y="0"/>
            <a:ext cx="1529040" cy="1011238"/>
          </a:xfrm>
          <a:prstGeom prst="rect">
            <a:avLst/>
          </a:prstGeom>
        </p:spPr>
      </p:pic>
    </p:spTree>
    <p:extLst>
      <p:ext uri="{BB962C8B-B14F-4D97-AF65-F5344CB8AC3E}">
        <p14:creationId xmlns:p14="http://schemas.microsoft.com/office/powerpoint/2010/main" val="2836892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FA2E4F7C-4541-48C1-AD7C-D96334B5FA9F}"/>
              </a:ext>
            </a:extLst>
          </p:cNvPr>
          <p:cNvSpPr txBox="1"/>
          <p:nvPr/>
        </p:nvSpPr>
        <p:spPr>
          <a:xfrm>
            <a:off x="1108563" y="537269"/>
            <a:ext cx="7060224" cy="6001643"/>
          </a:xfrm>
          <a:prstGeom prst="rect">
            <a:avLst/>
          </a:prstGeom>
          <a:noFill/>
        </p:spPr>
        <p:txBody>
          <a:bodyPr wrap="square" rtlCol="0">
            <a:spAutoFit/>
          </a:bodyPr>
          <a:lstStyle/>
          <a:p>
            <a:r>
              <a:rPr lang="nl-NL" sz="2400" dirty="0"/>
              <a:t>4. T&amp;T , Technologie en toepassing</a:t>
            </a:r>
          </a:p>
          <a:p>
            <a:endParaRPr lang="nl-NL" sz="2400" dirty="0"/>
          </a:p>
          <a:p>
            <a:endParaRPr lang="nl-NL" sz="2400" dirty="0"/>
          </a:p>
          <a:p>
            <a:r>
              <a:rPr lang="nl-NL" sz="2400" dirty="0"/>
              <a:t>    Het biedt de leerling een kader om binnen de</a:t>
            </a:r>
          </a:p>
          <a:p>
            <a:r>
              <a:rPr lang="nl-NL" sz="2400" dirty="0"/>
              <a:t>    context van de zeven bètawerelden:</a:t>
            </a:r>
          </a:p>
          <a:p>
            <a:r>
              <a:rPr lang="nl-NL" sz="2400" dirty="0"/>
              <a:t> </a:t>
            </a:r>
          </a:p>
          <a:p>
            <a:pPr marL="285750" indent="-285750">
              <a:buFont typeface="Arial" panose="020B0604020202020204" pitchFamily="34" charset="0"/>
              <a:buChar char="•"/>
            </a:pPr>
            <a:r>
              <a:rPr lang="nl-NL" sz="2400" dirty="0"/>
              <a:t>competenties (vaardigheden, kennis en houding in een context) te ontwikkelen die van belang zijn voor doorstroom naar het vervolgonderwijs en de beroepspraktijk. </a:t>
            </a:r>
          </a:p>
          <a:p>
            <a:pPr marL="285750" indent="-285750">
              <a:buFont typeface="Arial" panose="020B0604020202020204" pitchFamily="34" charset="0"/>
              <a:buChar char="•"/>
            </a:pPr>
            <a:r>
              <a:rPr lang="nl-NL" sz="2400" dirty="0"/>
              <a:t>aan de hand van levensechte opdrachten maakt de leerling kennis met de toepassing van technologie in het bedrijfsleven en maatschappelijke instellingen. </a:t>
            </a:r>
          </a:p>
          <a:p>
            <a:pPr marL="285750" indent="-285750">
              <a:buFont typeface="Arial" panose="020B0604020202020204" pitchFamily="34" charset="0"/>
              <a:buChar char="•"/>
            </a:pPr>
            <a:r>
              <a:rPr lang="nl-NL" sz="2400" dirty="0"/>
              <a:t>loopbaanoriëntatie en beroepsbegeleiding (LOB) is onderdeel van het programma.</a:t>
            </a:r>
          </a:p>
          <a:p>
            <a:endParaRPr lang="nl-NL" sz="2400" dirty="0"/>
          </a:p>
        </p:txBody>
      </p:sp>
      <p:pic>
        <p:nvPicPr>
          <p:cNvPr id="7" name="Afbeelding 6">
            <a:extLst>
              <a:ext uri="{FF2B5EF4-FFF2-40B4-BE49-F238E27FC236}">
                <a16:creationId xmlns:a16="http://schemas.microsoft.com/office/drawing/2014/main" id="{9B7D0B23-90F3-4543-A6D3-244162EB9F5C}"/>
              </a:ext>
            </a:extLst>
          </p:cNvPr>
          <p:cNvPicPr>
            <a:picLocks noChangeAspect="1"/>
          </p:cNvPicPr>
          <p:nvPr/>
        </p:nvPicPr>
        <p:blipFill>
          <a:blip r:embed="rId2"/>
          <a:stretch>
            <a:fillRect/>
          </a:stretch>
        </p:blipFill>
        <p:spPr>
          <a:xfrm rot="16200000">
            <a:off x="-1543050" y="4648200"/>
            <a:ext cx="3752850" cy="666750"/>
          </a:xfrm>
          <a:prstGeom prst="rect">
            <a:avLst/>
          </a:prstGeom>
        </p:spPr>
      </p:pic>
      <p:sp>
        <p:nvSpPr>
          <p:cNvPr id="9" name="Tijdelijke aanduiding voor dianummer 8">
            <a:extLst>
              <a:ext uri="{FF2B5EF4-FFF2-40B4-BE49-F238E27FC236}">
                <a16:creationId xmlns:a16="http://schemas.microsoft.com/office/drawing/2014/main" id="{213ED3F4-8515-4945-9F34-4157E61521EE}"/>
              </a:ext>
            </a:extLst>
          </p:cNvPr>
          <p:cNvSpPr>
            <a:spLocks noGrp="1"/>
          </p:cNvSpPr>
          <p:nvPr>
            <p:ph type="sldNum" sz="quarter" idx="12"/>
          </p:nvPr>
        </p:nvSpPr>
        <p:spPr/>
        <p:txBody>
          <a:bodyPr/>
          <a:lstStyle/>
          <a:p>
            <a:fld id="{0B7DC17F-232C-4E71-ACC8-86655762C0F2}" type="slidenum">
              <a:rPr lang="nl-NL" smtClean="0"/>
              <a:t>11</a:t>
            </a:fld>
            <a:endParaRPr lang="nl-NL"/>
          </a:p>
        </p:txBody>
      </p:sp>
      <p:pic>
        <p:nvPicPr>
          <p:cNvPr id="10" name="Afbeelding 9">
            <a:extLst>
              <a:ext uri="{FF2B5EF4-FFF2-40B4-BE49-F238E27FC236}">
                <a16:creationId xmlns:a16="http://schemas.microsoft.com/office/drawing/2014/main" id="{1BCB5C73-515A-4852-A9D5-021F629B642C}"/>
              </a:ext>
            </a:extLst>
          </p:cNvPr>
          <p:cNvPicPr>
            <a:picLocks noChangeAspect="1"/>
          </p:cNvPicPr>
          <p:nvPr/>
        </p:nvPicPr>
        <p:blipFill>
          <a:blip r:embed="rId3"/>
          <a:stretch>
            <a:fillRect/>
          </a:stretch>
        </p:blipFill>
        <p:spPr>
          <a:xfrm>
            <a:off x="10662960" y="0"/>
            <a:ext cx="1529040" cy="1011238"/>
          </a:xfrm>
          <a:prstGeom prst="rect">
            <a:avLst/>
          </a:prstGeom>
        </p:spPr>
      </p:pic>
    </p:spTree>
    <p:extLst>
      <p:ext uri="{BB962C8B-B14F-4D97-AF65-F5344CB8AC3E}">
        <p14:creationId xmlns:p14="http://schemas.microsoft.com/office/powerpoint/2010/main" val="2506644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583C6BF2-9958-4106-B80D-820EE8938CF8}"/>
              </a:ext>
            </a:extLst>
          </p:cNvPr>
          <p:cNvSpPr>
            <a:spLocks noGrp="1"/>
          </p:cNvSpPr>
          <p:nvPr>
            <p:ph type="sldNum" sz="quarter" idx="12"/>
          </p:nvPr>
        </p:nvSpPr>
        <p:spPr/>
        <p:txBody>
          <a:bodyPr/>
          <a:lstStyle/>
          <a:p>
            <a:fld id="{0B7DC17F-232C-4E71-ACC8-86655762C0F2}" type="slidenum">
              <a:rPr lang="nl-NL" smtClean="0"/>
              <a:t>12</a:t>
            </a:fld>
            <a:endParaRPr lang="nl-NL"/>
          </a:p>
        </p:txBody>
      </p:sp>
      <p:sp>
        <p:nvSpPr>
          <p:cNvPr id="6" name="Tekstvak 5">
            <a:extLst>
              <a:ext uri="{FF2B5EF4-FFF2-40B4-BE49-F238E27FC236}">
                <a16:creationId xmlns:a16="http://schemas.microsoft.com/office/drawing/2014/main" id="{974B7222-D979-43EF-A782-68F18F2DE09D}"/>
              </a:ext>
            </a:extLst>
          </p:cNvPr>
          <p:cNvSpPr txBox="1"/>
          <p:nvPr/>
        </p:nvSpPr>
        <p:spPr>
          <a:xfrm>
            <a:off x="3229337" y="1539433"/>
            <a:ext cx="5437579" cy="2954655"/>
          </a:xfrm>
          <a:prstGeom prst="rect">
            <a:avLst/>
          </a:prstGeom>
          <a:noFill/>
        </p:spPr>
        <p:txBody>
          <a:bodyPr wrap="none" rtlCol="0">
            <a:spAutoFit/>
          </a:bodyPr>
          <a:lstStyle/>
          <a:p>
            <a:r>
              <a:rPr lang="nl-NL" sz="2400" dirty="0"/>
              <a:t>5. School-eigenprogramma’s</a:t>
            </a:r>
          </a:p>
          <a:p>
            <a:endParaRPr lang="nl-NL" sz="2400" dirty="0"/>
          </a:p>
          <a:p>
            <a:endParaRPr lang="nl-NL" sz="2400" dirty="0"/>
          </a:p>
          <a:p>
            <a:pPr marL="285750" indent="-285750">
              <a:buFont typeface="Arial" panose="020B0604020202020204" pitchFamily="34" charset="0"/>
              <a:buChar char="•"/>
            </a:pPr>
            <a:r>
              <a:rPr lang="nl-NL" sz="2400" dirty="0"/>
              <a:t> CKV 2, Cultureel Kunstzinnige vorming</a:t>
            </a:r>
          </a:p>
          <a:p>
            <a:pPr marL="285750" indent="-285750">
              <a:buFont typeface="Arial" panose="020B0604020202020204" pitchFamily="34" charset="0"/>
              <a:buChar char="•"/>
            </a:pPr>
            <a:endParaRPr lang="nl-NL" sz="2400" dirty="0"/>
          </a:p>
          <a:p>
            <a:pPr marL="285750" indent="-285750">
              <a:buFont typeface="Arial" panose="020B0604020202020204" pitchFamily="34" charset="0"/>
              <a:buChar char="•"/>
            </a:pPr>
            <a:r>
              <a:rPr lang="nl-NL" sz="2400" dirty="0"/>
              <a:t> LO 2,    Lichamelijke Opvoeding 2</a:t>
            </a:r>
          </a:p>
          <a:p>
            <a:endParaRPr lang="nl-NL" sz="2400" dirty="0"/>
          </a:p>
          <a:p>
            <a:endParaRPr lang="nl-NL" dirty="0"/>
          </a:p>
        </p:txBody>
      </p:sp>
      <p:pic>
        <p:nvPicPr>
          <p:cNvPr id="7" name="Afbeelding 6">
            <a:extLst>
              <a:ext uri="{FF2B5EF4-FFF2-40B4-BE49-F238E27FC236}">
                <a16:creationId xmlns:a16="http://schemas.microsoft.com/office/drawing/2014/main" id="{213391F8-8EB5-4088-A2C6-81198D8DE349}"/>
              </a:ext>
            </a:extLst>
          </p:cNvPr>
          <p:cNvPicPr>
            <a:picLocks noChangeAspect="1"/>
          </p:cNvPicPr>
          <p:nvPr/>
        </p:nvPicPr>
        <p:blipFill>
          <a:blip r:embed="rId2"/>
          <a:stretch>
            <a:fillRect/>
          </a:stretch>
        </p:blipFill>
        <p:spPr>
          <a:xfrm>
            <a:off x="10662960" y="0"/>
            <a:ext cx="1529040" cy="1011238"/>
          </a:xfrm>
          <a:prstGeom prst="rect">
            <a:avLst/>
          </a:prstGeom>
        </p:spPr>
      </p:pic>
      <p:pic>
        <p:nvPicPr>
          <p:cNvPr id="8" name="Afbeelding 7">
            <a:extLst>
              <a:ext uri="{FF2B5EF4-FFF2-40B4-BE49-F238E27FC236}">
                <a16:creationId xmlns:a16="http://schemas.microsoft.com/office/drawing/2014/main" id="{5D39557F-D285-4D1A-AAE5-DAE55005DE6C}"/>
              </a:ext>
            </a:extLst>
          </p:cNvPr>
          <p:cNvPicPr>
            <a:picLocks noChangeAspect="1"/>
          </p:cNvPicPr>
          <p:nvPr/>
        </p:nvPicPr>
        <p:blipFill>
          <a:blip r:embed="rId3"/>
          <a:stretch>
            <a:fillRect/>
          </a:stretch>
        </p:blipFill>
        <p:spPr>
          <a:xfrm rot="16200000">
            <a:off x="-1543050" y="4648200"/>
            <a:ext cx="3752850" cy="666750"/>
          </a:xfrm>
          <a:prstGeom prst="rect">
            <a:avLst/>
          </a:prstGeom>
        </p:spPr>
      </p:pic>
    </p:spTree>
    <p:extLst>
      <p:ext uri="{BB962C8B-B14F-4D97-AF65-F5344CB8AC3E}">
        <p14:creationId xmlns:p14="http://schemas.microsoft.com/office/powerpoint/2010/main" val="2200600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DE908053-B874-45E8-9EB0-31BB5D3DC7F1}"/>
              </a:ext>
            </a:extLst>
          </p:cNvPr>
          <p:cNvPicPr>
            <a:picLocks noChangeAspect="1"/>
          </p:cNvPicPr>
          <p:nvPr/>
        </p:nvPicPr>
        <p:blipFill>
          <a:blip r:embed="rId2"/>
          <a:stretch>
            <a:fillRect/>
          </a:stretch>
        </p:blipFill>
        <p:spPr>
          <a:xfrm>
            <a:off x="10662960" y="0"/>
            <a:ext cx="1529040" cy="1011238"/>
          </a:xfrm>
          <a:prstGeom prst="rect">
            <a:avLst/>
          </a:prstGeom>
        </p:spPr>
      </p:pic>
      <p:sp>
        <p:nvSpPr>
          <p:cNvPr id="5" name="Tekstvak 4">
            <a:extLst>
              <a:ext uri="{FF2B5EF4-FFF2-40B4-BE49-F238E27FC236}">
                <a16:creationId xmlns:a16="http://schemas.microsoft.com/office/drawing/2014/main" id="{2AD84069-459F-4174-A560-4D97B9D604BF}"/>
              </a:ext>
            </a:extLst>
          </p:cNvPr>
          <p:cNvSpPr txBox="1"/>
          <p:nvPr/>
        </p:nvSpPr>
        <p:spPr>
          <a:xfrm>
            <a:off x="1002324" y="465992"/>
            <a:ext cx="4404946" cy="6893170"/>
          </a:xfrm>
          <a:prstGeom prst="rect">
            <a:avLst/>
          </a:prstGeom>
          <a:noFill/>
        </p:spPr>
        <p:txBody>
          <a:bodyPr wrap="square" rtlCol="0">
            <a:spAutoFit/>
          </a:bodyPr>
          <a:lstStyle/>
          <a:p>
            <a:endParaRPr lang="nl-NL" dirty="0"/>
          </a:p>
        </p:txBody>
      </p:sp>
      <p:sp>
        <p:nvSpPr>
          <p:cNvPr id="6" name="Tekstvak 5">
            <a:extLst>
              <a:ext uri="{FF2B5EF4-FFF2-40B4-BE49-F238E27FC236}">
                <a16:creationId xmlns:a16="http://schemas.microsoft.com/office/drawing/2014/main" id="{DDB63833-6822-4B56-8211-404D78FA0C3D}"/>
              </a:ext>
            </a:extLst>
          </p:cNvPr>
          <p:cNvSpPr txBox="1"/>
          <p:nvPr/>
        </p:nvSpPr>
        <p:spPr>
          <a:xfrm>
            <a:off x="301870" y="609599"/>
            <a:ext cx="4194488" cy="5488704"/>
          </a:xfrm>
          <a:prstGeom prst="rect">
            <a:avLst/>
          </a:prstGeom>
          <a:noFill/>
        </p:spPr>
        <p:txBody>
          <a:bodyPr wrap="square" rtlCol="0">
            <a:spAutoFit/>
          </a:bodyPr>
          <a:lstStyle/>
          <a:p>
            <a:endParaRPr lang="nl-NL" dirty="0"/>
          </a:p>
        </p:txBody>
      </p:sp>
      <p:sp>
        <p:nvSpPr>
          <p:cNvPr id="7" name="Tekstvak 6">
            <a:extLst>
              <a:ext uri="{FF2B5EF4-FFF2-40B4-BE49-F238E27FC236}">
                <a16:creationId xmlns:a16="http://schemas.microsoft.com/office/drawing/2014/main" id="{4F19A2CE-7CA9-45FD-A109-ECF74F7A5999}"/>
              </a:ext>
            </a:extLst>
          </p:cNvPr>
          <p:cNvSpPr txBox="1"/>
          <p:nvPr/>
        </p:nvSpPr>
        <p:spPr>
          <a:xfrm>
            <a:off x="1094380" y="801943"/>
            <a:ext cx="5109650" cy="5940088"/>
          </a:xfrm>
          <a:prstGeom prst="rect">
            <a:avLst/>
          </a:prstGeom>
          <a:noFill/>
        </p:spPr>
        <p:txBody>
          <a:bodyPr wrap="square" rtlCol="0">
            <a:spAutoFit/>
          </a:bodyPr>
          <a:lstStyle/>
          <a:p>
            <a:endParaRPr lang="nl-NL" sz="2000" dirty="0"/>
          </a:p>
          <a:p>
            <a:r>
              <a:rPr lang="nl-NL" sz="2000" dirty="0"/>
              <a:t>1. Bisschoppelijk College </a:t>
            </a:r>
            <a:r>
              <a:rPr lang="nl-NL" sz="2000" dirty="0" err="1"/>
              <a:t>Broekhin</a:t>
            </a:r>
            <a:r>
              <a:rPr lang="nl-NL" sz="2000" dirty="0"/>
              <a:t> - Roermond</a:t>
            </a:r>
          </a:p>
          <a:p>
            <a:r>
              <a:rPr lang="nl-NL" sz="2000" dirty="0"/>
              <a:t>2. Bonifatius mavo - Emmeloord</a:t>
            </a:r>
          </a:p>
          <a:p>
            <a:r>
              <a:rPr lang="nl-NL" sz="2000" dirty="0"/>
              <a:t>3. Burgemeester Harmsma School - Gorredijk</a:t>
            </a:r>
          </a:p>
          <a:p>
            <a:r>
              <a:rPr lang="nl-NL" sz="2000" dirty="0"/>
              <a:t>4. Carolus Clusius College - Zwolle</a:t>
            </a:r>
          </a:p>
          <a:p>
            <a:r>
              <a:rPr lang="nl-NL" sz="2000" dirty="0"/>
              <a:t>5. Christelijk Lyceum Delft - Delft</a:t>
            </a:r>
          </a:p>
          <a:p>
            <a:r>
              <a:rPr lang="nl-NL" sz="2000" dirty="0"/>
              <a:t>6. CSG </a:t>
            </a:r>
            <a:r>
              <a:rPr lang="nl-NL" sz="2000" dirty="0" err="1"/>
              <a:t>Liudger</a:t>
            </a:r>
            <a:r>
              <a:rPr lang="nl-NL" sz="2000" dirty="0"/>
              <a:t> - Waskemeer</a:t>
            </a:r>
          </a:p>
          <a:p>
            <a:r>
              <a:rPr lang="nl-NL" sz="2000" dirty="0"/>
              <a:t>7. CSG ’t Streek - Ede</a:t>
            </a:r>
          </a:p>
          <a:p>
            <a:r>
              <a:rPr lang="nl-NL" sz="2000" dirty="0"/>
              <a:t>8. CSG het </a:t>
            </a:r>
            <a:r>
              <a:rPr lang="nl-NL" sz="2000" dirty="0" err="1"/>
              <a:t>Noordik</a:t>
            </a:r>
            <a:r>
              <a:rPr lang="nl-NL" sz="2000" dirty="0"/>
              <a:t> - Almelo</a:t>
            </a:r>
          </a:p>
          <a:p>
            <a:r>
              <a:rPr lang="nl-NL" sz="2000" dirty="0"/>
              <a:t>9. SG De Dijk - Medemblik</a:t>
            </a:r>
          </a:p>
          <a:p>
            <a:r>
              <a:rPr lang="nl-NL" sz="2000" dirty="0"/>
              <a:t>10. Don Bosco College - Volendam</a:t>
            </a:r>
          </a:p>
          <a:p>
            <a:r>
              <a:rPr lang="nl-NL" sz="2000" dirty="0"/>
              <a:t>11. Dr. Knippenbergcollege - Helmond</a:t>
            </a:r>
          </a:p>
          <a:p>
            <a:r>
              <a:rPr lang="nl-NL" sz="2000" dirty="0"/>
              <a:t>12. Eckhartcollege - Eindhoven</a:t>
            </a:r>
          </a:p>
          <a:p>
            <a:r>
              <a:rPr lang="nl-NL" sz="2000" dirty="0"/>
              <a:t>13. </a:t>
            </a:r>
            <a:r>
              <a:rPr lang="nl-NL" sz="2000" dirty="0" err="1"/>
              <a:t>Esdal</a:t>
            </a:r>
            <a:r>
              <a:rPr lang="nl-NL" sz="2000" dirty="0"/>
              <a:t> College - Emmen</a:t>
            </a:r>
          </a:p>
          <a:p>
            <a:r>
              <a:rPr lang="nl-NL" sz="2000" dirty="0"/>
              <a:t>14. </a:t>
            </a:r>
            <a:r>
              <a:rPr lang="nl-NL" sz="2000" dirty="0" err="1"/>
              <a:t>Fioretti</a:t>
            </a:r>
            <a:r>
              <a:rPr lang="nl-NL" sz="2000" dirty="0"/>
              <a:t> College - Veghel</a:t>
            </a:r>
          </a:p>
          <a:p>
            <a:r>
              <a:rPr lang="nl-NL" sz="2000" dirty="0"/>
              <a:t>15. Globe College - Utrecht</a:t>
            </a:r>
          </a:p>
          <a:p>
            <a:r>
              <a:rPr lang="nl-NL" sz="2000" dirty="0"/>
              <a:t>16. ISW Hoogeland - Naaldwijk</a:t>
            </a:r>
          </a:p>
          <a:p>
            <a:r>
              <a:rPr lang="nl-NL" sz="2000" dirty="0"/>
              <a:t>17. Jeroen Boschcollege - Den Bosch</a:t>
            </a:r>
          </a:p>
          <a:p>
            <a:r>
              <a:rPr lang="nl-NL" sz="2000" dirty="0"/>
              <a:t>18. </a:t>
            </a:r>
            <a:r>
              <a:rPr lang="nl-NL" sz="2000" dirty="0" err="1"/>
              <a:t>Kaj</a:t>
            </a:r>
            <a:r>
              <a:rPr lang="nl-NL" sz="2000" dirty="0"/>
              <a:t> Munk College - Hoofddorp</a:t>
            </a:r>
          </a:p>
        </p:txBody>
      </p:sp>
      <p:sp>
        <p:nvSpPr>
          <p:cNvPr id="8" name="Tekstvak 7">
            <a:extLst>
              <a:ext uri="{FF2B5EF4-FFF2-40B4-BE49-F238E27FC236}">
                <a16:creationId xmlns:a16="http://schemas.microsoft.com/office/drawing/2014/main" id="{F9A40E0D-3579-4CB1-B159-3850639B5035}"/>
              </a:ext>
            </a:extLst>
          </p:cNvPr>
          <p:cNvSpPr txBox="1"/>
          <p:nvPr/>
        </p:nvSpPr>
        <p:spPr>
          <a:xfrm>
            <a:off x="6361648" y="1061777"/>
            <a:ext cx="4828028" cy="5632311"/>
          </a:xfrm>
          <a:prstGeom prst="rect">
            <a:avLst/>
          </a:prstGeom>
          <a:noFill/>
        </p:spPr>
        <p:txBody>
          <a:bodyPr wrap="square" rtlCol="0">
            <a:spAutoFit/>
          </a:bodyPr>
          <a:lstStyle/>
          <a:p>
            <a:r>
              <a:rPr lang="nl-NL" sz="2000" dirty="0"/>
              <a:t>19. Libanon Lyceum - Rotterdam</a:t>
            </a:r>
          </a:p>
          <a:p>
            <a:r>
              <a:rPr lang="nl-NL" sz="2000" dirty="0"/>
              <a:t>20. Lodewijk College - Terneuzen</a:t>
            </a:r>
          </a:p>
          <a:p>
            <a:r>
              <a:rPr lang="nl-NL" sz="2000" dirty="0"/>
              <a:t>21. Marklandcollege - Zevenbergen</a:t>
            </a:r>
          </a:p>
          <a:p>
            <a:r>
              <a:rPr lang="nl-NL" sz="2000" dirty="0"/>
              <a:t>22. </a:t>
            </a:r>
            <a:r>
              <a:rPr lang="nl-NL" sz="2000" dirty="0" err="1"/>
              <a:t>Melanchthon</a:t>
            </a:r>
            <a:r>
              <a:rPr lang="nl-NL" sz="2000" dirty="0"/>
              <a:t> </a:t>
            </a:r>
            <a:r>
              <a:rPr lang="nl-NL" sz="2000" dirty="0" err="1"/>
              <a:t>Mattenesse</a:t>
            </a:r>
            <a:r>
              <a:rPr lang="nl-NL" sz="2000" dirty="0"/>
              <a:t> - Rotterdam</a:t>
            </a:r>
          </a:p>
          <a:p>
            <a:r>
              <a:rPr lang="nl-NL" sz="2000" dirty="0"/>
              <a:t>23. Metameer - Stevenbeek</a:t>
            </a:r>
          </a:p>
          <a:p>
            <a:r>
              <a:rPr lang="nl-NL" sz="2000" dirty="0"/>
              <a:t>24. </a:t>
            </a:r>
            <a:r>
              <a:rPr lang="nl-NL" sz="2000" dirty="0" err="1"/>
              <a:t>Newmancolege</a:t>
            </a:r>
            <a:r>
              <a:rPr lang="nl-NL" sz="2000" dirty="0"/>
              <a:t> - Breda</a:t>
            </a:r>
          </a:p>
          <a:p>
            <a:r>
              <a:rPr lang="nl-NL" sz="2000" dirty="0"/>
              <a:t>25. </a:t>
            </a:r>
            <a:r>
              <a:rPr lang="nl-NL" sz="2000" dirty="0" err="1"/>
              <a:t>Northgo</a:t>
            </a:r>
            <a:r>
              <a:rPr lang="nl-NL" sz="2000" dirty="0"/>
              <a:t> College - Noordwijk</a:t>
            </a:r>
          </a:p>
          <a:p>
            <a:r>
              <a:rPr lang="nl-NL" sz="2000" dirty="0"/>
              <a:t>26. </a:t>
            </a:r>
            <a:r>
              <a:rPr lang="nl-NL" sz="2000" dirty="0" err="1"/>
              <a:t>Oostwende</a:t>
            </a:r>
            <a:r>
              <a:rPr lang="nl-NL" sz="2000" dirty="0"/>
              <a:t> College - Bunschoten</a:t>
            </a:r>
          </a:p>
          <a:p>
            <a:r>
              <a:rPr lang="nl-NL" sz="2000" dirty="0"/>
              <a:t>27. Over Y College - Amsterdam</a:t>
            </a:r>
          </a:p>
          <a:p>
            <a:r>
              <a:rPr lang="nl-NL" sz="2000" dirty="0"/>
              <a:t>28. ’t </a:t>
            </a:r>
            <a:r>
              <a:rPr lang="nl-NL" sz="2000" dirty="0" err="1"/>
              <a:t>R@velijn</a:t>
            </a:r>
            <a:r>
              <a:rPr lang="nl-NL" sz="2000" dirty="0"/>
              <a:t> - Steenbergen</a:t>
            </a:r>
          </a:p>
          <a:p>
            <a:r>
              <a:rPr lang="nl-NL" sz="2000" dirty="0"/>
              <a:t>29. RSG ’t Rijks - Bergen op zoom</a:t>
            </a:r>
          </a:p>
          <a:p>
            <a:r>
              <a:rPr lang="nl-NL" sz="2000" dirty="0"/>
              <a:t>30. De </a:t>
            </a:r>
            <a:r>
              <a:rPr lang="nl-NL" sz="2000" dirty="0" err="1"/>
              <a:t>Saad</a:t>
            </a:r>
            <a:r>
              <a:rPr lang="nl-NL" sz="2000" dirty="0"/>
              <a:t> - </a:t>
            </a:r>
            <a:r>
              <a:rPr lang="nl-NL" sz="2000" dirty="0" err="1"/>
              <a:t>Damwâld</a:t>
            </a:r>
            <a:endParaRPr lang="nl-NL" sz="2000" dirty="0"/>
          </a:p>
          <a:p>
            <a:r>
              <a:rPr lang="nl-NL" sz="2000" dirty="0"/>
              <a:t>31. STC VMBO - Rotterdam</a:t>
            </a:r>
          </a:p>
          <a:p>
            <a:r>
              <a:rPr lang="nl-NL" sz="2000" dirty="0"/>
              <a:t>32. Stedelijk Dalton College - Alkmaar</a:t>
            </a:r>
          </a:p>
          <a:p>
            <a:r>
              <a:rPr lang="nl-NL" sz="2000" dirty="0"/>
              <a:t>33. Ubbo </a:t>
            </a:r>
            <a:r>
              <a:rPr lang="nl-NL" sz="2000" dirty="0" err="1"/>
              <a:t>Emmius</a:t>
            </a:r>
            <a:r>
              <a:rPr lang="nl-NL" sz="2000" dirty="0"/>
              <a:t> - Stadskanaal</a:t>
            </a:r>
          </a:p>
          <a:p>
            <a:r>
              <a:rPr lang="nl-NL" sz="2000" dirty="0"/>
              <a:t>34. </a:t>
            </a:r>
            <a:r>
              <a:rPr lang="nl-NL" sz="2000" dirty="0" err="1"/>
              <a:t>Vechtdal</a:t>
            </a:r>
            <a:r>
              <a:rPr lang="nl-NL" sz="2000" dirty="0"/>
              <a:t> College - Hardenberg</a:t>
            </a:r>
          </a:p>
          <a:p>
            <a:r>
              <a:rPr lang="nl-NL" sz="2000" dirty="0"/>
              <a:t>35. </a:t>
            </a:r>
            <a:r>
              <a:rPr lang="nl-NL" sz="2000" dirty="0" err="1"/>
              <a:t>Wellantcollege</a:t>
            </a:r>
            <a:r>
              <a:rPr lang="nl-NL" sz="2000" dirty="0"/>
              <a:t> - Montfoort</a:t>
            </a:r>
          </a:p>
          <a:p>
            <a:r>
              <a:rPr lang="nl-NL" sz="2000" dirty="0"/>
              <a:t>36. X11 - Utrecht</a:t>
            </a:r>
          </a:p>
        </p:txBody>
      </p:sp>
      <p:pic>
        <p:nvPicPr>
          <p:cNvPr id="9" name="Afbeelding 8">
            <a:extLst>
              <a:ext uri="{FF2B5EF4-FFF2-40B4-BE49-F238E27FC236}">
                <a16:creationId xmlns:a16="http://schemas.microsoft.com/office/drawing/2014/main" id="{A18E35A6-AE74-4279-A68A-E59FB2227471}"/>
              </a:ext>
            </a:extLst>
          </p:cNvPr>
          <p:cNvPicPr>
            <a:picLocks noChangeAspect="1"/>
          </p:cNvPicPr>
          <p:nvPr/>
        </p:nvPicPr>
        <p:blipFill>
          <a:blip r:embed="rId3"/>
          <a:stretch>
            <a:fillRect/>
          </a:stretch>
        </p:blipFill>
        <p:spPr>
          <a:xfrm rot="16200000">
            <a:off x="-1530477" y="4648200"/>
            <a:ext cx="3752850" cy="666750"/>
          </a:xfrm>
          <a:prstGeom prst="rect">
            <a:avLst/>
          </a:prstGeom>
        </p:spPr>
      </p:pic>
      <p:sp>
        <p:nvSpPr>
          <p:cNvPr id="11" name="Tijdelijke aanduiding voor dianummer 10">
            <a:extLst>
              <a:ext uri="{FF2B5EF4-FFF2-40B4-BE49-F238E27FC236}">
                <a16:creationId xmlns:a16="http://schemas.microsoft.com/office/drawing/2014/main" id="{3332EC53-B238-4DC1-A47B-8CD762F3966C}"/>
              </a:ext>
            </a:extLst>
          </p:cNvPr>
          <p:cNvSpPr>
            <a:spLocks noGrp="1"/>
          </p:cNvSpPr>
          <p:nvPr>
            <p:ph type="sldNum" sz="quarter" idx="12"/>
          </p:nvPr>
        </p:nvSpPr>
        <p:spPr/>
        <p:txBody>
          <a:bodyPr/>
          <a:lstStyle/>
          <a:p>
            <a:fld id="{0B7DC17F-232C-4E71-ACC8-86655762C0F2}" type="slidenum">
              <a:rPr lang="nl-NL" smtClean="0"/>
              <a:t>13</a:t>
            </a:fld>
            <a:endParaRPr lang="nl-NL"/>
          </a:p>
        </p:txBody>
      </p:sp>
      <p:sp>
        <p:nvSpPr>
          <p:cNvPr id="12" name="Tekstvak 11">
            <a:extLst>
              <a:ext uri="{FF2B5EF4-FFF2-40B4-BE49-F238E27FC236}">
                <a16:creationId xmlns:a16="http://schemas.microsoft.com/office/drawing/2014/main" id="{4CF36B56-13AE-4337-824E-A6082E30292E}"/>
              </a:ext>
            </a:extLst>
          </p:cNvPr>
          <p:cNvSpPr txBox="1"/>
          <p:nvPr/>
        </p:nvSpPr>
        <p:spPr>
          <a:xfrm>
            <a:off x="1504709" y="465992"/>
            <a:ext cx="8203873" cy="400110"/>
          </a:xfrm>
          <a:prstGeom prst="rect">
            <a:avLst/>
          </a:prstGeom>
          <a:noFill/>
        </p:spPr>
        <p:txBody>
          <a:bodyPr wrap="square" rtlCol="0">
            <a:spAutoFit/>
          </a:bodyPr>
          <a:lstStyle/>
          <a:p>
            <a:r>
              <a:rPr lang="nl-NL" sz="2000" dirty="0"/>
              <a:t>Pilot scholen 2019- 2020</a:t>
            </a:r>
          </a:p>
        </p:txBody>
      </p:sp>
    </p:spTree>
    <p:extLst>
      <p:ext uri="{BB962C8B-B14F-4D97-AF65-F5344CB8AC3E}">
        <p14:creationId xmlns:p14="http://schemas.microsoft.com/office/powerpoint/2010/main" val="1930476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DE908053-B874-45E8-9EB0-31BB5D3DC7F1}"/>
              </a:ext>
            </a:extLst>
          </p:cNvPr>
          <p:cNvPicPr>
            <a:picLocks noChangeAspect="1"/>
          </p:cNvPicPr>
          <p:nvPr/>
        </p:nvPicPr>
        <p:blipFill>
          <a:blip r:embed="rId2"/>
          <a:stretch>
            <a:fillRect/>
          </a:stretch>
        </p:blipFill>
        <p:spPr>
          <a:xfrm>
            <a:off x="10662960" y="0"/>
            <a:ext cx="1529040" cy="1011238"/>
          </a:xfrm>
          <a:prstGeom prst="rect">
            <a:avLst/>
          </a:prstGeom>
        </p:spPr>
      </p:pic>
      <p:sp>
        <p:nvSpPr>
          <p:cNvPr id="5" name="Tekstvak 4">
            <a:extLst>
              <a:ext uri="{FF2B5EF4-FFF2-40B4-BE49-F238E27FC236}">
                <a16:creationId xmlns:a16="http://schemas.microsoft.com/office/drawing/2014/main" id="{63A90928-9A57-458C-9BCC-E0EBA97CB235}"/>
              </a:ext>
            </a:extLst>
          </p:cNvPr>
          <p:cNvSpPr txBox="1"/>
          <p:nvPr/>
        </p:nvSpPr>
        <p:spPr>
          <a:xfrm>
            <a:off x="1036157" y="505619"/>
            <a:ext cx="9117623" cy="830997"/>
          </a:xfrm>
          <a:prstGeom prst="rect">
            <a:avLst/>
          </a:prstGeom>
          <a:noFill/>
        </p:spPr>
        <p:txBody>
          <a:bodyPr wrap="square" rtlCol="0">
            <a:spAutoFit/>
          </a:bodyPr>
          <a:lstStyle/>
          <a:p>
            <a:r>
              <a:rPr lang="nl-NL" sz="2400" dirty="0"/>
              <a:t>Concept Kader ontwikkeld door o.a. VO-raad, SLO, SPV, Platform TL</a:t>
            </a:r>
          </a:p>
          <a:p>
            <a:r>
              <a:rPr lang="nl-NL" sz="2400" dirty="0"/>
              <a:t>De basis bestaat uit drie punten </a:t>
            </a:r>
          </a:p>
        </p:txBody>
      </p:sp>
      <p:sp>
        <p:nvSpPr>
          <p:cNvPr id="6" name="Tekstvak 5">
            <a:extLst>
              <a:ext uri="{FF2B5EF4-FFF2-40B4-BE49-F238E27FC236}">
                <a16:creationId xmlns:a16="http://schemas.microsoft.com/office/drawing/2014/main" id="{18C2EBC4-5FC8-420C-8B2A-76DFD01AA1B4}"/>
              </a:ext>
            </a:extLst>
          </p:cNvPr>
          <p:cNvSpPr txBox="1"/>
          <p:nvPr/>
        </p:nvSpPr>
        <p:spPr>
          <a:xfrm>
            <a:off x="1036157" y="1530534"/>
            <a:ext cx="7306176" cy="461665"/>
          </a:xfrm>
          <a:prstGeom prst="rect">
            <a:avLst/>
          </a:prstGeom>
          <a:noFill/>
        </p:spPr>
        <p:txBody>
          <a:bodyPr wrap="square" rtlCol="0">
            <a:spAutoFit/>
          </a:bodyPr>
          <a:lstStyle/>
          <a:p>
            <a:r>
              <a:rPr lang="nl-NL" sz="2000" dirty="0"/>
              <a:t>1.  </a:t>
            </a:r>
            <a:r>
              <a:rPr lang="nl-NL" sz="2400" dirty="0"/>
              <a:t>Een landelijke set van algemene beroepsvaardigheden</a:t>
            </a:r>
          </a:p>
        </p:txBody>
      </p:sp>
      <p:sp>
        <p:nvSpPr>
          <p:cNvPr id="7" name="Tekstvak 6">
            <a:extLst>
              <a:ext uri="{FF2B5EF4-FFF2-40B4-BE49-F238E27FC236}">
                <a16:creationId xmlns:a16="http://schemas.microsoft.com/office/drawing/2014/main" id="{DC7DB141-EECB-4FAC-83C6-0A82A175B12E}"/>
              </a:ext>
            </a:extLst>
          </p:cNvPr>
          <p:cNvSpPr txBox="1"/>
          <p:nvPr/>
        </p:nvSpPr>
        <p:spPr>
          <a:xfrm>
            <a:off x="1036157" y="2071724"/>
            <a:ext cx="10359343" cy="3785652"/>
          </a:xfrm>
          <a:prstGeom prst="rect">
            <a:avLst/>
          </a:prstGeom>
          <a:noFill/>
        </p:spPr>
        <p:txBody>
          <a:bodyPr wrap="square" rtlCol="0">
            <a:spAutoFit/>
          </a:bodyPr>
          <a:lstStyle/>
          <a:p>
            <a:r>
              <a:rPr lang="nl-NL" sz="2400" dirty="0"/>
              <a:t>2. Een aantal inhoudelijke doelen als:</a:t>
            </a:r>
          </a:p>
          <a:p>
            <a:r>
              <a:rPr lang="nl-NL" sz="2400" dirty="0"/>
              <a:t>    Een leerling kan:</a:t>
            </a:r>
          </a:p>
          <a:p>
            <a:r>
              <a:rPr lang="nl-NL" sz="2400" dirty="0"/>
              <a:t>    1.  op een systematische manier opdrachten uitvoeren in de context van</a:t>
            </a:r>
          </a:p>
          <a:p>
            <a:r>
              <a:rPr lang="nl-NL" sz="2400" dirty="0"/>
              <a:t>         arbeidsmarkt gebieden of topsectoren</a:t>
            </a:r>
          </a:p>
          <a:p>
            <a:r>
              <a:rPr lang="nl-NL" sz="2400" dirty="0"/>
              <a:t>    2.  zich oriënteren op opdrachten, een ontwerp en een plan van aanpak maken,</a:t>
            </a:r>
          </a:p>
          <a:p>
            <a:r>
              <a:rPr lang="nl-NL" sz="2400" dirty="0"/>
              <a:t>          opdrachten uitvoeren, deze indien nodig bijstellen, opdrachten afronden en</a:t>
            </a:r>
          </a:p>
          <a:p>
            <a:r>
              <a:rPr lang="nl-NL" sz="2400" dirty="0"/>
              <a:t>          het eigen handelen evalueren</a:t>
            </a:r>
          </a:p>
          <a:p>
            <a:r>
              <a:rPr lang="nl-NL" sz="2400" dirty="0"/>
              <a:t>    3.  de wensen van een opdrachtgever in overleg omzetten in een programma</a:t>
            </a:r>
          </a:p>
          <a:p>
            <a:r>
              <a:rPr lang="nl-NL" sz="2400" dirty="0"/>
              <a:t>          van eisen en het initiatief nemen om tijdens de uitvoering de voortgang met</a:t>
            </a:r>
          </a:p>
          <a:p>
            <a:r>
              <a:rPr lang="nl-NL" sz="2400" dirty="0"/>
              <a:t>          de opdrachtgever te bespreken</a:t>
            </a:r>
          </a:p>
        </p:txBody>
      </p:sp>
      <p:pic>
        <p:nvPicPr>
          <p:cNvPr id="9" name="Afbeelding 8">
            <a:extLst>
              <a:ext uri="{FF2B5EF4-FFF2-40B4-BE49-F238E27FC236}">
                <a16:creationId xmlns:a16="http://schemas.microsoft.com/office/drawing/2014/main" id="{B04D33F3-4D0A-4007-BAC4-E5A1277AD625}"/>
              </a:ext>
            </a:extLst>
          </p:cNvPr>
          <p:cNvPicPr>
            <a:picLocks noChangeAspect="1"/>
          </p:cNvPicPr>
          <p:nvPr/>
        </p:nvPicPr>
        <p:blipFill>
          <a:blip r:embed="rId3"/>
          <a:stretch>
            <a:fillRect/>
          </a:stretch>
        </p:blipFill>
        <p:spPr>
          <a:xfrm rot="16200000">
            <a:off x="-1543050" y="4755989"/>
            <a:ext cx="3752850" cy="666750"/>
          </a:xfrm>
          <a:prstGeom prst="rect">
            <a:avLst/>
          </a:prstGeom>
        </p:spPr>
      </p:pic>
      <p:sp>
        <p:nvSpPr>
          <p:cNvPr id="11" name="Tijdelijke aanduiding voor dianummer 10">
            <a:extLst>
              <a:ext uri="{FF2B5EF4-FFF2-40B4-BE49-F238E27FC236}">
                <a16:creationId xmlns:a16="http://schemas.microsoft.com/office/drawing/2014/main" id="{2EC84748-4535-47CB-BA75-B6D306B80355}"/>
              </a:ext>
            </a:extLst>
          </p:cNvPr>
          <p:cNvSpPr>
            <a:spLocks noGrp="1"/>
          </p:cNvSpPr>
          <p:nvPr>
            <p:ph type="sldNum" sz="quarter" idx="12"/>
          </p:nvPr>
        </p:nvSpPr>
        <p:spPr/>
        <p:txBody>
          <a:bodyPr/>
          <a:lstStyle/>
          <a:p>
            <a:fld id="{0B7DC17F-232C-4E71-ACC8-86655762C0F2}" type="slidenum">
              <a:rPr lang="nl-NL" smtClean="0"/>
              <a:t>14</a:t>
            </a:fld>
            <a:endParaRPr lang="nl-NL"/>
          </a:p>
        </p:txBody>
      </p:sp>
    </p:spTree>
    <p:extLst>
      <p:ext uri="{BB962C8B-B14F-4D97-AF65-F5344CB8AC3E}">
        <p14:creationId xmlns:p14="http://schemas.microsoft.com/office/powerpoint/2010/main" val="250814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DE908053-B874-45E8-9EB0-31BB5D3DC7F1}"/>
              </a:ext>
            </a:extLst>
          </p:cNvPr>
          <p:cNvPicPr>
            <a:picLocks noChangeAspect="1"/>
          </p:cNvPicPr>
          <p:nvPr/>
        </p:nvPicPr>
        <p:blipFill>
          <a:blip r:embed="rId2"/>
          <a:stretch>
            <a:fillRect/>
          </a:stretch>
        </p:blipFill>
        <p:spPr>
          <a:xfrm>
            <a:off x="10662960" y="0"/>
            <a:ext cx="1529040" cy="1011238"/>
          </a:xfrm>
          <a:prstGeom prst="rect">
            <a:avLst/>
          </a:prstGeom>
        </p:spPr>
      </p:pic>
      <p:sp>
        <p:nvSpPr>
          <p:cNvPr id="5" name="Tekstvak 4">
            <a:extLst>
              <a:ext uri="{FF2B5EF4-FFF2-40B4-BE49-F238E27FC236}">
                <a16:creationId xmlns:a16="http://schemas.microsoft.com/office/drawing/2014/main" id="{5AFF6681-3928-40BB-930A-84951FC6879F}"/>
              </a:ext>
            </a:extLst>
          </p:cNvPr>
          <p:cNvSpPr txBox="1"/>
          <p:nvPr/>
        </p:nvSpPr>
        <p:spPr>
          <a:xfrm>
            <a:off x="1279226" y="1180618"/>
            <a:ext cx="10359343" cy="3970318"/>
          </a:xfrm>
          <a:prstGeom prst="rect">
            <a:avLst/>
          </a:prstGeom>
          <a:noFill/>
        </p:spPr>
        <p:txBody>
          <a:bodyPr wrap="square" rtlCol="0">
            <a:spAutoFit/>
          </a:bodyPr>
          <a:lstStyle/>
          <a:p>
            <a:r>
              <a:rPr lang="nl-NL" sz="2400" dirty="0"/>
              <a:t>2.4  In de context van arbeidsmarktgebieden of topsectoren:</a:t>
            </a:r>
          </a:p>
          <a:p>
            <a:endParaRPr lang="nl-NL" sz="2400" dirty="0"/>
          </a:p>
          <a:p>
            <a:r>
              <a:rPr lang="nl-NL" sz="2400" dirty="0"/>
              <a:t>     * samen werken en overleggen</a:t>
            </a:r>
          </a:p>
          <a:p>
            <a:r>
              <a:rPr lang="nl-NL" sz="2400" dirty="0"/>
              <a:t>     * onderzoeken en probleem oplossen</a:t>
            </a:r>
          </a:p>
          <a:p>
            <a:r>
              <a:rPr lang="nl-NL" sz="2400" dirty="0"/>
              <a:t>     * analyseren</a:t>
            </a:r>
          </a:p>
          <a:p>
            <a:r>
              <a:rPr lang="nl-NL" sz="2400" dirty="0"/>
              <a:t>     * ontwerpen, creëren en innoveren</a:t>
            </a:r>
          </a:p>
          <a:p>
            <a:r>
              <a:rPr lang="nl-NL" sz="2400" dirty="0"/>
              <a:t>     * materialen en middelen inzetten</a:t>
            </a:r>
          </a:p>
          <a:p>
            <a:r>
              <a:rPr lang="nl-NL" sz="2400" dirty="0"/>
              <a:t>     * kwaliteit leveren  </a:t>
            </a:r>
          </a:p>
          <a:p>
            <a:r>
              <a:rPr lang="nl-NL" sz="2400" dirty="0"/>
              <a:t>     * omgaan met veranderingen en aanpassingen</a:t>
            </a:r>
          </a:p>
          <a:p>
            <a:endParaRPr lang="nl-NL" dirty="0"/>
          </a:p>
          <a:p>
            <a:endParaRPr lang="nl-NL" dirty="0"/>
          </a:p>
        </p:txBody>
      </p:sp>
      <p:pic>
        <p:nvPicPr>
          <p:cNvPr id="6" name="Afbeelding 5">
            <a:extLst>
              <a:ext uri="{FF2B5EF4-FFF2-40B4-BE49-F238E27FC236}">
                <a16:creationId xmlns:a16="http://schemas.microsoft.com/office/drawing/2014/main" id="{F66BAE5C-24F5-4E95-8325-D22AA31C12BA}"/>
              </a:ext>
            </a:extLst>
          </p:cNvPr>
          <p:cNvPicPr>
            <a:picLocks noChangeAspect="1"/>
          </p:cNvPicPr>
          <p:nvPr/>
        </p:nvPicPr>
        <p:blipFill>
          <a:blip r:embed="rId3"/>
          <a:stretch>
            <a:fillRect/>
          </a:stretch>
        </p:blipFill>
        <p:spPr>
          <a:xfrm rot="16200000">
            <a:off x="-1543050" y="4648200"/>
            <a:ext cx="3752850" cy="666750"/>
          </a:xfrm>
          <a:prstGeom prst="rect">
            <a:avLst/>
          </a:prstGeom>
        </p:spPr>
      </p:pic>
      <p:sp>
        <p:nvSpPr>
          <p:cNvPr id="8" name="Tijdelijke aanduiding voor dianummer 7">
            <a:extLst>
              <a:ext uri="{FF2B5EF4-FFF2-40B4-BE49-F238E27FC236}">
                <a16:creationId xmlns:a16="http://schemas.microsoft.com/office/drawing/2014/main" id="{B7735C44-27F7-402D-A17F-C01A7158DA98}"/>
              </a:ext>
            </a:extLst>
          </p:cNvPr>
          <p:cNvSpPr>
            <a:spLocks noGrp="1"/>
          </p:cNvSpPr>
          <p:nvPr>
            <p:ph type="sldNum" sz="quarter" idx="12"/>
          </p:nvPr>
        </p:nvSpPr>
        <p:spPr/>
        <p:txBody>
          <a:bodyPr/>
          <a:lstStyle/>
          <a:p>
            <a:fld id="{0B7DC17F-232C-4E71-ACC8-86655762C0F2}" type="slidenum">
              <a:rPr lang="nl-NL" smtClean="0"/>
              <a:t>15</a:t>
            </a:fld>
            <a:endParaRPr lang="nl-NL"/>
          </a:p>
        </p:txBody>
      </p:sp>
    </p:spTree>
    <p:extLst>
      <p:ext uri="{BB962C8B-B14F-4D97-AF65-F5344CB8AC3E}">
        <p14:creationId xmlns:p14="http://schemas.microsoft.com/office/powerpoint/2010/main" val="2873300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DE908053-B874-45E8-9EB0-31BB5D3DC7F1}"/>
              </a:ext>
            </a:extLst>
          </p:cNvPr>
          <p:cNvPicPr>
            <a:picLocks noChangeAspect="1"/>
          </p:cNvPicPr>
          <p:nvPr/>
        </p:nvPicPr>
        <p:blipFill>
          <a:blip r:embed="rId2"/>
          <a:stretch>
            <a:fillRect/>
          </a:stretch>
        </p:blipFill>
        <p:spPr>
          <a:xfrm>
            <a:off x="10662960" y="0"/>
            <a:ext cx="1529040" cy="1011238"/>
          </a:xfrm>
          <a:prstGeom prst="rect">
            <a:avLst/>
          </a:prstGeom>
        </p:spPr>
      </p:pic>
      <p:sp>
        <p:nvSpPr>
          <p:cNvPr id="5" name="Tekstvak 4">
            <a:extLst>
              <a:ext uri="{FF2B5EF4-FFF2-40B4-BE49-F238E27FC236}">
                <a16:creationId xmlns:a16="http://schemas.microsoft.com/office/drawing/2014/main" id="{966D8518-2D17-4314-B4AB-01E884F2D135}"/>
              </a:ext>
            </a:extLst>
          </p:cNvPr>
          <p:cNvSpPr txBox="1"/>
          <p:nvPr/>
        </p:nvSpPr>
        <p:spPr>
          <a:xfrm>
            <a:off x="937549" y="1840375"/>
            <a:ext cx="10938076" cy="1938992"/>
          </a:xfrm>
          <a:prstGeom prst="rect">
            <a:avLst/>
          </a:prstGeom>
          <a:noFill/>
        </p:spPr>
        <p:txBody>
          <a:bodyPr wrap="square" rtlCol="0">
            <a:spAutoFit/>
          </a:bodyPr>
          <a:lstStyle/>
          <a:p>
            <a:r>
              <a:rPr lang="nl-NL" sz="2400" dirty="0"/>
              <a:t>3. LOB en de praktijkgerichte component</a:t>
            </a:r>
          </a:p>
          <a:p>
            <a:r>
              <a:rPr lang="nl-NL" sz="2400" dirty="0"/>
              <a:t>    * De leerling is instaat zijn eigen loopbaanontwikkeling vorm te geven</a:t>
            </a:r>
          </a:p>
          <a:p>
            <a:r>
              <a:rPr lang="nl-NL" sz="2400" dirty="0"/>
              <a:t>        oriëntatie op toekomstige opleiding en ( loop)baan ook door loopbaangesprekken </a:t>
            </a:r>
          </a:p>
          <a:p>
            <a:r>
              <a:rPr lang="nl-NL" sz="2400" dirty="0"/>
              <a:t>         met en door de leerling</a:t>
            </a:r>
          </a:p>
          <a:p>
            <a:r>
              <a:rPr lang="nl-NL" sz="2400" dirty="0"/>
              <a:t>        </a:t>
            </a:r>
          </a:p>
        </p:txBody>
      </p:sp>
      <p:sp>
        <p:nvSpPr>
          <p:cNvPr id="6" name="Tekstvak 5">
            <a:extLst>
              <a:ext uri="{FF2B5EF4-FFF2-40B4-BE49-F238E27FC236}">
                <a16:creationId xmlns:a16="http://schemas.microsoft.com/office/drawing/2014/main" id="{2DA8E6AF-3BF1-455F-92FC-36D3847E2DA7}"/>
              </a:ext>
            </a:extLst>
          </p:cNvPr>
          <p:cNvSpPr txBox="1"/>
          <p:nvPr/>
        </p:nvSpPr>
        <p:spPr>
          <a:xfrm>
            <a:off x="1134319" y="3638479"/>
            <a:ext cx="9039828" cy="1569660"/>
          </a:xfrm>
          <a:prstGeom prst="rect">
            <a:avLst/>
          </a:prstGeom>
          <a:noFill/>
        </p:spPr>
        <p:txBody>
          <a:bodyPr wrap="square" rtlCol="0">
            <a:spAutoFit/>
          </a:bodyPr>
          <a:lstStyle/>
          <a:p>
            <a:r>
              <a:rPr lang="nl-NL" sz="2400" dirty="0">
                <a:solidFill>
                  <a:srgbClr val="FF0000"/>
                </a:solidFill>
              </a:rPr>
              <a:t>Voor ons als VBS scholen en docenten wel belangrijk: er is in dit concept nog geen punt opgenomen om ondernemendheid en ondernemerschap te stimuleren.</a:t>
            </a:r>
          </a:p>
          <a:p>
            <a:endParaRPr lang="nl-NL" sz="2400" dirty="0">
              <a:solidFill>
                <a:srgbClr val="FF0000"/>
              </a:solidFill>
            </a:endParaRPr>
          </a:p>
        </p:txBody>
      </p:sp>
      <p:pic>
        <p:nvPicPr>
          <p:cNvPr id="7" name="Afbeelding 6">
            <a:extLst>
              <a:ext uri="{FF2B5EF4-FFF2-40B4-BE49-F238E27FC236}">
                <a16:creationId xmlns:a16="http://schemas.microsoft.com/office/drawing/2014/main" id="{D8862848-F454-4923-9C79-94C2CB8E1ACB}"/>
              </a:ext>
            </a:extLst>
          </p:cNvPr>
          <p:cNvPicPr>
            <a:picLocks noChangeAspect="1"/>
          </p:cNvPicPr>
          <p:nvPr/>
        </p:nvPicPr>
        <p:blipFill>
          <a:blip r:embed="rId3"/>
          <a:stretch>
            <a:fillRect/>
          </a:stretch>
        </p:blipFill>
        <p:spPr>
          <a:xfrm rot="16200000">
            <a:off x="-1543050" y="4648200"/>
            <a:ext cx="3752850" cy="666750"/>
          </a:xfrm>
          <a:prstGeom prst="rect">
            <a:avLst/>
          </a:prstGeom>
        </p:spPr>
      </p:pic>
      <p:sp>
        <p:nvSpPr>
          <p:cNvPr id="9" name="Tijdelijke aanduiding voor dianummer 8">
            <a:extLst>
              <a:ext uri="{FF2B5EF4-FFF2-40B4-BE49-F238E27FC236}">
                <a16:creationId xmlns:a16="http://schemas.microsoft.com/office/drawing/2014/main" id="{A7B491A9-EA8B-4CAF-A687-5B5943D88604}"/>
              </a:ext>
            </a:extLst>
          </p:cNvPr>
          <p:cNvSpPr>
            <a:spLocks noGrp="1"/>
          </p:cNvSpPr>
          <p:nvPr>
            <p:ph type="sldNum" sz="quarter" idx="12"/>
          </p:nvPr>
        </p:nvSpPr>
        <p:spPr/>
        <p:txBody>
          <a:bodyPr/>
          <a:lstStyle/>
          <a:p>
            <a:fld id="{0B7DC17F-232C-4E71-ACC8-86655762C0F2}" type="slidenum">
              <a:rPr lang="nl-NL" smtClean="0"/>
              <a:t>16</a:t>
            </a:fld>
            <a:endParaRPr lang="nl-NL"/>
          </a:p>
        </p:txBody>
      </p:sp>
    </p:spTree>
    <p:extLst>
      <p:ext uri="{BB962C8B-B14F-4D97-AF65-F5344CB8AC3E}">
        <p14:creationId xmlns:p14="http://schemas.microsoft.com/office/powerpoint/2010/main" val="2897120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DE908053-B874-45E8-9EB0-31BB5D3DC7F1}"/>
              </a:ext>
            </a:extLst>
          </p:cNvPr>
          <p:cNvPicPr>
            <a:picLocks noChangeAspect="1"/>
          </p:cNvPicPr>
          <p:nvPr/>
        </p:nvPicPr>
        <p:blipFill>
          <a:blip r:embed="rId2"/>
          <a:stretch>
            <a:fillRect/>
          </a:stretch>
        </p:blipFill>
        <p:spPr>
          <a:xfrm>
            <a:off x="10662960" y="0"/>
            <a:ext cx="1529040" cy="1011238"/>
          </a:xfrm>
          <a:prstGeom prst="rect">
            <a:avLst/>
          </a:prstGeom>
        </p:spPr>
      </p:pic>
      <p:sp>
        <p:nvSpPr>
          <p:cNvPr id="5" name="Rechthoek 4">
            <a:extLst>
              <a:ext uri="{FF2B5EF4-FFF2-40B4-BE49-F238E27FC236}">
                <a16:creationId xmlns:a16="http://schemas.microsoft.com/office/drawing/2014/main" id="{8661C814-FC90-4F51-B7D8-F2835AA1E939}"/>
              </a:ext>
            </a:extLst>
          </p:cNvPr>
          <p:cNvSpPr/>
          <p:nvPr/>
        </p:nvSpPr>
        <p:spPr>
          <a:xfrm>
            <a:off x="2305289" y="3269625"/>
            <a:ext cx="6697884" cy="2153282"/>
          </a:xfrm>
          <a:prstGeom prst="rect">
            <a:avLst/>
          </a:prstGeom>
        </p:spPr>
        <p:txBody>
          <a:bodyPr wrap="square">
            <a:spAutoFit/>
          </a:bodyPr>
          <a:lstStyle/>
          <a:p>
            <a:pPr>
              <a:lnSpc>
                <a:spcPct val="107000"/>
              </a:lnSpc>
              <a:spcAft>
                <a:spcPts val="800"/>
              </a:spcAft>
            </a:pPr>
            <a:r>
              <a:rPr lang="nl-NL"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2.5</a:t>
            </a:r>
          </a:p>
          <a:p>
            <a:pPr>
              <a:lnSpc>
                <a:spcPct val="107000"/>
              </a:lnSpc>
              <a:spcAft>
                <a:spcPts val="800"/>
              </a:spcAft>
            </a:pPr>
            <a:r>
              <a:rPr lang="nl-NL"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binnen de context van arbeidsmarktsectoren   oriënteert de leerling zich op het ondernemerschap in brede zin door het bedenken en uitvoeren van een activiteit met als leidraad de punten 2.1</a:t>
            </a:r>
            <a:r>
              <a:rPr lang="nl-NL"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t/m 2.4</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Ovaal 5">
            <a:extLst>
              <a:ext uri="{FF2B5EF4-FFF2-40B4-BE49-F238E27FC236}">
                <a16:creationId xmlns:a16="http://schemas.microsoft.com/office/drawing/2014/main" id="{1D7D51F3-64C0-45A4-A545-67ABB03BE5AF}"/>
              </a:ext>
            </a:extLst>
          </p:cNvPr>
          <p:cNvSpPr/>
          <p:nvPr/>
        </p:nvSpPr>
        <p:spPr>
          <a:xfrm>
            <a:off x="1018570" y="2595835"/>
            <a:ext cx="9792184" cy="374621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7" name="Tekstvak 6">
            <a:extLst>
              <a:ext uri="{FF2B5EF4-FFF2-40B4-BE49-F238E27FC236}">
                <a16:creationId xmlns:a16="http://schemas.microsoft.com/office/drawing/2014/main" id="{151F36BD-0A6F-45FD-BCEB-4A669106DDD4}"/>
              </a:ext>
            </a:extLst>
          </p:cNvPr>
          <p:cNvSpPr txBox="1"/>
          <p:nvPr/>
        </p:nvSpPr>
        <p:spPr>
          <a:xfrm>
            <a:off x="1192191" y="1073352"/>
            <a:ext cx="9387069" cy="1569660"/>
          </a:xfrm>
          <a:prstGeom prst="rect">
            <a:avLst/>
          </a:prstGeom>
          <a:noFill/>
        </p:spPr>
        <p:txBody>
          <a:bodyPr wrap="square" rtlCol="0">
            <a:spAutoFit/>
          </a:bodyPr>
          <a:lstStyle/>
          <a:p>
            <a:r>
              <a:rPr lang="nl-NL" sz="2400" dirty="0"/>
              <a:t>Wellicht als toevoeging van dit concept inbrengen bij de projectleiding Nieuwe Leerweg</a:t>
            </a:r>
          </a:p>
          <a:p>
            <a:r>
              <a:rPr lang="nl-NL" sz="2400" dirty="0"/>
              <a:t>Om ook in de toekomst de praktische component als de VBS-school  te kunnen blijven uitvoeren</a:t>
            </a:r>
          </a:p>
        </p:txBody>
      </p:sp>
      <p:pic>
        <p:nvPicPr>
          <p:cNvPr id="8" name="Afbeelding 7">
            <a:extLst>
              <a:ext uri="{FF2B5EF4-FFF2-40B4-BE49-F238E27FC236}">
                <a16:creationId xmlns:a16="http://schemas.microsoft.com/office/drawing/2014/main" id="{529D91FD-8DEC-41E4-B079-3012B74B5DB3}"/>
              </a:ext>
            </a:extLst>
          </p:cNvPr>
          <p:cNvPicPr>
            <a:picLocks noChangeAspect="1"/>
          </p:cNvPicPr>
          <p:nvPr/>
        </p:nvPicPr>
        <p:blipFill>
          <a:blip r:embed="rId3"/>
          <a:stretch>
            <a:fillRect/>
          </a:stretch>
        </p:blipFill>
        <p:spPr>
          <a:xfrm rot="16200000">
            <a:off x="-1543050" y="4648200"/>
            <a:ext cx="3752850" cy="666750"/>
          </a:xfrm>
          <a:prstGeom prst="rect">
            <a:avLst/>
          </a:prstGeom>
        </p:spPr>
      </p:pic>
      <p:sp>
        <p:nvSpPr>
          <p:cNvPr id="10" name="Tijdelijke aanduiding voor dianummer 9">
            <a:extLst>
              <a:ext uri="{FF2B5EF4-FFF2-40B4-BE49-F238E27FC236}">
                <a16:creationId xmlns:a16="http://schemas.microsoft.com/office/drawing/2014/main" id="{01E160D0-2086-459E-A147-88F9CB6D0FFC}"/>
              </a:ext>
            </a:extLst>
          </p:cNvPr>
          <p:cNvSpPr>
            <a:spLocks noGrp="1"/>
          </p:cNvSpPr>
          <p:nvPr>
            <p:ph type="sldNum" sz="quarter" idx="12"/>
          </p:nvPr>
        </p:nvSpPr>
        <p:spPr/>
        <p:txBody>
          <a:bodyPr/>
          <a:lstStyle/>
          <a:p>
            <a:fld id="{0B7DC17F-232C-4E71-ACC8-86655762C0F2}" type="slidenum">
              <a:rPr lang="nl-NL" smtClean="0"/>
              <a:t>17</a:t>
            </a:fld>
            <a:endParaRPr lang="nl-NL"/>
          </a:p>
        </p:txBody>
      </p:sp>
    </p:spTree>
    <p:extLst>
      <p:ext uri="{BB962C8B-B14F-4D97-AF65-F5344CB8AC3E}">
        <p14:creationId xmlns:p14="http://schemas.microsoft.com/office/powerpoint/2010/main" val="3149244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05668316-D5A4-441D-A78D-56845BFA466C}"/>
              </a:ext>
            </a:extLst>
          </p:cNvPr>
          <p:cNvSpPr txBox="1"/>
          <p:nvPr/>
        </p:nvSpPr>
        <p:spPr>
          <a:xfrm>
            <a:off x="1088020" y="1111170"/>
            <a:ext cx="9225023" cy="6278642"/>
          </a:xfrm>
          <a:prstGeom prst="rect">
            <a:avLst/>
          </a:prstGeom>
          <a:noFill/>
        </p:spPr>
        <p:txBody>
          <a:bodyPr wrap="square" rtlCol="0">
            <a:spAutoFit/>
          </a:bodyPr>
          <a:lstStyle/>
          <a:p>
            <a:r>
              <a:rPr lang="nl-NL" sz="2400" dirty="0"/>
              <a:t>Enkele vragen:</a:t>
            </a:r>
          </a:p>
          <a:p>
            <a:endParaRPr lang="nl-NL" sz="2400" dirty="0"/>
          </a:p>
          <a:p>
            <a:r>
              <a:rPr lang="nl-NL" sz="2400" dirty="0"/>
              <a:t>1. Hoe zou de praktijkgerichte component gericht op Economie er uit</a:t>
            </a:r>
          </a:p>
          <a:p>
            <a:r>
              <a:rPr lang="nl-NL" sz="2400" dirty="0"/>
              <a:t>     kunnen zien?</a:t>
            </a:r>
          </a:p>
          <a:p>
            <a:endParaRPr lang="nl-NL" sz="2400" dirty="0"/>
          </a:p>
          <a:p>
            <a:endParaRPr lang="nl-NL" sz="2400" dirty="0"/>
          </a:p>
          <a:p>
            <a:endParaRPr lang="nl-NL" sz="2400" dirty="0"/>
          </a:p>
          <a:p>
            <a:r>
              <a:rPr lang="nl-NL" sz="2400" dirty="0"/>
              <a:t>2. Hebben jullie een idee?</a:t>
            </a:r>
          </a:p>
          <a:p>
            <a:endParaRPr lang="nl-NL" sz="2400" dirty="0"/>
          </a:p>
          <a:p>
            <a:endParaRPr lang="nl-NL" sz="2400" dirty="0"/>
          </a:p>
          <a:p>
            <a:endParaRPr lang="nl-NL" sz="2400" dirty="0"/>
          </a:p>
          <a:p>
            <a:endParaRPr lang="nl-NL" sz="2400" dirty="0"/>
          </a:p>
          <a:p>
            <a:r>
              <a:rPr lang="nl-NL" sz="2400" dirty="0"/>
              <a:t>3.  Wij schrijven graag jullie ideeën op.</a:t>
            </a:r>
            <a:br>
              <a:rPr lang="nl-NL" sz="2400" dirty="0"/>
            </a:br>
            <a:endParaRPr lang="nl-NL" sz="2400" dirty="0"/>
          </a:p>
          <a:p>
            <a:endParaRPr lang="nl-NL" sz="2400" dirty="0"/>
          </a:p>
          <a:p>
            <a:r>
              <a:rPr lang="nl-NL" sz="2400" dirty="0"/>
              <a:t>,</a:t>
            </a:r>
          </a:p>
          <a:p>
            <a:endParaRPr lang="nl-NL" dirty="0"/>
          </a:p>
        </p:txBody>
      </p:sp>
      <p:pic>
        <p:nvPicPr>
          <p:cNvPr id="3" name="Afbeelding 2">
            <a:extLst>
              <a:ext uri="{FF2B5EF4-FFF2-40B4-BE49-F238E27FC236}">
                <a16:creationId xmlns:a16="http://schemas.microsoft.com/office/drawing/2014/main" id="{AA2215B4-ACFB-43D3-9699-1C59CA00E06F}"/>
              </a:ext>
            </a:extLst>
          </p:cNvPr>
          <p:cNvPicPr>
            <a:picLocks noChangeAspect="1"/>
          </p:cNvPicPr>
          <p:nvPr/>
        </p:nvPicPr>
        <p:blipFill>
          <a:blip r:embed="rId2"/>
          <a:stretch>
            <a:fillRect/>
          </a:stretch>
        </p:blipFill>
        <p:spPr>
          <a:xfrm rot="16200000">
            <a:off x="-1585490" y="4648200"/>
            <a:ext cx="3752850" cy="666750"/>
          </a:xfrm>
          <a:prstGeom prst="rect">
            <a:avLst/>
          </a:prstGeom>
        </p:spPr>
      </p:pic>
      <p:sp>
        <p:nvSpPr>
          <p:cNvPr id="5" name="Tijdelijke aanduiding voor dianummer 4">
            <a:extLst>
              <a:ext uri="{FF2B5EF4-FFF2-40B4-BE49-F238E27FC236}">
                <a16:creationId xmlns:a16="http://schemas.microsoft.com/office/drawing/2014/main" id="{AEEF97A7-6037-4C49-9901-0B749AA2DAE2}"/>
              </a:ext>
            </a:extLst>
          </p:cNvPr>
          <p:cNvSpPr>
            <a:spLocks noGrp="1"/>
          </p:cNvSpPr>
          <p:nvPr>
            <p:ph type="sldNum" sz="quarter" idx="12"/>
          </p:nvPr>
        </p:nvSpPr>
        <p:spPr/>
        <p:txBody>
          <a:bodyPr/>
          <a:lstStyle/>
          <a:p>
            <a:fld id="{0B7DC17F-232C-4E71-ACC8-86655762C0F2}" type="slidenum">
              <a:rPr lang="nl-NL" smtClean="0"/>
              <a:t>18</a:t>
            </a:fld>
            <a:endParaRPr lang="nl-NL"/>
          </a:p>
        </p:txBody>
      </p:sp>
      <p:pic>
        <p:nvPicPr>
          <p:cNvPr id="6" name="Afbeelding 5">
            <a:extLst>
              <a:ext uri="{FF2B5EF4-FFF2-40B4-BE49-F238E27FC236}">
                <a16:creationId xmlns:a16="http://schemas.microsoft.com/office/drawing/2014/main" id="{C4DEF861-C4F8-475D-AD28-DDCF4778397B}"/>
              </a:ext>
            </a:extLst>
          </p:cNvPr>
          <p:cNvPicPr>
            <a:picLocks noChangeAspect="1"/>
          </p:cNvPicPr>
          <p:nvPr/>
        </p:nvPicPr>
        <p:blipFill>
          <a:blip r:embed="rId3"/>
          <a:stretch>
            <a:fillRect/>
          </a:stretch>
        </p:blipFill>
        <p:spPr>
          <a:xfrm>
            <a:off x="10662960" y="0"/>
            <a:ext cx="1529040" cy="1011238"/>
          </a:xfrm>
          <a:prstGeom prst="rect">
            <a:avLst/>
          </a:prstGeom>
        </p:spPr>
      </p:pic>
    </p:spTree>
    <p:extLst>
      <p:ext uri="{BB962C8B-B14F-4D97-AF65-F5344CB8AC3E}">
        <p14:creationId xmlns:p14="http://schemas.microsoft.com/office/powerpoint/2010/main" val="41836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30271C28-781E-404A-891A-EFA021A90F43}"/>
              </a:ext>
            </a:extLst>
          </p:cNvPr>
          <p:cNvSpPr txBox="1"/>
          <p:nvPr/>
        </p:nvSpPr>
        <p:spPr>
          <a:xfrm>
            <a:off x="856527" y="1990845"/>
            <a:ext cx="10972800" cy="2308324"/>
          </a:xfrm>
          <a:prstGeom prst="rect">
            <a:avLst/>
          </a:prstGeom>
          <a:noFill/>
        </p:spPr>
        <p:txBody>
          <a:bodyPr wrap="square" rtlCol="0">
            <a:spAutoFit/>
          </a:bodyPr>
          <a:lstStyle/>
          <a:p>
            <a:r>
              <a:rPr lang="nl-NL" sz="2400" dirty="0"/>
              <a:t>4. Zijn jullie op school al bezig met de voorbereidingen op de Nieuwe Leerweg?</a:t>
            </a:r>
          </a:p>
          <a:p>
            <a:endParaRPr lang="nl-NL" sz="2400" dirty="0"/>
          </a:p>
          <a:p>
            <a:endParaRPr lang="nl-NL" sz="2400" dirty="0"/>
          </a:p>
          <a:p>
            <a:endParaRPr lang="nl-NL" sz="2400" dirty="0"/>
          </a:p>
          <a:p>
            <a:endParaRPr lang="nl-NL" sz="2400" dirty="0"/>
          </a:p>
          <a:p>
            <a:r>
              <a:rPr lang="nl-NL" sz="2400" dirty="0"/>
              <a:t>5. Past de VBS binnen de Nieuwe Leerweg en hoe zie je dat voor je?</a:t>
            </a:r>
          </a:p>
        </p:txBody>
      </p:sp>
      <p:pic>
        <p:nvPicPr>
          <p:cNvPr id="3" name="Afbeelding 2">
            <a:extLst>
              <a:ext uri="{FF2B5EF4-FFF2-40B4-BE49-F238E27FC236}">
                <a16:creationId xmlns:a16="http://schemas.microsoft.com/office/drawing/2014/main" id="{A007B66D-1D8E-4EB5-A279-BC7B4BD070F5}"/>
              </a:ext>
            </a:extLst>
          </p:cNvPr>
          <p:cNvPicPr>
            <a:picLocks noChangeAspect="1"/>
          </p:cNvPicPr>
          <p:nvPr/>
        </p:nvPicPr>
        <p:blipFill>
          <a:blip r:embed="rId2"/>
          <a:stretch>
            <a:fillRect/>
          </a:stretch>
        </p:blipFill>
        <p:spPr>
          <a:xfrm rot="16200000">
            <a:off x="-1543050" y="4648200"/>
            <a:ext cx="3752850" cy="666750"/>
          </a:xfrm>
          <a:prstGeom prst="rect">
            <a:avLst/>
          </a:prstGeom>
        </p:spPr>
      </p:pic>
      <p:sp>
        <p:nvSpPr>
          <p:cNvPr id="5" name="Tijdelijke aanduiding voor dianummer 4">
            <a:extLst>
              <a:ext uri="{FF2B5EF4-FFF2-40B4-BE49-F238E27FC236}">
                <a16:creationId xmlns:a16="http://schemas.microsoft.com/office/drawing/2014/main" id="{6DE8DFCF-9283-4094-837C-3B0143F0541A}"/>
              </a:ext>
            </a:extLst>
          </p:cNvPr>
          <p:cNvSpPr>
            <a:spLocks noGrp="1"/>
          </p:cNvSpPr>
          <p:nvPr>
            <p:ph type="sldNum" sz="quarter" idx="12"/>
          </p:nvPr>
        </p:nvSpPr>
        <p:spPr/>
        <p:txBody>
          <a:bodyPr/>
          <a:lstStyle/>
          <a:p>
            <a:fld id="{0B7DC17F-232C-4E71-ACC8-86655762C0F2}" type="slidenum">
              <a:rPr lang="nl-NL" smtClean="0"/>
              <a:t>19</a:t>
            </a:fld>
            <a:endParaRPr lang="nl-NL"/>
          </a:p>
        </p:txBody>
      </p:sp>
      <p:pic>
        <p:nvPicPr>
          <p:cNvPr id="6" name="Afbeelding 5">
            <a:extLst>
              <a:ext uri="{FF2B5EF4-FFF2-40B4-BE49-F238E27FC236}">
                <a16:creationId xmlns:a16="http://schemas.microsoft.com/office/drawing/2014/main" id="{350AB981-552E-4BDC-88B7-E49401EA115E}"/>
              </a:ext>
            </a:extLst>
          </p:cNvPr>
          <p:cNvPicPr>
            <a:picLocks noChangeAspect="1"/>
          </p:cNvPicPr>
          <p:nvPr/>
        </p:nvPicPr>
        <p:blipFill>
          <a:blip r:embed="rId3"/>
          <a:stretch>
            <a:fillRect/>
          </a:stretch>
        </p:blipFill>
        <p:spPr>
          <a:xfrm>
            <a:off x="10662960" y="0"/>
            <a:ext cx="1529040" cy="1011238"/>
          </a:xfrm>
          <a:prstGeom prst="rect">
            <a:avLst/>
          </a:prstGeom>
        </p:spPr>
      </p:pic>
    </p:spTree>
    <p:extLst>
      <p:ext uri="{BB962C8B-B14F-4D97-AF65-F5344CB8AC3E}">
        <p14:creationId xmlns:p14="http://schemas.microsoft.com/office/powerpoint/2010/main" val="1455941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C9B8A0-7D6A-403A-BBF5-EE87EF168BDB}"/>
              </a:ext>
            </a:extLst>
          </p:cNvPr>
          <p:cNvSpPr>
            <a:spLocks noGrp="1"/>
          </p:cNvSpPr>
          <p:nvPr>
            <p:ph type="ctrTitle"/>
          </p:nvPr>
        </p:nvSpPr>
        <p:spPr/>
        <p:txBody>
          <a:bodyPr/>
          <a:lstStyle/>
          <a:p>
            <a:r>
              <a:rPr lang="nl-NL" dirty="0"/>
              <a:t>Even voorstellen </a:t>
            </a:r>
          </a:p>
        </p:txBody>
      </p:sp>
      <p:sp>
        <p:nvSpPr>
          <p:cNvPr id="3" name="Ondertitel 2">
            <a:extLst>
              <a:ext uri="{FF2B5EF4-FFF2-40B4-BE49-F238E27FC236}">
                <a16:creationId xmlns:a16="http://schemas.microsoft.com/office/drawing/2014/main" id="{336BFD33-6A36-4EE6-95F3-E7739493D29A}"/>
              </a:ext>
            </a:extLst>
          </p:cNvPr>
          <p:cNvSpPr>
            <a:spLocks noGrp="1"/>
          </p:cNvSpPr>
          <p:nvPr>
            <p:ph type="subTitle" idx="1"/>
          </p:nvPr>
        </p:nvSpPr>
        <p:spPr/>
        <p:txBody>
          <a:bodyPr/>
          <a:lstStyle/>
          <a:p>
            <a:r>
              <a:rPr lang="nl-NL" dirty="0"/>
              <a:t>Arjan de Ruijter </a:t>
            </a:r>
          </a:p>
          <a:p>
            <a:r>
              <a:rPr lang="nl-NL" dirty="0"/>
              <a:t>Joke Trappel</a:t>
            </a:r>
          </a:p>
          <a:p>
            <a:r>
              <a:rPr lang="nl-NL" dirty="0"/>
              <a:t>Wie zijn jullie ?</a:t>
            </a:r>
          </a:p>
        </p:txBody>
      </p:sp>
      <p:pic>
        <p:nvPicPr>
          <p:cNvPr id="4" name="Afbeelding 3">
            <a:extLst>
              <a:ext uri="{FF2B5EF4-FFF2-40B4-BE49-F238E27FC236}">
                <a16:creationId xmlns:a16="http://schemas.microsoft.com/office/drawing/2014/main" id="{DE908053-B874-45E8-9EB0-31BB5D3DC7F1}"/>
              </a:ext>
            </a:extLst>
          </p:cNvPr>
          <p:cNvPicPr>
            <a:picLocks noChangeAspect="1"/>
          </p:cNvPicPr>
          <p:nvPr/>
        </p:nvPicPr>
        <p:blipFill>
          <a:blip r:embed="rId2"/>
          <a:stretch>
            <a:fillRect/>
          </a:stretch>
        </p:blipFill>
        <p:spPr>
          <a:xfrm>
            <a:off x="10662960" y="0"/>
            <a:ext cx="1529040" cy="1011238"/>
          </a:xfrm>
          <a:prstGeom prst="rect">
            <a:avLst/>
          </a:prstGeom>
        </p:spPr>
      </p:pic>
      <p:pic>
        <p:nvPicPr>
          <p:cNvPr id="5" name="Afbeelding 4">
            <a:extLst>
              <a:ext uri="{FF2B5EF4-FFF2-40B4-BE49-F238E27FC236}">
                <a16:creationId xmlns:a16="http://schemas.microsoft.com/office/drawing/2014/main" id="{F38C049E-8BB6-430D-BBDB-B8178370C3FE}"/>
              </a:ext>
            </a:extLst>
          </p:cNvPr>
          <p:cNvPicPr>
            <a:picLocks noChangeAspect="1"/>
          </p:cNvPicPr>
          <p:nvPr/>
        </p:nvPicPr>
        <p:blipFill>
          <a:blip r:embed="rId3"/>
          <a:stretch>
            <a:fillRect/>
          </a:stretch>
        </p:blipFill>
        <p:spPr>
          <a:xfrm rot="16200000">
            <a:off x="-1543050" y="4648200"/>
            <a:ext cx="3752850" cy="666750"/>
          </a:xfrm>
          <a:prstGeom prst="rect">
            <a:avLst/>
          </a:prstGeom>
        </p:spPr>
      </p:pic>
      <p:sp>
        <p:nvSpPr>
          <p:cNvPr id="7" name="Tijdelijke aanduiding voor dianummer 6">
            <a:extLst>
              <a:ext uri="{FF2B5EF4-FFF2-40B4-BE49-F238E27FC236}">
                <a16:creationId xmlns:a16="http://schemas.microsoft.com/office/drawing/2014/main" id="{378DEDD8-981B-4B88-8121-F8BB207535BF}"/>
              </a:ext>
            </a:extLst>
          </p:cNvPr>
          <p:cNvSpPr>
            <a:spLocks noGrp="1"/>
          </p:cNvSpPr>
          <p:nvPr>
            <p:ph type="sldNum" sz="quarter" idx="12"/>
          </p:nvPr>
        </p:nvSpPr>
        <p:spPr/>
        <p:txBody>
          <a:bodyPr/>
          <a:lstStyle/>
          <a:p>
            <a:fld id="{0B7DC17F-232C-4E71-ACC8-86655762C0F2}" type="slidenum">
              <a:rPr lang="nl-NL" smtClean="0"/>
              <a:t>2</a:t>
            </a:fld>
            <a:endParaRPr lang="nl-NL"/>
          </a:p>
        </p:txBody>
      </p:sp>
    </p:spTree>
    <p:extLst>
      <p:ext uri="{BB962C8B-B14F-4D97-AF65-F5344CB8AC3E}">
        <p14:creationId xmlns:p14="http://schemas.microsoft.com/office/powerpoint/2010/main" val="1586188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dianummer 2">
            <a:extLst>
              <a:ext uri="{FF2B5EF4-FFF2-40B4-BE49-F238E27FC236}">
                <a16:creationId xmlns:a16="http://schemas.microsoft.com/office/drawing/2014/main" id="{BB96F0A9-CB68-4A04-AC7C-7C1AD3AA968F}"/>
              </a:ext>
            </a:extLst>
          </p:cNvPr>
          <p:cNvSpPr>
            <a:spLocks noGrp="1"/>
          </p:cNvSpPr>
          <p:nvPr>
            <p:ph type="sldNum" sz="quarter" idx="12"/>
          </p:nvPr>
        </p:nvSpPr>
        <p:spPr/>
        <p:txBody>
          <a:bodyPr/>
          <a:lstStyle/>
          <a:p>
            <a:fld id="{0B7DC17F-232C-4E71-ACC8-86655762C0F2}" type="slidenum">
              <a:rPr lang="nl-NL" smtClean="0"/>
              <a:t>20</a:t>
            </a:fld>
            <a:endParaRPr lang="nl-NL"/>
          </a:p>
        </p:txBody>
      </p:sp>
      <p:sp>
        <p:nvSpPr>
          <p:cNvPr id="4" name="Tekstvak 3">
            <a:extLst>
              <a:ext uri="{FF2B5EF4-FFF2-40B4-BE49-F238E27FC236}">
                <a16:creationId xmlns:a16="http://schemas.microsoft.com/office/drawing/2014/main" id="{7832DE54-4E3B-4711-8939-4D4A85C2633A}"/>
              </a:ext>
            </a:extLst>
          </p:cNvPr>
          <p:cNvSpPr txBox="1"/>
          <p:nvPr/>
        </p:nvSpPr>
        <p:spPr>
          <a:xfrm>
            <a:off x="1990846" y="1192193"/>
            <a:ext cx="6423950" cy="830997"/>
          </a:xfrm>
          <a:prstGeom prst="rect">
            <a:avLst/>
          </a:prstGeom>
          <a:noFill/>
        </p:spPr>
        <p:txBody>
          <a:bodyPr wrap="square" rtlCol="0">
            <a:spAutoFit/>
          </a:bodyPr>
          <a:lstStyle/>
          <a:p>
            <a:endParaRPr lang="nl-NL" sz="2400" dirty="0"/>
          </a:p>
          <a:p>
            <a:r>
              <a:rPr lang="nl-NL" sz="2400" dirty="0"/>
              <a:t>Dank voor de aandacht</a:t>
            </a:r>
          </a:p>
        </p:txBody>
      </p:sp>
      <p:sp>
        <p:nvSpPr>
          <p:cNvPr id="5" name="Tekstvak 4">
            <a:extLst>
              <a:ext uri="{FF2B5EF4-FFF2-40B4-BE49-F238E27FC236}">
                <a16:creationId xmlns:a16="http://schemas.microsoft.com/office/drawing/2014/main" id="{A4411B4F-2D13-4104-916E-62C412317DAD}"/>
              </a:ext>
            </a:extLst>
          </p:cNvPr>
          <p:cNvSpPr txBox="1"/>
          <p:nvPr/>
        </p:nvSpPr>
        <p:spPr>
          <a:xfrm>
            <a:off x="1990846" y="2812648"/>
            <a:ext cx="7130005" cy="3139321"/>
          </a:xfrm>
          <a:prstGeom prst="rect">
            <a:avLst/>
          </a:prstGeom>
          <a:noFill/>
        </p:spPr>
        <p:txBody>
          <a:bodyPr wrap="square" rtlCol="0">
            <a:spAutoFit/>
          </a:bodyPr>
          <a:lstStyle/>
          <a:p>
            <a:r>
              <a:rPr lang="nl-NL" sz="2400" dirty="0"/>
              <a:t>Interessante websites om verder te lezen</a:t>
            </a:r>
          </a:p>
          <a:p>
            <a:endParaRPr lang="nl-NL" dirty="0"/>
          </a:p>
          <a:p>
            <a:r>
              <a:rPr lang="nl-NL" sz="2400" dirty="0">
                <a:hlinkClick r:id="rId2"/>
              </a:rPr>
              <a:t>www.sterkberoepsonderwijs.nl</a:t>
            </a:r>
            <a:endParaRPr lang="nl-NL" sz="2400" dirty="0"/>
          </a:p>
          <a:p>
            <a:endParaRPr lang="nl-NL" sz="2400" dirty="0"/>
          </a:p>
          <a:p>
            <a:r>
              <a:rPr lang="nl-NL" sz="2400" dirty="0">
                <a:hlinkClick r:id="rId3"/>
              </a:rPr>
              <a:t>www.platformtl.nl</a:t>
            </a:r>
            <a:endParaRPr lang="nl-NL" sz="2400" dirty="0"/>
          </a:p>
          <a:p>
            <a:endParaRPr lang="nl-NL" sz="2400" dirty="0"/>
          </a:p>
          <a:p>
            <a:r>
              <a:rPr lang="nl-NL" sz="2400" dirty="0">
                <a:hlinkClick r:id="rId4"/>
              </a:rPr>
              <a:t>www.nieuwvmbo.nl</a:t>
            </a:r>
            <a:endParaRPr lang="nl-NL" sz="2400" dirty="0"/>
          </a:p>
          <a:p>
            <a:endParaRPr lang="nl-NL" dirty="0"/>
          </a:p>
          <a:p>
            <a:endParaRPr lang="nl-NL" dirty="0"/>
          </a:p>
        </p:txBody>
      </p:sp>
      <p:pic>
        <p:nvPicPr>
          <p:cNvPr id="6" name="Afbeelding 5">
            <a:extLst>
              <a:ext uri="{FF2B5EF4-FFF2-40B4-BE49-F238E27FC236}">
                <a16:creationId xmlns:a16="http://schemas.microsoft.com/office/drawing/2014/main" id="{15D4AFD1-BE7C-4AEA-B405-B73219E5C490}"/>
              </a:ext>
            </a:extLst>
          </p:cNvPr>
          <p:cNvPicPr>
            <a:picLocks noChangeAspect="1"/>
          </p:cNvPicPr>
          <p:nvPr/>
        </p:nvPicPr>
        <p:blipFill>
          <a:blip r:embed="rId5"/>
          <a:stretch>
            <a:fillRect/>
          </a:stretch>
        </p:blipFill>
        <p:spPr>
          <a:xfrm rot="16200000">
            <a:off x="-1543050" y="4648200"/>
            <a:ext cx="3752850" cy="666750"/>
          </a:xfrm>
          <a:prstGeom prst="rect">
            <a:avLst/>
          </a:prstGeom>
        </p:spPr>
      </p:pic>
      <p:pic>
        <p:nvPicPr>
          <p:cNvPr id="7" name="Afbeelding 6">
            <a:extLst>
              <a:ext uri="{FF2B5EF4-FFF2-40B4-BE49-F238E27FC236}">
                <a16:creationId xmlns:a16="http://schemas.microsoft.com/office/drawing/2014/main" id="{3FC77414-E913-4E95-B99B-7B027C7847A1}"/>
              </a:ext>
            </a:extLst>
          </p:cNvPr>
          <p:cNvPicPr>
            <a:picLocks noChangeAspect="1"/>
          </p:cNvPicPr>
          <p:nvPr/>
        </p:nvPicPr>
        <p:blipFill>
          <a:blip r:embed="rId6"/>
          <a:stretch>
            <a:fillRect/>
          </a:stretch>
        </p:blipFill>
        <p:spPr>
          <a:xfrm>
            <a:off x="10662960" y="0"/>
            <a:ext cx="1529040" cy="1011238"/>
          </a:xfrm>
          <a:prstGeom prst="rect">
            <a:avLst/>
          </a:prstGeom>
        </p:spPr>
      </p:pic>
    </p:spTree>
    <p:extLst>
      <p:ext uri="{BB962C8B-B14F-4D97-AF65-F5344CB8AC3E}">
        <p14:creationId xmlns:p14="http://schemas.microsoft.com/office/powerpoint/2010/main" val="1733749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DE908053-B874-45E8-9EB0-31BB5D3DC7F1}"/>
              </a:ext>
            </a:extLst>
          </p:cNvPr>
          <p:cNvPicPr>
            <a:picLocks noChangeAspect="1"/>
          </p:cNvPicPr>
          <p:nvPr/>
        </p:nvPicPr>
        <p:blipFill>
          <a:blip r:embed="rId2"/>
          <a:stretch>
            <a:fillRect/>
          </a:stretch>
        </p:blipFill>
        <p:spPr>
          <a:xfrm>
            <a:off x="10662960" y="0"/>
            <a:ext cx="1529040" cy="1011238"/>
          </a:xfrm>
          <a:prstGeom prst="rect">
            <a:avLst/>
          </a:prstGeom>
        </p:spPr>
      </p:pic>
      <p:sp>
        <p:nvSpPr>
          <p:cNvPr id="5" name="Rechthoek 4">
            <a:extLst>
              <a:ext uri="{FF2B5EF4-FFF2-40B4-BE49-F238E27FC236}">
                <a16:creationId xmlns:a16="http://schemas.microsoft.com/office/drawing/2014/main" id="{085F3085-1FB8-4CB5-94F7-F57DA3BB14B2}"/>
              </a:ext>
            </a:extLst>
          </p:cNvPr>
          <p:cNvSpPr/>
          <p:nvPr/>
        </p:nvSpPr>
        <p:spPr>
          <a:xfrm>
            <a:off x="1575508" y="3991974"/>
            <a:ext cx="9040983" cy="2123658"/>
          </a:xfrm>
          <a:prstGeom prst="rect">
            <a:avLst/>
          </a:prstGeom>
        </p:spPr>
        <p:txBody>
          <a:bodyPr wrap="square">
            <a:spAutoFit/>
          </a:bodyPr>
          <a:lstStyle/>
          <a:p>
            <a:r>
              <a:rPr lang="nl-NL" sz="2400" dirty="0"/>
              <a:t>Leerlingen, het bedrijfsleven en vervolgopleidingen hebben baat bij een verrijking van het theoretische leren met een praktische component. Samen met het onderwijs werkt het ministerie van OCW aan een nieuwe leerweg in het vmbo met daarin een praktijkgerichte component voor alle leerlingen.</a:t>
            </a:r>
          </a:p>
          <a:p>
            <a:r>
              <a:rPr lang="nl-NL" sz="1200" dirty="0"/>
              <a:t> (bron: de website van Sterk Beroepsonderwijs)</a:t>
            </a:r>
          </a:p>
        </p:txBody>
      </p:sp>
      <p:sp>
        <p:nvSpPr>
          <p:cNvPr id="6" name="Rechthoek 5">
            <a:extLst>
              <a:ext uri="{FF2B5EF4-FFF2-40B4-BE49-F238E27FC236}">
                <a16:creationId xmlns:a16="http://schemas.microsoft.com/office/drawing/2014/main" id="{728EC7CD-B18E-44BE-B596-B1B478FA0E13}"/>
              </a:ext>
            </a:extLst>
          </p:cNvPr>
          <p:cNvSpPr/>
          <p:nvPr/>
        </p:nvSpPr>
        <p:spPr>
          <a:xfrm>
            <a:off x="1575508" y="2235853"/>
            <a:ext cx="8621618" cy="1260345"/>
          </a:xfrm>
          <a:prstGeom prst="rect">
            <a:avLst/>
          </a:prstGeom>
        </p:spPr>
        <p:txBody>
          <a:bodyPr wrap="square">
            <a:spAutoFit/>
          </a:bodyPr>
          <a:lstStyle/>
          <a:p>
            <a:pPr>
              <a:lnSpc>
                <a:spcPct val="107000"/>
              </a:lnSpc>
              <a:spcAft>
                <a:spcPts val="800"/>
              </a:spcAft>
            </a:pPr>
            <a:r>
              <a:rPr lang="nl-NL" sz="2400" dirty="0"/>
              <a:t>De aansluiting vanuit de gemengde (gl) en theoretische leerwegen (tl) op het vervolgonderwijs, het mbo en het havo, kan en moet beter. </a:t>
            </a:r>
          </a:p>
        </p:txBody>
      </p:sp>
      <p:sp>
        <p:nvSpPr>
          <p:cNvPr id="7" name="Tekstvak 6">
            <a:extLst>
              <a:ext uri="{FF2B5EF4-FFF2-40B4-BE49-F238E27FC236}">
                <a16:creationId xmlns:a16="http://schemas.microsoft.com/office/drawing/2014/main" id="{8920C6C8-BC10-4627-8FFA-3BCEF7039004}"/>
              </a:ext>
            </a:extLst>
          </p:cNvPr>
          <p:cNvSpPr txBox="1"/>
          <p:nvPr/>
        </p:nvSpPr>
        <p:spPr>
          <a:xfrm>
            <a:off x="1575508" y="1278412"/>
            <a:ext cx="3877482" cy="461665"/>
          </a:xfrm>
          <a:prstGeom prst="rect">
            <a:avLst/>
          </a:prstGeom>
          <a:noFill/>
        </p:spPr>
        <p:txBody>
          <a:bodyPr wrap="square" rtlCol="0">
            <a:spAutoFit/>
          </a:bodyPr>
          <a:lstStyle/>
          <a:p>
            <a:pPr algn="ctr"/>
            <a:r>
              <a:rPr lang="nl-NL" sz="2400" dirty="0"/>
              <a:t>Waarom deze vernieuwing ?</a:t>
            </a:r>
          </a:p>
        </p:txBody>
      </p:sp>
      <p:pic>
        <p:nvPicPr>
          <p:cNvPr id="8" name="Afbeelding 7">
            <a:extLst>
              <a:ext uri="{FF2B5EF4-FFF2-40B4-BE49-F238E27FC236}">
                <a16:creationId xmlns:a16="http://schemas.microsoft.com/office/drawing/2014/main" id="{44D60B35-319B-449B-979C-CA452AC8D867}"/>
              </a:ext>
            </a:extLst>
          </p:cNvPr>
          <p:cNvPicPr>
            <a:picLocks noChangeAspect="1"/>
          </p:cNvPicPr>
          <p:nvPr/>
        </p:nvPicPr>
        <p:blipFill>
          <a:blip r:embed="rId3"/>
          <a:stretch>
            <a:fillRect/>
          </a:stretch>
        </p:blipFill>
        <p:spPr>
          <a:xfrm rot="16200000">
            <a:off x="-1543050" y="4692515"/>
            <a:ext cx="3752850" cy="666750"/>
          </a:xfrm>
          <a:prstGeom prst="rect">
            <a:avLst/>
          </a:prstGeom>
        </p:spPr>
      </p:pic>
      <p:sp>
        <p:nvSpPr>
          <p:cNvPr id="10" name="Tijdelijke aanduiding voor dianummer 9">
            <a:extLst>
              <a:ext uri="{FF2B5EF4-FFF2-40B4-BE49-F238E27FC236}">
                <a16:creationId xmlns:a16="http://schemas.microsoft.com/office/drawing/2014/main" id="{E3EDC12C-7369-46EA-9BAB-869DD6DE2AAC}"/>
              </a:ext>
            </a:extLst>
          </p:cNvPr>
          <p:cNvSpPr>
            <a:spLocks noGrp="1"/>
          </p:cNvSpPr>
          <p:nvPr>
            <p:ph type="sldNum" sz="quarter" idx="12"/>
          </p:nvPr>
        </p:nvSpPr>
        <p:spPr/>
        <p:txBody>
          <a:bodyPr/>
          <a:lstStyle/>
          <a:p>
            <a:fld id="{0B7DC17F-232C-4E71-ACC8-86655762C0F2}" type="slidenum">
              <a:rPr lang="nl-NL" smtClean="0"/>
              <a:t>3</a:t>
            </a:fld>
            <a:endParaRPr lang="nl-NL"/>
          </a:p>
        </p:txBody>
      </p:sp>
    </p:spTree>
    <p:extLst>
      <p:ext uri="{BB962C8B-B14F-4D97-AF65-F5344CB8AC3E}">
        <p14:creationId xmlns:p14="http://schemas.microsoft.com/office/powerpoint/2010/main" val="1797189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DE908053-B874-45E8-9EB0-31BB5D3DC7F1}"/>
              </a:ext>
            </a:extLst>
          </p:cNvPr>
          <p:cNvPicPr>
            <a:picLocks noChangeAspect="1"/>
          </p:cNvPicPr>
          <p:nvPr/>
        </p:nvPicPr>
        <p:blipFill>
          <a:blip r:embed="rId2"/>
          <a:stretch>
            <a:fillRect/>
          </a:stretch>
        </p:blipFill>
        <p:spPr>
          <a:xfrm>
            <a:off x="10662960" y="0"/>
            <a:ext cx="1529040" cy="1011238"/>
          </a:xfrm>
          <a:prstGeom prst="rect">
            <a:avLst/>
          </a:prstGeom>
        </p:spPr>
      </p:pic>
      <p:sp>
        <p:nvSpPr>
          <p:cNvPr id="7" name="Tekstvak 6">
            <a:extLst>
              <a:ext uri="{FF2B5EF4-FFF2-40B4-BE49-F238E27FC236}">
                <a16:creationId xmlns:a16="http://schemas.microsoft.com/office/drawing/2014/main" id="{D0B80947-312F-4B9F-8752-08B710CC552A}"/>
              </a:ext>
            </a:extLst>
          </p:cNvPr>
          <p:cNvSpPr txBox="1"/>
          <p:nvPr/>
        </p:nvSpPr>
        <p:spPr>
          <a:xfrm>
            <a:off x="1776046" y="780405"/>
            <a:ext cx="6611816" cy="461665"/>
          </a:xfrm>
          <a:prstGeom prst="rect">
            <a:avLst/>
          </a:prstGeom>
          <a:noFill/>
        </p:spPr>
        <p:txBody>
          <a:bodyPr wrap="square" rtlCol="0">
            <a:spAutoFit/>
          </a:bodyPr>
          <a:lstStyle/>
          <a:p>
            <a:r>
              <a:rPr lang="nl-NL" dirty="0"/>
              <a:t> </a:t>
            </a:r>
            <a:r>
              <a:rPr lang="nl-NL" sz="2400" dirty="0"/>
              <a:t>Wat</a:t>
            </a:r>
            <a:r>
              <a:rPr lang="nl-NL" dirty="0"/>
              <a:t> </a:t>
            </a:r>
            <a:r>
              <a:rPr lang="nl-NL" sz="2400" dirty="0"/>
              <a:t>was er al?</a:t>
            </a:r>
          </a:p>
        </p:txBody>
      </p:sp>
      <p:sp>
        <p:nvSpPr>
          <p:cNvPr id="8" name="Tekstvak 7">
            <a:extLst>
              <a:ext uri="{FF2B5EF4-FFF2-40B4-BE49-F238E27FC236}">
                <a16:creationId xmlns:a16="http://schemas.microsoft.com/office/drawing/2014/main" id="{077D81F9-CF7E-49FC-A808-1ED281EE21AE}"/>
              </a:ext>
            </a:extLst>
          </p:cNvPr>
          <p:cNvSpPr txBox="1"/>
          <p:nvPr/>
        </p:nvSpPr>
        <p:spPr>
          <a:xfrm>
            <a:off x="1776046" y="1837704"/>
            <a:ext cx="5715000" cy="461665"/>
          </a:xfrm>
          <a:prstGeom prst="rect">
            <a:avLst/>
          </a:prstGeom>
          <a:noFill/>
        </p:spPr>
        <p:txBody>
          <a:bodyPr wrap="square" rtlCol="0">
            <a:spAutoFit/>
          </a:bodyPr>
          <a:lstStyle/>
          <a:p>
            <a:r>
              <a:rPr lang="nl-NL" sz="2400" dirty="0"/>
              <a:t>1. Afdelingsprogramma’s van de 10 profielen</a:t>
            </a:r>
          </a:p>
        </p:txBody>
      </p:sp>
      <p:pic>
        <p:nvPicPr>
          <p:cNvPr id="9" name="Afbeelding 8">
            <a:extLst>
              <a:ext uri="{FF2B5EF4-FFF2-40B4-BE49-F238E27FC236}">
                <a16:creationId xmlns:a16="http://schemas.microsoft.com/office/drawing/2014/main" id="{A074D9E4-EB70-465D-A53E-D297432603D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776047" y="2643768"/>
            <a:ext cx="6141037" cy="3629710"/>
          </a:xfrm>
          <a:prstGeom prst="rect">
            <a:avLst/>
          </a:prstGeom>
          <a:noFill/>
          <a:ln>
            <a:noFill/>
          </a:ln>
        </p:spPr>
      </p:pic>
      <p:pic>
        <p:nvPicPr>
          <p:cNvPr id="10" name="Afbeelding 9">
            <a:extLst>
              <a:ext uri="{FF2B5EF4-FFF2-40B4-BE49-F238E27FC236}">
                <a16:creationId xmlns:a16="http://schemas.microsoft.com/office/drawing/2014/main" id="{973B3D64-DEFB-45CB-BC29-BFF54AC8F52B}"/>
              </a:ext>
            </a:extLst>
          </p:cNvPr>
          <p:cNvPicPr>
            <a:picLocks noChangeAspect="1"/>
          </p:cNvPicPr>
          <p:nvPr/>
        </p:nvPicPr>
        <p:blipFill>
          <a:blip r:embed="rId4"/>
          <a:stretch>
            <a:fillRect/>
          </a:stretch>
        </p:blipFill>
        <p:spPr>
          <a:xfrm rot="16200000">
            <a:off x="-1543050" y="4648200"/>
            <a:ext cx="3752850" cy="666750"/>
          </a:xfrm>
          <a:prstGeom prst="rect">
            <a:avLst/>
          </a:prstGeom>
        </p:spPr>
      </p:pic>
      <p:sp>
        <p:nvSpPr>
          <p:cNvPr id="12" name="Tijdelijke aanduiding voor dianummer 11">
            <a:extLst>
              <a:ext uri="{FF2B5EF4-FFF2-40B4-BE49-F238E27FC236}">
                <a16:creationId xmlns:a16="http://schemas.microsoft.com/office/drawing/2014/main" id="{8AEC77C8-233D-40D7-955D-665A357C78C8}"/>
              </a:ext>
            </a:extLst>
          </p:cNvPr>
          <p:cNvSpPr>
            <a:spLocks noGrp="1"/>
          </p:cNvSpPr>
          <p:nvPr>
            <p:ph type="sldNum" sz="quarter" idx="12"/>
          </p:nvPr>
        </p:nvSpPr>
        <p:spPr/>
        <p:txBody>
          <a:bodyPr/>
          <a:lstStyle/>
          <a:p>
            <a:fld id="{0B7DC17F-232C-4E71-ACC8-86655762C0F2}" type="slidenum">
              <a:rPr lang="nl-NL" smtClean="0"/>
              <a:t>4</a:t>
            </a:fld>
            <a:endParaRPr lang="nl-NL"/>
          </a:p>
        </p:txBody>
      </p:sp>
    </p:spTree>
    <p:extLst>
      <p:ext uri="{BB962C8B-B14F-4D97-AF65-F5344CB8AC3E}">
        <p14:creationId xmlns:p14="http://schemas.microsoft.com/office/powerpoint/2010/main" val="596415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DE908053-B874-45E8-9EB0-31BB5D3DC7F1}"/>
              </a:ext>
            </a:extLst>
          </p:cNvPr>
          <p:cNvPicPr>
            <a:picLocks noChangeAspect="1"/>
          </p:cNvPicPr>
          <p:nvPr/>
        </p:nvPicPr>
        <p:blipFill>
          <a:blip r:embed="rId2"/>
          <a:stretch>
            <a:fillRect/>
          </a:stretch>
        </p:blipFill>
        <p:spPr>
          <a:xfrm>
            <a:off x="10662960" y="0"/>
            <a:ext cx="1529040" cy="1011238"/>
          </a:xfrm>
          <a:prstGeom prst="rect">
            <a:avLst/>
          </a:prstGeom>
        </p:spPr>
      </p:pic>
      <p:sp>
        <p:nvSpPr>
          <p:cNvPr id="6" name="Tekstvak 5">
            <a:extLst>
              <a:ext uri="{FF2B5EF4-FFF2-40B4-BE49-F238E27FC236}">
                <a16:creationId xmlns:a16="http://schemas.microsoft.com/office/drawing/2014/main" id="{09A2701D-1488-4D5A-A232-964D7B111B84}"/>
              </a:ext>
            </a:extLst>
          </p:cNvPr>
          <p:cNvSpPr txBox="1"/>
          <p:nvPr/>
        </p:nvSpPr>
        <p:spPr>
          <a:xfrm>
            <a:off x="1485010" y="1011238"/>
            <a:ext cx="7971506" cy="830997"/>
          </a:xfrm>
          <a:prstGeom prst="rect">
            <a:avLst/>
          </a:prstGeom>
          <a:noFill/>
        </p:spPr>
        <p:txBody>
          <a:bodyPr wrap="square" rtlCol="0">
            <a:spAutoFit/>
          </a:bodyPr>
          <a:lstStyle/>
          <a:p>
            <a:endParaRPr lang="nl-NL" sz="2400" dirty="0"/>
          </a:p>
          <a:p>
            <a:r>
              <a:rPr lang="nl-NL" sz="2400" dirty="0"/>
              <a:t>2.  Nieuw beroepsgericht, oriënterend gerichte programma’s</a:t>
            </a:r>
          </a:p>
        </p:txBody>
      </p:sp>
      <p:sp>
        <p:nvSpPr>
          <p:cNvPr id="7" name="Tekstvak 6">
            <a:extLst>
              <a:ext uri="{FF2B5EF4-FFF2-40B4-BE49-F238E27FC236}">
                <a16:creationId xmlns:a16="http://schemas.microsoft.com/office/drawing/2014/main" id="{4D6DE107-0AB2-4DDF-A083-BCCC3C0A6BF8}"/>
              </a:ext>
            </a:extLst>
          </p:cNvPr>
          <p:cNvSpPr txBox="1"/>
          <p:nvPr/>
        </p:nvSpPr>
        <p:spPr>
          <a:xfrm>
            <a:off x="1635370" y="2486073"/>
            <a:ext cx="4053253" cy="1846659"/>
          </a:xfrm>
          <a:prstGeom prst="rect">
            <a:avLst/>
          </a:prstGeom>
          <a:noFill/>
        </p:spPr>
        <p:txBody>
          <a:bodyPr wrap="square" rtlCol="0">
            <a:spAutoFit/>
          </a:bodyPr>
          <a:lstStyle/>
          <a:p>
            <a:r>
              <a:rPr lang="nl-NL" dirty="0"/>
              <a:t> </a:t>
            </a:r>
            <a:r>
              <a:rPr lang="nl-NL" sz="2400" dirty="0"/>
              <a:t>*   ICT-route</a:t>
            </a:r>
          </a:p>
          <a:p>
            <a:r>
              <a:rPr lang="nl-NL" sz="2400" dirty="0"/>
              <a:t> *   Intersectoraal</a:t>
            </a:r>
          </a:p>
          <a:p>
            <a:r>
              <a:rPr lang="nl-NL" sz="2400" dirty="0"/>
              <a:t> *   Techniek-breed</a:t>
            </a:r>
          </a:p>
          <a:p>
            <a:r>
              <a:rPr lang="nl-NL" sz="2400" dirty="0"/>
              <a:t> *   Technologie in de GL</a:t>
            </a:r>
          </a:p>
          <a:p>
            <a:endParaRPr lang="nl-NL" dirty="0"/>
          </a:p>
        </p:txBody>
      </p:sp>
      <p:pic>
        <p:nvPicPr>
          <p:cNvPr id="8" name="Afbeelding 7">
            <a:extLst>
              <a:ext uri="{FF2B5EF4-FFF2-40B4-BE49-F238E27FC236}">
                <a16:creationId xmlns:a16="http://schemas.microsoft.com/office/drawing/2014/main" id="{D2FF670F-C274-4DD2-A7F6-480BBB402A08}"/>
              </a:ext>
            </a:extLst>
          </p:cNvPr>
          <p:cNvPicPr>
            <a:picLocks noChangeAspect="1"/>
          </p:cNvPicPr>
          <p:nvPr/>
        </p:nvPicPr>
        <p:blipFill>
          <a:blip r:embed="rId3"/>
          <a:stretch>
            <a:fillRect/>
          </a:stretch>
        </p:blipFill>
        <p:spPr>
          <a:xfrm rot="16200000">
            <a:off x="-1543050" y="4648200"/>
            <a:ext cx="3752850" cy="666750"/>
          </a:xfrm>
          <a:prstGeom prst="rect">
            <a:avLst/>
          </a:prstGeom>
        </p:spPr>
      </p:pic>
      <p:sp>
        <p:nvSpPr>
          <p:cNvPr id="10" name="Tijdelijke aanduiding voor dianummer 9">
            <a:extLst>
              <a:ext uri="{FF2B5EF4-FFF2-40B4-BE49-F238E27FC236}">
                <a16:creationId xmlns:a16="http://schemas.microsoft.com/office/drawing/2014/main" id="{893559A7-95CB-4EBA-99A4-5D8F94F81736}"/>
              </a:ext>
            </a:extLst>
          </p:cNvPr>
          <p:cNvSpPr>
            <a:spLocks noGrp="1"/>
          </p:cNvSpPr>
          <p:nvPr>
            <p:ph type="sldNum" sz="quarter" idx="12"/>
          </p:nvPr>
        </p:nvSpPr>
        <p:spPr/>
        <p:txBody>
          <a:bodyPr/>
          <a:lstStyle/>
          <a:p>
            <a:fld id="{0B7DC17F-232C-4E71-ACC8-86655762C0F2}" type="slidenum">
              <a:rPr lang="nl-NL" smtClean="0"/>
              <a:t>5</a:t>
            </a:fld>
            <a:endParaRPr lang="nl-NL"/>
          </a:p>
        </p:txBody>
      </p:sp>
    </p:spTree>
    <p:extLst>
      <p:ext uri="{BB962C8B-B14F-4D97-AF65-F5344CB8AC3E}">
        <p14:creationId xmlns:p14="http://schemas.microsoft.com/office/powerpoint/2010/main" val="338442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048B8F-F67C-486E-8E98-41311AC4C1D0}"/>
              </a:ext>
            </a:extLst>
          </p:cNvPr>
          <p:cNvSpPr>
            <a:spLocks noGrp="1"/>
          </p:cNvSpPr>
          <p:nvPr>
            <p:ph type="title"/>
          </p:nvPr>
        </p:nvSpPr>
        <p:spPr/>
        <p:txBody>
          <a:bodyPr/>
          <a:lstStyle/>
          <a:p>
            <a:r>
              <a:rPr lang="nl-NL" dirty="0"/>
              <a:t> veranderde aanpak </a:t>
            </a:r>
          </a:p>
        </p:txBody>
      </p:sp>
      <p:sp>
        <p:nvSpPr>
          <p:cNvPr id="3" name="Tijdelijke aanduiding voor inhoud 2">
            <a:extLst>
              <a:ext uri="{FF2B5EF4-FFF2-40B4-BE49-F238E27FC236}">
                <a16:creationId xmlns:a16="http://schemas.microsoft.com/office/drawing/2014/main" id="{1A6A9B1F-9B78-4D02-AACB-41B846253DD5}"/>
              </a:ext>
            </a:extLst>
          </p:cNvPr>
          <p:cNvSpPr>
            <a:spLocks noGrp="1"/>
          </p:cNvSpPr>
          <p:nvPr>
            <p:ph idx="1"/>
          </p:nvPr>
        </p:nvSpPr>
        <p:spPr/>
        <p:txBody>
          <a:bodyPr/>
          <a:lstStyle/>
          <a:p>
            <a:endParaRPr lang="nl-NL" dirty="0"/>
          </a:p>
          <a:p>
            <a:r>
              <a:rPr lang="nl-NL" dirty="0"/>
              <a:t>Regionale samenwerking VMBO- Bedrijfsleven (netwerk)</a:t>
            </a:r>
          </a:p>
          <a:p>
            <a:pPr marL="0" indent="0">
              <a:buNone/>
            </a:pPr>
            <a:endParaRPr lang="nl-NL" dirty="0"/>
          </a:p>
          <a:p>
            <a:r>
              <a:rPr lang="nl-NL" dirty="0"/>
              <a:t>Loopbaanoriëntatie en beroepsbegeleiding (LOB) </a:t>
            </a:r>
          </a:p>
          <a:p>
            <a:pPr marL="0" indent="0">
              <a:buNone/>
            </a:pPr>
            <a:r>
              <a:rPr lang="nl-NL" dirty="0"/>
              <a:t>   is onderdeel van alle uitvoeringsvarianten</a:t>
            </a:r>
          </a:p>
          <a:p>
            <a:endParaRPr lang="nl-NL" dirty="0"/>
          </a:p>
          <a:p>
            <a:r>
              <a:rPr lang="nl-NL" dirty="0"/>
              <a:t>Samenwerking VMBO-MBO ( begeleid)</a:t>
            </a:r>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p:txBody>
      </p:sp>
      <p:sp>
        <p:nvSpPr>
          <p:cNvPr id="4" name="Tijdelijke aanduiding voor dianummer 3">
            <a:extLst>
              <a:ext uri="{FF2B5EF4-FFF2-40B4-BE49-F238E27FC236}">
                <a16:creationId xmlns:a16="http://schemas.microsoft.com/office/drawing/2014/main" id="{547F1F43-AF7D-4C30-8A20-F844AEF28045}"/>
              </a:ext>
            </a:extLst>
          </p:cNvPr>
          <p:cNvSpPr>
            <a:spLocks noGrp="1"/>
          </p:cNvSpPr>
          <p:nvPr>
            <p:ph type="sldNum" sz="quarter" idx="12"/>
          </p:nvPr>
        </p:nvSpPr>
        <p:spPr/>
        <p:txBody>
          <a:bodyPr/>
          <a:lstStyle/>
          <a:p>
            <a:fld id="{0B7DC17F-232C-4E71-ACC8-86655762C0F2}" type="slidenum">
              <a:rPr lang="nl-NL" smtClean="0"/>
              <a:t>6</a:t>
            </a:fld>
            <a:endParaRPr lang="nl-NL"/>
          </a:p>
        </p:txBody>
      </p:sp>
      <p:pic>
        <p:nvPicPr>
          <p:cNvPr id="5" name="Afbeelding 4">
            <a:extLst>
              <a:ext uri="{FF2B5EF4-FFF2-40B4-BE49-F238E27FC236}">
                <a16:creationId xmlns:a16="http://schemas.microsoft.com/office/drawing/2014/main" id="{3C127D85-DF7B-4C4B-9543-43C9EDAD1728}"/>
              </a:ext>
            </a:extLst>
          </p:cNvPr>
          <p:cNvPicPr>
            <a:picLocks noChangeAspect="1"/>
          </p:cNvPicPr>
          <p:nvPr/>
        </p:nvPicPr>
        <p:blipFill>
          <a:blip r:embed="rId2"/>
          <a:stretch>
            <a:fillRect/>
          </a:stretch>
        </p:blipFill>
        <p:spPr>
          <a:xfrm rot="16200000">
            <a:off x="-1543050" y="4648200"/>
            <a:ext cx="3752850" cy="666750"/>
          </a:xfrm>
          <a:prstGeom prst="rect">
            <a:avLst/>
          </a:prstGeom>
        </p:spPr>
      </p:pic>
      <p:pic>
        <p:nvPicPr>
          <p:cNvPr id="6" name="Afbeelding 5">
            <a:extLst>
              <a:ext uri="{FF2B5EF4-FFF2-40B4-BE49-F238E27FC236}">
                <a16:creationId xmlns:a16="http://schemas.microsoft.com/office/drawing/2014/main" id="{F4D713D5-2642-47B3-9191-F4E32ED3F1B3}"/>
              </a:ext>
            </a:extLst>
          </p:cNvPr>
          <p:cNvPicPr>
            <a:picLocks noChangeAspect="1"/>
          </p:cNvPicPr>
          <p:nvPr/>
        </p:nvPicPr>
        <p:blipFill>
          <a:blip r:embed="rId3"/>
          <a:stretch>
            <a:fillRect/>
          </a:stretch>
        </p:blipFill>
        <p:spPr>
          <a:xfrm>
            <a:off x="10662960" y="0"/>
            <a:ext cx="1529040" cy="1011238"/>
          </a:xfrm>
          <a:prstGeom prst="rect">
            <a:avLst/>
          </a:prstGeom>
        </p:spPr>
      </p:pic>
    </p:spTree>
    <p:extLst>
      <p:ext uri="{BB962C8B-B14F-4D97-AF65-F5344CB8AC3E}">
        <p14:creationId xmlns:p14="http://schemas.microsoft.com/office/powerpoint/2010/main" val="1717750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DE908053-B874-45E8-9EB0-31BB5D3DC7F1}"/>
              </a:ext>
            </a:extLst>
          </p:cNvPr>
          <p:cNvPicPr>
            <a:picLocks noChangeAspect="1"/>
          </p:cNvPicPr>
          <p:nvPr/>
        </p:nvPicPr>
        <p:blipFill>
          <a:blip r:embed="rId2"/>
          <a:stretch>
            <a:fillRect/>
          </a:stretch>
        </p:blipFill>
        <p:spPr>
          <a:xfrm>
            <a:off x="10662960" y="0"/>
            <a:ext cx="1529040" cy="1011238"/>
          </a:xfrm>
          <a:prstGeom prst="rect">
            <a:avLst/>
          </a:prstGeom>
        </p:spPr>
      </p:pic>
      <p:sp>
        <p:nvSpPr>
          <p:cNvPr id="5" name="Tekstvak 4">
            <a:extLst>
              <a:ext uri="{FF2B5EF4-FFF2-40B4-BE49-F238E27FC236}">
                <a16:creationId xmlns:a16="http://schemas.microsoft.com/office/drawing/2014/main" id="{8E0789A9-DD01-4DE0-A4BD-3A2E7829154F}"/>
              </a:ext>
            </a:extLst>
          </p:cNvPr>
          <p:cNvSpPr txBox="1"/>
          <p:nvPr/>
        </p:nvSpPr>
        <p:spPr>
          <a:xfrm>
            <a:off x="1165704" y="1011238"/>
            <a:ext cx="9899693" cy="461665"/>
          </a:xfrm>
          <a:prstGeom prst="rect">
            <a:avLst/>
          </a:prstGeom>
          <a:noFill/>
        </p:spPr>
        <p:txBody>
          <a:bodyPr wrap="square" rtlCol="0">
            <a:spAutoFit/>
          </a:bodyPr>
          <a:lstStyle/>
          <a:p>
            <a:r>
              <a:rPr lang="nl-NL" dirty="0"/>
              <a:t> </a:t>
            </a:r>
            <a:r>
              <a:rPr lang="nl-NL" sz="2400" dirty="0"/>
              <a:t>3. Nieuwe situatie : De nieuwe leerweg met een praktische component</a:t>
            </a:r>
          </a:p>
        </p:txBody>
      </p:sp>
      <p:sp>
        <p:nvSpPr>
          <p:cNvPr id="6" name="Tekstvak 5">
            <a:extLst>
              <a:ext uri="{FF2B5EF4-FFF2-40B4-BE49-F238E27FC236}">
                <a16:creationId xmlns:a16="http://schemas.microsoft.com/office/drawing/2014/main" id="{74BD4057-949D-4D35-BE16-D19BFA3B9D04}"/>
              </a:ext>
            </a:extLst>
          </p:cNvPr>
          <p:cNvSpPr txBox="1"/>
          <p:nvPr/>
        </p:nvSpPr>
        <p:spPr>
          <a:xfrm>
            <a:off x="1506415" y="1837134"/>
            <a:ext cx="7104185" cy="3046988"/>
          </a:xfrm>
          <a:prstGeom prst="rect">
            <a:avLst/>
          </a:prstGeom>
          <a:noFill/>
        </p:spPr>
        <p:txBody>
          <a:bodyPr wrap="square" rtlCol="0">
            <a:spAutoFit/>
          </a:bodyPr>
          <a:lstStyle/>
          <a:p>
            <a:r>
              <a:rPr lang="nl-NL" sz="2400" dirty="0"/>
              <a:t>Uitvoeringsvarianten:</a:t>
            </a:r>
          </a:p>
          <a:p>
            <a:endParaRPr lang="nl-NL" sz="2400" dirty="0"/>
          </a:p>
          <a:p>
            <a:r>
              <a:rPr lang="nl-NL" sz="2400" dirty="0"/>
              <a:t>1. Beroepsgerichte programma’s zoals bij punt 1</a:t>
            </a:r>
          </a:p>
          <a:p>
            <a:r>
              <a:rPr lang="nl-NL" sz="2400" dirty="0"/>
              <a:t>2. Dienstverlening en Producten </a:t>
            </a:r>
          </a:p>
          <a:p>
            <a:r>
              <a:rPr lang="nl-NL" sz="2400" dirty="0"/>
              <a:t>3. ITTL </a:t>
            </a:r>
          </a:p>
          <a:p>
            <a:r>
              <a:rPr lang="nl-NL" sz="2400" dirty="0"/>
              <a:t>4. T&amp;T </a:t>
            </a:r>
          </a:p>
          <a:p>
            <a:r>
              <a:rPr lang="nl-NL" sz="2400" dirty="0"/>
              <a:t>5. </a:t>
            </a:r>
            <a:r>
              <a:rPr lang="nl-NL" sz="2400" dirty="0" err="1"/>
              <a:t>Schooleigenprogramma’s</a:t>
            </a:r>
            <a:r>
              <a:rPr lang="nl-NL" sz="2400" dirty="0"/>
              <a:t>: LO2 en CKV2</a:t>
            </a:r>
          </a:p>
          <a:p>
            <a:endParaRPr lang="nl-NL" sz="2400" dirty="0"/>
          </a:p>
        </p:txBody>
      </p:sp>
      <p:pic>
        <p:nvPicPr>
          <p:cNvPr id="8" name="Afbeelding 7">
            <a:extLst>
              <a:ext uri="{FF2B5EF4-FFF2-40B4-BE49-F238E27FC236}">
                <a16:creationId xmlns:a16="http://schemas.microsoft.com/office/drawing/2014/main" id="{7B833F9A-4E0C-4AE8-A218-56A32740EE83}"/>
              </a:ext>
            </a:extLst>
          </p:cNvPr>
          <p:cNvPicPr>
            <a:picLocks noChangeAspect="1"/>
          </p:cNvPicPr>
          <p:nvPr/>
        </p:nvPicPr>
        <p:blipFill>
          <a:blip r:embed="rId3"/>
          <a:stretch>
            <a:fillRect/>
          </a:stretch>
        </p:blipFill>
        <p:spPr>
          <a:xfrm rot="16200000">
            <a:off x="-1543050" y="4648200"/>
            <a:ext cx="3752850" cy="666750"/>
          </a:xfrm>
          <a:prstGeom prst="rect">
            <a:avLst/>
          </a:prstGeom>
        </p:spPr>
      </p:pic>
      <p:sp>
        <p:nvSpPr>
          <p:cNvPr id="10" name="Tijdelijke aanduiding voor dianummer 9">
            <a:extLst>
              <a:ext uri="{FF2B5EF4-FFF2-40B4-BE49-F238E27FC236}">
                <a16:creationId xmlns:a16="http://schemas.microsoft.com/office/drawing/2014/main" id="{E83003AD-185D-49D6-8AD9-BCC191A54C18}"/>
              </a:ext>
            </a:extLst>
          </p:cNvPr>
          <p:cNvSpPr>
            <a:spLocks noGrp="1"/>
          </p:cNvSpPr>
          <p:nvPr>
            <p:ph type="sldNum" sz="quarter" idx="12"/>
          </p:nvPr>
        </p:nvSpPr>
        <p:spPr/>
        <p:txBody>
          <a:bodyPr/>
          <a:lstStyle/>
          <a:p>
            <a:fld id="{0B7DC17F-232C-4E71-ACC8-86655762C0F2}" type="slidenum">
              <a:rPr lang="nl-NL" smtClean="0"/>
              <a:t>7</a:t>
            </a:fld>
            <a:endParaRPr lang="nl-NL"/>
          </a:p>
        </p:txBody>
      </p:sp>
    </p:spTree>
    <p:extLst>
      <p:ext uri="{BB962C8B-B14F-4D97-AF65-F5344CB8AC3E}">
        <p14:creationId xmlns:p14="http://schemas.microsoft.com/office/powerpoint/2010/main" val="2824795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7BCCA93B-EC83-4968-B091-6003196692D0}"/>
              </a:ext>
            </a:extLst>
          </p:cNvPr>
          <p:cNvSpPr txBox="1"/>
          <p:nvPr/>
        </p:nvSpPr>
        <p:spPr>
          <a:xfrm>
            <a:off x="1063869" y="606559"/>
            <a:ext cx="7666893" cy="461665"/>
          </a:xfrm>
          <a:prstGeom prst="rect">
            <a:avLst/>
          </a:prstGeom>
          <a:noFill/>
        </p:spPr>
        <p:txBody>
          <a:bodyPr wrap="square" rtlCol="0">
            <a:spAutoFit/>
          </a:bodyPr>
          <a:lstStyle/>
          <a:p>
            <a:r>
              <a:rPr lang="nl-NL" sz="2400" dirty="0"/>
              <a:t>Toelichting op de uitvoeringsvarianten:</a:t>
            </a:r>
          </a:p>
        </p:txBody>
      </p:sp>
      <p:sp>
        <p:nvSpPr>
          <p:cNvPr id="3" name="Tekstvak 2">
            <a:extLst>
              <a:ext uri="{FF2B5EF4-FFF2-40B4-BE49-F238E27FC236}">
                <a16:creationId xmlns:a16="http://schemas.microsoft.com/office/drawing/2014/main" id="{BE0B2BB5-31D1-4F3D-9E06-41E04A387085}"/>
              </a:ext>
            </a:extLst>
          </p:cNvPr>
          <p:cNvSpPr txBox="1"/>
          <p:nvPr/>
        </p:nvSpPr>
        <p:spPr>
          <a:xfrm>
            <a:off x="1063869" y="1202260"/>
            <a:ext cx="5644661" cy="738664"/>
          </a:xfrm>
          <a:prstGeom prst="rect">
            <a:avLst/>
          </a:prstGeom>
          <a:noFill/>
        </p:spPr>
        <p:txBody>
          <a:bodyPr wrap="square" rtlCol="0">
            <a:spAutoFit/>
          </a:bodyPr>
          <a:lstStyle/>
          <a:p>
            <a:pPr marL="342900" indent="-342900">
              <a:buAutoNum type="arabicPeriod"/>
            </a:pPr>
            <a:r>
              <a:rPr lang="nl-NL" sz="2400" dirty="0"/>
              <a:t>Beroepsgerichte programma’s</a:t>
            </a:r>
          </a:p>
          <a:p>
            <a:pPr marL="342900" indent="-342900">
              <a:buAutoNum type="arabicPeriod"/>
            </a:pPr>
            <a:endParaRPr lang="nl-NL" dirty="0"/>
          </a:p>
        </p:txBody>
      </p:sp>
      <p:pic>
        <p:nvPicPr>
          <p:cNvPr id="4" name="Afbeelding 3">
            <a:extLst>
              <a:ext uri="{FF2B5EF4-FFF2-40B4-BE49-F238E27FC236}">
                <a16:creationId xmlns:a16="http://schemas.microsoft.com/office/drawing/2014/main" id="{4F613B40-DEAA-4012-A8EA-56428598F4D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457178" y="1653010"/>
            <a:ext cx="4526933" cy="2050890"/>
          </a:xfrm>
          <a:prstGeom prst="rect">
            <a:avLst/>
          </a:prstGeom>
          <a:noFill/>
          <a:ln>
            <a:noFill/>
          </a:ln>
        </p:spPr>
      </p:pic>
      <p:sp>
        <p:nvSpPr>
          <p:cNvPr id="5" name="Tekstvak 4">
            <a:extLst>
              <a:ext uri="{FF2B5EF4-FFF2-40B4-BE49-F238E27FC236}">
                <a16:creationId xmlns:a16="http://schemas.microsoft.com/office/drawing/2014/main" id="{F7893EB7-9553-4387-98F5-9DF9A2C28850}"/>
              </a:ext>
            </a:extLst>
          </p:cNvPr>
          <p:cNvSpPr txBox="1"/>
          <p:nvPr/>
        </p:nvSpPr>
        <p:spPr>
          <a:xfrm>
            <a:off x="1360022" y="3927827"/>
            <a:ext cx="6455899" cy="830997"/>
          </a:xfrm>
          <a:prstGeom prst="rect">
            <a:avLst/>
          </a:prstGeom>
          <a:noFill/>
        </p:spPr>
        <p:txBody>
          <a:bodyPr wrap="square" rtlCol="0">
            <a:spAutoFit/>
          </a:bodyPr>
          <a:lstStyle/>
          <a:p>
            <a:r>
              <a:rPr lang="nl-NL" sz="2400" dirty="0"/>
              <a:t> 2 profielvakken en 2 keuzevakken</a:t>
            </a:r>
          </a:p>
          <a:p>
            <a:r>
              <a:rPr lang="nl-NL" sz="2400" dirty="0"/>
              <a:t>  voor Economie en Ondernemen :</a:t>
            </a:r>
          </a:p>
        </p:txBody>
      </p:sp>
      <p:sp>
        <p:nvSpPr>
          <p:cNvPr id="6" name="Tekstvak 5">
            <a:extLst>
              <a:ext uri="{FF2B5EF4-FFF2-40B4-BE49-F238E27FC236}">
                <a16:creationId xmlns:a16="http://schemas.microsoft.com/office/drawing/2014/main" id="{AF9D9EB0-6905-4B57-906B-E33A44F23138}"/>
              </a:ext>
            </a:extLst>
          </p:cNvPr>
          <p:cNvSpPr txBox="1"/>
          <p:nvPr/>
        </p:nvSpPr>
        <p:spPr>
          <a:xfrm>
            <a:off x="1457178" y="4758824"/>
            <a:ext cx="6610376" cy="1569660"/>
          </a:xfrm>
          <a:prstGeom prst="rect">
            <a:avLst/>
          </a:prstGeom>
          <a:noFill/>
        </p:spPr>
        <p:txBody>
          <a:bodyPr wrap="square" rtlCol="0">
            <a:spAutoFit/>
          </a:bodyPr>
          <a:lstStyle/>
          <a:p>
            <a:r>
              <a:rPr lang="nl-NL" sz="2400" dirty="0" err="1"/>
              <a:t>Profielvak</a:t>
            </a:r>
            <a:r>
              <a:rPr lang="nl-NL" sz="2400" dirty="0"/>
              <a:t> : commercieel en secretarieel</a:t>
            </a:r>
          </a:p>
          <a:p>
            <a:endParaRPr lang="nl-NL" sz="2400" dirty="0"/>
          </a:p>
          <a:p>
            <a:r>
              <a:rPr lang="nl-NL" sz="2400" dirty="0"/>
              <a:t>Keuzevak: bv. Webshop, Marketing, Ondernemen, Officemanagement</a:t>
            </a:r>
          </a:p>
        </p:txBody>
      </p:sp>
      <p:pic>
        <p:nvPicPr>
          <p:cNvPr id="7" name="Afbeelding 6">
            <a:extLst>
              <a:ext uri="{FF2B5EF4-FFF2-40B4-BE49-F238E27FC236}">
                <a16:creationId xmlns:a16="http://schemas.microsoft.com/office/drawing/2014/main" id="{548A1F4B-A8A8-4D92-9E8E-FD3FB79EAC3A}"/>
              </a:ext>
            </a:extLst>
          </p:cNvPr>
          <p:cNvPicPr>
            <a:picLocks noChangeAspect="1"/>
          </p:cNvPicPr>
          <p:nvPr/>
        </p:nvPicPr>
        <p:blipFill>
          <a:blip r:embed="rId3"/>
          <a:stretch>
            <a:fillRect/>
          </a:stretch>
        </p:blipFill>
        <p:spPr>
          <a:xfrm rot="16200000">
            <a:off x="-1644456" y="4648200"/>
            <a:ext cx="3752850" cy="666750"/>
          </a:xfrm>
          <a:prstGeom prst="rect">
            <a:avLst/>
          </a:prstGeom>
        </p:spPr>
      </p:pic>
      <p:sp>
        <p:nvSpPr>
          <p:cNvPr id="9" name="Tijdelijke aanduiding voor dianummer 8">
            <a:extLst>
              <a:ext uri="{FF2B5EF4-FFF2-40B4-BE49-F238E27FC236}">
                <a16:creationId xmlns:a16="http://schemas.microsoft.com/office/drawing/2014/main" id="{E4771065-CABB-44B7-996F-DBF2EA969923}"/>
              </a:ext>
            </a:extLst>
          </p:cNvPr>
          <p:cNvSpPr>
            <a:spLocks noGrp="1"/>
          </p:cNvSpPr>
          <p:nvPr>
            <p:ph type="sldNum" sz="quarter" idx="12"/>
          </p:nvPr>
        </p:nvSpPr>
        <p:spPr/>
        <p:txBody>
          <a:bodyPr/>
          <a:lstStyle/>
          <a:p>
            <a:fld id="{0B7DC17F-232C-4E71-ACC8-86655762C0F2}" type="slidenum">
              <a:rPr lang="nl-NL" smtClean="0"/>
              <a:t>8</a:t>
            </a:fld>
            <a:endParaRPr lang="nl-NL"/>
          </a:p>
        </p:txBody>
      </p:sp>
      <p:pic>
        <p:nvPicPr>
          <p:cNvPr id="10" name="Afbeelding 9">
            <a:extLst>
              <a:ext uri="{FF2B5EF4-FFF2-40B4-BE49-F238E27FC236}">
                <a16:creationId xmlns:a16="http://schemas.microsoft.com/office/drawing/2014/main" id="{DE620E31-EC68-4F6A-8290-F06A170E2E3B}"/>
              </a:ext>
            </a:extLst>
          </p:cNvPr>
          <p:cNvPicPr>
            <a:picLocks noChangeAspect="1"/>
          </p:cNvPicPr>
          <p:nvPr/>
        </p:nvPicPr>
        <p:blipFill>
          <a:blip r:embed="rId4"/>
          <a:stretch>
            <a:fillRect/>
          </a:stretch>
        </p:blipFill>
        <p:spPr>
          <a:xfrm>
            <a:off x="10662960" y="0"/>
            <a:ext cx="1529040" cy="1011238"/>
          </a:xfrm>
          <a:prstGeom prst="rect">
            <a:avLst/>
          </a:prstGeom>
        </p:spPr>
      </p:pic>
    </p:spTree>
    <p:extLst>
      <p:ext uri="{BB962C8B-B14F-4D97-AF65-F5344CB8AC3E}">
        <p14:creationId xmlns:p14="http://schemas.microsoft.com/office/powerpoint/2010/main" val="3677498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DE908053-B874-45E8-9EB0-31BB5D3DC7F1}"/>
              </a:ext>
            </a:extLst>
          </p:cNvPr>
          <p:cNvPicPr>
            <a:picLocks noChangeAspect="1"/>
          </p:cNvPicPr>
          <p:nvPr/>
        </p:nvPicPr>
        <p:blipFill>
          <a:blip r:embed="rId2"/>
          <a:stretch>
            <a:fillRect/>
          </a:stretch>
        </p:blipFill>
        <p:spPr>
          <a:xfrm>
            <a:off x="10662960" y="0"/>
            <a:ext cx="1529040" cy="1011238"/>
          </a:xfrm>
          <a:prstGeom prst="rect">
            <a:avLst/>
          </a:prstGeom>
        </p:spPr>
      </p:pic>
      <p:sp>
        <p:nvSpPr>
          <p:cNvPr id="5" name="Tekstvak 4">
            <a:extLst>
              <a:ext uri="{FF2B5EF4-FFF2-40B4-BE49-F238E27FC236}">
                <a16:creationId xmlns:a16="http://schemas.microsoft.com/office/drawing/2014/main" id="{1A0EC7A4-18F4-4709-A641-9BD5D13C83EA}"/>
              </a:ext>
            </a:extLst>
          </p:cNvPr>
          <p:cNvSpPr txBox="1"/>
          <p:nvPr/>
        </p:nvSpPr>
        <p:spPr>
          <a:xfrm>
            <a:off x="1459746" y="1011379"/>
            <a:ext cx="5609492" cy="461665"/>
          </a:xfrm>
          <a:prstGeom prst="rect">
            <a:avLst/>
          </a:prstGeom>
          <a:noFill/>
        </p:spPr>
        <p:txBody>
          <a:bodyPr wrap="square" rtlCol="0">
            <a:spAutoFit/>
          </a:bodyPr>
          <a:lstStyle/>
          <a:p>
            <a:r>
              <a:rPr lang="nl-NL" sz="2400" dirty="0"/>
              <a:t>2. Dienstverlening en Producten</a:t>
            </a:r>
          </a:p>
        </p:txBody>
      </p:sp>
      <p:sp>
        <p:nvSpPr>
          <p:cNvPr id="6" name="Tekstvak 5">
            <a:extLst>
              <a:ext uri="{FF2B5EF4-FFF2-40B4-BE49-F238E27FC236}">
                <a16:creationId xmlns:a16="http://schemas.microsoft.com/office/drawing/2014/main" id="{26ED9AA8-26AA-4BA2-B92B-EB1E905CE601}"/>
              </a:ext>
            </a:extLst>
          </p:cNvPr>
          <p:cNvSpPr txBox="1"/>
          <p:nvPr/>
        </p:nvSpPr>
        <p:spPr>
          <a:xfrm>
            <a:off x="1428972" y="1561507"/>
            <a:ext cx="7448809" cy="830997"/>
          </a:xfrm>
          <a:prstGeom prst="rect">
            <a:avLst/>
          </a:prstGeom>
          <a:noFill/>
        </p:spPr>
        <p:txBody>
          <a:bodyPr wrap="square" rtlCol="0">
            <a:spAutoFit/>
          </a:bodyPr>
          <a:lstStyle/>
          <a:p>
            <a:r>
              <a:rPr lang="nl-NL" dirty="0"/>
              <a:t> </a:t>
            </a:r>
            <a:r>
              <a:rPr lang="nl-NL" sz="2400" dirty="0"/>
              <a:t>een programma dat ontstaan is uit de intersectorale</a:t>
            </a:r>
          </a:p>
          <a:p>
            <a:r>
              <a:rPr lang="nl-NL" sz="2400" dirty="0"/>
              <a:t> programma’s en technologie in de GL</a:t>
            </a:r>
          </a:p>
        </p:txBody>
      </p:sp>
      <p:sp>
        <p:nvSpPr>
          <p:cNvPr id="7" name="Tekstvak 6">
            <a:extLst>
              <a:ext uri="{FF2B5EF4-FFF2-40B4-BE49-F238E27FC236}">
                <a16:creationId xmlns:a16="http://schemas.microsoft.com/office/drawing/2014/main" id="{A6DF0B9F-4C09-4C28-8EF6-64C6A9291F6A}"/>
              </a:ext>
            </a:extLst>
          </p:cNvPr>
          <p:cNvSpPr txBox="1"/>
          <p:nvPr/>
        </p:nvSpPr>
        <p:spPr>
          <a:xfrm>
            <a:off x="1459746" y="2551837"/>
            <a:ext cx="6013938" cy="2954655"/>
          </a:xfrm>
          <a:prstGeom prst="rect">
            <a:avLst/>
          </a:prstGeom>
          <a:noFill/>
        </p:spPr>
        <p:txBody>
          <a:bodyPr wrap="square" rtlCol="0">
            <a:spAutoFit/>
          </a:bodyPr>
          <a:lstStyle/>
          <a:p>
            <a:r>
              <a:rPr lang="nl-NL" dirty="0"/>
              <a:t> </a:t>
            </a:r>
            <a:r>
              <a:rPr lang="nl-NL" sz="2400" dirty="0"/>
              <a:t>Verplicht : 2</a:t>
            </a:r>
          </a:p>
          <a:p>
            <a:endParaRPr lang="nl-NL" sz="2400" dirty="0"/>
          </a:p>
          <a:p>
            <a:r>
              <a:rPr lang="nl-NL" sz="2400" dirty="0"/>
              <a:t> 1. Organiseren van een activiteit</a:t>
            </a:r>
          </a:p>
          <a:p>
            <a:r>
              <a:rPr lang="nl-NL" sz="2400" dirty="0"/>
              <a:t> 2. Multimediale producten maken</a:t>
            </a:r>
          </a:p>
          <a:p>
            <a:r>
              <a:rPr lang="nl-NL" dirty="0"/>
              <a:t>  </a:t>
            </a:r>
          </a:p>
          <a:p>
            <a:r>
              <a:rPr lang="nl-NL" dirty="0"/>
              <a:t> </a:t>
            </a:r>
            <a:r>
              <a:rPr lang="nl-NL" sz="2400" dirty="0"/>
              <a:t>Keuzevakken: 2</a:t>
            </a:r>
          </a:p>
          <a:p>
            <a:endParaRPr lang="nl-NL" sz="2400" dirty="0"/>
          </a:p>
          <a:p>
            <a:r>
              <a:rPr lang="nl-NL" sz="2400" dirty="0"/>
              <a:t> bv. </a:t>
            </a:r>
            <a:r>
              <a:rPr lang="nl-NL" sz="2400" dirty="0" err="1"/>
              <a:t>Digispel</a:t>
            </a:r>
            <a:r>
              <a:rPr lang="nl-NL" sz="2400" dirty="0"/>
              <a:t>, Robotica, Voeding en beweging</a:t>
            </a:r>
          </a:p>
        </p:txBody>
      </p:sp>
      <p:pic>
        <p:nvPicPr>
          <p:cNvPr id="8" name="Afbeelding 7">
            <a:extLst>
              <a:ext uri="{FF2B5EF4-FFF2-40B4-BE49-F238E27FC236}">
                <a16:creationId xmlns:a16="http://schemas.microsoft.com/office/drawing/2014/main" id="{8DCDB77C-4F56-4DBC-A655-B56F6249174E}"/>
              </a:ext>
            </a:extLst>
          </p:cNvPr>
          <p:cNvPicPr>
            <a:picLocks noChangeAspect="1"/>
          </p:cNvPicPr>
          <p:nvPr/>
        </p:nvPicPr>
        <p:blipFill>
          <a:blip r:embed="rId3"/>
          <a:stretch>
            <a:fillRect/>
          </a:stretch>
        </p:blipFill>
        <p:spPr>
          <a:xfrm rot="16200000">
            <a:off x="-1543050" y="4648200"/>
            <a:ext cx="3752850" cy="666750"/>
          </a:xfrm>
          <a:prstGeom prst="rect">
            <a:avLst/>
          </a:prstGeom>
        </p:spPr>
      </p:pic>
      <p:sp>
        <p:nvSpPr>
          <p:cNvPr id="10" name="Tijdelijke aanduiding voor dianummer 9">
            <a:extLst>
              <a:ext uri="{FF2B5EF4-FFF2-40B4-BE49-F238E27FC236}">
                <a16:creationId xmlns:a16="http://schemas.microsoft.com/office/drawing/2014/main" id="{1108CD90-C917-4B97-AC4E-31FA09DF18EE}"/>
              </a:ext>
            </a:extLst>
          </p:cNvPr>
          <p:cNvSpPr>
            <a:spLocks noGrp="1"/>
          </p:cNvSpPr>
          <p:nvPr>
            <p:ph type="sldNum" sz="quarter" idx="12"/>
          </p:nvPr>
        </p:nvSpPr>
        <p:spPr/>
        <p:txBody>
          <a:bodyPr/>
          <a:lstStyle/>
          <a:p>
            <a:fld id="{0B7DC17F-232C-4E71-ACC8-86655762C0F2}" type="slidenum">
              <a:rPr lang="nl-NL" smtClean="0"/>
              <a:t>9</a:t>
            </a:fld>
            <a:endParaRPr lang="nl-NL"/>
          </a:p>
        </p:txBody>
      </p:sp>
    </p:spTree>
    <p:extLst>
      <p:ext uri="{BB962C8B-B14F-4D97-AF65-F5344CB8AC3E}">
        <p14:creationId xmlns:p14="http://schemas.microsoft.com/office/powerpoint/2010/main" val="2911445017"/>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3039</TotalTime>
  <Words>1086</Words>
  <Application>Microsoft Office PowerPoint</Application>
  <PresentationFormat>Breedbeeld</PresentationFormat>
  <Paragraphs>206</Paragraphs>
  <Slides>20</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20</vt:i4>
      </vt:variant>
    </vt:vector>
  </HeadingPairs>
  <TitlesOfParts>
    <vt:vector size="24" baseType="lpstr">
      <vt:lpstr>Arial</vt:lpstr>
      <vt:lpstr>Calibri</vt:lpstr>
      <vt:lpstr>Calibri Light</vt:lpstr>
      <vt:lpstr>Kantoorthema</vt:lpstr>
      <vt:lpstr>De Nieuwe Leerweg</vt:lpstr>
      <vt:lpstr>Even voorstellen </vt:lpstr>
      <vt:lpstr>PowerPoint-presentatie</vt:lpstr>
      <vt:lpstr>PowerPoint-presentatie</vt:lpstr>
      <vt:lpstr>PowerPoint-presentatie</vt:lpstr>
      <vt:lpstr> veranderde aanpak </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Nieuwe Leerweg</dc:title>
  <dc:creator>Joke Trappel</dc:creator>
  <cp:lastModifiedBy>Joke Trappel</cp:lastModifiedBy>
  <cp:revision>27</cp:revision>
  <dcterms:created xsi:type="dcterms:W3CDTF">2019-10-31T18:14:42Z</dcterms:created>
  <dcterms:modified xsi:type="dcterms:W3CDTF">2019-11-03T19:20:51Z</dcterms:modified>
</cp:coreProperties>
</file>