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8" r:id="rId2"/>
    <p:sldId id="291" r:id="rId3"/>
    <p:sldId id="288" r:id="rId4"/>
    <p:sldId id="289" r:id="rId5"/>
    <p:sldId id="283" r:id="rId6"/>
    <p:sldId id="276" r:id="rId7"/>
    <p:sldId id="293" r:id="rId8"/>
    <p:sldId id="294" r:id="rId9"/>
    <p:sldId id="292" r:id="rId10"/>
    <p:sldId id="296" r:id="rId11"/>
    <p:sldId id="297" r:id="rId12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2C0"/>
    <a:srgbClr val="2E5D8C"/>
    <a:srgbClr val="FFFFC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-24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944BD-7836-48FC-B427-EDD680464D4C}" type="datetimeFigureOut">
              <a:rPr lang="nl-NL" smtClean="0"/>
              <a:t>04-11-2019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C55AA-7718-4616-8876-FA1CD05C2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92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3AB5-413C-417F-9457-A42A3806CCD8}" type="datetimeFigureOut">
              <a:rPr lang="nl-NL" smtClean="0"/>
              <a:t>04-11-2019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C91B8-9103-4BCE-A40C-5BD0160E9B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3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4BB36-19D7-481A-8AE6-07D0B8CC1DB6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6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4BB36-19D7-481A-8AE6-07D0B8CC1DB6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3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4BB36-19D7-481A-8AE6-07D0B8CC1DB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05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C91B8-9103-4BCE-A40C-5BD0160E9BBC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6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C91B8-9103-4BCE-A40C-5BD0160E9BBC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42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C91B8-9103-4BCE-A40C-5BD0160E9BBC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2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C91B8-9103-4BCE-A40C-5BD0160E9BBC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0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4BB36-19D7-481A-8AE6-07D0B8CC1DB6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0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EAA-0B9B-4191-B748-EFBB23018F99}" type="datetimeFigureOut">
              <a:rPr lang="nl-NL" smtClean="0"/>
              <a:t>04-11-2019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6AE5-A39C-4E62-8F8B-115B13D89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97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EAA-0B9B-4191-B748-EFBB23018F99}" type="datetimeFigureOut">
              <a:rPr lang="nl-NL" smtClean="0"/>
              <a:t>04-11-2019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6AE5-A39C-4E62-8F8B-115B13D89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8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EAA-0B9B-4191-B748-EFBB23018F99}" type="datetimeFigureOut">
              <a:rPr lang="nl-NL" smtClean="0"/>
              <a:t>04-11-2019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6AE5-A39C-4E62-8F8B-115B13D89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01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EAA-0B9B-4191-B748-EFBB23018F99}" type="datetimeFigureOut">
              <a:rPr lang="nl-NL" smtClean="0"/>
              <a:t>04-11-2019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6AE5-A39C-4E62-8F8B-115B13D89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25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EAA-0B9B-4191-B748-EFBB23018F99}" type="datetimeFigureOut">
              <a:rPr lang="nl-NL" smtClean="0"/>
              <a:t>04-11-2019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6AE5-A39C-4E62-8F8B-115B13D89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53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EAA-0B9B-4191-B748-EFBB23018F99}" type="datetimeFigureOut">
              <a:rPr lang="nl-NL" smtClean="0"/>
              <a:t>04-11-2019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6AE5-A39C-4E62-8F8B-115B13D89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90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EAA-0B9B-4191-B748-EFBB23018F99}" type="datetimeFigureOut">
              <a:rPr lang="nl-NL" smtClean="0"/>
              <a:t>04-11-2019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6AE5-A39C-4E62-8F8B-115B13D89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0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EAA-0B9B-4191-B748-EFBB23018F99}" type="datetimeFigureOut">
              <a:rPr lang="nl-NL" smtClean="0"/>
              <a:t>04-11-2019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6AE5-A39C-4E62-8F8B-115B13D89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EAA-0B9B-4191-B748-EFBB23018F99}" type="datetimeFigureOut">
              <a:rPr lang="nl-NL" smtClean="0"/>
              <a:t>04-11-2019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6AE5-A39C-4E62-8F8B-115B13D89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62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EAA-0B9B-4191-B748-EFBB23018F99}" type="datetimeFigureOut">
              <a:rPr lang="nl-NL" smtClean="0"/>
              <a:t>04-11-2019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6AE5-A39C-4E62-8F8B-115B13D89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31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EAA-0B9B-4191-B748-EFBB23018F99}" type="datetimeFigureOut">
              <a:rPr lang="nl-NL" smtClean="0"/>
              <a:t>04-11-2019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6AE5-A39C-4E62-8F8B-115B13D89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53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2EAA-0B9B-4191-B748-EFBB23018F99}" type="datetimeFigureOut">
              <a:rPr lang="nl-NL" smtClean="0"/>
              <a:t>04-11-2019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A6AE5-A39C-4E62-8F8B-115B13D89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13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 b="21905"/>
          <a:stretch/>
        </p:blipFill>
        <p:spPr>
          <a:xfrm>
            <a:off x="0" y="-11792"/>
            <a:ext cx="9252520" cy="401685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36" y="3284984"/>
            <a:ext cx="2926369" cy="2880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3528" y="4365104"/>
            <a:ext cx="547260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Welkom </a:t>
            </a:r>
            <a:r>
              <a:rPr lang="en-US" sz="36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</a:t>
            </a:r>
            <a:r>
              <a:rPr lang="en-US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Anglia</a:t>
            </a:r>
          </a:p>
          <a:p>
            <a:r>
              <a:rPr lang="en-US" sz="3600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Sander van Haarlem</a:t>
            </a:r>
            <a:endParaRPr lang="en-US" sz="3600" i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9248775" y="4032250"/>
            <a:ext cx="1447800" cy="2389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95535" y="332656"/>
            <a:ext cx="432048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Anglia </a:t>
            </a:r>
            <a:r>
              <a:rPr lang="nl-NL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levels</a:t>
            </a:r>
          </a:p>
          <a:p>
            <a:r>
              <a:rPr lang="nl-NL" sz="2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English</a:t>
            </a:r>
          </a:p>
          <a:p>
            <a:endParaRPr lang="nl-NL" sz="28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600" b="1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Anglia </a:t>
            </a:r>
            <a:r>
              <a:rPr lang="nl-NL" sz="1600" b="1" dirty="0" err="1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Membership</a:t>
            </a:r>
            <a:endParaRPr lang="nl-NL" sz="1600" b="1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 </a:t>
            </a:r>
            <a:r>
              <a:rPr lang="nl-NL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150,= per locatie per schooljaar. </a:t>
            </a:r>
          </a:p>
          <a:p>
            <a:r>
              <a:rPr lang="nl-NL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Scholen die lid zijn van Anglia ontvangen 10% korting en betalen geen administratiekosten</a:t>
            </a:r>
          </a:p>
          <a:p>
            <a:endParaRPr lang="nl-NL" sz="1600" b="1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600" b="1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</a:t>
            </a:r>
            <a:r>
              <a:rPr lang="nl-NL" sz="1600" b="1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English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 </a:t>
            </a:r>
            <a:r>
              <a:rPr lang="nl-NL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37,50 / € 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89,00					</a:t>
            </a:r>
          </a:p>
          <a:p>
            <a:r>
              <a:rPr lang="nl-NL" sz="1600" b="1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Intermediate </a:t>
            </a:r>
            <a:r>
              <a:rPr lang="nl-NL" sz="1600" b="1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</a:t>
            </a:r>
            <a:r>
              <a:rPr lang="nl-NL" sz="1600" b="1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 </a:t>
            </a:r>
            <a:r>
              <a:rPr lang="nl-NL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45,00 / € 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102,50	</a:t>
            </a:r>
          </a:p>
          <a:p>
            <a:endParaRPr lang="nl-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600" b="1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Business English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 </a:t>
            </a:r>
            <a:r>
              <a:rPr lang="nl-NL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65,00 / € 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110,00</a:t>
            </a:r>
          </a:p>
          <a:p>
            <a:endParaRPr lang="nl-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600" b="1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Proficiency in Business </a:t>
            </a:r>
            <a:r>
              <a:rPr lang="nl-NL" sz="1600" b="1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 </a:t>
            </a:r>
            <a:r>
              <a:rPr lang="nl-NL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85,00 / € 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116,50	</a:t>
            </a:r>
            <a:r>
              <a:rPr lang="nl-NL" sz="1600" dirty="0"/>
              <a:t>				</a:t>
            </a:r>
          </a:p>
          <a:p>
            <a:pPr lvl="1"/>
            <a:endParaRPr lang="nl-NL" sz="12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743200" lvl="5" indent="-457200">
              <a:buFont typeface="Wingdings" pitchFamily="2" charset="2"/>
              <a:buChar char="ü"/>
            </a:pPr>
            <a:endParaRPr lang="nl-NL" sz="12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36"/>
            <a:ext cx="3947268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 b="21905"/>
          <a:stretch/>
        </p:blipFill>
        <p:spPr>
          <a:xfrm>
            <a:off x="0" y="-11792"/>
            <a:ext cx="9252520" cy="401685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36" y="3284984"/>
            <a:ext cx="2926369" cy="2880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3528" y="4365104"/>
            <a:ext cx="547260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Vragen</a:t>
            </a:r>
            <a:r>
              <a:rPr lang="en-US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r>
              <a:rPr lang="en-US" sz="3600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sander@anglia.nl</a:t>
            </a:r>
          </a:p>
          <a:p>
            <a:r>
              <a:rPr lang="en-US" sz="3600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0165-235320</a:t>
            </a:r>
            <a:endParaRPr lang="en-US" sz="3600" i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 b="21905"/>
          <a:stretch/>
        </p:blipFill>
        <p:spPr>
          <a:xfrm>
            <a:off x="0" y="-11792"/>
            <a:ext cx="9252520" cy="401685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36" y="3284984"/>
            <a:ext cx="2926369" cy="2880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3528" y="4365104"/>
            <a:ext cx="54726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Bent u al </a:t>
            </a:r>
            <a:r>
              <a:rPr lang="en-US" sz="36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bekend</a:t>
            </a:r>
            <a:r>
              <a:rPr lang="en-US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US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Anglia?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38164" t="12600" r="20099" b="7601"/>
          <a:stretch/>
        </p:blipFill>
        <p:spPr>
          <a:xfrm>
            <a:off x="395534" y="1124744"/>
            <a:ext cx="5021053" cy="540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kstvak 2"/>
          <p:cNvSpPr txBox="1"/>
          <p:nvPr/>
        </p:nvSpPr>
        <p:spPr>
          <a:xfrm>
            <a:off x="395536" y="32805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Anglia Schools</a:t>
            </a:r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652120" y="1124744"/>
            <a:ext cx="3168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350 Anglia Member Schools </a:t>
            </a:r>
            <a:r>
              <a:rPr lang="nl-NL" sz="1600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Nederland</a:t>
            </a:r>
          </a:p>
          <a:p>
            <a:pPr lvl="1"/>
            <a:r>
              <a:rPr lang="nl-NL" sz="1600" i="1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Basisscholen, voortgezet onderwijs en verder.</a:t>
            </a:r>
          </a:p>
          <a:p>
            <a:pPr lvl="1"/>
            <a:endParaRPr lang="nl-NL" sz="1600" i="1" dirty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20,000 </a:t>
            </a:r>
            <a:r>
              <a:rPr lang="nl-NL" sz="1600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studenten per jaar</a:t>
            </a:r>
          </a:p>
          <a:p>
            <a:pPr marL="457200" indent="-457200">
              <a:buFont typeface="Wingdings" pitchFamily="2" charset="2"/>
              <a:buChar char="ü"/>
            </a:pPr>
            <a:endParaRPr lang="nl-NL" sz="1600" dirty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nl-NL" sz="1600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Wereldwijd in 42 landen</a:t>
            </a:r>
          </a:p>
          <a:p>
            <a:pPr marL="457200" indent="-457200">
              <a:buFont typeface="Wingdings" pitchFamily="2" charset="2"/>
              <a:buChar char="ü"/>
            </a:pPr>
            <a:endParaRPr lang="nl-NL" sz="1600" dirty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Nederlandse Anglia kantoor in Roosendaal</a:t>
            </a:r>
          </a:p>
          <a:p>
            <a:pPr marL="457200" indent="-457200">
              <a:buFont typeface="Wingdings" pitchFamily="2" charset="2"/>
              <a:buChar char="ü"/>
            </a:pPr>
            <a:endParaRPr lang="nl-NL" sz="16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Hoofdkantoor </a:t>
            </a:r>
            <a:r>
              <a:rPr lang="nl-NL" sz="1600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Chichester, UK</a:t>
            </a:r>
          </a:p>
          <a:p>
            <a:pPr marL="457200" indent="-457200">
              <a:buFontTx/>
              <a:buChar char="-"/>
            </a:pPr>
            <a:endParaRPr lang="nl-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8153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42914" t="8000" r="15350" b="12201"/>
          <a:stretch/>
        </p:blipFill>
        <p:spPr>
          <a:xfrm>
            <a:off x="395535" y="1124744"/>
            <a:ext cx="5021053" cy="5400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5536" y="32805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Anglia &amp; </a:t>
            </a:r>
            <a:r>
              <a:rPr lang="nl-NL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VECON</a:t>
            </a:r>
            <a:r>
              <a:rPr lang="nl-NL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Business Schools</a:t>
            </a:r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652120" y="1124744"/>
            <a:ext cx="31683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350 Anglia Member Schools </a:t>
            </a:r>
            <a:r>
              <a:rPr lang="nl-NL" sz="1600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Nederland</a:t>
            </a:r>
          </a:p>
          <a:p>
            <a:pPr lvl="1"/>
            <a:r>
              <a:rPr lang="nl-NL" sz="1600" i="1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Basisscholen, voortgezet onderwijs en verder.</a:t>
            </a:r>
          </a:p>
          <a:p>
            <a:pPr lvl="1"/>
            <a:endParaRPr lang="nl-NL" sz="1600" i="1" dirty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20,000 </a:t>
            </a:r>
            <a:r>
              <a:rPr lang="nl-NL" sz="1600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studenten per jaar</a:t>
            </a:r>
          </a:p>
          <a:p>
            <a:pPr marL="457200" indent="-457200">
              <a:buFont typeface="Wingdings" pitchFamily="2" charset="2"/>
              <a:buChar char="ü"/>
            </a:pPr>
            <a:endParaRPr lang="nl-NL" sz="1600" dirty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nl-NL" sz="1600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Wereldwijd in 42 landen</a:t>
            </a:r>
          </a:p>
          <a:p>
            <a:pPr marL="457200" indent="-457200">
              <a:buFont typeface="Wingdings" pitchFamily="2" charset="2"/>
              <a:buChar char="ü"/>
            </a:pPr>
            <a:endParaRPr lang="nl-NL" sz="1600" dirty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nl-NL" sz="1600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Hoofdkantoor in Chichester, </a:t>
            </a: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1600" dirty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16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b="1" dirty="0" smtClean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b="1" dirty="0" smtClean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 van de 79 VECON Business Schools </a:t>
            </a:r>
            <a:r>
              <a:rPr lang="en-US" sz="1600" b="1" dirty="0" err="1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zijn</a:t>
            </a:r>
            <a:r>
              <a:rPr lang="en-US" sz="16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Anglia school.</a:t>
            </a:r>
            <a:endParaRPr lang="nl-NL" sz="1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nl-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4864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5458841" y="1340349"/>
            <a:ext cx="1393254" cy="4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95535" y="332656"/>
            <a:ext cx="85336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Anglia </a:t>
            </a:r>
            <a:r>
              <a:rPr lang="nl-NL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examens</a:t>
            </a:r>
          </a:p>
          <a:p>
            <a:r>
              <a:rPr lang="nl-NL" sz="2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Stap </a:t>
            </a:r>
            <a:r>
              <a:rPr lang="nl-NL" sz="2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stap naar succes</a:t>
            </a:r>
            <a:r>
              <a:rPr lang="nl-NL" sz="2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endParaRPr lang="nl-NL" sz="28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Stapsgewijs </a:t>
            </a: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aanbieden en toetsen</a:t>
            </a:r>
          </a:p>
          <a:p>
            <a:pPr marL="2743200" lvl="5" indent="-457200">
              <a:buFont typeface="Wingdings" pitchFamily="2" charset="2"/>
              <a:buChar char="ü"/>
            </a:pPr>
            <a:endParaRPr lang="nl-NL" sz="16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Iedere deelnemer </a:t>
            </a: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 </a:t>
            </a: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zijn / haar eigen </a:t>
            </a: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niveau:</a:t>
            </a:r>
          </a:p>
          <a:p>
            <a:pPr lvl="1"/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Extra uitdagen </a:t>
            </a:r>
            <a:r>
              <a:rPr lang="nl-NL" sz="1600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extra support</a:t>
            </a:r>
          </a:p>
          <a:p>
            <a:pPr lvl="1"/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Succeservaring beleven</a:t>
            </a:r>
          </a:p>
          <a:p>
            <a:endParaRPr lang="nl-NL" sz="16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Scholen bepalen zelf hoe en voor wie Anglia wordt ingezet</a:t>
            </a:r>
          </a:p>
          <a:p>
            <a:pPr marL="3200400" lvl="6" indent="-457200">
              <a:buFont typeface="Wingdings" pitchFamily="2" charset="2"/>
              <a:buChar char="ü"/>
            </a:pPr>
            <a:endParaRPr lang="nl-NL" sz="1600" dirty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Examens </a:t>
            </a: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 school, nakijken in UK</a:t>
            </a:r>
          </a:p>
          <a:p>
            <a:pPr marL="2743200" lvl="5" indent="-457200">
              <a:buFont typeface="Wingdings" pitchFamily="2" charset="2"/>
              <a:buChar char="ü"/>
            </a:pPr>
            <a:endParaRPr lang="nl-NL" sz="16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6688" t="17802" r="5900" b="35999"/>
          <a:stretch/>
        </p:blipFill>
        <p:spPr>
          <a:xfrm>
            <a:off x="1635076" y="4509120"/>
            <a:ext cx="605454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9248775" y="4032250"/>
            <a:ext cx="1447800" cy="2389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95536" y="328057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Anglia Levels</a:t>
            </a:r>
          </a:p>
          <a:p>
            <a:r>
              <a:rPr lang="en-US" sz="2800" i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10x General English </a:t>
            </a:r>
            <a:r>
              <a:rPr lang="en-US" sz="2800" i="1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2800" i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4x Business English</a:t>
            </a:r>
            <a:endParaRPr lang="nl-NL" sz="2800" i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5"/>
          <a:stretch/>
        </p:blipFill>
        <p:spPr>
          <a:xfrm>
            <a:off x="489376" y="1760532"/>
            <a:ext cx="8237256" cy="45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9248775" y="4032250"/>
            <a:ext cx="1447800" cy="2389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95536" y="328057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Anglia Levels</a:t>
            </a:r>
          </a:p>
          <a:p>
            <a:r>
              <a:rPr lang="en-US" sz="2800" i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10x General English </a:t>
            </a:r>
            <a:r>
              <a:rPr lang="en-US" sz="2800" i="1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2800" i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4x Business English</a:t>
            </a:r>
            <a:endParaRPr lang="nl-NL" sz="2800" i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5"/>
          <a:stretch/>
        </p:blipFill>
        <p:spPr>
          <a:xfrm>
            <a:off x="489376" y="1760532"/>
            <a:ext cx="8237256" cy="4543435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 rot="2543367">
            <a:off x="5938617" y="1276375"/>
            <a:ext cx="2216452" cy="4004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411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9248775" y="4032250"/>
            <a:ext cx="1447800" cy="2389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Ovaal 2"/>
          <p:cNvSpPr/>
          <p:nvPr/>
        </p:nvSpPr>
        <p:spPr>
          <a:xfrm rot="2543367">
            <a:off x="5938617" y="1276375"/>
            <a:ext cx="2216452" cy="4004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78" y="1340768"/>
            <a:ext cx="3600000" cy="36000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95535" y="332656"/>
            <a:ext cx="763284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Anglia </a:t>
            </a:r>
            <a:r>
              <a:rPr lang="nl-NL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levels</a:t>
            </a:r>
          </a:p>
          <a:p>
            <a:r>
              <a:rPr lang="nl-NL" sz="2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English</a:t>
            </a:r>
          </a:p>
          <a:p>
            <a:endParaRPr lang="nl-NL" sz="28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nl-NL" sz="1600" b="1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Anglia Business English Levels</a:t>
            </a:r>
          </a:p>
          <a:p>
            <a:pPr marL="742950" lvl="1" indent="-285750">
              <a:buFontTx/>
              <a:buChar char="-"/>
            </a:pP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Business English (A2)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Intermediate Business English (B1)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Business English (B2)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Proficiency in Business English (C1)</a:t>
            </a:r>
          </a:p>
          <a:p>
            <a:pPr lvl="1"/>
            <a:endParaRPr lang="nl-NL" sz="16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Onderwerpen zijn afgeleid van </a:t>
            </a:r>
            <a:endParaRPr lang="nl-NL" sz="1600" dirty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English level equivalent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16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Geschikt</a:t>
            </a:r>
            <a:r>
              <a:rPr lang="en-US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</a:t>
            </a:r>
            <a:r>
              <a:rPr lang="en-US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brede</a:t>
            </a:r>
            <a:r>
              <a:rPr lang="en-US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groep</a:t>
            </a:r>
            <a:r>
              <a:rPr lang="en-US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leerlingen</a:t>
            </a:r>
            <a:r>
              <a:rPr lang="en-US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1600" dirty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</a:t>
            </a:r>
            <a:r>
              <a:rPr lang="en-US" sz="1600" dirty="0" err="1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examenmomenten</a:t>
            </a:r>
            <a:r>
              <a:rPr lang="en-US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 </a:t>
            </a:r>
            <a:r>
              <a:rPr lang="en-US" sz="1600" dirty="0" err="1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schooljaar</a:t>
            </a:r>
            <a:endParaRPr lang="en-US" sz="16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1600" dirty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 in </a:t>
            </a:r>
            <a:r>
              <a:rPr lang="en-US" sz="1600" dirty="0" err="1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ontwikkeling</a:t>
            </a:r>
            <a:endParaRPr lang="nl-NL" sz="16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nl-NL" sz="16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tegenstelling tot </a:t>
            </a:r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Anglia General English</a:t>
            </a:r>
            <a:r>
              <a:rPr lang="nl-NL" sz="1600" dirty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nl-NL" sz="16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Levels worden de Business English levels op </a:t>
            </a:r>
          </a:p>
          <a:p>
            <a:pPr lvl="1"/>
            <a:r>
              <a:rPr lang="nl-NL" sz="1600" dirty="0" smtClean="0">
                <a:solidFill>
                  <a:srgbClr val="1782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computer gemaakt.</a:t>
            </a:r>
          </a:p>
          <a:p>
            <a:pPr lvl="1"/>
            <a:endParaRPr lang="en-US" sz="1600" dirty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nl-NL" sz="16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nl-NL" sz="16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743200" lvl="5" indent="-457200">
              <a:buFont typeface="Wingdings" pitchFamily="2" charset="2"/>
              <a:buChar char="ü"/>
            </a:pPr>
            <a:endParaRPr lang="nl-NL" sz="1600" dirty="0" smtClean="0">
              <a:solidFill>
                <a:srgbClr val="1782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312568"/>
              </p:ext>
            </p:extLst>
          </p:nvPr>
        </p:nvGraphicFramePr>
        <p:xfrm>
          <a:off x="323528" y="548680"/>
          <a:ext cx="8568952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1782C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Practical BE</a:t>
                      </a:r>
                      <a:endParaRPr lang="nl-NL" sz="1600" b="1" dirty="0">
                        <a:solidFill>
                          <a:srgbClr val="1782C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1782C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Intermediate</a:t>
                      </a:r>
                      <a:r>
                        <a:rPr lang="en-US" sz="1600" b="1" baseline="0" dirty="0" smtClean="0">
                          <a:solidFill>
                            <a:srgbClr val="1782C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BE</a:t>
                      </a:r>
                      <a:endParaRPr lang="nl-NL" sz="1600" b="1" dirty="0">
                        <a:solidFill>
                          <a:srgbClr val="1782C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1782C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Advanced BE</a:t>
                      </a:r>
                      <a:endParaRPr lang="nl-NL" sz="1600" b="1" dirty="0">
                        <a:solidFill>
                          <a:srgbClr val="1782C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1782C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Proficiency in BE</a:t>
                      </a:r>
                    </a:p>
                    <a:p>
                      <a:endParaRPr lang="nl-NL" sz="1600" b="1" dirty="0">
                        <a:solidFill>
                          <a:srgbClr val="1782C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In a typical office or workplace context, the student can: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listen to, understand and record practical factual information given in message form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deal with basic social situations, such as making introductions, asking/giving permission, showing gratitude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deal with the basic methods of modern office communication i.e. write an accurate email from information provided; 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write an appropriate email response to an enquiry</a:t>
                      </a:r>
                    </a:p>
                    <a:p>
                      <a:endParaRPr lang="nl-NL" sz="1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 a typical business or work-related environment, the student can: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pick out relevant information from a conversation or exchange and accurately record it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deal with the common exchanges of a business environment, both functional and social such as making an arrangement, confirming an appointment, making introductions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manipulate basic data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deal with the basic methods of modern office communication i.e. write a plausible and coherent email; respond to a message</a:t>
                      </a:r>
                    </a:p>
                    <a:p>
                      <a:endParaRPr lang="nl-NL" sz="1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 a typical business environment, the student can:</a:t>
                      </a:r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listen to, pick out and record relevant information from an authentic context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read and manipulate a variety of written forms of business communication including letter, note, email, newspaper article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deal with a longer business-related text; provide an accurate summary of key points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respond appropriately in a </a:t>
                      </a:r>
                    </a:p>
                    <a:p>
                      <a:r>
                        <a:rPr lang="en-US" sz="1200" dirty="0" smtClean="0"/>
                        <a:t>typical business conversation or exchange</a:t>
                      </a:r>
                    </a:p>
                    <a:p>
                      <a:endParaRPr lang="nl-NL" sz="1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 a typical business environment, the student can:</a:t>
                      </a:r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follow presentations or exchanges typical of business meetings and accurately convert information from them into an acceptable graphic representation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err="1" smtClean="0"/>
                        <a:t>summarise</a:t>
                      </a:r>
                      <a:r>
                        <a:rPr lang="en-US" sz="1200" dirty="0" smtClean="0"/>
                        <a:t> information from a wide range of different spoken and written sources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deal with longer, complex business texts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write a coherent, structured report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control the language of business and manipulate it for specific purposes</a:t>
                      </a:r>
                    </a:p>
                    <a:p>
                      <a:endParaRPr lang="nl-NL" sz="1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09">
            <a:off x="2465853" y="784964"/>
            <a:ext cx="414635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552</Words>
  <Application>Microsoft Office PowerPoint</Application>
  <PresentationFormat>Diavoorstelling (4:3)</PresentationFormat>
  <Paragraphs>168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van Haarlem - Anglia Network Europe</dc:creator>
  <cp:lastModifiedBy>Sander van Haarlem - Anglia Network Europe</cp:lastModifiedBy>
  <cp:revision>81</cp:revision>
  <cp:lastPrinted>2019-11-04T12:55:04Z</cp:lastPrinted>
  <dcterms:created xsi:type="dcterms:W3CDTF">2013-07-19T09:41:46Z</dcterms:created>
  <dcterms:modified xsi:type="dcterms:W3CDTF">2019-11-04T12:57:04Z</dcterms:modified>
</cp:coreProperties>
</file>