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1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7010" y="1122363"/>
            <a:ext cx="771834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7010" y="3602038"/>
            <a:ext cx="771834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4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0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7010" y="1709739"/>
            <a:ext cx="77135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7010" y="4589464"/>
            <a:ext cx="77135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97009" y="2456807"/>
            <a:ext cx="3717841" cy="37201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2456807"/>
            <a:ext cx="3886200" cy="37201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0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2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2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8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74BB-4EC7-7740-9C11-3AF7F7939B69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04515-71C2-4A4F-A369-1C9A84F15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3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7011" y="1131245"/>
            <a:ext cx="7718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7010" y="2755557"/>
            <a:ext cx="7718340" cy="3421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701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cht" charset="0"/>
              </a:defRPr>
            </a:lvl1pPr>
          </a:lstStyle>
          <a:p>
            <a:fld id="{4A4D74BB-4EC7-7740-9C11-3AF7F7939B69}" type="datetimeFigureOut">
              <a:rPr lang="nl-NL" smtClean="0"/>
              <a:pPr/>
              <a:t>25-11-2017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13129" y="63613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Roboto Licht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Licht" charset="0"/>
              </a:defRPr>
            </a:lvl1pPr>
          </a:lstStyle>
          <a:p>
            <a:fld id="{21B04515-71C2-4A4F-A369-1C9A84F1590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599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Roboto Slab Regulier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Roboto Licht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Roboto Licht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Roboto Licht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Roboto Licht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Roboto Licht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7010" y="1059018"/>
            <a:ext cx="7718340" cy="577581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Overstap MBO naar HBO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7010" y="1860335"/>
            <a:ext cx="7718340" cy="3623553"/>
          </a:xfrm>
        </p:spPr>
        <p:txBody>
          <a:bodyPr/>
          <a:lstStyle/>
          <a:p>
            <a:pPr algn="l"/>
            <a:endParaRPr lang="nl-NL" dirty="0"/>
          </a:p>
        </p:txBody>
      </p:sp>
      <p:pic>
        <p:nvPicPr>
          <p:cNvPr id="1028" name="Picture 4" descr="Afbeeldingsresultaat voor grote st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0" y="2238598"/>
            <a:ext cx="66675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7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7010" y="1038921"/>
            <a:ext cx="7718340" cy="567853"/>
          </a:xfrm>
        </p:spPr>
        <p:txBody>
          <a:bodyPr>
            <a:noAutofit/>
          </a:bodyPr>
          <a:lstStyle/>
          <a:p>
            <a:pPr algn="l"/>
            <a:r>
              <a:rPr lang="nl-NL" sz="2400" dirty="0" smtClean="0">
                <a:solidFill>
                  <a:schemeClr val="accent1"/>
                </a:solidFill>
              </a:rPr>
              <a:t>Wie ben ik?</a:t>
            </a:r>
            <a:endParaRPr lang="nl-NL" sz="2400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7010" y="1840238"/>
            <a:ext cx="7718340" cy="3623553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 smtClean="0"/>
              <a:t>Jan Sinke</a:t>
            </a:r>
          </a:p>
          <a:p>
            <a:pPr algn="l"/>
            <a:endParaRPr lang="nl-NL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 smtClean="0"/>
              <a:t>Werkervaring:</a:t>
            </a:r>
          </a:p>
          <a:p>
            <a:pPr marL="628650" lvl="1" indent="-285750" algn="l">
              <a:buFont typeface="Wingdings" panose="05000000000000000000" pitchFamily="2" charset="2"/>
              <a:buChar char="ü"/>
            </a:pPr>
            <a:r>
              <a:rPr lang="nl-NL" dirty="0" err="1" smtClean="0"/>
              <a:t>Vivan</a:t>
            </a:r>
            <a:r>
              <a:rPr lang="nl-NL" dirty="0" smtClean="0"/>
              <a:t> Accountants (stage van 20 weken);</a:t>
            </a:r>
          </a:p>
          <a:p>
            <a:pPr marL="628650" lvl="1" indent="-285750" algn="l">
              <a:buFont typeface="Wingdings" panose="05000000000000000000" pitchFamily="2" charset="2"/>
              <a:buChar char="ü"/>
            </a:pPr>
            <a:r>
              <a:rPr lang="nl-NL" dirty="0" smtClean="0"/>
              <a:t>Van Ree Accountants (1,5 jaar);</a:t>
            </a:r>
          </a:p>
          <a:p>
            <a:pPr marL="628650" lvl="1" indent="-285750" algn="l">
              <a:buFont typeface="Wingdings" panose="05000000000000000000" pitchFamily="2" charset="2"/>
              <a:buChar char="ü"/>
            </a:pPr>
            <a:r>
              <a:rPr lang="nl-NL" dirty="0" smtClean="0"/>
              <a:t>Profinis Accountants (bijna 1 jaar).</a:t>
            </a:r>
          </a:p>
          <a:p>
            <a:pPr marL="628650" lvl="1" indent="-285750" algn="l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dirty="0" smtClean="0"/>
              <a:t>Huidige functie: Assistent Accountant</a:t>
            </a:r>
          </a:p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rgbClr val="891F2B"/>
                </a:solidFill>
              </a:rPr>
              <a:t>Studieroute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Havo – Cultuur &amp; Maatschappij;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MBO – Bedrijfsadministratie (2011 - 2013)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HBO – Accountancy (2013 – heden)</a:t>
            </a:r>
          </a:p>
        </p:txBody>
      </p:sp>
    </p:spTree>
    <p:extLst>
      <p:ext uri="{BB962C8B-B14F-4D97-AF65-F5344CB8AC3E}">
        <p14:creationId xmlns:p14="http://schemas.microsoft.com/office/powerpoint/2010/main" val="28073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rgbClr val="891F2B"/>
                </a:solidFill>
              </a:rPr>
              <a:t>Voorsprong </a:t>
            </a:r>
            <a:r>
              <a:rPr lang="nl-NL" sz="2400" dirty="0" err="1" smtClean="0">
                <a:solidFill>
                  <a:srgbClr val="891F2B"/>
                </a:solidFill>
              </a:rPr>
              <a:t>MBO’ers</a:t>
            </a:r>
            <a:r>
              <a:rPr lang="nl-NL" sz="2400" dirty="0" smtClean="0">
                <a:solidFill>
                  <a:srgbClr val="891F2B"/>
                </a:solidFill>
              </a:rPr>
              <a:t> t.o.v. mensen van voortgezet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7010" y="2755557"/>
            <a:ext cx="7718340" cy="2508206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Meer praktijkervaring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hogere cijfers op HBO voor bedrijfsadministratie en financial accounting;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Betere omgangsprestaties in samenwerking bij projecten;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Meer doelgericht ingesteld.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26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rgbClr val="891F2B"/>
                </a:solidFill>
              </a:rPr>
              <a:t>Achterstand </a:t>
            </a:r>
            <a:r>
              <a:rPr lang="nl-NL" sz="2400" dirty="0" err="1" smtClean="0">
                <a:solidFill>
                  <a:srgbClr val="891F2B"/>
                </a:solidFill>
              </a:rPr>
              <a:t>MBO’ers</a:t>
            </a:r>
            <a:r>
              <a:rPr lang="nl-NL" sz="2400" dirty="0" smtClean="0">
                <a:solidFill>
                  <a:srgbClr val="891F2B"/>
                </a:solidFill>
              </a:rPr>
              <a:t> </a:t>
            </a:r>
            <a:r>
              <a:rPr lang="nl-NL" sz="2400" dirty="0">
                <a:solidFill>
                  <a:srgbClr val="891F2B"/>
                </a:solidFill>
              </a:rPr>
              <a:t>t.o.v. mensen van voortgezet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/>
              <a:t>Minder theoretisch inzicht </a:t>
            </a:r>
            <a:r>
              <a:rPr lang="nl-NL" dirty="0" smtClean="0">
                <a:sym typeface="Wingdings" panose="05000000000000000000" pitchFamily="2" charset="2"/>
              </a:rPr>
              <a:t> heel erg gericht op </a:t>
            </a:r>
            <a:r>
              <a:rPr lang="nl-NL" u="sng" dirty="0" smtClean="0">
                <a:sym typeface="Wingdings" panose="05000000000000000000" pitchFamily="2" charset="2"/>
              </a:rPr>
              <a:t>hoe</a:t>
            </a:r>
            <a:r>
              <a:rPr lang="nl-NL" dirty="0" smtClean="0">
                <a:sym typeface="Wingdings" panose="05000000000000000000" pitchFamily="2" charset="2"/>
              </a:rPr>
              <a:t> in plaats van </a:t>
            </a:r>
            <a:r>
              <a:rPr lang="nl-NL" u="sng" dirty="0" smtClean="0">
                <a:sym typeface="Wingdings" panose="05000000000000000000" pitchFamily="2" charset="2"/>
              </a:rPr>
              <a:t>waarom;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>
                <a:sym typeface="Wingdings" panose="05000000000000000000" pitchFamily="2" charset="2"/>
              </a:rPr>
              <a:t>In zekere mate niveauverschil  meer moeite bij huiswerk;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 smtClean="0">
                <a:sym typeface="Wingdings" panose="05000000000000000000" pitchFamily="2" charset="2"/>
              </a:rPr>
              <a:t>In mijn ervaring bij velen gebrek aan ambitie.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83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vr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81" y="3035065"/>
            <a:ext cx="4647363" cy="1783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4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6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891F2B"/>
      </a:accent1>
      <a:accent2>
        <a:srgbClr val="F19100"/>
      </a:accent2>
      <a:accent3>
        <a:srgbClr val="B64926"/>
      </a:accent3>
      <a:accent4>
        <a:srgbClr val="FF8427"/>
      </a:accent4>
      <a:accent5>
        <a:srgbClr val="CC9900"/>
      </a:accent5>
      <a:accent6>
        <a:srgbClr val="E84C22"/>
      </a:accent6>
      <a:hlink>
        <a:srgbClr val="CC9900"/>
      </a:hlink>
      <a:folHlink>
        <a:srgbClr val="666699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1B27C65-DD18-DF41-AE83-726747DB6F15}" vid="{3A5CA5D6-8E74-2C45-9AA7-BADC17B5CA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Profinis-powerpoint-4-3</Template>
  <TotalTime>24</TotalTime>
  <Words>135</Words>
  <Application>Microsoft Office PowerPoint</Application>
  <PresentationFormat>Diavoorstelling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Roboto Licht</vt:lpstr>
      <vt:lpstr>Roboto Slab Regulier</vt:lpstr>
      <vt:lpstr>Wingdings</vt:lpstr>
      <vt:lpstr>Office-thema</vt:lpstr>
      <vt:lpstr>Overstap MBO naar HBO</vt:lpstr>
      <vt:lpstr>Wie ben ik?</vt:lpstr>
      <vt:lpstr>Studieroute</vt:lpstr>
      <vt:lpstr>Voorsprong MBO’ers t.o.v. mensen van voortgezet onderwijs</vt:lpstr>
      <vt:lpstr>Achterstand MBO’ers t.o.v. mensen van voortgezet onderwijs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Sinke</dc:creator>
  <cp:lastModifiedBy>Thomas Oosterkamp</cp:lastModifiedBy>
  <cp:revision>5</cp:revision>
  <dcterms:created xsi:type="dcterms:W3CDTF">2017-11-16T09:35:36Z</dcterms:created>
  <dcterms:modified xsi:type="dcterms:W3CDTF">2017-11-25T10:06:57Z</dcterms:modified>
</cp:coreProperties>
</file>