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7" r:id="rId2"/>
    <p:sldId id="341" r:id="rId3"/>
    <p:sldId id="322" r:id="rId4"/>
    <p:sldId id="443" r:id="rId5"/>
    <p:sldId id="444" r:id="rId6"/>
    <p:sldId id="445" r:id="rId7"/>
    <p:sldId id="327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325" r:id="rId19"/>
    <p:sldId id="351" r:id="rId20"/>
    <p:sldId id="352" r:id="rId21"/>
    <p:sldId id="354" r:id="rId22"/>
    <p:sldId id="345" r:id="rId23"/>
    <p:sldId id="346" r:id="rId24"/>
    <p:sldId id="403" r:id="rId25"/>
    <p:sldId id="339" r:id="rId26"/>
    <p:sldId id="305" r:id="rId27"/>
  </p:sldIdLst>
  <p:sldSz cx="9144000" cy="6858000" type="screen4x3"/>
  <p:notesSz cx="10002838" cy="68770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41" autoAdjust="0"/>
    <p:restoredTop sz="94633" autoAdjust="0"/>
  </p:normalViewPr>
  <p:slideViewPr>
    <p:cSldViewPr>
      <p:cViewPr varScale="1">
        <p:scale>
          <a:sx n="70" d="100"/>
          <a:sy n="70" d="100"/>
        </p:scale>
        <p:origin x="10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102" cy="344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66428" y="0"/>
            <a:ext cx="4334102" cy="344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FF8FD-63FB-4ABE-8668-F546EE1FBA4B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32161"/>
            <a:ext cx="4334102" cy="344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66428" y="6532161"/>
            <a:ext cx="4334102" cy="344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B37B1-2B5D-4AA0-B4D4-F80B92AAE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66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4563" cy="345047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5962" y="0"/>
            <a:ext cx="4334563" cy="345047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2DF7CB30-0765-4BC0-B845-2508C1D3550C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454400" y="860425"/>
            <a:ext cx="3094038" cy="2319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000284" y="3309581"/>
            <a:ext cx="8002270" cy="2707838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6532005"/>
            <a:ext cx="4334563" cy="345046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5962" y="6532005"/>
            <a:ext cx="4334563" cy="345046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8250F773-1A36-4722-9D97-147588095E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082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34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36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7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91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64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94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289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215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48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42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E8302-B9CF-45D2-924D-A0986EFF251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58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wvdo.n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2" y="0"/>
            <a:ext cx="9145811" cy="70294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34689" y="2276872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Doorstroom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Mbo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Hbo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2017 </a:t>
            </a:r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7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373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Begeleiding Hbo-wens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04616" y="1988840"/>
            <a:ext cx="68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 aan de Mbo-opleiding: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bied je de leerling/ aankomend student?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Nu: “gemengde groepen”: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Beroepsopleiding,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Alternatieve route voor het Havo.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dat tegelijkertijd.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Afbeeldingsresultaat voor waterkra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348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373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Begeleiding Hbo-wens 2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04616" y="1988840"/>
            <a:ext cx="68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Hbo-wens botst met beroepsopleiding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Potentiele Hbo-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Hebben weinig interesse in beroepsvakken,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Hebben geen motivatie voor beroepsvakken,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 weinig aanwezig,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Vertonen weinig energie.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 beïnvloedt het onderwijsproces!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Potentiele Hbo-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worden niet uitgedaagd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Afbeeldingsresultaat voor waterkra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103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194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Oplossing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04616" y="1988840"/>
            <a:ext cx="68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 je leerling de volgende vragen: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wil je naar het Hbo?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kies je voor het Mbo en niet voor het Havo?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Afbeeldingsresultaat voor waterkra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07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223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Oplossing 1 A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04616" y="1988840"/>
            <a:ext cx="68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 je leerling de volgende vragen: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wil je naar het Hbo?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kies je voor het Mbo en niet voor het Havo?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Antwoorden die kloppen maar die je niet zult horen: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Meer tijd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Eisen minder streng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 centraal examen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Zakken op de beroepsvakken is eigenlijk onmogelijk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Afbeeldingsresultaat voor waterkra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150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194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Oplossing 2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04616" y="1988840"/>
            <a:ext cx="68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Solide basiskennis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Goede beheersing taal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Goede beheersing rekenen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Afbeeldingsresultaat voor waterkra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90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194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Oplossing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04616" y="1988840"/>
            <a:ext cx="68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Inventariseer Hbo-ambitie in vroeg stadium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Adviseer ja/neen in zo vroeg mogelijk stadium, in 1</a:t>
            </a:r>
            <a:r>
              <a:rPr lang="nl-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Ontwikkel parallelle routes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Afbeeldingsresultaat voor waterkra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62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194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Oplossing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04616" y="1988840"/>
            <a:ext cx="68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Cultuur 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Gerichte aandacht en begeleiding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Wees eerlijk, confronteer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 “genade-zesjes”!!!!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Afbeeldingsresultaat voor waterkra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582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194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Oplossing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04616" y="1988840"/>
            <a:ext cx="68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Onderwijs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Biedt verdieping op persoonlijke vaardigheden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 een (goed!) plan als onderdeel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Nieuw keuzedeel </a:t>
            </a:r>
            <a:r>
              <a:rPr lang="nl-N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 nodig!</a:t>
            </a:r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Ondernemend gedrag beschikbaar</a:t>
            </a:r>
          </a:p>
        </p:txBody>
      </p:sp>
      <p:sp>
        <p:nvSpPr>
          <p:cNvPr id="5" name="AutoShape 2" descr="Afbeeldingsresultaat voor waterkra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353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827945"/>
            <a:ext cx="3381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Ondernemend gedrag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03244"/>
            <a:ext cx="6948264" cy="46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7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inhoud van het KD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D1-K1: Toont ondernemend gedrag voor innovatie in beroepsuitoefening en werkomgeving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D1-K1-W1: Onderzoekt zichzelf, zijn (werk)omgeving en verbetermogelijkheden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D1-K1-W2: Signaleert mogelijkheden voor verandering en innovatie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D1-K1-W3: Neemt initiatieven in en voor zijn werk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846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Even voorstellen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043608" y="3292577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1" dirty="0">
              <a:latin typeface="Arial" pitchFamily="34" charset="0"/>
              <a:cs typeface="Arial" pitchFamily="34" charset="0"/>
            </a:endParaRP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		Gerard Aaftink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06" y="2708408"/>
            <a:ext cx="16954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14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opzet van de methode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De methode bestaat uit: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een gedeelte met theorie (120 SBU)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praktijkopdrachten (120 SBU),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een ondernemend project  (120 SBU).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theoriedeel kan naar wens worden aangevuld met: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praktijkopdrachten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 óf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een ondernemend project. 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992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863829" y="-461665"/>
            <a:ext cx="449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Wat is ondernemend gedrag?</a:t>
            </a: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413080"/>
              </p:ext>
            </p:extLst>
          </p:nvPr>
        </p:nvGraphicFramePr>
        <p:xfrm>
          <a:off x="611559" y="764705"/>
          <a:ext cx="7560840" cy="5720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3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Gedrag/houding ondernemende medewerker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Benodigde kennis/vaardigheden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Hfd-stuk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Professionele houding*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Vakkennis en beroepsvaardigheden*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staan voor nieuwe informatie, ontwikkelingen en signalen; meedenken, kennis delen.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Formele en informele organisatie kennen, organisatiesensitiviteit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Ideeën uitwerken voor verandering en/of innovatie.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Creativiteit, innovatie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Meedenken over het beter functioneren van zichzelf én van zijn (directe) omgeving.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Reflectie, zelfonderzoek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 anderen overleggen.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Communicatie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Samenwerking stimuleren.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Samenwerken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6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Activiteiten ondernemen om draagvlak voor veranderingen en nieuwe ideeën te verkrijgen.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Argumenteren, discussiëren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5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Neemt verantwoordelijkheid, onderzoekt hoe de (werk)omgeving in elkaar zit, welke normen en waarden zijn er.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Ethisch en integer handelen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592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991513"/>
            <a:ext cx="3310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Docentenhandleiding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87459" y="1888956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Antwoordmodellen theorie (deel I)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Lesprogramma en urentabel 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Examenplan Keuzedeel Ondernemend Gedrag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Examenopdracht Creativiteit (deel I) 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Handleiding docent  Ondernemend Project met beoordelingsmodellen (deel II)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Beoordelingsmodel Praktijkopdrachten (in boek) deel III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Examenplan</a:t>
            </a:r>
          </a:p>
        </p:txBody>
      </p:sp>
    </p:spTree>
    <p:extLst>
      <p:ext uri="{BB962C8B-B14F-4D97-AF65-F5344CB8AC3E}">
        <p14:creationId xmlns:p14="http://schemas.microsoft.com/office/powerpoint/2010/main" val="1952135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991513"/>
            <a:ext cx="5330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Examenplan Ondernemend Gedrag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043608" y="2300079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Examenplan invoegen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095320"/>
              </p:ext>
            </p:extLst>
          </p:nvPr>
        </p:nvGraphicFramePr>
        <p:xfrm>
          <a:off x="1043609" y="1600200"/>
          <a:ext cx="6984775" cy="5091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6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8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56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D1-K1: Toont ondernemend gedrag voor innovatie in beroepsuitoefening en werkomgeving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7669" marR="57669" marT="57669" marB="57669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Examen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7669" marR="57669" marT="57669" marB="576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Werkproces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Weging in eindcijfer kerntaak D1-K1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(OPTIONEEL)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Schriftelijk examen theorie Ondernemend Gedrag Deel A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7669" marR="57669" marT="57669" marB="576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D1-K1-W1: Onderzoekt zichzelf, zijn (werk)omgeving en verbetermogelijkheden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D1-K1-W2: Signaleert mogelijkheden voor verandering en innovatie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D1-K1-W3: Neemt initiatieven in en voor zijn werk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(OPTIONEEL)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Examen Creativiteit 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7669" marR="57669" marT="57669" marB="576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D1-K1-W2: Signaleert mogelijkheden voor verandering en innovatie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4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Examen Praktijkopdrachten Deel 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of*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Beoordeling Eindresultaat, Presentatie, Persoonlijk Verslag Deel 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7669" marR="57669" marT="57669" marB="576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D1-K1-W1: Onderzoekt zichzelf, zijn (werk)omgeving en verbetermogelijkheden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D1-K1-W2: Signaleert mogelijkheden voor verandering en innovatie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D1-K1-W3: Neemt initiatieven in en voor zijn werk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74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2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991513"/>
            <a:ext cx="4698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Examen Ondernemend Gedrag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043608" y="2300079"/>
            <a:ext cx="7200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Vorm van het examen: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PvB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presentatie voor twee assessoren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20 minuten voorbereiding + 10 minuten uitvoering + 	</a:t>
            </a:r>
          </a:p>
          <a:p>
            <a:pPr lvl="0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    10 minuten vragen beantwoorden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praktijkopdrachten mogen als input gebruikt worden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Waardering O-V-G</a:t>
            </a:r>
          </a:p>
          <a:p>
            <a:pPr lvl="0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Inhoud van het examen: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Instructie student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Beoordelingsformulier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Instructie assessor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28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69500"/>
            <a:ext cx="3136232" cy="526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36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3330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Vragen en informatie: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nl-NL" dirty="0">
                <a:latin typeface="Arial" pitchFamily="34" charset="0"/>
                <a:cs typeface="Arial" pitchFamily="34" charset="0"/>
              </a:rPr>
              <a:t>De Wereld van de Ondernemer</a:t>
            </a:r>
          </a:p>
          <a:p>
            <a:pPr algn="ctr">
              <a:buFontTx/>
              <a:buNone/>
            </a:pPr>
            <a:r>
              <a:rPr lang="nl-NL" dirty="0">
                <a:latin typeface="Arial" pitchFamily="34" charset="0"/>
                <a:cs typeface="Arial" pitchFamily="34" charset="0"/>
              </a:rPr>
              <a:t>0346 215630</a:t>
            </a:r>
          </a:p>
          <a:p>
            <a:pPr algn="ctr">
              <a:buFontTx/>
              <a:buNone/>
            </a:pPr>
            <a:r>
              <a:rPr lang="nl-NL" dirty="0">
                <a:latin typeface="Arial" pitchFamily="34" charset="0"/>
                <a:cs typeface="Arial" pitchFamily="34" charset="0"/>
              </a:rPr>
              <a:t>06 10618646</a:t>
            </a:r>
          </a:p>
          <a:p>
            <a:pPr algn="ctr">
              <a:buFontTx/>
              <a:buNone/>
            </a:pPr>
            <a:r>
              <a:rPr lang="nl-NL" dirty="0">
                <a:latin typeface="Arial" pitchFamily="34" charset="0"/>
                <a:cs typeface="Arial" pitchFamily="34" charset="0"/>
                <a:hlinkClick r:id="rId3"/>
              </a:rPr>
              <a:t>info@dwvdo.nl</a:t>
            </a:r>
            <a:r>
              <a:rPr lang="nl-NL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FontTx/>
              <a:buNone/>
            </a:pPr>
            <a:r>
              <a:rPr lang="nl-NL" dirty="0">
                <a:latin typeface="Arial" pitchFamily="34" charset="0"/>
                <a:cs typeface="Arial" pitchFamily="34" charset="0"/>
              </a:rPr>
              <a:t>www.dwvdo.nl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82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Achtergrond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Opleiding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Mavo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MTS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Havo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Atheneum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Chemie</a:t>
            </a:r>
            <a:r>
              <a:rPr lang="en-US" dirty="0">
                <a:latin typeface="Arial" pitchFamily="34" charset="0"/>
                <a:cs typeface="Arial" pitchFamily="34" charset="0"/>
              </a:rPr>
              <a:t> RUU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Werk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Philips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Sigma Coatings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DWvdO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Help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bij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onderwijs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over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ondernemend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gedrag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innovatie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ondernemerschap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  <a:endParaRPr lang="nl-NL" b="1" dirty="0">
              <a:latin typeface="Arial" pitchFamily="34" charset="0"/>
              <a:cs typeface="Arial" pitchFamily="34" charset="0"/>
            </a:endParaRP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676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Doorstromen?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63367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Centrale vraag:</a:t>
            </a:r>
          </a:p>
          <a:p>
            <a:pPr algn="ctr"/>
            <a:endParaRPr lang="nl-NL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algn="ctr"/>
            <a:r>
              <a:rPr lang="nl-NL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Kan iedere Mbo-4 leerling naar het Hbo doorstromen?</a:t>
            </a:r>
          </a:p>
        </p:txBody>
      </p:sp>
    </p:spTree>
    <p:extLst>
      <p:ext uri="{BB962C8B-B14F-4D97-AF65-F5344CB8AC3E}">
        <p14:creationId xmlns:p14="http://schemas.microsoft.com/office/powerpoint/2010/main" val="142541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Niet iedereen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algn="ctr"/>
            <a:r>
              <a:rPr lang="nl-NL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Wat is het profiel </a:t>
            </a:r>
          </a:p>
          <a:p>
            <a:pPr algn="ctr"/>
            <a:r>
              <a:rPr lang="nl-NL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van de potentiele </a:t>
            </a:r>
          </a:p>
          <a:p>
            <a:pPr algn="ctr"/>
            <a:r>
              <a:rPr lang="nl-NL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Hbo-student?</a:t>
            </a:r>
          </a:p>
        </p:txBody>
      </p:sp>
    </p:spTree>
    <p:extLst>
      <p:ext uri="{BB962C8B-B14F-4D97-AF65-F5344CB8AC3E}">
        <p14:creationId xmlns:p14="http://schemas.microsoft.com/office/powerpoint/2010/main" val="100813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Perspectief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algn="ctr"/>
            <a:r>
              <a:rPr lang="nl-NL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Vanuit ervaring bedrijfsleven,</a:t>
            </a:r>
          </a:p>
          <a:p>
            <a:pPr algn="ctr"/>
            <a:r>
              <a:rPr lang="nl-NL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Met uitstapjes</a:t>
            </a:r>
          </a:p>
        </p:txBody>
      </p:sp>
    </p:spTree>
    <p:extLst>
      <p:ext uri="{BB962C8B-B14F-4D97-AF65-F5344CB8AC3E}">
        <p14:creationId xmlns:p14="http://schemas.microsoft.com/office/powerpoint/2010/main" val="18631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3189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Twee misverstanden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63367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Een (zeer) goede Mbo-er is gelijk aan een gemiddelde Hbo-er,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 overgang van het Mbo naar het Hbo is een vorm van doorstromen.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P.S.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3.    Leerling of student?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Afbeeldingsresultaat voor waterkra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3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483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Profiel potentiele Hbo-student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66247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Abstracter denken: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Overzicht,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Structuur,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Binnen beroepskader alternatieven zien, ontwikkelen. Zelfstandig iets bedenken.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Regie nemen binnen het kader.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Meerdere aspecten tegelijkertijd.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nl-N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“Het werk zien”</a:t>
            </a:r>
          </a:p>
        </p:txBody>
      </p:sp>
      <p:sp>
        <p:nvSpPr>
          <p:cNvPr id="5" name="AutoShape 2" descr="Afbeeldingsresultaat voor waterkra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83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483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Profiel potentiele Hbo-student 2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04616" y="1988840"/>
            <a:ext cx="687280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Persoonlijke aspecten: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Weerbaarheid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Aandacht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Inzet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Kritische vermogen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Communicatievaardigheid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Discussievaardigheid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Schrijven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nl-N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Solide basis taal en rekenen</a:t>
            </a:r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Afbeeldingsresultaat voor waterkra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6237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Microsoft Office PowerPoint</Application>
  <PresentationFormat>Diavoorstelling (4:3)</PresentationFormat>
  <Paragraphs>289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9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Astrid</dc:creator>
  <cp:lastModifiedBy>Kees</cp:lastModifiedBy>
  <cp:revision>233</cp:revision>
  <cp:lastPrinted>2016-10-31T09:00:36Z</cp:lastPrinted>
  <dcterms:created xsi:type="dcterms:W3CDTF">2012-02-21T14:56:39Z</dcterms:created>
  <dcterms:modified xsi:type="dcterms:W3CDTF">2019-03-27T19:05:09Z</dcterms:modified>
</cp:coreProperties>
</file>