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6" r:id="rId5"/>
    <p:sldId id="300" r:id="rId6"/>
    <p:sldId id="289" r:id="rId7"/>
    <p:sldId id="290" r:id="rId8"/>
    <p:sldId id="303" r:id="rId9"/>
    <p:sldId id="302" r:id="rId10"/>
    <p:sldId id="291" r:id="rId11"/>
    <p:sldId id="292" r:id="rId12"/>
    <p:sldId id="293" r:id="rId13"/>
    <p:sldId id="294" r:id="rId14"/>
    <p:sldId id="295" r:id="rId15"/>
    <p:sldId id="301" r:id="rId16"/>
    <p:sldId id="297" r:id="rId17"/>
  </p:sldIdLst>
  <p:sldSz cx="9144000" cy="5143500" type="screen16x9"/>
  <p:notesSz cx="6797675" cy="9926638"/>
  <p:embeddedFontLs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AA"/>
    <a:srgbClr val="FF6600"/>
    <a:srgbClr val="58AC27"/>
    <a:srgbClr val="00957D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4" autoAdjust="0"/>
    <p:restoredTop sz="96281" autoAdjust="0"/>
  </p:normalViewPr>
  <p:slideViewPr>
    <p:cSldViewPr snapToGrid="0">
      <p:cViewPr varScale="1">
        <p:scale>
          <a:sx n="111" d="100"/>
          <a:sy n="111" d="100"/>
        </p:scale>
        <p:origin x="533" y="67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45" d="100"/>
        <a:sy n="2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1817D-77E5-6A4F-96C2-6EC3D04DECE2}" type="datetimeFigureOut">
              <a:rPr lang="nl-NL" smtClean="0"/>
              <a:t>19-11-2017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18EA4-83DE-8A4E-A2DF-57525CB34C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12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53D81-CB9A-C34B-8AE1-668B9B567E60}" type="datetimeFigureOut">
              <a:rPr lang="nl-NL" smtClean="0"/>
              <a:t>19-11-2017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CED38-5CFD-DC45-8420-3EDD3D7B45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226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>
              <a:latin typeface="Arial" panose="020B0604020202020204" pitchFamily="34" charset="0"/>
            </a:endParaRPr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A6E14B-86A7-4DB4-BEEC-FE9618AF33FE}" type="slidenum">
              <a:rPr lang="en-US" altLang="nl-NL"/>
              <a:pPr>
                <a:spcBef>
                  <a:spcPct val="0"/>
                </a:spcBef>
              </a:pPr>
              <a:t>12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8352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1304100"/>
            <a:ext cx="4723048" cy="1466100"/>
          </a:xfrm>
        </p:spPr>
        <p:txBody>
          <a:bodyPr anchor="b" anchorCtr="0"/>
          <a:lstStyle>
            <a:lvl1pPr algn="l">
              <a:defRPr sz="3600"/>
            </a:lvl1pPr>
          </a:lstStyle>
          <a:p>
            <a:r>
              <a:rPr lang="nl-NL" dirty="0" smtClean="0"/>
              <a:t>klik hier om de titel in te voegen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14401" y="2897945"/>
            <a:ext cx="4056037" cy="104667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een ondertitel in te voegen</a:t>
            </a:r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4400" y="4665045"/>
            <a:ext cx="30861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Rechthoek 8"/>
          <p:cNvSpPr>
            <a:spLocks noChangeAspect="1"/>
          </p:cNvSpPr>
          <p:nvPr userDrawn="1"/>
        </p:nvSpPr>
        <p:spPr>
          <a:xfrm>
            <a:off x="5598281" y="0"/>
            <a:ext cx="3545719" cy="5143500"/>
          </a:xfrm>
          <a:custGeom>
            <a:avLst/>
            <a:gdLst>
              <a:gd name="connsiteX0" fmla="*/ 0 w 1809536"/>
              <a:gd name="connsiteY0" fmla="*/ 0 h 6858000"/>
              <a:gd name="connsiteX1" fmla="*/ 1809536 w 1809536"/>
              <a:gd name="connsiteY1" fmla="*/ 0 h 6858000"/>
              <a:gd name="connsiteX2" fmla="*/ 1809536 w 1809536"/>
              <a:gd name="connsiteY2" fmla="*/ 6858000 h 6858000"/>
              <a:gd name="connsiteX3" fmla="*/ 0 w 1809536"/>
              <a:gd name="connsiteY3" fmla="*/ 6858000 h 6858000"/>
              <a:gd name="connsiteX4" fmla="*/ 0 w 1809536"/>
              <a:gd name="connsiteY4" fmla="*/ 0 h 6858000"/>
              <a:gd name="connsiteX0" fmla="*/ 0 w 1809536"/>
              <a:gd name="connsiteY0" fmla="*/ 0 h 6858000"/>
              <a:gd name="connsiteX1" fmla="*/ 1809536 w 1809536"/>
              <a:gd name="connsiteY1" fmla="*/ 0 h 6858000"/>
              <a:gd name="connsiteX2" fmla="*/ 1809536 w 1809536"/>
              <a:gd name="connsiteY2" fmla="*/ 6858000 h 6858000"/>
              <a:gd name="connsiteX3" fmla="*/ 0 w 1809536"/>
              <a:gd name="connsiteY3" fmla="*/ 6858000 h 6858000"/>
              <a:gd name="connsiteX4" fmla="*/ 0 w 1809536"/>
              <a:gd name="connsiteY4" fmla="*/ 0 h 6858000"/>
              <a:gd name="connsiteX0" fmla="*/ 2918089 w 4727625"/>
              <a:gd name="connsiteY0" fmla="*/ 0 h 6858000"/>
              <a:gd name="connsiteX1" fmla="*/ 4727625 w 4727625"/>
              <a:gd name="connsiteY1" fmla="*/ 0 h 6858000"/>
              <a:gd name="connsiteX2" fmla="*/ 4727625 w 4727625"/>
              <a:gd name="connsiteY2" fmla="*/ 6858000 h 6858000"/>
              <a:gd name="connsiteX3" fmla="*/ 0 w 4727625"/>
              <a:gd name="connsiteY3" fmla="*/ 6858000 h 6858000"/>
              <a:gd name="connsiteX4" fmla="*/ 2918089 w 472762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7625" h="6858000">
                <a:moveTo>
                  <a:pt x="2918089" y="0"/>
                </a:moveTo>
                <a:lnTo>
                  <a:pt x="4727625" y="0"/>
                </a:lnTo>
                <a:lnTo>
                  <a:pt x="4727625" y="6858000"/>
                </a:lnTo>
                <a:lnTo>
                  <a:pt x="0" y="6858000"/>
                </a:lnTo>
                <a:lnTo>
                  <a:pt x="291808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9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4400" y="1304100"/>
            <a:ext cx="6148945" cy="1466100"/>
          </a:xfrm>
        </p:spPr>
        <p:txBody>
          <a:bodyPr anchor="b" anchorCtr="0"/>
          <a:lstStyle>
            <a:lvl1pPr>
              <a:defRPr sz="3600"/>
            </a:lvl1pPr>
          </a:lstStyle>
          <a:p>
            <a:r>
              <a:rPr lang="nl-NL" dirty="0" smtClean="0"/>
              <a:t>klik hier om de titel in te voegen</a:t>
            </a:r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4400" y="4665045"/>
            <a:ext cx="30861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Rechthoekige driehoek 4"/>
          <p:cNvSpPr>
            <a:spLocks noChangeAspect="1"/>
          </p:cNvSpPr>
          <p:nvPr userDrawn="1"/>
        </p:nvSpPr>
        <p:spPr>
          <a:xfrm rot="16200000">
            <a:off x="5473619" y="1473119"/>
            <a:ext cx="5143500" cy="2197262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512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p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hier om de kop in te voegen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lIns="0" tIns="0" rIns="0" bIns="0"/>
          <a:lstStyle>
            <a:lvl1pPr>
              <a:defRPr baseline="0"/>
            </a:lvl1pPr>
          </a:lstStyle>
          <a:p>
            <a:pPr lvl="0"/>
            <a:r>
              <a:rPr lang="nl-NL" dirty="0" smtClean="0"/>
              <a:t>klik om de tekst in te voeren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4400" y="4665045"/>
            <a:ext cx="30861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001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4400" y="945000"/>
            <a:ext cx="7327900" cy="662354"/>
          </a:xfrm>
        </p:spPr>
        <p:txBody>
          <a:bodyPr/>
          <a:lstStyle/>
          <a:p>
            <a:r>
              <a:rPr lang="nl-NL" dirty="0" smtClean="0"/>
              <a:t>klik hier om de kop in te voegen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914400" y="1755001"/>
            <a:ext cx="3492500" cy="2910044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49800" y="1755001"/>
            <a:ext cx="3492500" cy="291225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4400" y="4665045"/>
            <a:ext cx="30861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77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eekoloms met tussen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4400" y="945000"/>
            <a:ext cx="7327900" cy="630079"/>
          </a:xfrm>
        </p:spPr>
        <p:txBody>
          <a:bodyPr/>
          <a:lstStyle/>
          <a:p>
            <a:r>
              <a:rPr lang="nl-NL" dirty="0" smtClean="0"/>
              <a:t>klik hier om de kop in te voegen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914400" y="1755001"/>
            <a:ext cx="3492500" cy="9168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914400" y="2679478"/>
            <a:ext cx="3492500" cy="1977903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749800" y="1755000"/>
            <a:ext cx="3492500" cy="9266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749800" y="2688982"/>
            <a:ext cx="3492500" cy="1970576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914400" y="4665045"/>
            <a:ext cx="30861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71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4400" y="945001"/>
            <a:ext cx="7327900" cy="675000"/>
          </a:xfrm>
        </p:spPr>
        <p:txBody>
          <a:bodyPr/>
          <a:lstStyle/>
          <a:p>
            <a:r>
              <a:rPr lang="nl-NL" dirty="0" smtClean="0"/>
              <a:t>klik hier om de kop in te voegen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4400" y="4665045"/>
            <a:ext cx="30861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914400" y="1755001"/>
            <a:ext cx="7327900" cy="2910044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89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4400" y="944999"/>
            <a:ext cx="7329600" cy="675000"/>
          </a:xfrm>
        </p:spPr>
        <p:txBody>
          <a:bodyPr/>
          <a:lstStyle/>
          <a:p>
            <a:r>
              <a:rPr lang="nl-NL" dirty="0" smtClean="0"/>
              <a:t>klik hier om de kop in te voegen</a:t>
            </a:r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4400" y="4665045"/>
            <a:ext cx="30861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626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4400" y="4665045"/>
            <a:ext cx="30861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319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+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897B-F5C8-8E4C-8B46-0220B9439E77}" type="datetimeFigureOut">
              <a:rPr lang="nl-NL" smtClean="0"/>
              <a:t>19-11-2017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085" y="0"/>
            <a:ext cx="596900" cy="5143500"/>
          </a:xfrm>
          <a:prstGeom prst="rect">
            <a:avLst/>
          </a:prstGeom>
        </p:spPr>
      </p:pic>
      <p:grpSp>
        <p:nvGrpSpPr>
          <p:cNvPr id="10" name="Groeperen 9"/>
          <p:cNvGrpSpPr/>
          <p:nvPr userDrawn="1"/>
        </p:nvGrpSpPr>
        <p:grpSpPr>
          <a:xfrm>
            <a:off x="-38487" y="4361421"/>
            <a:ext cx="9211350" cy="782079"/>
            <a:chOff x="-38487" y="5815228"/>
            <a:chExt cx="9211350" cy="1042772"/>
          </a:xfrm>
        </p:grpSpPr>
        <p:pic>
          <p:nvPicPr>
            <p:cNvPr id="11" name="Afbeelding 10" descr="gee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87" y="6368003"/>
              <a:ext cx="9211350" cy="81766"/>
            </a:xfrm>
            <a:prstGeom prst="rect">
              <a:avLst/>
            </a:prstGeom>
          </p:spPr>
        </p:pic>
        <p:pic>
          <p:nvPicPr>
            <p:cNvPr id="12" name="Afbeelding 11" descr="blauw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487" y="6441935"/>
              <a:ext cx="9211350" cy="416065"/>
            </a:xfrm>
            <a:prstGeom prst="rect">
              <a:avLst/>
            </a:prstGeom>
          </p:spPr>
        </p:pic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05" y="5815228"/>
              <a:ext cx="1149711" cy="9585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530016" y="1217474"/>
            <a:ext cx="7313505" cy="2837774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6"/>
              </a:buBlip>
              <a:defRPr sz="1800" b="0" i="0">
                <a:solidFill>
                  <a:srgbClr val="0090D7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>
              <a:buFontTx/>
              <a:buBlip>
                <a:blip r:embed="rId6"/>
              </a:buBlip>
              <a:defRPr sz="1500" b="0" i="0">
                <a:solidFill>
                  <a:srgbClr val="0090D7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>
              <a:buFontTx/>
              <a:buBlip>
                <a:blip r:embed="rId6"/>
              </a:buBlip>
              <a:defRPr sz="1200" b="0" i="0" baseline="0">
                <a:solidFill>
                  <a:srgbClr val="0090D7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>
              <a:buFontTx/>
              <a:buBlip>
                <a:blip r:embed="rId6"/>
              </a:buBlip>
              <a:defRPr b="0" i="0">
                <a:solidFill>
                  <a:srgbClr val="0090D7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>
              <a:buFontTx/>
              <a:buBlip>
                <a:blip r:embed="rId6"/>
              </a:buBlip>
              <a:defRPr b="0" i="0">
                <a:solidFill>
                  <a:srgbClr val="0090D7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nl-NL" dirty="0" smtClean="0"/>
              <a:t>  Klik om de tekststijl van het model te bewerken</a:t>
            </a:r>
          </a:p>
          <a:p>
            <a:pPr lvl="1"/>
            <a:r>
              <a:rPr lang="nl-NL" dirty="0" smtClean="0"/>
              <a:t>  Tweede niveau</a:t>
            </a:r>
          </a:p>
          <a:p>
            <a:pPr lvl="2"/>
            <a:r>
              <a:rPr lang="nl-NL" dirty="0" smtClean="0"/>
              <a:t>  Derde niveau</a:t>
            </a:r>
          </a:p>
          <a:p>
            <a:pPr lvl="2"/>
            <a:r>
              <a:rPr lang="nl-NL" dirty="0" smtClean="0"/>
              <a:t>  Vierde niveau</a:t>
            </a:r>
          </a:p>
          <a:p>
            <a:pPr lvl="2"/>
            <a:r>
              <a:rPr lang="nl-NL" dirty="0" smtClean="0"/>
              <a:t>  Vijfde niveau</a:t>
            </a:r>
            <a:endParaRPr lang="nl-NL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530014" y="450796"/>
            <a:ext cx="4923708" cy="362693"/>
          </a:xfrm>
          <a:prstGeom prst="rect">
            <a:avLst/>
          </a:prstGeom>
        </p:spPr>
        <p:txBody>
          <a:bodyPr anchor="t" anchorCtr="0"/>
          <a:lstStyle>
            <a:lvl1pPr algn="l">
              <a:defRPr sz="2400" b="1" i="0" baseline="0">
                <a:solidFill>
                  <a:srgbClr val="C0087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dirty="0" smtClean="0"/>
              <a:t>Titel + opsomming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5439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14400" y="944999"/>
            <a:ext cx="7327900" cy="675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hier om de kop in te voegen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4400" y="1755000"/>
            <a:ext cx="7327900" cy="2902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tekst in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4400" y="4657725"/>
            <a:ext cx="3086100" cy="2762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6" name="Tekstvak 15"/>
          <p:cNvSpPr txBox="1"/>
          <p:nvPr userDrawn="1"/>
        </p:nvSpPr>
        <p:spPr>
          <a:xfrm>
            <a:off x="-527357" y="16911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25" y="231600"/>
            <a:ext cx="871839" cy="344313"/>
          </a:xfrm>
          <a:prstGeom prst="rect">
            <a:avLst/>
          </a:prstGeom>
        </p:spPr>
      </p:pic>
      <p:sp>
        <p:nvSpPr>
          <p:cNvPr id="9" name="Rechthoekige driehoek 8"/>
          <p:cNvSpPr>
            <a:spLocks noChangeAspect="1"/>
          </p:cNvSpPr>
          <p:nvPr userDrawn="1"/>
        </p:nvSpPr>
        <p:spPr>
          <a:xfrm rot="16200000">
            <a:off x="7318058" y="3317560"/>
            <a:ext cx="2571750" cy="1080135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150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74" r:id="rId9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3200" indent="-2032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0" indent="-203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indent="-203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03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1400" indent="-203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InnovatieDavinci.p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creasynth.nl/site%20route/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914400" y="1304100"/>
            <a:ext cx="5472332" cy="1466100"/>
          </a:xfrm>
        </p:spPr>
        <p:txBody>
          <a:bodyPr/>
          <a:lstStyle/>
          <a:p>
            <a:r>
              <a:rPr lang="nl-NL" dirty="0" smtClean="0"/>
              <a:t>Aansluiting mbo-hbo</a:t>
            </a:r>
            <a:endParaRPr lang="nl-NL" dirty="0"/>
          </a:p>
        </p:txBody>
      </p:sp>
      <p:sp>
        <p:nvSpPr>
          <p:cNvPr id="6" name="Subtitel 5"/>
          <p:cNvSpPr>
            <a:spLocks noGrp="1"/>
          </p:cNvSpPr>
          <p:nvPr>
            <p:ph type="subTitle" idx="1"/>
          </p:nvPr>
        </p:nvSpPr>
        <p:spPr>
          <a:xfrm>
            <a:off x="914401" y="4389120"/>
            <a:ext cx="4056037" cy="379828"/>
          </a:xfrm>
        </p:spPr>
        <p:txBody>
          <a:bodyPr>
            <a:normAutofit/>
          </a:bodyPr>
          <a:lstStyle/>
          <a:p>
            <a:r>
              <a:rPr lang="nl-NL" sz="1800" dirty="0" smtClean="0"/>
              <a:t>Peter van der Tol</a:t>
            </a:r>
            <a:endParaRPr lang="nl-NL" sz="1800" dirty="0"/>
          </a:p>
        </p:txBody>
      </p:sp>
      <p:sp>
        <p:nvSpPr>
          <p:cNvPr id="2" name="Tekstvak 1"/>
          <p:cNvSpPr txBox="1"/>
          <p:nvPr/>
        </p:nvSpPr>
        <p:spPr>
          <a:xfrm>
            <a:off x="-667269" y="34427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 smtClean="0"/>
              <a:t>november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194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208F7-8E47-44D9-8ABF-3E5A1F22CAD6}" type="datetime1">
              <a:rPr lang="nl-NL" smtClean="0"/>
              <a:t>19-11-2017</a:t>
            </a:fld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Algemene economie</a:t>
            </a:r>
          </a:p>
          <a:p>
            <a:r>
              <a:rPr lang="nl-NL" dirty="0" smtClean="0"/>
              <a:t>Wiskunde</a:t>
            </a:r>
          </a:p>
          <a:p>
            <a:r>
              <a:rPr lang="nl-NL" dirty="0" smtClean="0"/>
              <a:t>Onderzoeken en analyseren</a:t>
            </a:r>
          </a:p>
          <a:p>
            <a:r>
              <a:rPr lang="nl-NL" dirty="0" smtClean="0"/>
              <a:t>Begrijpend lezen</a:t>
            </a:r>
          </a:p>
          <a:p>
            <a:r>
              <a:rPr lang="nl-NL" dirty="0" smtClean="0"/>
              <a:t>Tempo &amp; omvang</a:t>
            </a:r>
          </a:p>
          <a:p>
            <a:r>
              <a:rPr lang="nl-NL" dirty="0" smtClean="0"/>
              <a:t>Rapporteren</a:t>
            </a:r>
          </a:p>
          <a:p>
            <a:r>
              <a:rPr lang="nl-NL" dirty="0" smtClean="0"/>
              <a:t>Juiste opleidingskeuze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30014" y="662152"/>
            <a:ext cx="7752138" cy="555322"/>
          </a:xfrm>
        </p:spPr>
        <p:txBody>
          <a:bodyPr/>
          <a:lstStyle/>
          <a:p>
            <a:r>
              <a:rPr lang="nl-NL" dirty="0" smtClean="0"/>
              <a:t>Specifiek Economie studenten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85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5A4A-B3B5-4A2E-A614-42CC7EE9BFEA}" type="datetime1">
              <a:rPr lang="nl-NL" smtClean="0"/>
              <a:t>19-11-2017</a:t>
            </a:fld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Omvang en tempo groeit mee met de opleidingsduur</a:t>
            </a:r>
          </a:p>
          <a:p>
            <a:r>
              <a:rPr lang="nl-NL" dirty="0" smtClean="0"/>
              <a:t>Algemene economie (de dagelijkse praktijk) krijgt een plaats</a:t>
            </a:r>
          </a:p>
          <a:p>
            <a:r>
              <a:rPr lang="nl-NL" dirty="0" smtClean="0"/>
              <a:t>LOB</a:t>
            </a:r>
          </a:p>
          <a:p>
            <a:r>
              <a:rPr lang="nl-NL" dirty="0" smtClean="0"/>
              <a:t>Rekenen 3F uitbreiden met wiskunde</a:t>
            </a:r>
          </a:p>
          <a:p>
            <a:r>
              <a:rPr lang="nl-NL" dirty="0" smtClean="0"/>
              <a:t>Taalvaardigheid trainen door integratie in de zaakvakken</a:t>
            </a: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30013" y="588579"/>
            <a:ext cx="7313507" cy="472966"/>
          </a:xfrm>
        </p:spPr>
        <p:txBody>
          <a:bodyPr/>
          <a:lstStyle/>
          <a:p>
            <a:r>
              <a:rPr lang="nl-NL" dirty="0" smtClean="0"/>
              <a:t>Hoe kunnen we dat aanpakken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4383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pptExport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717" y="767255"/>
            <a:ext cx="5875282" cy="437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466896" y="1371600"/>
            <a:ext cx="180777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350" b="1" i="1" dirty="0">
                <a:solidFill>
                  <a:srgbClr val="A92521"/>
                </a:solidFill>
                <a:latin typeface="Times New Roman" panose="02020603050405020304" pitchFamily="18" charset="0"/>
              </a:rPr>
              <a:t>Leren </a:t>
            </a:r>
            <a:r>
              <a:rPr lang="nl-NL" altLang="nl-NL" sz="1350" b="1" i="1" dirty="0" err="1">
                <a:solidFill>
                  <a:srgbClr val="A92521"/>
                </a:solidFill>
                <a:latin typeface="Times New Roman" panose="02020603050405020304" pitchFamily="18" charset="0"/>
              </a:rPr>
              <a:t>leren</a:t>
            </a:r>
            <a:endParaRPr lang="nl-NL" altLang="nl-NL" sz="1350" b="1" i="1" dirty="0">
              <a:solidFill>
                <a:srgbClr val="A925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069216" y="2286000"/>
            <a:ext cx="162890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350" b="1" i="1" dirty="0">
                <a:solidFill>
                  <a:srgbClr val="FF5050"/>
                </a:solidFill>
                <a:latin typeface="Times New Roman" panose="02020603050405020304" pitchFamily="18" charset="0"/>
              </a:rPr>
              <a:t>nieuwsgierigheid</a:t>
            </a:r>
            <a:endParaRPr lang="nl-NL" altLang="nl-NL" sz="1350" dirty="0">
              <a:latin typeface="Times New Roman" panose="02020603050405020304" pitchFamily="18" charset="0"/>
            </a:endParaRP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7756634" y="1885950"/>
            <a:ext cx="118766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350" b="1" i="1" dirty="0">
                <a:solidFill>
                  <a:srgbClr val="FF5050"/>
                </a:solidFill>
                <a:latin typeface="Times New Roman" panose="02020603050405020304" pitchFamily="18" charset="0"/>
              </a:rPr>
              <a:t>waarneming</a:t>
            </a:r>
            <a:endParaRPr lang="nl-NL" altLang="nl-NL" sz="1350" dirty="0">
              <a:latin typeface="Times New Roman" panose="02020603050405020304" pitchFamily="18" charset="0"/>
            </a:endParaRP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6794141" y="2914650"/>
            <a:ext cx="215016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350" b="1" i="1" dirty="0">
                <a:solidFill>
                  <a:srgbClr val="C21D1F"/>
                </a:solidFill>
                <a:latin typeface="Times New Roman" panose="02020603050405020304" pitchFamily="18" charset="0"/>
              </a:rPr>
              <a:t>Omgaan met onzekerheid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5780690" y="4057650"/>
            <a:ext cx="152399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350" b="1" i="1" dirty="0">
                <a:solidFill>
                  <a:srgbClr val="C21D1F"/>
                </a:solidFill>
                <a:latin typeface="Times New Roman" panose="02020603050405020304" pitchFamily="18" charset="0"/>
              </a:rPr>
              <a:t>Verbeelding/logica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3384331" y="4457700"/>
            <a:ext cx="142940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350" b="1" i="1" dirty="0">
                <a:solidFill>
                  <a:srgbClr val="C21D1F"/>
                </a:solidFill>
                <a:latin typeface="Times New Roman" panose="02020603050405020304" pitchFamily="18" charset="0"/>
              </a:rPr>
              <a:t>houding</a:t>
            </a:r>
            <a:endParaRPr lang="nl-NL" altLang="nl-NL" sz="1350" dirty="0">
              <a:latin typeface="Times New Roman" panose="02020603050405020304" pitchFamily="18" charset="0"/>
            </a:endParaRP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2480441" y="3371850"/>
            <a:ext cx="198645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350" b="1" i="1" dirty="0">
                <a:solidFill>
                  <a:srgbClr val="FF5050"/>
                </a:solidFill>
                <a:latin typeface="Times New Roman" panose="02020603050405020304" pitchFamily="18" charset="0"/>
              </a:rPr>
              <a:t>samenhang</a:t>
            </a:r>
            <a:endParaRPr lang="nl-NL" altLang="nl-NL" sz="1350" dirty="0">
              <a:latin typeface="Times New Roman" panose="02020603050405020304" pitchFamily="18" charset="0"/>
            </a:endParaRPr>
          </a:p>
        </p:txBody>
      </p:sp>
      <p:sp>
        <p:nvSpPr>
          <p:cNvPr id="15371" name="Rectangle 2"/>
          <p:cNvSpPr>
            <a:spLocks noGrp="1" noChangeArrowheads="1"/>
          </p:cNvSpPr>
          <p:nvPr>
            <p:ph type="title"/>
          </p:nvPr>
        </p:nvSpPr>
        <p:spPr>
          <a:xfrm>
            <a:off x="136634" y="678686"/>
            <a:ext cx="3804745" cy="941313"/>
          </a:xfrm>
        </p:spPr>
        <p:txBody>
          <a:bodyPr/>
          <a:lstStyle/>
          <a:p>
            <a:pPr eaLnBrk="1" hangingPunct="1"/>
            <a:r>
              <a:rPr lang="nl-NL" altLang="nl-NL" dirty="0" smtClean="0"/>
              <a:t>Leonardo da Vinci</a:t>
            </a:r>
            <a:br>
              <a:rPr lang="nl-NL" altLang="nl-NL" dirty="0" smtClean="0"/>
            </a:br>
            <a:r>
              <a:rPr lang="nl-NL" altLang="nl-NL" sz="1350" dirty="0"/>
              <a:t>bron: </a:t>
            </a:r>
            <a:r>
              <a:rPr lang="nl-NL" altLang="nl-NL" sz="1350" dirty="0">
                <a:hlinkClick r:id="rId5"/>
              </a:rPr>
              <a:t>creatieve synthese</a:t>
            </a:r>
            <a:endParaRPr lang="nl-NL" altLang="nl-NL" sz="1350" dirty="0"/>
          </a:p>
        </p:txBody>
      </p:sp>
    </p:spTree>
    <p:extLst>
      <p:ext uri="{BB962C8B-B14F-4D97-AF65-F5344CB8AC3E}">
        <p14:creationId xmlns:p14="http://schemas.microsoft.com/office/powerpoint/2010/main" val="11661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5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075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utoUpdateAnimBg="0"/>
      <p:bldP spid="59399" grpId="0" autoUpdateAnimBg="0"/>
      <p:bldP spid="59400" grpId="0" autoUpdateAnimBg="0"/>
      <p:bldP spid="59401" grpId="0" autoUpdateAnimBg="0"/>
      <p:bldP spid="59402" grpId="0" autoUpdateAnimBg="0"/>
      <p:bldP spid="59403" grpId="0" autoUpdateAnimBg="0"/>
      <p:bldP spid="5940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81D5-5244-4AA3-9730-16926903EF30}" type="datetime1">
              <a:rPr lang="nl-NL" smtClean="0"/>
              <a:t>19-11-2017</a:t>
            </a:fld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Er zijn geen universele oplossingen</a:t>
            </a:r>
          </a:p>
          <a:p>
            <a:r>
              <a:rPr lang="nl-NL" dirty="0" smtClean="0"/>
              <a:t>Taak hbo </a:t>
            </a:r>
            <a:r>
              <a:rPr lang="nl-NL" dirty="0" err="1" smtClean="0"/>
              <a:t>èn</a:t>
            </a:r>
            <a:r>
              <a:rPr lang="nl-NL" dirty="0" smtClean="0"/>
              <a:t> aanleverend onderwijs</a:t>
            </a:r>
          </a:p>
          <a:p>
            <a:r>
              <a:rPr lang="nl-NL" dirty="0" smtClean="0"/>
              <a:t>Studievaardigheden zijn breekpunt</a:t>
            </a:r>
          </a:p>
          <a:p>
            <a:r>
              <a:rPr lang="nl-NL" dirty="0" smtClean="0"/>
              <a:t>“Heropvoeden” door meer van de student te vragen</a:t>
            </a:r>
          </a:p>
          <a:p>
            <a:r>
              <a:rPr lang="nl-NL" dirty="0" smtClean="0"/>
              <a:t>Creativiteit en nieuwsgierigheid zijn basisvaardigheden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Conclusie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45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het probleem en wat zijn de oplossingen?</a:t>
            </a:r>
            <a:endParaRPr lang="nl-NL" dirty="0"/>
          </a:p>
        </p:txBody>
      </p:sp>
      <p:sp>
        <p:nvSpPr>
          <p:cNvPr id="3" name="AutoShape 2" descr="Afbeeldingsresultaat voor toptraject roc van twente"/>
          <p:cNvSpPr>
            <a:spLocks noChangeAspect="1" noChangeArrowheads="1"/>
          </p:cNvSpPr>
          <p:nvPr/>
        </p:nvSpPr>
        <p:spPr bwMode="auto">
          <a:xfrm>
            <a:off x="-31751" y="-136526"/>
            <a:ext cx="1734097" cy="173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914400" y="3163614"/>
            <a:ext cx="546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Achtergrond: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428" y="3026978"/>
            <a:ext cx="2857143" cy="198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9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6"/>
          <p:cNvPicPr/>
          <p:nvPr/>
        </p:nvPicPr>
        <p:blipFill>
          <a:blip r:embed="rId2"/>
          <a:stretch>
            <a:fillRect/>
          </a:stretch>
        </p:blipFill>
        <p:spPr>
          <a:xfrm>
            <a:off x="1485900" y="1080315"/>
            <a:ext cx="5598622" cy="283777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540510" y="631428"/>
            <a:ext cx="5365847" cy="311727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Rendement Saxion naar instroom</a:t>
            </a:r>
            <a:endParaRPr lang="nl-NL" dirty="0"/>
          </a:p>
        </p:txBody>
      </p:sp>
      <p:sp>
        <p:nvSpPr>
          <p:cNvPr id="9" name="Rounded Rectangle 8"/>
          <p:cNvSpPr/>
          <p:nvPr/>
        </p:nvSpPr>
        <p:spPr>
          <a:xfrm>
            <a:off x="1986454" y="3606360"/>
            <a:ext cx="1082415" cy="8977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>
                <a:solidFill>
                  <a:schemeClr val="tx1"/>
                </a:solidFill>
              </a:rPr>
              <a:t>Mbo-Landelijk</a:t>
            </a:r>
            <a:r>
              <a:rPr lang="nl-NL" sz="1350" b="1" dirty="0" smtClean="0">
                <a:solidFill>
                  <a:schemeClr val="tx1"/>
                </a:solidFill>
              </a:rPr>
              <a:t> </a:t>
            </a:r>
            <a:r>
              <a:rPr lang="nl-NL" sz="1350" b="1" dirty="0">
                <a:solidFill>
                  <a:schemeClr val="tx1"/>
                </a:solidFill>
              </a:rPr>
              <a:t>44.0 %</a:t>
            </a:r>
          </a:p>
        </p:txBody>
      </p:sp>
      <p:sp>
        <p:nvSpPr>
          <p:cNvPr id="4" name="Afgeronde rechthoek 3"/>
          <p:cNvSpPr/>
          <p:nvPr/>
        </p:nvSpPr>
        <p:spPr>
          <a:xfrm>
            <a:off x="3846786" y="3606360"/>
            <a:ext cx="998483" cy="897775"/>
          </a:xfrm>
          <a:prstGeom prst="roundRect">
            <a:avLst>
              <a:gd name="adj" fmla="val 219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 smtClean="0">
                <a:solidFill>
                  <a:schemeClr val="tx1"/>
                </a:solidFill>
              </a:rPr>
              <a:t>Havisten</a:t>
            </a:r>
          </a:p>
          <a:p>
            <a:pPr algn="ctr"/>
            <a:r>
              <a:rPr lang="nl-NL" sz="1200" b="1" dirty="0" smtClean="0">
                <a:solidFill>
                  <a:schemeClr val="tx1"/>
                </a:solidFill>
              </a:rPr>
              <a:t>Landelijk48.7%</a:t>
            </a:r>
            <a:endParaRPr lang="nl-NL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91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C435-550B-44E1-AFE2-D09C4BB530D2}" type="datetime1">
              <a:rPr lang="nl-NL" smtClean="0"/>
              <a:t>19-11-2017</a:t>
            </a:fld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530016" y="1502978"/>
            <a:ext cx="7313505" cy="2552269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Voorbeelden van studiesucces na 5 jaar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30013" y="767254"/>
            <a:ext cx="7313507" cy="462455"/>
          </a:xfrm>
        </p:spPr>
        <p:txBody>
          <a:bodyPr/>
          <a:lstStyle/>
          <a:p>
            <a:pPr algn="ctr"/>
            <a:r>
              <a:rPr lang="nl-NL" dirty="0" smtClean="0"/>
              <a:t>Studiesucces en de grote verschillen</a:t>
            </a:r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/>
          </p:nvPr>
        </p:nvGraphicFramePr>
        <p:xfrm>
          <a:off x="430924" y="1923392"/>
          <a:ext cx="7328776" cy="2277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1766">
                  <a:extLst>
                    <a:ext uri="{9D8B030D-6E8A-4147-A177-3AD203B41FA5}">
                      <a16:colId xmlns:a16="http://schemas.microsoft.com/office/drawing/2014/main" val="249038100"/>
                    </a:ext>
                  </a:extLst>
                </a:gridCol>
                <a:gridCol w="1692165">
                  <a:extLst>
                    <a:ext uri="{9D8B030D-6E8A-4147-A177-3AD203B41FA5}">
                      <a16:colId xmlns:a16="http://schemas.microsoft.com/office/drawing/2014/main" val="4282041784"/>
                    </a:ext>
                  </a:extLst>
                </a:gridCol>
                <a:gridCol w="1629104">
                  <a:extLst>
                    <a:ext uri="{9D8B030D-6E8A-4147-A177-3AD203B41FA5}">
                      <a16:colId xmlns:a16="http://schemas.microsoft.com/office/drawing/2014/main" val="1859152429"/>
                    </a:ext>
                  </a:extLst>
                </a:gridCol>
                <a:gridCol w="1705741">
                  <a:extLst>
                    <a:ext uri="{9D8B030D-6E8A-4147-A177-3AD203B41FA5}">
                      <a16:colId xmlns:a16="http://schemas.microsoft.com/office/drawing/2014/main" val="2742397102"/>
                    </a:ext>
                  </a:extLst>
                </a:gridCol>
              </a:tblGrid>
              <a:tr h="44739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Saxion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Saxion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Landelijk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2757756"/>
                  </a:ext>
                </a:extLst>
              </a:tr>
              <a:tr h="44739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MBO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HAVO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allen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2411549"/>
                  </a:ext>
                </a:extLst>
              </a:tr>
              <a:tr h="48769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Gezondheidszorg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61%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61%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59%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547216"/>
                  </a:ext>
                </a:extLst>
              </a:tr>
              <a:tr h="44739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Economie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31%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45%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44%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8939864"/>
                  </a:ext>
                </a:extLst>
              </a:tr>
              <a:tr h="44739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Onderwijs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36%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50%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45%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5541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0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127D-7B6D-44FA-93D4-35815D58FDBF}" type="datetime1">
              <a:rPr lang="nl-NL" smtClean="0"/>
              <a:t>19-11-2017</a:t>
            </a:fld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702191" y="689317"/>
            <a:ext cx="727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Switchers</a:t>
            </a:r>
            <a:r>
              <a:rPr lang="nl-NL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uitval in 1</a:t>
            </a:r>
            <a:r>
              <a:rPr lang="nl-NL" sz="2400" b="1" baseline="30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jaar hbo</a:t>
            </a:r>
            <a:endParaRPr lang="nl-NL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939579"/>
              </p:ext>
            </p:extLst>
          </p:nvPr>
        </p:nvGraphicFramePr>
        <p:xfrm>
          <a:off x="2250830" y="1406770"/>
          <a:ext cx="4149969" cy="2489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3323">
                  <a:extLst>
                    <a:ext uri="{9D8B030D-6E8A-4147-A177-3AD203B41FA5}">
                      <a16:colId xmlns:a16="http://schemas.microsoft.com/office/drawing/2014/main" val="1715564901"/>
                    </a:ext>
                  </a:extLst>
                </a:gridCol>
                <a:gridCol w="1383323">
                  <a:extLst>
                    <a:ext uri="{9D8B030D-6E8A-4147-A177-3AD203B41FA5}">
                      <a16:colId xmlns:a16="http://schemas.microsoft.com/office/drawing/2014/main" val="493834960"/>
                    </a:ext>
                  </a:extLst>
                </a:gridCol>
                <a:gridCol w="1383323">
                  <a:extLst>
                    <a:ext uri="{9D8B030D-6E8A-4147-A177-3AD203B41FA5}">
                      <a16:colId xmlns:a16="http://schemas.microsoft.com/office/drawing/2014/main" val="1487107516"/>
                    </a:ext>
                  </a:extLst>
                </a:gridCol>
              </a:tblGrid>
              <a:tr h="622495">
                <a:tc>
                  <a:txBody>
                    <a:bodyPr/>
                    <a:lstStyle/>
                    <a:p>
                      <a:pPr algn="l" fontAlgn="b"/>
                      <a:r>
                        <a:rPr lang="nl-NL" sz="2400" u="none" strike="noStrike">
                          <a:effectLst/>
                        </a:rPr>
                        <a:t> 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u="none" strike="noStrike">
                          <a:effectLst/>
                        </a:rPr>
                        <a:t>mbo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u="none" strike="noStrike">
                          <a:effectLst/>
                        </a:rPr>
                        <a:t>havo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4328590"/>
                  </a:ext>
                </a:extLst>
              </a:tr>
              <a:tr h="622495">
                <a:tc>
                  <a:txBody>
                    <a:bodyPr/>
                    <a:lstStyle/>
                    <a:p>
                      <a:pPr algn="l" fontAlgn="b"/>
                      <a:r>
                        <a:rPr lang="nl-NL" sz="2400" u="none" strike="noStrike">
                          <a:effectLst/>
                        </a:rPr>
                        <a:t>Switch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u="none" strike="noStrike">
                          <a:effectLst/>
                        </a:rPr>
                        <a:t>20%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u="none" strike="noStrike">
                          <a:effectLst/>
                        </a:rPr>
                        <a:t>27%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8754516"/>
                  </a:ext>
                </a:extLst>
              </a:tr>
              <a:tr h="622495">
                <a:tc>
                  <a:txBody>
                    <a:bodyPr/>
                    <a:lstStyle/>
                    <a:p>
                      <a:pPr algn="l" fontAlgn="b"/>
                      <a:r>
                        <a:rPr lang="nl-NL" sz="2400" u="none" strike="noStrike">
                          <a:effectLst/>
                        </a:rPr>
                        <a:t>Uitval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u="none" strike="noStrike">
                          <a:effectLst/>
                        </a:rPr>
                        <a:t>20%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u="none" strike="noStrike">
                          <a:effectLst/>
                        </a:rPr>
                        <a:t>9%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316752"/>
                  </a:ext>
                </a:extLst>
              </a:tr>
              <a:tr h="622495">
                <a:tc>
                  <a:txBody>
                    <a:bodyPr/>
                    <a:lstStyle/>
                    <a:p>
                      <a:pPr algn="l" fontAlgn="b"/>
                      <a:r>
                        <a:rPr lang="nl-NL" sz="2400" u="none" strike="noStrike">
                          <a:effectLst/>
                        </a:rPr>
                        <a:t>Blijver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u="none" strike="noStrike">
                          <a:effectLst/>
                        </a:rPr>
                        <a:t>60%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400" u="none" strike="noStrike" dirty="0">
                          <a:effectLst/>
                        </a:rPr>
                        <a:t>64%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4666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58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3662-415B-4FC2-8A92-A09F551AC1F9}" type="datetime1">
              <a:rPr lang="nl-NL" smtClean="0"/>
              <a:t>19-11-2017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9078"/>
            <a:ext cx="9340948" cy="539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18B9-5195-4E49-9E3D-680645780443}" type="datetime1">
              <a:rPr lang="nl-NL" smtClean="0"/>
              <a:t>19-11-2017</a:t>
            </a:fld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530016" y="1292772"/>
            <a:ext cx="7313505" cy="3037489"/>
          </a:xfrm>
        </p:spPr>
        <p:txBody>
          <a:bodyPr/>
          <a:lstStyle/>
          <a:p>
            <a:r>
              <a:rPr lang="nl-NL" dirty="0" smtClean="0"/>
              <a:t>MBO-</a:t>
            </a:r>
            <a:r>
              <a:rPr lang="nl-NL" dirty="0" err="1" smtClean="0"/>
              <a:t>ers</a:t>
            </a:r>
            <a:r>
              <a:rPr lang="nl-NL" dirty="0" smtClean="0"/>
              <a:t> in het laatste leerjaar verwachten GEEN problemen</a:t>
            </a:r>
          </a:p>
          <a:p>
            <a:r>
              <a:rPr lang="nl-NL" dirty="0" smtClean="0"/>
              <a:t>MBO-</a:t>
            </a:r>
            <a:r>
              <a:rPr lang="nl-NL" dirty="0" err="1" smtClean="0"/>
              <a:t>ers</a:t>
            </a:r>
            <a:r>
              <a:rPr lang="nl-NL" dirty="0" smtClean="0"/>
              <a:t> na 1 jaar hbo:</a:t>
            </a:r>
          </a:p>
          <a:p>
            <a:pPr>
              <a:buFontTx/>
              <a:buChar char="-"/>
            </a:pPr>
            <a:r>
              <a:rPr lang="nl-NL" dirty="0" smtClean="0"/>
              <a:t>Tekorten zelfmanagement</a:t>
            </a:r>
          </a:p>
          <a:p>
            <a:pPr>
              <a:buFontTx/>
              <a:buChar char="-"/>
            </a:pPr>
            <a:r>
              <a:rPr lang="nl-NL" dirty="0" smtClean="0"/>
              <a:t>Verkeerde verwachtingen</a:t>
            </a:r>
          </a:p>
          <a:p>
            <a:pPr>
              <a:buFontTx/>
              <a:buChar char="-"/>
            </a:pPr>
            <a:r>
              <a:rPr lang="nl-NL" dirty="0" smtClean="0"/>
              <a:t>Tekorten op </a:t>
            </a:r>
            <a:r>
              <a:rPr lang="nl-NL" dirty="0" err="1" smtClean="0"/>
              <a:t>opleidingsspecifieke</a:t>
            </a:r>
            <a:r>
              <a:rPr lang="nl-NL" dirty="0" smtClean="0"/>
              <a:t> onderdelen</a:t>
            </a:r>
          </a:p>
          <a:p>
            <a:pPr>
              <a:buFontTx/>
              <a:buChar char="-"/>
            </a:pPr>
            <a:r>
              <a:rPr lang="nl-NL" dirty="0" smtClean="0"/>
              <a:t>Slecht advies op mbo</a:t>
            </a:r>
          </a:p>
          <a:p>
            <a:pPr>
              <a:buFontTx/>
              <a:buChar char="-"/>
            </a:pPr>
            <a:r>
              <a:rPr lang="nl-NL" dirty="0" smtClean="0"/>
              <a:t>Niveau gat mbo-hbo</a:t>
            </a:r>
          </a:p>
          <a:p>
            <a:pPr>
              <a:buFontTx/>
              <a:buChar char="-"/>
            </a:pPr>
            <a:r>
              <a:rPr lang="nl-NL" dirty="0" smtClean="0"/>
              <a:t>Binding</a:t>
            </a:r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30013" y="903890"/>
            <a:ext cx="7499889" cy="388882"/>
          </a:xfrm>
        </p:spPr>
        <p:txBody>
          <a:bodyPr/>
          <a:lstStyle/>
          <a:p>
            <a:r>
              <a:rPr lang="nl-NL" dirty="0" smtClean="0"/>
              <a:t>Wat ervaren studenten als aansluitingsprobleem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19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FFF4-D0AD-4AE2-AB79-B905640AA984}" type="datetime1">
              <a:rPr lang="nl-NL" smtClean="0"/>
              <a:t>19-11-2017</a:t>
            </a:fld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530016" y="1765738"/>
            <a:ext cx="7313505" cy="2289510"/>
          </a:xfrm>
        </p:spPr>
        <p:txBody>
          <a:bodyPr/>
          <a:lstStyle/>
          <a:p>
            <a:r>
              <a:rPr lang="nl-NL" dirty="0" smtClean="0"/>
              <a:t>Motivatie</a:t>
            </a:r>
          </a:p>
          <a:p>
            <a:r>
              <a:rPr lang="nl-NL" dirty="0" smtClean="0"/>
              <a:t>Kennis/keuze van een opleiding</a:t>
            </a:r>
          </a:p>
          <a:p>
            <a:r>
              <a:rPr lang="nl-NL" dirty="0" smtClean="0"/>
              <a:t>Planning en organisatie</a:t>
            </a:r>
          </a:p>
          <a:p>
            <a:r>
              <a:rPr lang="nl-NL" dirty="0" err="1" smtClean="0"/>
              <a:t>Opleidingsspecifieke</a:t>
            </a:r>
            <a:r>
              <a:rPr lang="nl-NL" dirty="0" smtClean="0"/>
              <a:t> aansluitingsproblemen</a:t>
            </a:r>
          </a:p>
          <a:p>
            <a:r>
              <a:rPr lang="nl-NL" dirty="0" smtClean="0"/>
              <a:t>Tempo en omvang</a:t>
            </a:r>
          </a:p>
          <a:p>
            <a:r>
              <a:rPr lang="nl-NL" dirty="0" smtClean="0"/>
              <a:t>Overschatting van zichzelf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30013" y="830317"/>
            <a:ext cx="7426317" cy="609600"/>
          </a:xfrm>
        </p:spPr>
        <p:txBody>
          <a:bodyPr/>
          <a:lstStyle/>
          <a:p>
            <a:r>
              <a:rPr lang="nl-NL" dirty="0" smtClean="0"/>
              <a:t>Wat ervaart het hbo als aansluitingsprobleem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418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1563-9C03-497C-8EB5-BF715968563D}" type="datetime1">
              <a:rPr lang="nl-NL" smtClean="0"/>
              <a:t>19-11-2017</a:t>
            </a:fld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Studievaardigheden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type="body" sz="quarter" idx="11"/>
          </p:nvPr>
        </p:nvSpPr>
        <p:spPr>
          <a:xfrm>
            <a:off x="530017" y="1217473"/>
            <a:ext cx="7657542" cy="3259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       Onderzoeken                                                  Rekenvaardigheid</a:t>
            </a:r>
          </a:p>
          <a:p>
            <a:pPr marL="0" indent="0">
              <a:buNone/>
            </a:pPr>
            <a:r>
              <a:rPr lang="nl-NL" dirty="0" smtClean="0"/>
              <a:t>Reflecteren	           Taalvaardigheid</a:t>
            </a:r>
          </a:p>
          <a:p>
            <a:pPr marL="0" indent="0">
              <a:buNone/>
            </a:pPr>
            <a:r>
              <a:rPr lang="nl-NL" sz="4000" dirty="0" smtClean="0">
                <a:solidFill>
                  <a:srgbClr val="FF0000"/>
                </a:solidFill>
              </a:rPr>
              <a:t>                Plannen en organiseren</a:t>
            </a:r>
            <a:r>
              <a:rPr lang="nl-NL" dirty="0" smtClean="0"/>
              <a:t>	                 Rapporteren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Analyseren </a:t>
            </a:r>
            <a:r>
              <a:rPr lang="nl-NL" dirty="0" smtClean="0"/>
              <a:t>              Teksten lezen en leren	                         	Informatie verwerken</a:t>
            </a:r>
          </a:p>
          <a:p>
            <a:pPr marL="0" indent="0">
              <a:buNone/>
            </a:pPr>
            <a:r>
              <a:rPr lang="nl-NL" dirty="0" smtClean="0"/>
              <a:t>                      ICT	                           Samenwerken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 </a:t>
            </a:r>
            <a:r>
              <a:rPr lang="nl-NL" b="1" dirty="0" err="1" smtClean="0">
                <a:solidFill>
                  <a:srgbClr val="FF0000"/>
                </a:solidFill>
              </a:rPr>
              <a:t>Creativitet</a:t>
            </a:r>
            <a:r>
              <a:rPr lang="nl-NL" b="1" dirty="0" smtClean="0">
                <a:solidFill>
                  <a:srgbClr val="FF0000"/>
                </a:solidFill>
              </a:rPr>
              <a:t> &amp; Nieuwgierigheid                                Tempo &amp; Omvang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4993603"/>
      </p:ext>
    </p:extLst>
  </p:cSld>
  <p:clrMapOvr>
    <a:masterClrMapping/>
  </p:clrMapOvr>
</p:sld>
</file>

<file path=ppt/theme/theme1.xml><?xml version="1.0" encoding="utf-8"?>
<a:theme xmlns:a="http://schemas.openxmlformats.org/drawingml/2006/main" name="ROC van Twente">
  <a:themeElements>
    <a:clrScheme name="ROC van Twente">
      <a:dk1>
        <a:sysClr val="windowText" lastClr="000000"/>
      </a:dk1>
      <a:lt1>
        <a:sysClr val="window" lastClr="FFFFFF"/>
      </a:lt1>
      <a:dk2>
        <a:srgbClr val="0063AD"/>
      </a:dk2>
      <a:lt2>
        <a:srgbClr val="E7E6E6"/>
      </a:lt2>
      <a:accent1>
        <a:srgbClr val="0063AD"/>
      </a:accent1>
      <a:accent2>
        <a:srgbClr val="E3001A"/>
      </a:accent2>
      <a:accent3>
        <a:srgbClr val="009EE1"/>
      </a:accent3>
      <a:accent4>
        <a:srgbClr val="7FB1D6"/>
      </a:accent4>
      <a:accent5>
        <a:srgbClr val="F07F8C"/>
      </a:accent5>
      <a:accent6>
        <a:srgbClr val="F5F5F5"/>
      </a:accent6>
      <a:hlink>
        <a:srgbClr val="0063AD"/>
      </a:hlink>
      <a:folHlink>
        <a:srgbClr val="E3001A"/>
      </a:folHlink>
    </a:clrScheme>
    <a:fontScheme name="ROC van Twente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 van Twente" id="{4F5C4B6D-7504-4EC1-A774-3B6FDB52CE38}" vid="{FC34FDF3-9827-4BED-954D-A69391AA25C9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53c4e8-e6b3-4d10-8580-d19aecd1fab5"/>
    <PublishingExpirationDate xmlns="http://schemas.microsoft.com/sharepoint/v3" xsi:nil="true"/>
    <PublishingStartDate xmlns="http://schemas.microsoft.com/sharepoint/v3" xsi:nil="true"/>
    <ke971def478c42ec86406ab493826401 xmlns="3a81db7c-e4a2-44c4-a717-6c57e302ca7d">
      <Terms xmlns="http://schemas.microsoft.com/office/infopath/2007/PartnerControls"/>
    </ke971def478c42ec86406ab493826401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FF90EBFF4BA45BF23BC31DCEFA333" ma:contentTypeVersion="7" ma:contentTypeDescription="Een nieuw document maken." ma:contentTypeScope="" ma:versionID="ca92f4309cead4c2b565f5fcd0c56937">
  <xsd:schema xmlns:xsd="http://www.w3.org/2001/XMLSchema" xmlns:xs="http://www.w3.org/2001/XMLSchema" xmlns:p="http://schemas.microsoft.com/office/2006/metadata/properties" xmlns:ns1="http://schemas.microsoft.com/sharepoint/v3" xmlns:ns2="3a81db7c-e4a2-44c4-a717-6c57e302ca7d" xmlns:ns3="1253c4e8-e6b3-4d10-8580-d19aecd1fab5" targetNamespace="http://schemas.microsoft.com/office/2006/metadata/properties" ma:root="true" ma:fieldsID="c4df1333e224da94393a246f92c4ab17" ns1:_="" ns2:_="" ns3:_="">
    <xsd:import namespace="http://schemas.microsoft.com/sharepoint/v3"/>
    <xsd:import namespace="3a81db7c-e4a2-44c4-a717-6c57e302ca7d"/>
    <xsd:import namespace="1253c4e8-e6b3-4d10-8580-d19aecd1fab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3:TaxCatchAll" minOccurs="0"/>
                <xsd:element ref="ns2:ke971def478c42ec86406ab49382640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3" nillable="true" ma:displayName="Begindatum van de planning" ma:description="" ma:internalName="PublishingStartDate" ma:readOnly="false">
      <xsd:simpleType>
        <xsd:restriction base="dms:Unknown"/>
      </xsd:simpleType>
    </xsd:element>
    <xsd:element name="PublishingExpirationDate" ma:index="4" nillable="true" ma:displayName="Einddatum van de planning" ma:description="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1db7c-e4a2-44c4-a717-6c57e302ca7d" elementFormDefault="qualified">
    <xsd:import namespace="http://schemas.microsoft.com/office/2006/documentManagement/types"/>
    <xsd:import namespace="http://schemas.microsoft.com/office/infopath/2007/PartnerControls"/>
    <xsd:element name="ke971def478c42ec86406ab493826401" ma:index="8" nillable="true" ma:taxonomy="true" ma:internalName="ke971def478c42ec86406ab493826401" ma:taxonomyFieldName="Document_x0020_Eigenaar" ma:displayName="Document Eigenaar" ma:readOnly="false" ma:default="" ma:fieldId="{4e971def-478c-42ec-8640-6ab493826401}" ma:sspId="a6fa9227-f9b5-43ab-915f-85c23837608e" ma:termSetId="e7504e72-1c8a-4ab2-a969-7de53b0598f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3c4e8-e6b3-4d10-8580-d19aecd1fab5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list="{2ad35b3f-6e7f-46d5-9d47-adfd588fe86a}" ma:internalName="TaxCatchAll" ma:showField="CatchAllData" ma:web="291874f3-865b-460b-b2c0-2800f11f99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6BFDC0-98CC-419A-8FB3-769482532465}">
  <ds:schemaRefs>
    <ds:schemaRef ds:uri="1253c4e8-e6b3-4d10-8580-d19aecd1fab5"/>
    <ds:schemaRef ds:uri="http://purl.org/dc/dcmitype/"/>
    <ds:schemaRef ds:uri="3a81db7c-e4a2-44c4-a717-6c57e302ca7d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2622643-2960-4790-A67F-0BDA52D6B1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a81db7c-e4a2-44c4-a717-6c57e302ca7d"/>
    <ds:schemaRef ds:uri="1253c4e8-e6b3-4d10-8580-d19aecd1f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8E2415-E8E8-4856-92B8-9F8BCC6020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ROC van Twente</Template>
  <TotalTime>1154</TotalTime>
  <Words>259</Words>
  <Application>Microsoft Office PowerPoint</Application>
  <PresentationFormat>Diavoorstelling (16:9)</PresentationFormat>
  <Paragraphs>105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Osaka</vt:lpstr>
      <vt:lpstr>Times New Roman</vt:lpstr>
      <vt:lpstr>Open Sans</vt:lpstr>
      <vt:lpstr>Arial</vt:lpstr>
      <vt:lpstr>Calibri</vt:lpstr>
      <vt:lpstr>ROC van Twente</vt:lpstr>
      <vt:lpstr>Aansluiting mbo-hbo</vt:lpstr>
      <vt:lpstr>Wat is het probleem en wat zijn de oplossingen?</vt:lpstr>
      <vt:lpstr>Rendement Saxion naar instroom</vt:lpstr>
      <vt:lpstr>Studiesucces en de grote verschillen</vt:lpstr>
      <vt:lpstr>PowerPoint-presentatie</vt:lpstr>
      <vt:lpstr>PowerPoint-presentatie</vt:lpstr>
      <vt:lpstr>Wat ervaren studenten als aansluitingsprobleem</vt:lpstr>
      <vt:lpstr>Wat ervaart het hbo als aansluitingsprobleem</vt:lpstr>
      <vt:lpstr>Studievaardigheden</vt:lpstr>
      <vt:lpstr>Specifiek Economie studenten</vt:lpstr>
      <vt:lpstr>Hoe kunnen we dat aanpakken</vt:lpstr>
      <vt:lpstr>Leonardo da Vinci bron: creatieve synthese</vt:lpstr>
      <vt:lpstr>Conclusie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Kees Visscher</dc:creator>
  <cp:lastModifiedBy>Thomas Oosterkamp</cp:lastModifiedBy>
  <cp:revision>133</cp:revision>
  <cp:lastPrinted>2017-03-08T12:49:36Z</cp:lastPrinted>
  <dcterms:created xsi:type="dcterms:W3CDTF">2016-09-02T11:39:11Z</dcterms:created>
  <dcterms:modified xsi:type="dcterms:W3CDTF">2017-11-19T08:17:44Z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0x010100707FF90EBFF4BA45BF23BC31DCEFA333</vt:lpwstr>
  </property>
  <property fmtid="{D5CDD505-2E9C-101B-9397-08002B2CF9AE}" pid="3" name="Document Eigenaar">
    <vt:lpwstr/>
  </property>
</Properties>
</file>