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74" r:id="rId4"/>
    <p:sldId id="286" r:id="rId5"/>
    <p:sldId id="295" r:id="rId6"/>
    <p:sldId id="296" r:id="rId7"/>
    <p:sldId id="290" r:id="rId8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D5A"/>
    <a:srgbClr val="10156D"/>
    <a:srgbClr val="000056"/>
    <a:srgbClr val="FFF8FF"/>
    <a:srgbClr val="F5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9" autoAdjust="0"/>
    <p:restoredTop sz="79117" autoAdjust="0"/>
  </p:normalViewPr>
  <p:slideViewPr>
    <p:cSldViewPr snapToGrid="0">
      <p:cViewPr varScale="1">
        <p:scale>
          <a:sx n="53" d="100"/>
          <a:sy n="53" d="100"/>
        </p:scale>
        <p:origin x="86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B8889-EB8C-45C5-8A65-6BF0BE214D04}" type="datetimeFigureOut">
              <a:rPr lang="nl-NL" smtClean="0"/>
              <a:pPr/>
              <a:t>21-3-2019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514B1-D46D-4B77-91ED-E98203FE221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200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D6A52-00E3-47D2-8B08-112C178FE2FB}" type="datetimeFigureOut">
              <a:rPr lang="nl-NL" smtClean="0"/>
              <a:pPr/>
              <a:t>21-3-2019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47B51-A61B-4F29-AEFF-7927B368C2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19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47B51-A61B-4F29-AEFF-7927B368C241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4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Voorstellen</a:t>
            </a:r>
            <a:r>
              <a:rPr lang="nl-NL" baseline="0" dirty="0"/>
              <a:t> van de presentatoren en leerlingen. Kleinschalige mavo school met verschillende profielen. Het gebouw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47B51-A61B-4F29-AEFF-7927B368C241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28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011583-64B7-4412-9940-8EB7D036ECB9}" type="slidenum">
              <a:rPr lang="nl-NL" altLang="nl-NL" smtClean="0"/>
              <a:pPr>
                <a:spcBef>
                  <a:spcPct val="0"/>
                </a:spcBef>
              </a:pPr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56310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011583-64B7-4412-9940-8EB7D036ECB9}" type="slidenum">
              <a:rPr lang="nl-NL" altLang="nl-NL" smtClean="0"/>
              <a:pPr>
                <a:spcBef>
                  <a:spcPct val="0"/>
                </a:spcBef>
              </a:pPr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647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011583-64B7-4412-9940-8EB7D036ECB9}" type="slidenum">
              <a:rPr lang="nl-NL" altLang="nl-NL" smtClean="0"/>
              <a:pPr>
                <a:spcBef>
                  <a:spcPct val="0"/>
                </a:spcBef>
              </a:pPr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901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7E9E01-633E-459D-BF99-6940DF3D5DE3}" type="slidenum">
              <a:rPr lang="nl-NL" altLang="nl-NL" smtClean="0"/>
              <a:pPr>
                <a:spcBef>
                  <a:spcPct val="0"/>
                </a:spcBef>
              </a:pPr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07086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785600" y="274655"/>
            <a:ext cx="36576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12800" y="274655"/>
            <a:ext cx="107696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0687" y="0"/>
            <a:ext cx="9966960" cy="2649100"/>
          </a:xfrm>
        </p:spPr>
        <p:txBody>
          <a:bodyPr/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0" y="3901168"/>
            <a:ext cx="12192000" cy="983448"/>
          </a:xfrm>
        </p:spPr>
        <p:txBody>
          <a:bodyPr>
            <a:noAutofit/>
          </a:bodyPr>
          <a:lstStyle/>
          <a:p>
            <a:r>
              <a:rPr lang="nl-NL" sz="5400" b="1" dirty="0">
                <a:solidFill>
                  <a:schemeClr val="tx2">
                    <a:lumMod val="75000"/>
                  </a:schemeClr>
                </a:solidFill>
              </a:rPr>
              <a:t>Dé school met aandacht voor jou!</a:t>
            </a:r>
          </a:p>
          <a:p>
            <a:r>
              <a:rPr lang="nl-NL" sz="4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00" y="776315"/>
            <a:ext cx="4957730" cy="2483097"/>
          </a:xfrm>
          <a:prstGeom prst="rect">
            <a:avLst/>
          </a:prstGeom>
        </p:spPr>
      </p:pic>
      <p:pic>
        <p:nvPicPr>
          <p:cNvPr id="7" name="Picture 6" descr="Unknown-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75854" r="-9849" b="-2224"/>
          <a:stretch/>
        </p:blipFill>
        <p:spPr>
          <a:xfrm>
            <a:off x="0" y="6066692"/>
            <a:ext cx="12299462" cy="2432536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/>
        </p:nvSpPr>
        <p:spPr>
          <a:xfrm>
            <a:off x="0" y="5274845"/>
            <a:ext cx="12192000" cy="3166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know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2"/>
          <a:stretch/>
        </p:blipFill>
        <p:spPr>
          <a:xfrm>
            <a:off x="-168480" y="-840157"/>
            <a:ext cx="12360480" cy="26279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FFFFFF"/>
                </a:solidFill>
              </a:rPr>
              <a:t>Wat gaan we doen?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041765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3600" dirty="0">
                <a:solidFill>
                  <a:srgbClr val="000056"/>
                </a:solidFill>
              </a:rPr>
              <a:t>Voorstellen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3600" dirty="0">
                <a:solidFill>
                  <a:srgbClr val="000056"/>
                </a:solidFill>
              </a:rPr>
              <a:t>Over de HBM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3600" dirty="0">
                <a:solidFill>
                  <a:srgbClr val="000056"/>
                </a:solidFill>
              </a:rPr>
              <a:t>HBM en VBS 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3600" dirty="0" err="1">
                <a:solidFill>
                  <a:srgbClr val="000056"/>
                </a:solidFill>
              </a:rPr>
              <a:t>BusinessClass</a:t>
            </a:r>
            <a:r>
              <a:rPr lang="nl-NL" sz="3600" dirty="0">
                <a:solidFill>
                  <a:srgbClr val="000056"/>
                </a:solidFill>
              </a:rPr>
              <a:t> </a:t>
            </a:r>
          </a:p>
          <a:p>
            <a:endParaRPr lang="nl-NL" dirty="0"/>
          </a:p>
        </p:txBody>
      </p:sp>
      <p:pic>
        <p:nvPicPr>
          <p:cNvPr id="7" name="Afbeelding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99" y="5812693"/>
            <a:ext cx="1462886" cy="732692"/>
          </a:xfrm>
          <a:prstGeom prst="rect">
            <a:avLst/>
          </a:prstGeom>
        </p:spPr>
      </p:pic>
      <p:pic>
        <p:nvPicPr>
          <p:cNvPr id="8" name="Picture 7" descr="Unknown-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75854" r="-9849" b="-2224"/>
          <a:stretch/>
        </p:blipFill>
        <p:spPr>
          <a:xfrm>
            <a:off x="0" y="6066692"/>
            <a:ext cx="12299462" cy="2432536"/>
          </a:xfrm>
          <a:prstGeom prst="rect">
            <a:avLst/>
          </a:prstGeom>
        </p:spPr>
      </p:pic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5E6CBB7C-253D-4726-A553-283E802D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687" y="271035"/>
            <a:ext cx="3196698" cy="479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909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8" b="65953"/>
          <a:stretch/>
        </p:blipFill>
        <p:spPr>
          <a:xfrm flipV="1">
            <a:off x="0" y="-468925"/>
            <a:ext cx="11869615" cy="1292466"/>
          </a:xfrm>
          <a:prstGeom prst="rect">
            <a:avLst/>
          </a:prstGeom>
          <a:ln>
            <a:noFill/>
          </a:ln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8"/>
          <a:stretch/>
        </p:blipFill>
        <p:spPr>
          <a:xfrm>
            <a:off x="0" y="810842"/>
            <a:ext cx="11869615" cy="6048939"/>
          </a:xfrm>
        </p:spPr>
      </p:pic>
      <p:pic>
        <p:nvPicPr>
          <p:cNvPr id="9" name="Picture 8" descr="Unknown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2"/>
          <a:stretch/>
        </p:blipFill>
        <p:spPr>
          <a:xfrm>
            <a:off x="-283309" y="-1035538"/>
            <a:ext cx="12657458" cy="274515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580293" y="10373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b="1" dirty="0">
                <a:solidFill>
                  <a:schemeClr val="tx2">
                    <a:lumMod val="75000"/>
                  </a:schemeClr>
                </a:solidFill>
              </a:rPr>
              <a:t>Voorstellen</a:t>
            </a:r>
          </a:p>
        </p:txBody>
      </p:sp>
      <p:pic>
        <p:nvPicPr>
          <p:cNvPr id="13" name="Picture 12" descr="Unknown-1.png"/>
          <p:cNvPicPr>
            <a:picLocks noChangeAspect="1"/>
          </p:cNvPicPr>
          <p:nvPr/>
        </p:nvPicPr>
        <p:blipFill rotWithShape="1">
          <a:blip r:embed="rId5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63390" r="-7585" b="11681"/>
          <a:stretch/>
        </p:blipFill>
        <p:spPr>
          <a:xfrm>
            <a:off x="0" y="5148384"/>
            <a:ext cx="9144000" cy="17096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59462" y="5695462"/>
            <a:ext cx="2129691" cy="1162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Tijdelijke aanduiding voor inhoud 3"/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6" t="86511"/>
          <a:stretch/>
        </p:blipFill>
        <p:spPr>
          <a:xfrm>
            <a:off x="9779000" y="5685692"/>
            <a:ext cx="2090615" cy="1172308"/>
          </a:xfrm>
          <a:prstGeom prst="rect">
            <a:avLst/>
          </a:prstGeom>
        </p:spPr>
      </p:pic>
      <p:pic>
        <p:nvPicPr>
          <p:cNvPr id="14" name="Afbeelding 3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44" r="98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001" b="-1"/>
          <a:stretch/>
        </p:blipFill>
        <p:spPr>
          <a:xfrm>
            <a:off x="10035499" y="5636846"/>
            <a:ext cx="1462886" cy="908539"/>
          </a:xfrm>
          <a:prstGeom prst="rect">
            <a:avLst/>
          </a:prstGeom>
        </p:spPr>
      </p:pic>
      <p:sp>
        <p:nvSpPr>
          <p:cNvPr id="3" name="Wolk 2"/>
          <p:cNvSpPr/>
          <p:nvPr/>
        </p:nvSpPr>
        <p:spPr>
          <a:xfrm>
            <a:off x="5029200" y="823540"/>
            <a:ext cx="6822273" cy="29157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chemeClr val="tx2"/>
                </a:solidFill>
              </a:rPr>
              <a:t>Maaike Groen &amp;</a:t>
            </a:r>
          </a:p>
          <a:p>
            <a:pPr algn="ctr"/>
            <a:r>
              <a:rPr lang="nl-NL" sz="3200" dirty="0">
                <a:solidFill>
                  <a:schemeClr val="tx2"/>
                </a:solidFill>
              </a:rPr>
              <a:t>Saskia Jonker </a:t>
            </a:r>
          </a:p>
        </p:txBody>
      </p:sp>
    </p:spTree>
    <p:extLst>
      <p:ext uri="{BB962C8B-B14F-4D97-AF65-F5344CB8AC3E}">
        <p14:creationId xmlns:p14="http://schemas.microsoft.com/office/powerpoint/2010/main" val="135109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NL" b="1" dirty="0">
                <a:solidFill>
                  <a:srgbClr val="FFFFFF"/>
                </a:solidFill>
                <a:ea typeface="+mj-ea"/>
                <a:cs typeface="+mj-cs"/>
              </a:rPr>
              <a:t>Wat verstaan wij onder een huiswerkvrije school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0331" y="2425700"/>
            <a:ext cx="9279088" cy="331949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>
                <a:solidFill>
                  <a:srgbClr val="000056"/>
                </a:solidFill>
                <a:ea typeface="+mn-ea"/>
                <a:cs typeface="+mn-cs"/>
              </a:rPr>
              <a:t>Kleinschalige </a:t>
            </a:r>
            <a:r>
              <a:rPr lang="nl-NL" sz="3300" dirty="0">
                <a:solidFill>
                  <a:srgbClr val="000056"/>
                </a:solidFill>
                <a:ea typeface="+mn-ea"/>
                <a:cs typeface="+mn-cs"/>
              </a:rPr>
              <a:t>VMBO-T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  <a:ea typeface="+mn-ea"/>
                <a:cs typeface="+mn-cs"/>
              </a:rPr>
              <a:t>(T) huiswerkvrij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Businessclass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  <a:ea typeface="+mn-ea"/>
                <a:cs typeface="+mn-cs"/>
              </a:rPr>
              <a:t>Sportklas </a:t>
            </a:r>
            <a:endParaRPr lang="nl-NL" dirty="0">
              <a:solidFill>
                <a:srgbClr val="FF6600"/>
              </a:solidFill>
              <a:ea typeface="+mn-ea"/>
              <a:cs typeface="+mn-cs"/>
            </a:endParaRPr>
          </a:p>
          <a:p>
            <a:pPr lvl="2" eaLnBrk="1" fontAlgn="auto" hangingPunct="1">
              <a:lnSpc>
                <a:spcPct val="110000"/>
              </a:lnSpc>
              <a:spcAft>
                <a:spcPts val="0"/>
              </a:spcAft>
              <a:buSzPct val="60000"/>
              <a:buFont typeface="Wingdings" charset="2"/>
              <a:buChar char=""/>
              <a:defRPr/>
            </a:pPr>
            <a:endParaRPr lang="nl-NL" sz="2000" dirty="0">
              <a:solidFill>
                <a:srgbClr val="000056"/>
              </a:solidFill>
              <a:ea typeface="+mn-ea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sz="3600" dirty="0">
              <a:solidFill>
                <a:srgbClr val="000056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553164" y="-1344185"/>
            <a:ext cx="15898655" cy="3756216"/>
            <a:chOff x="-1553164" y="-1344185"/>
            <a:chExt cx="15898655" cy="3756216"/>
          </a:xfrm>
          <a:solidFill>
            <a:srgbClr val="E87212"/>
          </a:solidFill>
        </p:grpSpPr>
        <p:sp>
          <p:nvSpPr>
            <p:cNvPr id="5" name="Trapezoid 4"/>
            <p:cNvSpPr/>
            <p:nvPr/>
          </p:nvSpPr>
          <p:spPr>
            <a:xfrm rot="10456289">
              <a:off x="-1553164" y="-1344185"/>
              <a:ext cx="15898655" cy="3002624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Trapezoid 9"/>
            <p:cNvSpPr/>
            <p:nvPr/>
          </p:nvSpPr>
          <p:spPr>
            <a:xfrm rot="10456289">
              <a:off x="10606879" y="254972"/>
              <a:ext cx="3117876" cy="2157059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294" name="TextBox 11"/>
          <p:cNvSpPr txBox="1">
            <a:spLocks noChangeArrowheads="1"/>
          </p:cNvSpPr>
          <p:nvPr/>
        </p:nvSpPr>
        <p:spPr bwMode="auto">
          <a:xfrm>
            <a:off x="458788" y="392113"/>
            <a:ext cx="3321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400" b="1" dirty="0">
                <a:solidFill>
                  <a:schemeClr val="bg1"/>
                </a:solidFill>
              </a:rPr>
              <a:t>Over de HBM</a:t>
            </a:r>
          </a:p>
        </p:txBody>
      </p:sp>
      <p:sp>
        <p:nvSpPr>
          <p:cNvPr id="13" name="Trapezoid 12"/>
          <p:cNvSpPr/>
          <p:nvPr/>
        </p:nvSpPr>
        <p:spPr>
          <a:xfrm rot="11137985" flipV="1">
            <a:off x="-246063" y="6850063"/>
            <a:ext cx="15898813" cy="1090612"/>
          </a:xfrm>
          <a:prstGeom prst="trapezoid">
            <a:avLst>
              <a:gd name="adj" fmla="val 74575"/>
            </a:avLst>
          </a:prstGeom>
          <a:solidFill>
            <a:srgbClr val="E872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02" t="-100078" r="-31985" b="-42664"/>
          <a:stretch>
            <a:fillRect/>
          </a:stretch>
        </p:blipFill>
        <p:spPr bwMode="auto">
          <a:xfrm>
            <a:off x="9609138" y="5080000"/>
            <a:ext cx="235743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4">
            <a:extLst>
              <a:ext uri="{FF2B5EF4-FFF2-40B4-BE49-F238E27FC236}">
                <a16:creationId xmlns:a16="http://schemas.microsoft.com/office/drawing/2014/main" id="{A6DAF16A-1A50-4392-A477-82E6B9B2B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332" y="914594"/>
            <a:ext cx="6129579" cy="408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87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NL" b="1" dirty="0">
                <a:solidFill>
                  <a:srgbClr val="FFFFFF"/>
                </a:solidFill>
                <a:ea typeface="+mj-ea"/>
                <a:cs typeface="+mj-cs"/>
              </a:rPr>
              <a:t>Wat verstaan wij onder een huiswerkvrije school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6900" y="2425700"/>
            <a:ext cx="9910110" cy="364670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Gecertificeerd sinds dit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nl-NL" sz="3300" dirty="0">
                <a:solidFill>
                  <a:srgbClr val="000056"/>
                </a:solidFill>
              </a:rPr>
              <a:t>schooljaar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nl-NL" sz="3300" dirty="0">
                <a:solidFill>
                  <a:srgbClr val="000056"/>
                </a:solidFill>
              </a:rPr>
              <a:t>- </a:t>
            </a:r>
            <a:r>
              <a:rPr lang="nl-NL" sz="3300" dirty="0" err="1">
                <a:solidFill>
                  <a:srgbClr val="000056"/>
                </a:solidFill>
              </a:rPr>
              <a:t>BusinessClass</a:t>
            </a:r>
            <a:r>
              <a:rPr lang="nl-NL" sz="3300" dirty="0">
                <a:solidFill>
                  <a:srgbClr val="000056"/>
                </a:solidFill>
              </a:rPr>
              <a:t>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VBS in ontwikkeling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nl-NL" sz="3300" dirty="0">
                <a:solidFill>
                  <a:srgbClr val="000056"/>
                </a:solidFill>
              </a:rPr>
              <a:t>- </a:t>
            </a:r>
            <a:r>
              <a:rPr lang="nl-NL" sz="3300" dirty="0" err="1">
                <a:solidFill>
                  <a:srgbClr val="000056"/>
                </a:solidFill>
              </a:rPr>
              <a:t>Schoolbreed</a:t>
            </a:r>
            <a:r>
              <a:rPr lang="nl-NL" sz="3300" dirty="0">
                <a:solidFill>
                  <a:srgbClr val="000056"/>
                </a:solidFill>
              </a:rPr>
              <a:t>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nl-NL" dirty="0">
              <a:solidFill>
                <a:srgbClr val="FF6600"/>
              </a:solidFill>
              <a:ea typeface="+mn-ea"/>
              <a:cs typeface="+mn-cs"/>
            </a:endParaRPr>
          </a:p>
          <a:p>
            <a:pPr lvl="2" eaLnBrk="1" fontAlgn="auto" hangingPunct="1">
              <a:lnSpc>
                <a:spcPct val="110000"/>
              </a:lnSpc>
              <a:spcAft>
                <a:spcPts val="0"/>
              </a:spcAft>
              <a:buSzPct val="60000"/>
              <a:buFont typeface="Wingdings" charset="2"/>
              <a:buChar char=""/>
              <a:defRPr/>
            </a:pPr>
            <a:endParaRPr lang="nl-NL" sz="2000" dirty="0">
              <a:solidFill>
                <a:srgbClr val="000056"/>
              </a:solidFill>
              <a:ea typeface="+mn-ea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sz="3600" dirty="0">
              <a:solidFill>
                <a:srgbClr val="000056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553164" y="-1344185"/>
            <a:ext cx="15898655" cy="3756216"/>
            <a:chOff x="-1553164" y="-1344185"/>
            <a:chExt cx="15898655" cy="3756216"/>
          </a:xfrm>
          <a:solidFill>
            <a:srgbClr val="E87212"/>
          </a:solidFill>
        </p:grpSpPr>
        <p:sp>
          <p:nvSpPr>
            <p:cNvPr id="5" name="Trapezoid 4"/>
            <p:cNvSpPr/>
            <p:nvPr/>
          </p:nvSpPr>
          <p:spPr>
            <a:xfrm rot="10456289">
              <a:off x="-1553164" y="-1344185"/>
              <a:ext cx="15898655" cy="3002624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Trapezoid 9"/>
            <p:cNvSpPr/>
            <p:nvPr/>
          </p:nvSpPr>
          <p:spPr>
            <a:xfrm rot="10456289">
              <a:off x="10606879" y="254972"/>
              <a:ext cx="3117876" cy="2157059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294" name="TextBox 11"/>
          <p:cNvSpPr txBox="1">
            <a:spLocks noChangeArrowheads="1"/>
          </p:cNvSpPr>
          <p:nvPr/>
        </p:nvSpPr>
        <p:spPr bwMode="auto">
          <a:xfrm>
            <a:off x="458788" y="392113"/>
            <a:ext cx="40046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400" b="1" dirty="0">
                <a:solidFill>
                  <a:schemeClr val="bg1"/>
                </a:solidFill>
              </a:rPr>
              <a:t>De HBM </a:t>
            </a:r>
            <a:r>
              <a:rPr lang="en-US" altLang="nl-NL" sz="4400" b="1" dirty="0" err="1">
                <a:solidFill>
                  <a:schemeClr val="bg1"/>
                </a:solidFill>
              </a:rPr>
              <a:t>en</a:t>
            </a:r>
            <a:r>
              <a:rPr lang="en-US" altLang="nl-NL" sz="4400" b="1" dirty="0">
                <a:solidFill>
                  <a:schemeClr val="bg1"/>
                </a:solidFill>
              </a:rPr>
              <a:t> VBS </a:t>
            </a:r>
          </a:p>
        </p:txBody>
      </p:sp>
      <p:sp>
        <p:nvSpPr>
          <p:cNvPr id="13" name="Trapezoid 12"/>
          <p:cNvSpPr/>
          <p:nvPr/>
        </p:nvSpPr>
        <p:spPr>
          <a:xfrm rot="11137985" flipV="1">
            <a:off x="-246063" y="6850063"/>
            <a:ext cx="15898813" cy="1090612"/>
          </a:xfrm>
          <a:prstGeom prst="trapezoid">
            <a:avLst>
              <a:gd name="adj" fmla="val 74575"/>
            </a:avLst>
          </a:prstGeom>
          <a:solidFill>
            <a:srgbClr val="E872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02" t="-100078" r="-31985" b="-42664"/>
          <a:stretch>
            <a:fillRect/>
          </a:stretch>
        </p:blipFill>
        <p:spPr bwMode="auto">
          <a:xfrm>
            <a:off x="9609138" y="5080000"/>
            <a:ext cx="235743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ijdelijke aanduiding voor inhoud 3">
            <a:extLst>
              <a:ext uri="{FF2B5EF4-FFF2-40B4-BE49-F238E27FC236}">
                <a16:creationId xmlns:a16="http://schemas.microsoft.com/office/drawing/2014/main" id="{DAC74057-2AF6-4BA5-ACFB-CA8B0F063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547" y="975633"/>
            <a:ext cx="5918407" cy="394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39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NL" b="1" dirty="0">
                <a:solidFill>
                  <a:srgbClr val="FFFFFF"/>
                </a:solidFill>
                <a:ea typeface="+mj-ea"/>
                <a:cs typeface="+mj-cs"/>
              </a:rPr>
              <a:t>Wat verstaan wij onder een huiswerkvrije school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1143" y="2614290"/>
            <a:ext cx="11278268" cy="35194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Jaar 1: Presenteren, website maken, bloggen/ </a:t>
            </a:r>
            <a:r>
              <a:rPr lang="nl-NL" sz="3300" dirty="0" err="1">
                <a:solidFill>
                  <a:srgbClr val="000056"/>
                </a:solidFill>
              </a:rPr>
              <a:t>vloggen</a:t>
            </a:r>
            <a:r>
              <a:rPr lang="nl-NL" sz="3300" dirty="0">
                <a:solidFill>
                  <a:srgbClr val="000056"/>
                </a:solidFill>
              </a:rPr>
              <a:t> </a:t>
            </a:r>
            <a:endParaRPr lang="nl-NL" sz="3300" dirty="0">
              <a:solidFill>
                <a:srgbClr val="000056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Jaar 2: Ondernemen de basis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Jaar 3: Associatie diploma, basiskennis ondernemen </a:t>
            </a:r>
            <a:endParaRPr lang="nl-NL" sz="3300" dirty="0">
              <a:solidFill>
                <a:srgbClr val="000056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Jaar 4: In </a:t>
            </a:r>
            <a:r>
              <a:rPr lang="nl-NL" sz="3300" dirty="0" err="1">
                <a:solidFill>
                  <a:srgbClr val="000056"/>
                </a:solidFill>
              </a:rPr>
              <a:t>process</a:t>
            </a:r>
            <a:r>
              <a:rPr lang="nl-NL" sz="3300" dirty="0">
                <a:solidFill>
                  <a:srgbClr val="000056"/>
                </a:solidFill>
              </a:rPr>
              <a:t>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nl-NL" sz="3300" dirty="0">
              <a:solidFill>
                <a:srgbClr val="000056"/>
              </a:solidFill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nl-NL" dirty="0">
              <a:solidFill>
                <a:srgbClr val="FF6600"/>
              </a:solidFill>
              <a:ea typeface="+mn-ea"/>
              <a:cs typeface="+mn-cs"/>
            </a:endParaRPr>
          </a:p>
          <a:p>
            <a:pPr lvl="2" eaLnBrk="1" fontAlgn="auto" hangingPunct="1">
              <a:lnSpc>
                <a:spcPct val="110000"/>
              </a:lnSpc>
              <a:spcAft>
                <a:spcPts val="0"/>
              </a:spcAft>
              <a:buSzPct val="60000"/>
              <a:buFont typeface="Wingdings" charset="2"/>
              <a:buChar char=""/>
              <a:defRPr/>
            </a:pPr>
            <a:endParaRPr lang="nl-NL" sz="2000" dirty="0">
              <a:solidFill>
                <a:srgbClr val="000056"/>
              </a:solidFill>
              <a:ea typeface="+mn-ea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sz="3600" dirty="0">
              <a:solidFill>
                <a:srgbClr val="000056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553164" y="-1344185"/>
            <a:ext cx="15898655" cy="3756216"/>
            <a:chOff x="-1553164" y="-1344185"/>
            <a:chExt cx="15898655" cy="3756216"/>
          </a:xfrm>
          <a:solidFill>
            <a:srgbClr val="E87212"/>
          </a:solidFill>
        </p:grpSpPr>
        <p:sp>
          <p:nvSpPr>
            <p:cNvPr id="5" name="Trapezoid 4"/>
            <p:cNvSpPr/>
            <p:nvPr/>
          </p:nvSpPr>
          <p:spPr>
            <a:xfrm rot="10456289">
              <a:off x="-1553164" y="-1344185"/>
              <a:ext cx="15898655" cy="3002624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Trapezoid 9"/>
            <p:cNvSpPr/>
            <p:nvPr/>
          </p:nvSpPr>
          <p:spPr>
            <a:xfrm rot="10456289">
              <a:off x="10606879" y="254972"/>
              <a:ext cx="3117876" cy="2157059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294" name="TextBox 11"/>
          <p:cNvSpPr txBox="1">
            <a:spLocks noChangeArrowheads="1"/>
          </p:cNvSpPr>
          <p:nvPr/>
        </p:nvSpPr>
        <p:spPr bwMode="auto">
          <a:xfrm>
            <a:off x="458788" y="392113"/>
            <a:ext cx="42611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400" b="1" dirty="0">
                <a:solidFill>
                  <a:schemeClr val="bg1"/>
                </a:solidFill>
              </a:rPr>
              <a:t>De </a:t>
            </a:r>
            <a:r>
              <a:rPr lang="en-US" altLang="nl-NL" sz="4400" b="1" dirty="0" err="1">
                <a:solidFill>
                  <a:schemeClr val="bg1"/>
                </a:solidFill>
              </a:rPr>
              <a:t>BusinessClass</a:t>
            </a:r>
            <a:r>
              <a:rPr lang="en-US" altLang="nl-NL" sz="4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rapezoid 12"/>
          <p:cNvSpPr/>
          <p:nvPr/>
        </p:nvSpPr>
        <p:spPr>
          <a:xfrm rot="11137985" flipV="1">
            <a:off x="-246063" y="6850063"/>
            <a:ext cx="15898813" cy="1090612"/>
          </a:xfrm>
          <a:prstGeom prst="trapezoid">
            <a:avLst>
              <a:gd name="adj" fmla="val 74575"/>
            </a:avLst>
          </a:prstGeom>
          <a:solidFill>
            <a:srgbClr val="E872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02" t="-100078" r="-31985" b="-42664"/>
          <a:stretch>
            <a:fillRect/>
          </a:stretch>
        </p:blipFill>
        <p:spPr bwMode="auto">
          <a:xfrm>
            <a:off x="9609138" y="5080000"/>
            <a:ext cx="235743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45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NL" b="1" dirty="0">
                <a:solidFill>
                  <a:srgbClr val="FFFFFF"/>
                </a:solidFill>
                <a:ea typeface="+mj-ea"/>
                <a:cs typeface="+mj-cs"/>
              </a:rPr>
              <a:t>Wat verstaan wij onder een huiswerkvrije school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6900" y="2425700"/>
            <a:ext cx="5172075" cy="35194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  <a:ea typeface="+mn-ea"/>
                <a:cs typeface="+mn-cs"/>
              </a:rPr>
              <a:t>Het schild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sz="3300" dirty="0">
                <a:solidFill>
                  <a:srgbClr val="000056"/>
                </a:solidFill>
              </a:rPr>
              <a:t>Business canvas model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nl-NL" sz="3300" dirty="0">
              <a:solidFill>
                <a:srgbClr val="000056"/>
              </a:solidFill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nl-NL" sz="3300" dirty="0">
                <a:solidFill>
                  <a:srgbClr val="000056"/>
                </a:solidFill>
              </a:rPr>
              <a:t> </a:t>
            </a:r>
            <a:endParaRPr lang="nl-NL" sz="3300" dirty="0">
              <a:solidFill>
                <a:srgbClr val="000056"/>
              </a:solidFill>
              <a:ea typeface="+mn-ea"/>
              <a:cs typeface="+mn-cs"/>
            </a:endParaRPr>
          </a:p>
          <a:p>
            <a:pPr lvl="2" eaLnBrk="1" fontAlgn="auto" hangingPunct="1">
              <a:lnSpc>
                <a:spcPct val="110000"/>
              </a:lnSpc>
              <a:spcAft>
                <a:spcPts val="0"/>
              </a:spcAft>
              <a:buSzPct val="60000"/>
              <a:buFont typeface="Wingdings" charset="2"/>
              <a:buChar char=""/>
              <a:defRPr/>
            </a:pPr>
            <a:endParaRPr lang="nl-NL" sz="2000" dirty="0">
              <a:solidFill>
                <a:srgbClr val="000056"/>
              </a:solidFill>
              <a:ea typeface="+mn-ea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sz="3600" dirty="0">
              <a:solidFill>
                <a:srgbClr val="000056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01238" y="5753100"/>
            <a:ext cx="1666875" cy="84137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2" t="-66" r="2" b="-5452"/>
          <a:stretch>
            <a:fillRect/>
          </a:stretch>
        </p:blipFill>
        <p:spPr bwMode="auto">
          <a:xfrm>
            <a:off x="9952038" y="5811838"/>
            <a:ext cx="15462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1553164" y="-1344185"/>
            <a:ext cx="15898655" cy="3756216"/>
            <a:chOff x="-1553164" y="-1344185"/>
            <a:chExt cx="15898655" cy="3756216"/>
          </a:xfrm>
          <a:solidFill>
            <a:srgbClr val="E87212"/>
          </a:solidFill>
        </p:grpSpPr>
        <p:sp>
          <p:nvSpPr>
            <p:cNvPr id="5" name="Trapezoid 4"/>
            <p:cNvSpPr/>
            <p:nvPr/>
          </p:nvSpPr>
          <p:spPr>
            <a:xfrm rot="10456289">
              <a:off x="-1553164" y="-1344185"/>
              <a:ext cx="15898655" cy="3002624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Trapezoid 9"/>
            <p:cNvSpPr/>
            <p:nvPr/>
          </p:nvSpPr>
          <p:spPr>
            <a:xfrm rot="10456289">
              <a:off x="10606879" y="254972"/>
              <a:ext cx="3117876" cy="2157059"/>
            </a:xfrm>
            <a:prstGeom prst="trapezoid">
              <a:avLst>
                <a:gd name="adj" fmla="val 7457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455382" y="251260"/>
            <a:ext cx="63060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400" b="1" dirty="0" err="1">
                <a:solidFill>
                  <a:schemeClr val="bg1"/>
                </a:solidFill>
              </a:rPr>
              <a:t>BusinessClass</a:t>
            </a:r>
            <a:r>
              <a:rPr lang="en-US" altLang="nl-NL" sz="4400" b="1" dirty="0">
                <a:solidFill>
                  <a:schemeClr val="bg1"/>
                </a:solidFill>
              </a:rPr>
              <a:t> </a:t>
            </a:r>
            <a:r>
              <a:rPr lang="en-US" altLang="nl-NL" sz="4400" b="1" dirty="0" err="1">
                <a:solidFill>
                  <a:schemeClr val="bg1"/>
                </a:solidFill>
              </a:rPr>
              <a:t>opdrachten</a:t>
            </a:r>
            <a:r>
              <a:rPr lang="en-US" altLang="nl-NL" sz="4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rapezoid 12"/>
          <p:cNvSpPr/>
          <p:nvPr/>
        </p:nvSpPr>
        <p:spPr>
          <a:xfrm rot="11137985" flipV="1">
            <a:off x="-246063" y="6670675"/>
            <a:ext cx="15898813" cy="1089025"/>
          </a:xfrm>
          <a:prstGeom prst="trapezoid">
            <a:avLst>
              <a:gd name="adj" fmla="val 74575"/>
            </a:avLst>
          </a:prstGeom>
          <a:solidFill>
            <a:srgbClr val="E872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" name="Tijdelijke aanduiding voor inhoud 3">
            <a:extLst>
              <a:ext uri="{FF2B5EF4-FFF2-40B4-BE49-F238E27FC236}">
                <a16:creationId xmlns:a16="http://schemas.microsoft.com/office/drawing/2014/main" id="{8DAFBA6E-F412-437C-9992-6A89416EF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90" y="997323"/>
            <a:ext cx="6292421" cy="419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572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143</Words>
  <Application>Microsoft Office PowerPoint</Application>
  <PresentationFormat>Breedbeeld</PresentationFormat>
  <Paragraphs>50</Paragraphs>
  <Slides>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Office-thema</vt:lpstr>
      <vt:lpstr> </vt:lpstr>
      <vt:lpstr>Wat gaan we doen?</vt:lpstr>
      <vt:lpstr>PowerPoint-presentatie</vt:lpstr>
      <vt:lpstr>Wat verstaan wij onder een huiswerkvrije school</vt:lpstr>
      <vt:lpstr>Wat verstaan wij onder een huiswerkvrije school</vt:lpstr>
      <vt:lpstr>Wat verstaan wij onder een huiswerkvrije school</vt:lpstr>
      <vt:lpstr>Wat verstaan wij onder een huiswerkvrije school</vt:lpstr>
    </vt:vector>
  </TitlesOfParts>
  <Company>Stichting IRIS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HBM</dc:title>
  <dc:creator>Ilan van Veen</dc:creator>
  <cp:lastModifiedBy>Maaike Groen</cp:lastModifiedBy>
  <cp:revision>111</cp:revision>
  <cp:lastPrinted>2016-11-07T06:53:28Z</cp:lastPrinted>
  <dcterms:created xsi:type="dcterms:W3CDTF">2016-09-23T13:03:50Z</dcterms:created>
  <dcterms:modified xsi:type="dcterms:W3CDTF">2019-03-21T07:46:34Z</dcterms:modified>
</cp:coreProperties>
</file>