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</p:sldMasterIdLst>
  <p:notesMasterIdLst>
    <p:notesMasterId r:id="rId26"/>
  </p:notesMasterIdLst>
  <p:handoutMasterIdLst>
    <p:handoutMasterId r:id="rId27"/>
  </p:handoutMasterIdLst>
  <p:sldIdLst>
    <p:sldId id="256" r:id="rId2"/>
    <p:sldId id="306" r:id="rId3"/>
    <p:sldId id="307" r:id="rId4"/>
    <p:sldId id="308" r:id="rId5"/>
    <p:sldId id="318" r:id="rId6"/>
    <p:sldId id="310" r:id="rId7"/>
    <p:sldId id="311" r:id="rId8"/>
    <p:sldId id="312" r:id="rId9"/>
    <p:sldId id="321" r:id="rId10"/>
    <p:sldId id="323" r:id="rId11"/>
    <p:sldId id="326" r:id="rId12"/>
    <p:sldId id="319" r:id="rId13"/>
    <p:sldId id="320" r:id="rId14"/>
    <p:sldId id="324" r:id="rId15"/>
    <p:sldId id="333" r:id="rId16"/>
    <p:sldId id="335" r:id="rId17"/>
    <p:sldId id="336" r:id="rId18"/>
    <p:sldId id="340" r:id="rId19"/>
    <p:sldId id="337" r:id="rId20"/>
    <p:sldId id="338" r:id="rId21"/>
    <p:sldId id="315" r:id="rId22"/>
    <p:sldId id="322" r:id="rId23"/>
    <p:sldId id="316" r:id="rId24"/>
    <p:sldId id="339" r:id="rId25"/>
  </p:sldIdLst>
  <p:sldSz cx="9144000" cy="6858000" type="screen4x3"/>
  <p:notesSz cx="6669088" cy="987266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8102" autoAdjust="0"/>
  </p:normalViewPr>
  <p:slideViewPr>
    <p:cSldViewPr>
      <p:cViewPr varScale="1">
        <p:scale>
          <a:sx n="57" d="100"/>
          <a:sy n="57" d="100"/>
        </p:scale>
        <p:origin x="180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3110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D3BF1B-1615-448D-AD99-B8DEB443766C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28A5EBF-7AE1-4844-A811-3C187724F548}">
      <dgm:prSet phldrT="[Tekst]" custT="1"/>
      <dgm:spPr/>
      <dgm:t>
        <a:bodyPr/>
        <a:lstStyle/>
        <a:p>
          <a:r>
            <a:rPr lang="nl-NL" sz="2800" smtClean="0"/>
            <a:t>Actor</a:t>
          </a:r>
          <a:endParaRPr lang="nl-NL" sz="2800" dirty="0"/>
        </a:p>
      </dgm:t>
    </dgm:pt>
    <dgm:pt modelId="{5E9D1319-B1DB-4945-8D67-3A35E18B5DF5}" type="parTrans" cxnId="{2B2959C2-C84A-4FA0-885C-E9F5AAAA4A30}">
      <dgm:prSet/>
      <dgm:spPr/>
      <dgm:t>
        <a:bodyPr/>
        <a:lstStyle/>
        <a:p>
          <a:endParaRPr lang="nl-NL"/>
        </a:p>
      </dgm:t>
    </dgm:pt>
    <dgm:pt modelId="{B5D5612E-6FA1-4CAE-A017-5AF1A2A60A62}" type="sibTrans" cxnId="{2B2959C2-C84A-4FA0-885C-E9F5AAAA4A30}">
      <dgm:prSet/>
      <dgm:spPr/>
      <dgm:t>
        <a:bodyPr/>
        <a:lstStyle/>
        <a:p>
          <a:endParaRPr lang="nl-NL"/>
        </a:p>
      </dgm:t>
    </dgm:pt>
    <dgm:pt modelId="{10BDE82E-8294-437E-B328-B9FD9B785DE5}">
      <dgm:prSet phldrT="[Tekst]" custT="1"/>
      <dgm:spPr/>
      <dgm:t>
        <a:bodyPr/>
        <a:lstStyle/>
        <a:p>
          <a:r>
            <a:rPr lang="nl-NL" sz="3200" dirty="0" smtClean="0"/>
            <a:t>Doel</a:t>
          </a:r>
          <a:endParaRPr lang="nl-NL" sz="3200" dirty="0"/>
        </a:p>
      </dgm:t>
    </dgm:pt>
    <dgm:pt modelId="{7D1F0061-6302-4273-B453-0F6F1BCB43D8}" type="parTrans" cxnId="{4040203D-1451-4C7C-96B1-499D1A6BCB6A}">
      <dgm:prSet/>
      <dgm:spPr/>
      <dgm:t>
        <a:bodyPr/>
        <a:lstStyle/>
        <a:p>
          <a:endParaRPr lang="nl-NL"/>
        </a:p>
      </dgm:t>
    </dgm:pt>
    <dgm:pt modelId="{26E9338A-7D96-4FF7-BA9D-ED1156993E5A}" type="sibTrans" cxnId="{4040203D-1451-4C7C-96B1-499D1A6BCB6A}">
      <dgm:prSet/>
      <dgm:spPr/>
      <dgm:t>
        <a:bodyPr/>
        <a:lstStyle/>
        <a:p>
          <a:endParaRPr lang="nl-NL"/>
        </a:p>
      </dgm:t>
    </dgm:pt>
    <dgm:pt modelId="{35AAF15C-450D-4035-A76B-4D1AA28B585C}">
      <dgm:prSet phldrT="[Tekst]" custT="1"/>
      <dgm:spPr/>
      <dgm:t>
        <a:bodyPr/>
        <a:lstStyle/>
        <a:p>
          <a:r>
            <a:rPr lang="nl-NL" sz="2800" dirty="0" smtClean="0"/>
            <a:t>Techniek</a:t>
          </a:r>
          <a:endParaRPr lang="nl-NL" sz="1800" dirty="0" smtClean="0"/>
        </a:p>
      </dgm:t>
    </dgm:pt>
    <dgm:pt modelId="{2834DA66-0F5C-4E6D-8ED2-42C64203637F}" type="sibTrans" cxnId="{6C45770A-14BD-4F37-A9A0-3E04F26778E9}">
      <dgm:prSet/>
      <dgm:spPr/>
      <dgm:t>
        <a:bodyPr/>
        <a:lstStyle/>
        <a:p>
          <a:endParaRPr lang="nl-NL"/>
        </a:p>
      </dgm:t>
    </dgm:pt>
    <dgm:pt modelId="{9A4D00A8-FC15-49A0-BBB2-36B86EFCC463}" type="parTrans" cxnId="{6C45770A-14BD-4F37-A9A0-3E04F26778E9}">
      <dgm:prSet/>
      <dgm:spPr/>
      <dgm:t>
        <a:bodyPr/>
        <a:lstStyle/>
        <a:p>
          <a:endParaRPr lang="nl-NL"/>
        </a:p>
      </dgm:t>
    </dgm:pt>
    <dgm:pt modelId="{6AC4231E-2B67-49EB-AEBC-6A98154B2800}" type="pres">
      <dgm:prSet presAssocID="{AFD3BF1B-1615-448D-AD99-B8DEB443766C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nl-NL"/>
        </a:p>
      </dgm:t>
    </dgm:pt>
    <dgm:pt modelId="{B386C9D6-C85E-47AA-BCCB-90F6F218C888}" type="pres">
      <dgm:prSet presAssocID="{10BDE82E-8294-437E-B328-B9FD9B785DE5}" presName="Accent3" presStyleCnt="0"/>
      <dgm:spPr/>
    </dgm:pt>
    <dgm:pt modelId="{4ADF9D1D-C17B-40D7-8901-EDBB2780D8A7}" type="pres">
      <dgm:prSet presAssocID="{10BDE82E-8294-437E-B328-B9FD9B785DE5}" presName="Accent" presStyleLbl="node1" presStyleIdx="0" presStyleCnt="3"/>
      <dgm:spPr/>
    </dgm:pt>
    <dgm:pt modelId="{4C0A8467-CF5D-4AEA-9485-1FC1B649C793}" type="pres">
      <dgm:prSet presAssocID="{10BDE82E-8294-437E-B328-B9FD9B785DE5}" presName="ParentBackground3" presStyleCnt="0"/>
      <dgm:spPr/>
    </dgm:pt>
    <dgm:pt modelId="{BBC9A774-1AF7-46E9-A49F-E681AEA6F258}" type="pres">
      <dgm:prSet presAssocID="{10BDE82E-8294-437E-B328-B9FD9B785DE5}" presName="ParentBackground" presStyleLbl="fgAcc1" presStyleIdx="0" presStyleCnt="3"/>
      <dgm:spPr/>
      <dgm:t>
        <a:bodyPr/>
        <a:lstStyle/>
        <a:p>
          <a:endParaRPr lang="nl-NL"/>
        </a:p>
      </dgm:t>
    </dgm:pt>
    <dgm:pt modelId="{409D2E99-9531-49D4-AC70-225181279A4F}" type="pres">
      <dgm:prSet presAssocID="{10BDE82E-8294-437E-B328-B9FD9B785DE5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AE85FE59-FE84-467C-B1D6-E0F641BDC739}" type="pres">
      <dgm:prSet presAssocID="{35AAF15C-450D-4035-A76B-4D1AA28B585C}" presName="Accent2" presStyleCnt="0"/>
      <dgm:spPr/>
    </dgm:pt>
    <dgm:pt modelId="{A85DD05E-9FAC-4680-93DE-B0065C53BDDA}" type="pres">
      <dgm:prSet presAssocID="{35AAF15C-450D-4035-A76B-4D1AA28B585C}" presName="Accent" presStyleLbl="node1" presStyleIdx="1" presStyleCnt="3"/>
      <dgm:spPr/>
    </dgm:pt>
    <dgm:pt modelId="{C05E15B8-DC4F-4E1A-838C-BAC8D051AFCC}" type="pres">
      <dgm:prSet presAssocID="{35AAF15C-450D-4035-A76B-4D1AA28B585C}" presName="ParentBackground2" presStyleCnt="0"/>
      <dgm:spPr/>
    </dgm:pt>
    <dgm:pt modelId="{881990D4-EE73-41A4-9A95-85D4E580C472}" type="pres">
      <dgm:prSet presAssocID="{35AAF15C-450D-4035-A76B-4D1AA28B585C}" presName="ParentBackground" presStyleLbl="fgAcc1" presStyleIdx="1" presStyleCnt="3"/>
      <dgm:spPr/>
      <dgm:t>
        <a:bodyPr/>
        <a:lstStyle/>
        <a:p>
          <a:endParaRPr lang="nl-NL"/>
        </a:p>
      </dgm:t>
    </dgm:pt>
    <dgm:pt modelId="{5880D742-E98A-4A1E-BB3A-2A426920FF0D}" type="pres">
      <dgm:prSet presAssocID="{35AAF15C-450D-4035-A76B-4D1AA28B585C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B1197E8-A1D8-4D3A-970D-01996C72E759}" type="pres">
      <dgm:prSet presAssocID="{B28A5EBF-7AE1-4844-A811-3C187724F548}" presName="Accent1" presStyleCnt="0"/>
      <dgm:spPr/>
    </dgm:pt>
    <dgm:pt modelId="{34F5CFCB-0699-4034-BDF6-7675506D6E01}" type="pres">
      <dgm:prSet presAssocID="{B28A5EBF-7AE1-4844-A811-3C187724F548}" presName="Accent" presStyleLbl="node1" presStyleIdx="2" presStyleCnt="3"/>
      <dgm:spPr/>
    </dgm:pt>
    <dgm:pt modelId="{2FEE880E-41A7-458D-B03D-0B96968185C6}" type="pres">
      <dgm:prSet presAssocID="{B28A5EBF-7AE1-4844-A811-3C187724F548}" presName="ParentBackground1" presStyleCnt="0"/>
      <dgm:spPr/>
    </dgm:pt>
    <dgm:pt modelId="{A7D9403A-2FFE-49D7-8F39-ED3421061DC2}" type="pres">
      <dgm:prSet presAssocID="{B28A5EBF-7AE1-4844-A811-3C187724F548}" presName="ParentBackground" presStyleLbl="fgAcc1" presStyleIdx="2" presStyleCnt="3"/>
      <dgm:spPr/>
      <dgm:t>
        <a:bodyPr/>
        <a:lstStyle/>
        <a:p>
          <a:endParaRPr lang="nl-NL"/>
        </a:p>
      </dgm:t>
    </dgm:pt>
    <dgm:pt modelId="{76107299-F97B-4DAA-8433-DE4628E6958C}" type="pres">
      <dgm:prSet presAssocID="{B28A5EBF-7AE1-4844-A811-3C187724F548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0B1F805B-2826-48B3-92F6-1C5287B15CF0}" type="presOf" srcId="{B28A5EBF-7AE1-4844-A811-3C187724F548}" destId="{A7D9403A-2FFE-49D7-8F39-ED3421061DC2}" srcOrd="0" destOrd="0" presId="urn:microsoft.com/office/officeart/2011/layout/CircleProcess"/>
    <dgm:cxn modelId="{6C45770A-14BD-4F37-A9A0-3E04F26778E9}" srcId="{AFD3BF1B-1615-448D-AD99-B8DEB443766C}" destId="{35AAF15C-450D-4035-A76B-4D1AA28B585C}" srcOrd="1" destOrd="0" parTransId="{9A4D00A8-FC15-49A0-BBB2-36B86EFCC463}" sibTransId="{2834DA66-0F5C-4E6D-8ED2-42C64203637F}"/>
    <dgm:cxn modelId="{28D0E72B-F64B-43A5-A428-4481465A997C}" type="presOf" srcId="{10BDE82E-8294-437E-B328-B9FD9B785DE5}" destId="{BBC9A774-1AF7-46E9-A49F-E681AEA6F258}" srcOrd="0" destOrd="0" presId="urn:microsoft.com/office/officeart/2011/layout/CircleProcess"/>
    <dgm:cxn modelId="{2B2959C2-C84A-4FA0-885C-E9F5AAAA4A30}" srcId="{AFD3BF1B-1615-448D-AD99-B8DEB443766C}" destId="{B28A5EBF-7AE1-4844-A811-3C187724F548}" srcOrd="0" destOrd="0" parTransId="{5E9D1319-B1DB-4945-8D67-3A35E18B5DF5}" sibTransId="{B5D5612E-6FA1-4CAE-A017-5AF1A2A60A62}"/>
    <dgm:cxn modelId="{E1E5D552-774D-4469-AD67-20265DBCA07D}" type="presOf" srcId="{AFD3BF1B-1615-448D-AD99-B8DEB443766C}" destId="{6AC4231E-2B67-49EB-AEBC-6A98154B2800}" srcOrd="0" destOrd="0" presId="urn:microsoft.com/office/officeart/2011/layout/CircleProcess"/>
    <dgm:cxn modelId="{27F3E5B1-E660-40E2-8E8C-EE9807E8A06F}" type="presOf" srcId="{B28A5EBF-7AE1-4844-A811-3C187724F548}" destId="{76107299-F97B-4DAA-8433-DE4628E6958C}" srcOrd="1" destOrd="0" presId="urn:microsoft.com/office/officeart/2011/layout/CircleProcess"/>
    <dgm:cxn modelId="{54F1E8CF-6868-4D3B-8918-1A988B05F63F}" type="presOf" srcId="{35AAF15C-450D-4035-A76B-4D1AA28B585C}" destId="{881990D4-EE73-41A4-9A95-85D4E580C472}" srcOrd="0" destOrd="0" presId="urn:microsoft.com/office/officeart/2011/layout/CircleProcess"/>
    <dgm:cxn modelId="{2549F3E1-9A80-4804-B641-DD1BDCFA54FD}" type="presOf" srcId="{35AAF15C-450D-4035-A76B-4D1AA28B585C}" destId="{5880D742-E98A-4A1E-BB3A-2A426920FF0D}" srcOrd="1" destOrd="0" presId="urn:microsoft.com/office/officeart/2011/layout/CircleProcess"/>
    <dgm:cxn modelId="{5217878D-E4BF-4524-A08E-E9DBA012F3BB}" type="presOf" srcId="{10BDE82E-8294-437E-B328-B9FD9B785DE5}" destId="{409D2E99-9531-49D4-AC70-225181279A4F}" srcOrd="1" destOrd="0" presId="urn:microsoft.com/office/officeart/2011/layout/CircleProcess"/>
    <dgm:cxn modelId="{4040203D-1451-4C7C-96B1-499D1A6BCB6A}" srcId="{AFD3BF1B-1615-448D-AD99-B8DEB443766C}" destId="{10BDE82E-8294-437E-B328-B9FD9B785DE5}" srcOrd="2" destOrd="0" parTransId="{7D1F0061-6302-4273-B453-0F6F1BCB43D8}" sibTransId="{26E9338A-7D96-4FF7-BA9D-ED1156993E5A}"/>
    <dgm:cxn modelId="{B2F38931-C6C6-4B84-BEF0-33930F13C7AE}" type="presParOf" srcId="{6AC4231E-2B67-49EB-AEBC-6A98154B2800}" destId="{B386C9D6-C85E-47AA-BCCB-90F6F218C888}" srcOrd="0" destOrd="0" presId="urn:microsoft.com/office/officeart/2011/layout/CircleProcess"/>
    <dgm:cxn modelId="{CD688442-2FE2-4F2F-BCAC-423E1C7F0240}" type="presParOf" srcId="{B386C9D6-C85E-47AA-BCCB-90F6F218C888}" destId="{4ADF9D1D-C17B-40D7-8901-EDBB2780D8A7}" srcOrd="0" destOrd="0" presId="urn:microsoft.com/office/officeart/2011/layout/CircleProcess"/>
    <dgm:cxn modelId="{AC8061DD-1246-4DBF-AA6F-FFEA79078873}" type="presParOf" srcId="{6AC4231E-2B67-49EB-AEBC-6A98154B2800}" destId="{4C0A8467-CF5D-4AEA-9485-1FC1B649C793}" srcOrd="1" destOrd="0" presId="urn:microsoft.com/office/officeart/2011/layout/CircleProcess"/>
    <dgm:cxn modelId="{158F6A4C-D8B4-4978-802F-2BCF743167FE}" type="presParOf" srcId="{4C0A8467-CF5D-4AEA-9485-1FC1B649C793}" destId="{BBC9A774-1AF7-46E9-A49F-E681AEA6F258}" srcOrd="0" destOrd="0" presId="urn:microsoft.com/office/officeart/2011/layout/CircleProcess"/>
    <dgm:cxn modelId="{91ACE72C-37E8-4A42-A187-B3B5575AB5B2}" type="presParOf" srcId="{6AC4231E-2B67-49EB-AEBC-6A98154B2800}" destId="{409D2E99-9531-49D4-AC70-225181279A4F}" srcOrd="2" destOrd="0" presId="urn:microsoft.com/office/officeart/2011/layout/CircleProcess"/>
    <dgm:cxn modelId="{B246A91C-2756-483A-9F8D-C173055ECA20}" type="presParOf" srcId="{6AC4231E-2B67-49EB-AEBC-6A98154B2800}" destId="{AE85FE59-FE84-467C-B1D6-E0F641BDC739}" srcOrd="3" destOrd="0" presId="urn:microsoft.com/office/officeart/2011/layout/CircleProcess"/>
    <dgm:cxn modelId="{8E50F54E-C929-412D-8FFF-C19714A5A54E}" type="presParOf" srcId="{AE85FE59-FE84-467C-B1D6-E0F641BDC739}" destId="{A85DD05E-9FAC-4680-93DE-B0065C53BDDA}" srcOrd="0" destOrd="0" presId="urn:microsoft.com/office/officeart/2011/layout/CircleProcess"/>
    <dgm:cxn modelId="{097FC16A-B661-446C-A81A-57BEDD298827}" type="presParOf" srcId="{6AC4231E-2B67-49EB-AEBC-6A98154B2800}" destId="{C05E15B8-DC4F-4E1A-838C-BAC8D051AFCC}" srcOrd="4" destOrd="0" presId="urn:microsoft.com/office/officeart/2011/layout/CircleProcess"/>
    <dgm:cxn modelId="{8F15F7CA-A9D0-4C92-86AF-FB866588A6DA}" type="presParOf" srcId="{C05E15B8-DC4F-4E1A-838C-BAC8D051AFCC}" destId="{881990D4-EE73-41A4-9A95-85D4E580C472}" srcOrd="0" destOrd="0" presId="urn:microsoft.com/office/officeart/2011/layout/CircleProcess"/>
    <dgm:cxn modelId="{8640384A-15D0-4407-B02C-EEEEAB06D9C4}" type="presParOf" srcId="{6AC4231E-2B67-49EB-AEBC-6A98154B2800}" destId="{5880D742-E98A-4A1E-BB3A-2A426920FF0D}" srcOrd="5" destOrd="0" presId="urn:microsoft.com/office/officeart/2011/layout/CircleProcess"/>
    <dgm:cxn modelId="{FBA1DB3F-52F2-4767-8A51-56043CF2FE96}" type="presParOf" srcId="{6AC4231E-2B67-49EB-AEBC-6A98154B2800}" destId="{CB1197E8-A1D8-4D3A-970D-01996C72E759}" srcOrd="6" destOrd="0" presId="urn:microsoft.com/office/officeart/2011/layout/CircleProcess"/>
    <dgm:cxn modelId="{C81C9FAD-C5FF-43FA-80AD-3A21DEB24C45}" type="presParOf" srcId="{CB1197E8-A1D8-4D3A-970D-01996C72E759}" destId="{34F5CFCB-0699-4034-BDF6-7675506D6E01}" srcOrd="0" destOrd="0" presId="urn:microsoft.com/office/officeart/2011/layout/CircleProcess"/>
    <dgm:cxn modelId="{A019AE6A-DB66-4211-938D-6E21C9A802F6}" type="presParOf" srcId="{6AC4231E-2B67-49EB-AEBC-6A98154B2800}" destId="{2FEE880E-41A7-458D-B03D-0B96968185C6}" srcOrd="7" destOrd="0" presId="urn:microsoft.com/office/officeart/2011/layout/CircleProcess"/>
    <dgm:cxn modelId="{A95E47A8-881C-4D5B-A507-ECED85B1D974}" type="presParOf" srcId="{2FEE880E-41A7-458D-B03D-0B96968185C6}" destId="{A7D9403A-2FFE-49D7-8F39-ED3421061DC2}" srcOrd="0" destOrd="0" presId="urn:microsoft.com/office/officeart/2011/layout/CircleProcess"/>
    <dgm:cxn modelId="{0C9F8C5F-67F1-47A9-AD86-50DE4C7E7210}" type="presParOf" srcId="{6AC4231E-2B67-49EB-AEBC-6A98154B2800}" destId="{76107299-F97B-4DAA-8433-DE4628E6958C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D3BF1B-1615-448D-AD99-B8DEB443766C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28A5EBF-7AE1-4844-A811-3C187724F548}">
      <dgm:prSet phldrT="[Tekst]" custT="1"/>
      <dgm:spPr/>
      <dgm:t>
        <a:bodyPr/>
        <a:lstStyle/>
        <a:p>
          <a:r>
            <a:rPr lang="nl-NL" sz="2800" dirty="0" smtClean="0"/>
            <a:t>Mens</a:t>
          </a:r>
          <a:endParaRPr lang="nl-NL" sz="2800" dirty="0"/>
        </a:p>
      </dgm:t>
    </dgm:pt>
    <dgm:pt modelId="{5E9D1319-B1DB-4945-8D67-3A35E18B5DF5}" type="parTrans" cxnId="{2B2959C2-C84A-4FA0-885C-E9F5AAAA4A30}">
      <dgm:prSet/>
      <dgm:spPr/>
      <dgm:t>
        <a:bodyPr/>
        <a:lstStyle/>
        <a:p>
          <a:endParaRPr lang="nl-NL"/>
        </a:p>
      </dgm:t>
    </dgm:pt>
    <dgm:pt modelId="{B5D5612E-6FA1-4CAE-A017-5AF1A2A60A62}" type="sibTrans" cxnId="{2B2959C2-C84A-4FA0-885C-E9F5AAAA4A30}">
      <dgm:prSet/>
      <dgm:spPr/>
      <dgm:t>
        <a:bodyPr/>
        <a:lstStyle/>
        <a:p>
          <a:endParaRPr lang="nl-NL"/>
        </a:p>
      </dgm:t>
    </dgm:pt>
    <dgm:pt modelId="{35AAF15C-450D-4035-A76B-4D1AA28B585C}">
      <dgm:prSet phldrT="[Tekst]" custT="1"/>
      <dgm:spPr/>
      <dgm:t>
        <a:bodyPr/>
        <a:lstStyle/>
        <a:p>
          <a:r>
            <a:rPr lang="nl-NL" sz="1800" dirty="0" smtClean="0"/>
            <a:t>Techniek</a:t>
          </a:r>
          <a:endParaRPr lang="nl-NL" sz="1800" dirty="0"/>
        </a:p>
      </dgm:t>
    </dgm:pt>
    <dgm:pt modelId="{9A4D00A8-FC15-49A0-BBB2-36B86EFCC463}" type="parTrans" cxnId="{6C45770A-14BD-4F37-A9A0-3E04F26778E9}">
      <dgm:prSet/>
      <dgm:spPr/>
      <dgm:t>
        <a:bodyPr/>
        <a:lstStyle/>
        <a:p>
          <a:endParaRPr lang="nl-NL"/>
        </a:p>
      </dgm:t>
    </dgm:pt>
    <dgm:pt modelId="{2834DA66-0F5C-4E6D-8ED2-42C64203637F}" type="sibTrans" cxnId="{6C45770A-14BD-4F37-A9A0-3E04F26778E9}">
      <dgm:prSet/>
      <dgm:spPr/>
      <dgm:t>
        <a:bodyPr/>
        <a:lstStyle/>
        <a:p>
          <a:endParaRPr lang="nl-NL"/>
        </a:p>
      </dgm:t>
    </dgm:pt>
    <dgm:pt modelId="{10BDE82E-8294-437E-B328-B9FD9B785DE5}">
      <dgm:prSet phldrT="[Tekst]" custT="1"/>
      <dgm:spPr/>
      <dgm:t>
        <a:bodyPr/>
        <a:lstStyle/>
        <a:p>
          <a:r>
            <a:rPr lang="nl-NL" sz="2800" dirty="0" smtClean="0"/>
            <a:t>Doel</a:t>
          </a:r>
          <a:endParaRPr lang="nl-NL" sz="4700" dirty="0"/>
        </a:p>
      </dgm:t>
    </dgm:pt>
    <dgm:pt modelId="{7D1F0061-6302-4273-B453-0F6F1BCB43D8}" type="parTrans" cxnId="{4040203D-1451-4C7C-96B1-499D1A6BCB6A}">
      <dgm:prSet/>
      <dgm:spPr/>
      <dgm:t>
        <a:bodyPr/>
        <a:lstStyle/>
        <a:p>
          <a:endParaRPr lang="nl-NL"/>
        </a:p>
      </dgm:t>
    </dgm:pt>
    <dgm:pt modelId="{26E9338A-7D96-4FF7-BA9D-ED1156993E5A}" type="sibTrans" cxnId="{4040203D-1451-4C7C-96B1-499D1A6BCB6A}">
      <dgm:prSet/>
      <dgm:spPr/>
      <dgm:t>
        <a:bodyPr/>
        <a:lstStyle/>
        <a:p>
          <a:endParaRPr lang="nl-NL"/>
        </a:p>
      </dgm:t>
    </dgm:pt>
    <dgm:pt modelId="{6AC4231E-2B67-49EB-AEBC-6A98154B2800}" type="pres">
      <dgm:prSet presAssocID="{AFD3BF1B-1615-448D-AD99-B8DEB443766C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nl-NL"/>
        </a:p>
      </dgm:t>
    </dgm:pt>
    <dgm:pt modelId="{B386C9D6-C85E-47AA-BCCB-90F6F218C888}" type="pres">
      <dgm:prSet presAssocID="{10BDE82E-8294-437E-B328-B9FD9B785DE5}" presName="Accent3" presStyleCnt="0"/>
      <dgm:spPr/>
    </dgm:pt>
    <dgm:pt modelId="{4ADF9D1D-C17B-40D7-8901-EDBB2780D8A7}" type="pres">
      <dgm:prSet presAssocID="{10BDE82E-8294-437E-B328-B9FD9B785DE5}" presName="Accent" presStyleLbl="node1" presStyleIdx="0" presStyleCnt="3"/>
      <dgm:spPr/>
    </dgm:pt>
    <dgm:pt modelId="{4C0A8467-CF5D-4AEA-9485-1FC1B649C793}" type="pres">
      <dgm:prSet presAssocID="{10BDE82E-8294-437E-B328-B9FD9B785DE5}" presName="ParentBackground3" presStyleCnt="0"/>
      <dgm:spPr/>
    </dgm:pt>
    <dgm:pt modelId="{BBC9A774-1AF7-46E9-A49F-E681AEA6F258}" type="pres">
      <dgm:prSet presAssocID="{10BDE82E-8294-437E-B328-B9FD9B785DE5}" presName="ParentBackground" presStyleLbl="fgAcc1" presStyleIdx="0" presStyleCnt="3"/>
      <dgm:spPr/>
      <dgm:t>
        <a:bodyPr/>
        <a:lstStyle/>
        <a:p>
          <a:endParaRPr lang="nl-NL"/>
        </a:p>
      </dgm:t>
    </dgm:pt>
    <dgm:pt modelId="{409D2E99-9531-49D4-AC70-225181279A4F}" type="pres">
      <dgm:prSet presAssocID="{10BDE82E-8294-437E-B328-B9FD9B785DE5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AE85FE59-FE84-467C-B1D6-E0F641BDC739}" type="pres">
      <dgm:prSet presAssocID="{35AAF15C-450D-4035-A76B-4D1AA28B585C}" presName="Accent2" presStyleCnt="0"/>
      <dgm:spPr/>
    </dgm:pt>
    <dgm:pt modelId="{A85DD05E-9FAC-4680-93DE-B0065C53BDDA}" type="pres">
      <dgm:prSet presAssocID="{35AAF15C-450D-4035-A76B-4D1AA28B585C}" presName="Accent" presStyleLbl="node1" presStyleIdx="1" presStyleCnt="3"/>
      <dgm:spPr/>
    </dgm:pt>
    <dgm:pt modelId="{C05E15B8-DC4F-4E1A-838C-BAC8D051AFCC}" type="pres">
      <dgm:prSet presAssocID="{35AAF15C-450D-4035-A76B-4D1AA28B585C}" presName="ParentBackground2" presStyleCnt="0"/>
      <dgm:spPr/>
    </dgm:pt>
    <dgm:pt modelId="{881990D4-EE73-41A4-9A95-85D4E580C472}" type="pres">
      <dgm:prSet presAssocID="{35AAF15C-450D-4035-A76B-4D1AA28B585C}" presName="ParentBackground" presStyleLbl="fgAcc1" presStyleIdx="1" presStyleCnt="3"/>
      <dgm:spPr/>
      <dgm:t>
        <a:bodyPr/>
        <a:lstStyle/>
        <a:p>
          <a:endParaRPr lang="nl-NL"/>
        </a:p>
      </dgm:t>
    </dgm:pt>
    <dgm:pt modelId="{5880D742-E98A-4A1E-BB3A-2A426920FF0D}" type="pres">
      <dgm:prSet presAssocID="{35AAF15C-450D-4035-A76B-4D1AA28B585C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B1197E8-A1D8-4D3A-970D-01996C72E759}" type="pres">
      <dgm:prSet presAssocID="{B28A5EBF-7AE1-4844-A811-3C187724F548}" presName="Accent1" presStyleCnt="0"/>
      <dgm:spPr/>
    </dgm:pt>
    <dgm:pt modelId="{34F5CFCB-0699-4034-BDF6-7675506D6E01}" type="pres">
      <dgm:prSet presAssocID="{B28A5EBF-7AE1-4844-A811-3C187724F548}" presName="Accent" presStyleLbl="node1" presStyleIdx="2" presStyleCnt="3"/>
      <dgm:spPr/>
    </dgm:pt>
    <dgm:pt modelId="{2FEE880E-41A7-458D-B03D-0B96968185C6}" type="pres">
      <dgm:prSet presAssocID="{B28A5EBF-7AE1-4844-A811-3C187724F548}" presName="ParentBackground1" presStyleCnt="0"/>
      <dgm:spPr/>
    </dgm:pt>
    <dgm:pt modelId="{A7D9403A-2FFE-49D7-8F39-ED3421061DC2}" type="pres">
      <dgm:prSet presAssocID="{B28A5EBF-7AE1-4844-A811-3C187724F548}" presName="ParentBackground" presStyleLbl="fgAcc1" presStyleIdx="2" presStyleCnt="3"/>
      <dgm:spPr/>
      <dgm:t>
        <a:bodyPr/>
        <a:lstStyle/>
        <a:p>
          <a:endParaRPr lang="nl-NL"/>
        </a:p>
      </dgm:t>
    </dgm:pt>
    <dgm:pt modelId="{76107299-F97B-4DAA-8433-DE4628E6958C}" type="pres">
      <dgm:prSet presAssocID="{B28A5EBF-7AE1-4844-A811-3C187724F548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45401C01-2968-46A6-B978-B79CC6D41CDE}" type="presOf" srcId="{10BDE82E-8294-437E-B328-B9FD9B785DE5}" destId="{409D2E99-9531-49D4-AC70-225181279A4F}" srcOrd="1" destOrd="0" presId="urn:microsoft.com/office/officeart/2011/layout/CircleProcess"/>
    <dgm:cxn modelId="{4040203D-1451-4C7C-96B1-499D1A6BCB6A}" srcId="{AFD3BF1B-1615-448D-AD99-B8DEB443766C}" destId="{10BDE82E-8294-437E-B328-B9FD9B785DE5}" srcOrd="2" destOrd="0" parTransId="{7D1F0061-6302-4273-B453-0F6F1BCB43D8}" sibTransId="{26E9338A-7D96-4FF7-BA9D-ED1156993E5A}"/>
    <dgm:cxn modelId="{416B200C-8C4B-486B-9D03-8DD5300B1BCB}" type="presOf" srcId="{B28A5EBF-7AE1-4844-A811-3C187724F548}" destId="{76107299-F97B-4DAA-8433-DE4628E6958C}" srcOrd="1" destOrd="0" presId="urn:microsoft.com/office/officeart/2011/layout/CircleProcess"/>
    <dgm:cxn modelId="{321A1D0E-9F0C-431C-A88A-E2D672910B55}" type="presOf" srcId="{35AAF15C-450D-4035-A76B-4D1AA28B585C}" destId="{5880D742-E98A-4A1E-BB3A-2A426920FF0D}" srcOrd="1" destOrd="0" presId="urn:microsoft.com/office/officeart/2011/layout/CircleProcess"/>
    <dgm:cxn modelId="{6D8470A5-0A21-48F1-A271-08D9507521F5}" type="presOf" srcId="{B28A5EBF-7AE1-4844-A811-3C187724F548}" destId="{A7D9403A-2FFE-49D7-8F39-ED3421061DC2}" srcOrd="0" destOrd="0" presId="urn:microsoft.com/office/officeart/2011/layout/CircleProcess"/>
    <dgm:cxn modelId="{2B0DB142-88ED-408F-BDCD-87E298CA2103}" type="presOf" srcId="{AFD3BF1B-1615-448D-AD99-B8DEB443766C}" destId="{6AC4231E-2B67-49EB-AEBC-6A98154B2800}" srcOrd="0" destOrd="0" presId="urn:microsoft.com/office/officeart/2011/layout/CircleProcess"/>
    <dgm:cxn modelId="{39644CFB-BBC9-4FF7-9263-27E1FA9FAC77}" type="presOf" srcId="{10BDE82E-8294-437E-B328-B9FD9B785DE5}" destId="{BBC9A774-1AF7-46E9-A49F-E681AEA6F258}" srcOrd="0" destOrd="0" presId="urn:microsoft.com/office/officeart/2011/layout/CircleProcess"/>
    <dgm:cxn modelId="{3371432F-E832-4BCF-8AC3-4BBA7AC3FD1A}" type="presOf" srcId="{35AAF15C-450D-4035-A76B-4D1AA28B585C}" destId="{881990D4-EE73-41A4-9A95-85D4E580C472}" srcOrd="0" destOrd="0" presId="urn:microsoft.com/office/officeart/2011/layout/CircleProcess"/>
    <dgm:cxn modelId="{2B2959C2-C84A-4FA0-885C-E9F5AAAA4A30}" srcId="{AFD3BF1B-1615-448D-AD99-B8DEB443766C}" destId="{B28A5EBF-7AE1-4844-A811-3C187724F548}" srcOrd="0" destOrd="0" parTransId="{5E9D1319-B1DB-4945-8D67-3A35E18B5DF5}" sibTransId="{B5D5612E-6FA1-4CAE-A017-5AF1A2A60A62}"/>
    <dgm:cxn modelId="{6C45770A-14BD-4F37-A9A0-3E04F26778E9}" srcId="{AFD3BF1B-1615-448D-AD99-B8DEB443766C}" destId="{35AAF15C-450D-4035-A76B-4D1AA28B585C}" srcOrd="1" destOrd="0" parTransId="{9A4D00A8-FC15-49A0-BBB2-36B86EFCC463}" sibTransId="{2834DA66-0F5C-4E6D-8ED2-42C64203637F}"/>
    <dgm:cxn modelId="{39402403-E362-4E85-B29C-4A8D8DC4D221}" type="presParOf" srcId="{6AC4231E-2B67-49EB-AEBC-6A98154B2800}" destId="{B386C9D6-C85E-47AA-BCCB-90F6F218C888}" srcOrd="0" destOrd="0" presId="urn:microsoft.com/office/officeart/2011/layout/CircleProcess"/>
    <dgm:cxn modelId="{896369F6-B094-4A5F-92C4-B6330530BE9D}" type="presParOf" srcId="{B386C9D6-C85E-47AA-BCCB-90F6F218C888}" destId="{4ADF9D1D-C17B-40D7-8901-EDBB2780D8A7}" srcOrd="0" destOrd="0" presId="urn:microsoft.com/office/officeart/2011/layout/CircleProcess"/>
    <dgm:cxn modelId="{3175116B-38CC-444C-BDCF-88E3D717687D}" type="presParOf" srcId="{6AC4231E-2B67-49EB-AEBC-6A98154B2800}" destId="{4C0A8467-CF5D-4AEA-9485-1FC1B649C793}" srcOrd="1" destOrd="0" presId="urn:microsoft.com/office/officeart/2011/layout/CircleProcess"/>
    <dgm:cxn modelId="{8358C48F-3329-40FE-8E26-B1FA11A11C2E}" type="presParOf" srcId="{4C0A8467-CF5D-4AEA-9485-1FC1B649C793}" destId="{BBC9A774-1AF7-46E9-A49F-E681AEA6F258}" srcOrd="0" destOrd="0" presId="urn:microsoft.com/office/officeart/2011/layout/CircleProcess"/>
    <dgm:cxn modelId="{C3F62FC0-C887-4E5B-8C19-17DDBC281B6E}" type="presParOf" srcId="{6AC4231E-2B67-49EB-AEBC-6A98154B2800}" destId="{409D2E99-9531-49D4-AC70-225181279A4F}" srcOrd="2" destOrd="0" presId="urn:microsoft.com/office/officeart/2011/layout/CircleProcess"/>
    <dgm:cxn modelId="{FA9CECA6-EF67-4AD6-92C9-E4997B62DCB5}" type="presParOf" srcId="{6AC4231E-2B67-49EB-AEBC-6A98154B2800}" destId="{AE85FE59-FE84-467C-B1D6-E0F641BDC739}" srcOrd="3" destOrd="0" presId="urn:microsoft.com/office/officeart/2011/layout/CircleProcess"/>
    <dgm:cxn modelId="{AAC63C5B-674E-45C6-B69F-7303BA087401}" type="presParOf" srcId="{AE85FE59-FE84-467C-B1D6-E0F641BDC739}" destId="{A85DD05E-9FAC-4680-93DE-B0065C53BDDA}" srcOrd="0" destOrd="0" presId="urn:microsoft.com/office/officeart/2011/layout/CircleProcess"/>
    <dgm:cxn modelId="{801908D2-0792-4A37-9A35-DD96973023E4}" type="presParOf" srcId="{6AC4231E-2B67-49EB-AEBC-6A98154B2800}" destId="{C05E15B8-DC4F-4E1A-838C-BAC8D051AFCC}" srcOrd="4" destOrd="0" presId="urn:microsoft.com/office/officeart/2011/layout/CircleProcess"/>
    <dgm:cxn modelId="{D5A45728-80CD-44E7-B910-5CAB64EE7818}" type="presParOf" srcId="{C05E15B8-DC4F-4E1A-838C-BAC8D051AFCC}" destId="{881990D4-EE73-41A4-9A95-85D4E580C472}" srcOrd="0" destOrd="0" presId="urn:microsoft.com/office/officeart/2011/layout/CircleProcess"/>
    <dgm:cxn modelId="{56648817-11DD-4378-BF50-253D6B764D2E}" type="presParOf" srcId="{6AC4231E-2B67-49EB-AEBC-6A98154B2800}" destId="{5880D742-E98A-4A1E-BB3A-2A426920FF0D}" srcOrd="5" destOrd="0" presId="urn:microsoft.com/office/officeart/2011/layout/CircleProcess"/>
    <dgm:cxn modelId="{C96D9950-9A69-4CBA-B315-F3E4EEC36BB4}" type="presParOf" srcId="{6AC4231E-2B67-49EB-AEBC-6A98154B2800}" destId="{CB1197E8-A1D8-4D3A-970D-01996C72E759}" srcOrd="6" destOrd="0" presId="urn:microsoft.com/office/officeart/2011/layout/CircleProcess"/>
    <dgm:cxn modelId="{23F0178D-E05C-4542-A936-88E9E7373A1C}" type="presParOf" srcId="{CB1197E8-A1D8-4D3A-970D-01996C72E759}" destId="{34F5CFCB-0699-4034-BDF6-7675506D6E01}" srcOrd="0" destOrd="0" presId="urn:microsoft.com/office/officeart/2011/layout/CircleProcess"/>
    <dgm:cxn modelId="{A9959571-0380-4C1F-9761-DFD6D3E73AF1}" type="presParOf" srcId="{6AC4231E-2B67-49EB-AEBC-6A98154B2800}" destId="{2FEE880E-41A7-458D-B03D-0B96968185C6}" srcOrd="7" destOrd="0" presId="urn:microsoft.com/office/officeart/2011/layout/CircleProcess"/>
    <dgm:cxn modelId="{04548710-6600-4518-9223-075CDC619D47}" type="presParOf" srcId="{2FEE880E-41A7-458D-B03D-0B96968185C6}" destId="{A7D9403A-2FFE-49D7-8F39-ED3421061DC2}" srcOrd="0" destOrd="0" presId="urn:microsoft.com/office/officeart/2011/layout/CircleProcess"/>
    <dgm:cxn modelId="{4F887D7A-4616-4007-8312-43C72D89801E}" type="presParOf" srcId="{6AC4231E-2B67-49EB-AEBC-6A98154B2800}" destId="{76107299-F97B-4DAA-8433-DE4628E6958C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D3BF1B-1615-448D-AD99-B8DEB443766C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28A5EBF-7AE1-4844-A811-3C187724F548}">
      <dgm:prSet phldrT="[Tekst]"/>
      <dgm:spPr/>
      <dgm:t>
        <a:bodyPr/>
        <a:lstStyle/>
        <a:p>
          <a:r>
            <a:rPr lang="nl-NL" dirty="0" smtClean="0"/>
            <a:t>‘De mensheid’</a:t>
          </a:r>
          <a:endParaRPr lang="nl-NL" dirty="0"/>
        </a:p>
      </dgm:t>
    </dgm:pt>
    <dgm:pt modelId="{5E9D1319-B1DB-4945-8D67-3A35E18B5DF5}" type="parTrans" cxnId="{2B2959C2-C84A-4FA0-885C-E9F5AAAA4A30}">
      <dgm:prSet/>
      <dgm:spPr/>
      <dgm:t>
        <a:bodyPr/>
        <a:lstStyle/>
        <a:p>
          <a:endParaRPr lang="nl-NL"/>
        </a:p>
      </dgm:t>
    </dgm:pt>
    <dgm:pt modelId="{B5D5612E-6FA1-4CAE-A017-5AF1A2A60A62}" type="sibTrans" cxnId="{2B2959C2-C84A-4FA0-885C-E9F5AAAA4A30}">
      <dgm:prSet/>
      <dgm:spPr/>
      <dgm:t>
        <a:bodyPr/>
        <a:lstStyle/>
        <a:p>
          <a:endParaRPr lang="nl-NL"/>
        </a:p>
      </dgm:t>
    </dgm:pt>
    <dgm:pt modelId="{35AAF15C-450D-4035-A76B-4D1AA28B585C}">
      <dgm:prSet phldrT="[Tekst]" custT="1"/>
      <dgm:spPr/>
      <dgm:t>
        <a:bodyPr/>
        <a:lstStyle/>
        <a:p>
          <a:r>
            <a:rPr lang="nl-NL" sz="1800" dirty="0" smtClean="0"/>
            <a:t>Geld als </a:t>
          </a:r>
          <a:r>
            <a:rPr lang="nl-NL" sz="1800" dirty="0" err="1" smtClean="0"/>
            <a:t>ruil-middel</a:t>
          </a:r>
          <a:endParaRPr lang="nl-NL" sz="1800" dirty="0"/>
        </a:p>
      </dgm:t>
    </dgm:pt>
    <dgm:pt modelId="{9A4D00A8-FC15-49A0-BBB2-36B86EFCC463}" type="parTrans" cxnId="{6C45770A-14BD-4F37-A9A0-3E04F26778E9}">
      <dgm:prSet/>
      <dgm:spPr/>
      <dgm:t>
        <a:bodyPr/>
        <a:lstStyle/>
        <a:p>
          <a:endParaRPr lang="nl-NL"/>
        </a:p>
      </dgm:t>
    </dgm:pt>
    <dgm:pt modelId="{2834DA66-0F5C-4E6D-8ED2-42C64203637F}" type="sibTrans" cxnId="{6C45770A-14BD-4F37-A9A0-3E04F26778E9}">
      <dgm:prSet/>
      <dgm:spPr/>
      <dgm:t>
        <a:bodyPr/>
        <a:lstStyle/>
        <a:p>
          <a:endParaRPr lang="nl-NL"/>
        </a:p>
      </dgm:t>
    </dgm:pt>
    <dgm:pt modelId="{10BDE82E-8294-437E-B328-B9FD9B785DE5}">
      <dgm:prSet phldrT="[Tekst]"/>
      <dgm:spPr/>
      <dgm:t>
        <a:bodyPr/>
        <a:lstStyle/>
        <a:p>
          <a:r>
            <a:rPr lang="nl-NL" dirty="0" smtClean="0"/>
            <a:t>indirecte ruil met lage transactiekosten</a:t>
          </a:r>
          <a:endParaRPr lang="nl-NL" dirty="0"/>
        </a:p>
      </dgm:t>
    </dgm:pt>
    <dgm:pt modelId="{7D1F0061-6302-4273-B453-0F6F1BCB43D8}" type="parTrans" cxnId="{4040203D-1451-4C7C-96B1-499D1A6BCB6A}">
      <dgm:prSet/>
      <dgm:spPr/>
      <dgm:t>
        <a:bodyPr/>
        <a:lstStyle/>
        <a:p>
          <a:endParaRPr lang="nl-NL"/>
        </a:p>
      </dgm:t>
    </dgm:pt>
    <dgm:pt modelId="{26E9338A-7D96-4FF7-BA9D-ED1156993E5A}" type="sibTrans" cxnId="{4040203D-1451-4C7C-96B1-499D1A6BCB6A}">
      <dgm:prSet/>
      <dgm:spPr/>
      <dgm:t>
        <a:bodyPr/>
        <a:lstStyle/>
        <a:p>
          <a:endParaRPr lang="nl-NL"/>
        </a:p>
      </dgm:t>
    </dgm:pt>
    <dgm:pt modelId="{6AC4231E-2B67-49EB-AEBC-6A98154B2800}" type="pres">
      <dgm:prSet presAssocID="{AFD3BF1B-1615-448D-AD99-B8DEB443766C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nl-NL"/>
        </a:p>
      </dgm:t>
    </dgm:pt>
    <dgm:pt modelId="{B386C9D6-C85E-47AA-BCCB-90F6F218C888}" type="pres">
      <dgm:prSet presAssocID="{10BDE82E-8294-437E-B328-B9FD9B785DE5}" presName="Accent3" presStyleCnt="0"/>
      <dgm:spPr/>
    </dgm:pt>
    <dgm:pt modelId="{4ADF9D1D-C17B-40D7-8901-EDBB2780D8A7}" type="pres">
      <dgm:prSet presAssocID="{10BDE82E-8294-437E-B328-B9FD9B785DE5}" presName="Accent" presStyleLbl="node1" presStyleIdx="0" presStyleCnt="3"/>
      <dgm:spPr/>
    </dgm:pt>
    <dgm:pt modelId="{4C0A8467-CF5D-4AEA-9485-1FC1B649C793}" type="pres">
      <dgm:prSet presAssocID="{10BDE82E-8294-437E-B328-B9FD9B785DE5}" presName="ParentBackground3" presStyleCnt="0"/>
      <dgm:spPr/>
    </dgm:pt>
    <dgm:pt modelId="{BBC9A774-1AF7-46E9-A49F-E681AEA6F258}" type="pres">
      <dgm:prSet presAssocID="{10BDE82E-8294-437E-B328-B9FD9B785DE5}" presName="ParentBackground" presStyleLbl="fgAcc1" presStyleIdx="0" presStyleCnt="3"/>
      <dgm:spPr/>
      <dgm:t>
        <a:bodyPr/>
        <a:lstStyle/>
        <a:p>
          <a:endParaRPr lang="nl-NL"/>
        </a:p>
      </dgm:t>
    </dgm:pt>
    <dgm:pt modelId="{409D2E99-9531-49D4-AC70-225181279A4F}" type="pres">
      <dgm:prSet presAssocID="{10BDE82E-8294-437E-B328-B9FD9B785DE5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AE85FE59-FE84-467C-B1D6-E0F641BDC739}" type="pres">
      <dgm:prSet presAssocID="{35AAF15C-450D-4035-A76B-4D1AA28B585C}" presName="Accent2" presStyleCnt="0"/>
      <dgm:spPr/>
    </dgm:pt>
    <dgm:pt modelId="{A85DD05E-9FAC-4680-93DE-B0065C53BDDA}" type="pres">
      <dgm:prSet presAssocID="{35AAF15C-450D-4035-A76B-4D1AA28B585C}" presName="Accent" presStyleLbl="node1" presStyleIdx="1" presStyleCnt="3"/>
      <dgm:spPr/>
    </dgm:pt>
    <dgm:pt modelId="{C05E15B8-DC4F-4E1A-838C-BAC8D051AFCC}" type="pres">
      <dgm:prSet presAssocID="{35AAF15C-450D-4035-A76B-4D1AA28B585C}" presName="ParentBackground2" presStyleCnt="0"/>
      <dgm:spPr/>
    </dgm:pt>
    <dgm:pt modelId="{881990D4-EE73-41A4-9A95-85D4E580C472}" type="pres">
      <dgm:prSet presAssocID="{35AAF15C-450D-4035-A76B-4D1AA28B585C}" presName="ParentBackground" presStyleLbl="fgAcc1" presStyleIdx="1" presStyleCnt="3"/>
      <dgm:spPr/>
      <dgm:t>
        <a:bodyPr/>
        <a:lstStyle/>
        <a:p>
          <a:endParaRPr lang="nl-NL"/>
        </a:p>
      </dgm:t>
    </dgm:pt>
    <dgm:pt modelId="{5880D742-E98A-4A1E-BB3A-2A426920FF0D}" type="pres">
      <dgm:prSet presAssocID="{35AAF15C-450D-4035-A76B-4D1AA28B585C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B1197E8-A1D8-4D3A-970D-01996C72E759}" type="pres">
      <dgm:prSet presAssocID="{B28A5EBF-7AE1-4844-A811-3C187724F548}" presName="Accent1" presStyleCnt="0"/>
      <dgm:spPr/>
    </dgm:pt>
    <dgm:pt modelId="{34F5CFCB-0699-4034-BDF6-7675506D6E01}" type="pres">
      <dgm:prSet presAssocID="{B28A5EBF-7AE1-4844-A811-3C187724F548}" presName="Accent" presStyleLbl="node1" presStyleIdx="2" presStyleCnt="3"/>
      <dgm:spPr/>
    </dgm:pt>
    <dgm:pt modelId="{2FEE880E-41A7-458D-B03D-0B96968185C6}" type="pres">
      <dgm:prSet presAssocID="{B28A5EBF-7AE1-4844-A811-3C187724F548}" presName="ParentBackground1" presStyleCnt="0"/>
      <dgm:spPr/>
    </dgm:pt>
    <dgm:pt modelId="{A7D9403A-2FFE-49D7-8F39-ED3421061DC2}" type="pres">
      <dgm:prSet presAssocID="{B28A5EBF-7AE1-4844-A811-3C187724F548}" presName="ParentBackground" presStyleLbl="fgAcc1" presStyleIdx="2" presStyleCnt="3"/>
      <dgm:spPr/>
      <dgm:t>
        <a:bodyPr/>
        <a:lstStyle/>
        <a:p>
          <a:endParaRPr lang="nl-NL"/>
        </a:p>
      </dgm:t>
    </dgm:pt>
    <dgm:pt modelId="{76107299-F97B-4DAA-8433-DE4628E6958C}" type="pres">
      <dgm:prSet presAssocID="{B28A5EBF-7AE1-4844-A811-3C187724F548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D4701BE3-99A6-4AD1-8D6D-9C8C9FBA80D7}" type="presOf" srcId="{B28A5EBF-7AE1-4844-A811-3C187724F548}" destId="{A7D9403A-2FFE-49D7-8F39-ED3421061DC2}" srcOrd="0" destOrd="0" presId="urn:microsoft.com/office/officeart/2011/layout/CircleProcess"/>
    <dgm:cxn modelId="{6C45770A-14BD-4F37-A9A0-3E04F26778E9}" srcId="{AFD3BF1B-1615-448D-AD99-B8DEB443766C}" destId="{35AAF15C-450D-4035-A76B-4D1AA28B585C}" srcOrd="1" destOrd="0" parTransId="{9A4D00A8-FC15-49A0-BBB2-36B86EFCC463}" sibTransId="{2834DA66-0F5C-4E6D-8ED2-42C64203637F}"/>
    <dgm:cxn modelId="{2B2959C2-C84A-4FA0-885C-E9F5AAAA4A30}" srcId="{AFD3BF1B-1615-448D-AD99-B8DEB443766C}" destId="{B28A5EBF-7AE1-4844-A811-3C187724F548}" srcOrd="0" destOrd="0" parTransId="{5E9D1319-B1DB-4945-8D67-3A35E18B5DF5}" sibTransId="{B5D5612E-6FA1-4CAE-A017-5AF1A2A60A62}"/>
    <dgm:cxn modelId="{8E795515-E5CF-4169-AFCA-2C7F1BB5E59A}" type="presOf" srcId="{AFD3BF1B-1615-448D-AD99-B8DEB443766C}" destId="{6AC4231E-2B67-49EB-AEBC-6A98154B2800}" srcOrd="0" destOrd="0" presId="urn:microsoft.com/office/officeart/2011/layout/CircleProcess"/>
    <dgm:cxn modelId="{0144CF7D-99B4-4606-8510-EC70A919CC58}" type="presOf" srcId="{35AAF15C-450D-4035-A76B-4D1AA28B585C}" destId="{881990D4-EE73-41A4-9A95-85D4E580C472}" srcOrd="0" destOrd="0" presId="urn:microsoft.com/office/officeart/2011/layout/CircleProcess"/>
    <dgm:cxn modelId="{D9E13C78-1CFA-4214-B18D-49200A7F23B6}" type="presOf" srcId="{10BDE82E-8294-437E-B328-B9FD9B785DE5}" destId="{409D2E99-9531-49D4-AC70-225181279A4F}" srcOrd="1" destOrd="0" presId="urn:microsoft.com/office/officeart/2011/layout/CircleProcess"/>
    <dgm:cxn modelId="{C8516FE8-5A54-4D39-A932-E7FCD7B9A36C}" type="presOf" srcId="{B28A5EBF-7AE1-4844-A811-3C187724F548}" destId="{76107299-F97B-4DAA-8433-DE4628E6958C}" srcOrd="1" destOrd="0" presId="urn:microsoft.com/office/officeart/2011/layout/CircleProcess"/>
    <dgm:cxn modelId="{0EB20282-553C-4DD5-AD50-E8D92F174436}" type="presOf" srcId="{10BDE82E-8294-437E-B328-B9FD9B785DE5}" destId="{BBC9A774-1AF7-46E9-A49F-E681AEA6F258}" srcOrd="0" destOrd="0" presId="urn:microsoft.com/office/officeart/2011/layout/CircleProcess"/>
    <dgm:cxn modelId="{00CCB944-C1A2-4527-A192-F8FEA300682B}" type="presOf" srcId="{35AAF15C-450D-4035-A76B-4D1AA28B585C}" destId="{5880D742-E98A-4A1E-BB3A-2A426920FF0D}" srcOrd="1" destOrd="0" presId="urn:microsoft.com/office/officeart/2011/layout/CircleProcess"/>
    <dgm:cxn modelId="{4040203D-1451-4C7C-96B1-499D1A6BCB6A}" srcId="{AFD3BF1B-1615-448D-AD99-B8DEB443766C}" destId="{10BDE82E-8294-437E-B328-B9FD9B785DE5}" srcOrd="2" destOrd="0" parTransId="{7D1F0061-6302-4273-B453-0F6F1BCB43D8}" sibTransId="{26E9338A-7D96-4FF7-BA9D-ED1156993E5A}"/>
    <dgm:cxn modelId="{B890617F-3937-4FE5-8B03-DCA18D71DCD9}" type="presParOf" srcId="{6AC4231E-2B67-49EB-AEBC-6A98154B2800}" destId="{B386C9D6-C85E-47AA-BCCB-90F6F218C888}" srcOrd="0" destOrd="0" presId="urn:microsoft.com/office/officeart/2011/layout/CircleProcess"/>
    <dgm:cxn modelId="{BB42A9B3-A7B2-409C-9B23-826A408873AD}" type="presParOf" srcId="{B386C9D6-C85E-47AA-BCCB-90F6F218C888}" destId="{4ADF9D1D-C17B-40D7-8901-EDBB2780D8A7}" srcOrd="0" destOrd="0" presId="urn:microsoft.com/office/officeart/2011/layout/CircleProcess"/>
    <dgm:cxn modelId="{2DED7C6F-9193-44E3-BA8E-F59085E8DADD}" type="presParOf" srcId="{6AC4231E-2B67-49EB-AEBC-6A98154B2800}" destId="{4C0A8467-CF5D-4AEA-9485-1FC1B649C793}" srcOrd="1" destOrd="0" presId="urn:microsoft.com/office/officeart/2011/layout/CircleProcess"/>
    <dgm:cxn modelId="{356E3A85-17BC-40BA-96EC-693716CE80C7}" type="presParOf" srcId="{4C0A8467-CF5D-4AEA-9485-1FC1B649C793}" destId="{BBC9A774-1AF7-46E9-A49F-E681AEA6F258}" srcOrd="0" destOrd="0" presId="urn:microsoft.com/office/officeart/2011/layout/CircleProcess"/>
    <dgm:cxn modelId="{197162DF-EDE6-45D8-A62F-465986108239}" type="presParOf" srcId="{6AC4231E-2B67-49EB-AEBC-6A98154B2800}" destId="{409D2E99-9531-49D4-AC70-225181279A4F}" srcOrd="2" destOrd="0" presId="urn:microsoft.com/office/officeart/2011/layout/CircleProcess"/>
    <dgm:cxn modelId="{FADA5075-3D20-4B25-8E0C-1D1D63B2417F}" type="presParOf" srcId="{6AC4231E-2B67-49EB-AEBC-6A98154B2800}" destId="{AE85FE59-FE84-467C-B1D6-E0F641BDC739}" srcOrd="3" destOrd="0" presId="urn:microsoft.com/office/officeart/2011/layout/CircleProcess"/>
    <dgm:cxn modelId="{96931EAE-44F4-42BE-8A08-FD7CC72DBAEE}" type="presParOf" srcId="{AE85FE59-FE84-467C-B1D6-E0F641BDC739}" destId="{A85DD05E-9FAC-4680-93DE-B0065C53BDDA}" srcOrd="0" destOrd="0" presId="urn:microsoft.com/office/officeart/2011/layout/CircleProcess"/>
    <dgm:cxn modelId="{5EA15100-A919-4835-B304-C43B369D2EA6}" type="presParOf" srcId="{6AC4231E-2B67-49EB-AEBC-6A98154B2800}" destId="{C05E15B8-DC4F-4E1A-838C-BAC8D051AFCC}" srcOrd="4" destOrd="0" presId="urn:microsoft.com/office/officeart/2011/layout/CircleProcess"/>
    <dgm:cxn modelId="{90E8A357-DF58-4A99-A4C1-74DB56A578F4}" type="presParOf" srcId="{C05E15B8-DC4F-4E1A-838C-BAC8D051AFCC}" destId="{881990D4-EE73-41A4-9A95-85D4E580C472}" srcOrd="0" destOrd="0" presId="urn:microsoft.com/office/officeart/2011/layout/CircleProcess"/>
    <dgm:cxn modelId="{ED7644B0-2CDC-477A-888D-891CFF12499F}" type="presParOf" srcId="{6AC4231E-2B67-49EB-AEBC-6A98154B2800}" destId="{5880D742-E98A-4A1E-BB3A-2A426920FF0D}" srcOrd="5" destOrd="0" presId="urn:microsoft.com/office/officeart/2011/layout/CircleProcess"/>
    <dgm:cxn modelId="{69AB15B4-FD5E-4D3A-8FB9-D432B48A6F61}" type="presParOf" srcId="{6AC4231E-2B67-49EB-AEBC-6A98154B2800}" destId="{CB1197E8-A1D8-4D3A-970D-01996C72E759}" srcOrd="6" destOrd="0" presId="urn:microsoft.com/office/officeart/2011/layout/CircleProcess"/>
    <dgm:cxn modelId="{27E39643-C2B1-46B9-821F-70647A862A23}" type="presParOf" srcId="{CB1197E8-A1D8-4D3A-970D-01996C72E759}" destId="{34F5CFCB-0699-4034-BDF6-7675506D6E01}" srcOrd="0" destOrd="0" presId="urn:microsoft.com/office/officeart/2011/layout/CircleProcess"/>
    <dgm:cxn modelId="{6242AA96-0900-433A-85BB-620690E107B6}" type="presParOf" srcId="{6AC4231E-2B67-49EB-AEBC-6A98154B2800}" destId="{2FEE880E-41A7-458D-B03D-0B96968185C6}" srcOrd="7" destOrd="0" presId="urn:microsoft.com/office/officeart/2011/layout/CircleProcess"/>
    <dgm:cxn modelId="{8162D69E-57F2-4956-89E6-BEBFF124BA60}" type="presParOf" srcId="{2FEE880E-41A7-458D-B03D-0B96968185C6}" destId="{A7D9403A-2FFE-49D7-8F39-ED3421061DC2}" srcOrd="0" destOrd="0" presId="urn:microsoft.com/office/officeart/2011/layout/CircleProcess"/>
    <dgm:cxn modelId="{43F03880-AA74-43F0-A38F-797255F44DD8}" type="presParOf" srcId="{6AC4231E-2B67-49EB-AEBC-6A98154B2800}" destId="{76107299-F97B-4DAA-8433-DE4628E6958C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540757-0710-4DE0-A1A6-1B1C55ECBA21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3C1BCAB9-95E6-4DA7-980D-F736B1D29D01}">
      <dgm:prSet phldrT="[Tekst]"/>
      <dgm:spPr/>
      <dgm:t>
        <a:bodyPr/>
        <a:lstStyle/>
        <a:p>
          <a:r>
            <a:rPr lang="nl-NL" dirty="0" smtClean="0"/>
            <a:t>Bezorgde onderwijzers</a:t>
          </a:r>
          <a:endParaRPr lang="nl-NL" dirty="0"/>
        </a:p>
      </dgm:t>
    </dgm:pt>
    <dgm:pt modelId="{58D4585C-08E2-403E-AF2E-62E56EA3E737}" type="parTrans" cxnId="{3BA4BA30-8F8F-45DF-8C28-FB7D7AFDA9BD}">
      <dgm:prSet/>
      <dgm:spPr/>
      <dgm:t>
        <a:bodyPr/>
        <a:lstStyle/>
        <a:p>
          <a:endParaRPr lang="nl-NL"/>
        </a:p>
      </dgm:t>
    </dgm:pt>
    <dgm:pt modelId="{6A8DD61A-F1A3-4674-9F12-0B9DC4A0871C}" type="sibTrans" cxnId="{3BA4BA30-8F8F-45DF-8C28-FB7D7AFDA9BD}">
      <dgm:prSet/>
      <dgm:spPr/>
      <dgm:t>
        <a:bodyPr/>
        <a:lstStyle/>
        <a:p>
          <a:endParaRPr lang="nl-NL"/>
        </a:p>
      </dgm:t>
    </dgm:pt>
    <dgm:pt modelId="{9932642B-06A3-4EED-8DB6-B8955ACF6FBE}">
      <dgm:prSet phldrT="[Tekst]"/>
      <dgm:spPr/>
      <dgm:t>
        <a:bodyPr/>
        <a:lstStyle/>
        <a:p>
          <a:r>
            <a:rPr lang="nl-NL" dirty="0" smtClean="0"/>
            <a:t>Leessubsidie</a:t>
          </a:r>
          <a:endParaRPr lang="nl-NL" dirty="0"/>
        </a:p>
      </dgm:t>
    </dgm:pt>
    <dgm:pt modelId="{F0781543-0B66-42E3-AE02-7278A4FC3C6E}" type="parTrans" cxnId="{BF898DDE-A049-4CED-BB0C-583DF385F7E3}">
      <dgm:prSet/>
      <dgm:spPr/>
      <dgm:t>
        <a:bodyPr/>
        <a:lstStyle/>
        <a:p>
          <a:endParaRPr lang="nl-NL"/>
        </a:p>
      </dgm:t>
    </dgm:pt>
    <dgm:pt modelId="{7109D691-5119-4C4A-AB96-EDBDFC0876CD}" type="sibTrans" cxnId="{BF898DDE-A049-4CED-BB0C-583DF385F7E3}">
      <dgm:prSet/>
      <dgm:spPr/>
      <dgm:t>
        <a:bodyPr/>
        <a:lstStyle/>
        <a:p>
          <a:endParaRPr lang="nl-NL"/>
        </a:p>
      </dgm:t>
    </dgm:pt>
    <dgm:pt modelId="{E464B568-8869-41DA-87A3-0C23BDE73686}">
      <dgm:prSet phldrT="[Tekst]"/>
      <dgm:spPr/>
      <dgm:t>
        <a:bodyPr/>
        <a:lstStyle/>
        <a:p>
          <a:r>
            <a:rPr lang="nl-NL" dirty="0" smtClean="0"/>
            <a:t>Leerlingen lezen </a:t>
          </a:r>
          <a:endParaRPr lang="nl-NL" dirty="0"/>
        </a:p>
      </dgm:t>
    </dgm:pt>
    <dgm:pt modelId="{E59991DF-851E-49E8-ABAB-275B664FBEBC}" type="parTrans" cxnId="{DE12332C-A9B3-4DCC-9B55-9AD268710D2C}">
      <dgm:prSet/>
      <dgm:spPr/>
      <dgm:t>
        <a:bodyPr/>
        <a:lstStyle/>
        <a:p>
          <a:endParaRPr lang="nl-NL"/>
        </a:p>
      </dgm:t>
    </dgm:pt>
    <dgm:pt modelId="{4987E569-1988-4E51-AFFD-62D174C7CEEB}" type="sibTrans" cxnId="{DE12332C-A9B3-4DCC-9B55-9AD268710D2C}">
      <dgm:prSet/>
      <dgm:spPr/>
      <dgm:t>
        <a:bodyPr/>
        <a:lstStyle/>
        <a:p>
          <a:endParaRPr lang="nl-NL"/>
        </a:p>
      </dgm:t>
    </dgm:pt>
    <dgm:pt modelId="{EC34CAD9-FF16-4D97-8093-51A0F472DD05}" type="pres">
      <dgm:prSet presAssocID="{BA540757-0710-4DE0-A1A6-1B1C55ECBA21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nl-NL"/>
        </a:p>
      </dgm:t>
    </dgm:pt>
    <dgm:pt modelId="{A4EACF92-98EF-4973-BD21-9A5973CB0123}" type="pres">
      <dgm:prSet presAssocID="{E464B568-8869-41DA-87A3-0C23BDE73686}" presName="Accent3" presStyleCnt="0"/>
      <dgm:spPr/>
    </dgm:pt>
    <dgm:pt modelId="{40CDFA02-90FB-4301-8664-38673ED4A6FB}" type="pres">
      <dgm:prSet presAssocID="{E464B568-8869-41DA-87A3-0C23BDE73686}" presName="Accent" presStyleLbl="node1" presStyleIdx="0" presStyleCnt="3"/>
      <dgm:spPr/>
    </dgm:pt>
    <dgm:pt modelId="{969A192D-1279-4520-BE78-0D5C55D1A1B8}" type="pres">
      <dgm:prSet presAssocID="{E464B568-8869-41DA-87A3-0C23BDE73686}" presName="ParentBackground3" presStyleCnt="0"/>
      <dgm:spPr/>
    </dgm:pt>
    <dgm:pt modelId="{7A730AD5-89AA-4E17-9EC3-C8E206A0BD76}" type="pres">
      <dgm:prSet presAssocID="{E464B568-8869-41DA-87A3-0C23BDE73686}" presName="ParentBackground" presStyleLbl="fgAcc1" presStyleIdx="0" presStyleCnt="3"/>
      <dgm:spPr/>
      <dgm:t>
        <a:bodyPr/>
        <a:lstStyle/>
        <a:p>
          <a:endParaRPr lang="nl-NL"/>
        </a:p>
      </dgm:t>
    </dgm:pt>
    <dgm:pt modelId="{137C93E1-9FC5-4548-85B4-89F0D176AD92}" type="pres">
      <dgm:prSet presAssocID="{E464B568-8869-41DA-87A3-0C23BDE73686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0187DE0-D294-4CE5-A08F-35633D2C34BE}" type="pres">
      <dgm:prSet presAssocID="{9932642B-06A3-4EED-8DB6-B8955ACF6FBE}" presName="Accent2" presStyleCnt="0"/>
      <dgm:spPr/>
    </dgm:pt>
    <dgm:pt modelId="{0A03B380-ECAD-4C8D-BC10-BD1FCEE4AABB}" type="pres">
      <dgm:prSet presAssocID="{9932642B-06A3-4EED-8DB6-B8955ACF6FBE}" presName="Accent" presStyleLbl="node1" presStyleIdx="1" presStyleCnt="3"/>
      <dgm:spPr/>
    </dgm:pt>
    <dgm:pt modelId="{90006AB9-DD42-42BE-A8DB-07FC0DD446AF}" type="pres">
      <dgm:prSet presAssocID="{9932642B-06A3-4EED-8DB6-B8955ACF6FBE}" presName="ParentBackground2" presStyleCnt="0"/>
      <dgm:spPr/>
    </dgm:pt>
    <dgm:pt modelId="{1A676E26-E524-4761-9FF0-BA776CEC8222}" type="pres">
      <dgm:prSet presAssocID="{9932642B-06A3-4EED-8DB6-B8955ACF6FBE}" presName="ParentBackground" presStyleLbl="fgAcc1" presStyleIdx="1" presStyleCnt="3"/>
      <dgm:spPr/>
      <dgm:t>
        <a:bodyPr/>
        <a:lstStyle/>
        <a:p>
          <a:endParaRPr lang="nl-NL"/>
        </a:p>
      </dgm:t>
    </dgm:pt>
    <dgm:pt modelId="{EE8303E7-BFCF-4615-B372-C6067D2A2921}" type="pres">
      <dgm:prSet presAssocID="{9932642B-06A3-4EED-8DB6-B8955ACF6FBE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97CBA22-CBB3-44F4-A512-DE9E17A21409}" type="pres">
      <dgm:prSet presAssocID="{3C1BCAB9-95E6-4DA7-980D-F736B1D29D01}" presName="Accent1" presStyleCnt="0"/>
      <dgm:spPr/>
    </dgm:pt>
    <dgm:pt modelId="{5A3D8FA2-8EEB-4570-B904-05BADE9C047C}" type="pres">
      <dgm:prSet presAssocID="{3C1BCAB9-95E6-4DA7-980D-F736B1D29D01}" presName="Accent" presStyleLbl="node1" presStyleIdx="2" presStyleCnt="3"/>
      <dgm:spPr/>
    </dgm:pt>
    <dgm:pt modelId="{418734A0-A8B5-4D1A-9859-D895242C3F24}" type="pres">
      <dgm:prSet presAssocID="{3C1BCAB9-95E6-4DA7-980D-F736B1D29D01}" presName="ParentBackground1" presStyleCnt="0"/>
      <dgm:spPr/>
    </dgm:pt>
    <dgm:pt modelId="{983BE154-E0F0-4DDE-B52A-842C4EA9C8DF}" type="pres">
      <dgm:prSet presAssocID="{3C1BCAB9-95E6-4DA7-980D-F736B1D29D01}" presName="ParentBackground" presStyleLbl="fgAcc1" presStyleIdx="2" presStyleCnt="3"/>
      <dgm:spPr/>
      <dgm:t>
        <a:bodyPr/>
        <a:lstStyle/>
        <a:p>
          <a:endParaRPr lang="nl-NL"/>
        </a:p>
      </dgm:t>
    </dgm:pt>
    <dgm:pt modelId="{3C157D92-5E22-4D67-B163-FCB7217AB26E}" type="pres">
      <dgm:prSet presAssocID="{3C1BCAB9-95E6-4DA7-980D-F736B1D29D01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DE12332C-A9B3-4DCC-9B55-9AD268710D2C}" srcId="{BA540757-0710-4DE0-A1A6-1B1C55ECBA21}" destId="{E464B568-8869-41DA-87A3-0C23BDE73686}" srcOrd="2" destOrd="0" parTransId="{E59991DF-851E-49E8-ABAB-275B664FBEBC}" sibTransId="{4987E569-1988-4E51-AFFD-62D174C7CEEB}"/>
    <dgm:cxn modelId="{35A68E8A-BC63-488E-832A-30685FC60983}" type="presOf" srcId="{E464B568-8869-41DA-87A3-0C23BDE73686}" destId="{137C93E1-9FC5-4548-85B4-89F0D176AD92}" srcOrd="1" destOrd="0" presId="urn:microsoft.com/office/officeart/2011/layout/CircleProcess"/>
    <dgm:cxn modelId="{0B0B7EB2-7E30-44E8-8139-66D0474123A0}" type="presOf" srcId="{3C1BCAB9-95E6-4DA7-980D-F736B1D29D01}" destId="{983BE154-E0F0-4DDE-B52A-842C4EA9C8DF}" srcOrd="0" destOrd="0" presId="urn:microsoft.com/office/officeart/2011/layout/CircleProcess"/>
    <dgm:cxn modelId="{F14E855C-6344-49F0-AA75-D9499ECB5D3D}" type="presOf" srcId="{BA540757-0710-4DE0-A1A6-1B1C55ECBA21}" destId="{EC34CAD9-FF16-4D97-8093-51A0F472DD05}" srcOrd="0" destOrd="0" presId="urn:microsoft.com/office/officeart/2011/layout/CircleProcess"/>
    <dgm:cxn modelId="{D0DBDB52-2570-47B7-8164-2D7202BEF3F3}" type="presOf" srcId="{9932642B-06A3-4EED-8DB6-B8955ACF6FBE}" destId="{1A676E26-E524-4761-9FF0-BA776CEC8222}" srcOrd="0" destOrd="0" presId="urn:microsoft.com/office/officeart/2011/layout/CircleProcess"/>
    <dgm:cxn modelId="{BB096330-DF80-4AD0-B1A2-7807AFCD5587}" type="presOf" srcId="{E464B568-8869-41DA-87A3-0C23BDE73686}" destId="{7A730AD5-89AA-4E17-9EC3-C8E206A0BD76}" srcOrd="0" destOrd="0" presId="urn:microsoft.com/office/officeart/2011/layout/CircleProcess"/>
    <dgm:cxn modelId="{0CB2E324-7B3F-424E-98EC-DF3E6FCDAC7A}" type="presOf" srcId="{3C1BCAB9-95E6-4DA7-980D-F736B1D29D01}" destId="{3C157D92-5E22-4D67-B163-FCB7217AB26E}" srcOrd="1" destOrd="0" presId="urn:microsoft.com/office/officeart/2011/layout/CircleProcess"/>
    <dgm:cxn modelId="{3BA4BA30-8F8F-45DF-8C28-FB7D7AFDA9BD}" srcId="{BA540757-0710-4DE0-A1A6-1B1C55ECBA21}" destId="{3C1BCAB9-95E6-4DA7-980D-F736B1D29D01}" srcOrd="0" destOrd="0" parTransId="{58D4585C-08E2-403E-AF2E-62E56EA3E737}" sibTransId="{6A8DD61A-F1A3-4674-9F12-0B9DC4A0871C}"/>
    <dgm:cxn modelId="{BF898DDE-A049-4CED-BB0C-583DF385F7E3}" srcId="{BA540757-0710-4DE0-A1A6-1B1C55ECBA21}" destId="{9932642B-06A3-4EED-8DB6-B8955ACF6FBE}" srcOrd="1" destOrd="0" parTransId="{F0781543-0B66-42E3-AE02-7278A4FC3C6E}" sibTransId="{7109D691-5119-4C4A-AB96-EDBDFC0876CD}"/>
    <dgm:cxn modelId="{4E03C767-34F6-4F30-8148-48232163D7A3}" type="presOf" srcId="{9932642B-06A3-4EED-8DB6-B8955ACF6FBE}" destId="{EE8303E7-BFCF-4615-B372-C6067D2A2921}" srcOrd="1" destOrd="0" presId="urn:microsoft.com/office/officeart/2011/layout/CircleProcess"/>
    <dgm:cxn modelId="{6EFBE3D0-22E3-4021-8F09-589A3E5114CF}" type="presParOf" srcId="{EC34CAD9-FF16-4D97-8093-51A0F472DD05}" destId="{A4EACF92-98EF-4973-BD21-9A5973CB0123}" srcOrd="0" destOrd="0" presId="urn:microsoft.com/office/officeart/2011/layout/CircleProcess"/>
    <dgm:cxn modelId="{41347C1C-4349-4C7B-976D-6CD55FAF8A0E}" type="presParOf" srcId="{A4EACF92-98EF-4973-BD21-9A5973CB0123}" destId="{40CDFA02-90FB-4301-8664-38673ED4A6FB}" srcOrd="0" destOrd="0" presId="urn:microsoft.com/office/officeart/2011/layout/CircleProcess"/>
    <dgm:cxn modelId="{C692F82D-56A7-4778-ACCC-C7284473FA94}" type="presParOf" srcId="{EC34CAD9-FF16-4D97-8093-51A0F472DD05}" destId="{969A192D-1279-4520-BE78-0D5C55D1A1B8}" srcOrd="1" destOrd="0" presId="urn:microsoft.com/office/officeart/2011/layout/CircleProcess"/>
    <dgm:cxn modelId="{F9729CC4-7B13-4AF9-9EAD-1337FC8D22A9}" type="presParOf" srcId="{969A192D-1279-4520-BE78-0D5C55D1A1B8}" destId="{7A730AD5-89AA-4E17-9EC3-C8E206A0BD76}" srcOrd="0" destOrd="0" presId="urn:microsoft.com/office/officeart/2011/layout/CircleProcess"/>
    <dgm:cxn modelId="{589CF5EF-2AE2-4C92-95CE-9C17CC65F986}" type="presParOf" srcId="{EC34CAD9-FF16-4D97-8093-51A0F472DD05}" destId="{137C93E1-9FC5-4548-85B4-89F0D176AD92}" srcOrd="2" destOrd="0" presId="urn:microsoft.com/office/officeart/2011/layout/CircleProcess"/>
    <dgm:cxn modelId="{D5639138-8AFF-4243-82E2-9FBB8EB51A6D}" type="presParOf" srcId="{EC34CAD9-FF16-4D97-8093-51A0F472DD05}" destId="{F0187DE0-D294-4CE5-A08F-35633D2C34BE}" srcOrd="3" destOrd="0" presId="urn:microsoft.com/office/officeart/2011/layout/CircleProcess"/>
    <dgm:cxn modelId="{FAB1BFD5-75F8-4B86-8C9A-7324C18FB843}" type="presParOf" srcId="{F0187DE0-D294-4CE5-A08F-35633D2C34BE}" destId="{0A03B380-ECAD-4C8D-BC10-BD1FCEE4AABB}" srcOrd="0" destOrd="0" presId="urn:microsoft.com/office/officeart/2011/layout/CircleProcess"/>
    <dgm:cxn modelId="{CFFF029F-0C7D-4FC5-B638-A3A82C4E15BC}" type="presParOf" srcId="{EC34CAD9-FF16-4D97-8093-51A0F472DD05}" destId="{90006AB9-DD42-42BE-A8DB-07FC0DD446AF}" srcOrd="4" destOrd="0" presId="urn:microsoft.com/office/officeart/2011/layout/CircleProcess"/>
    <dgm:cxn modelId="{978503F4-6BB9-4F46-9683-4F8BAA123FF6}" type="presParOf" srcId="{90006AB9-DD42-42BE-A8DB-07FC0DD446AF}" destId="{1A676E26-E524-4761-9FF0-BA776CEC8222}" srcOrd="0" destOrd="0" presId="urn:microsoft.com/office/officeart/2011/layout/CircleProcess"/>
    <dgm:cxn modelId="{B1613F24-2DEC-41E0-8C04-289BE0718B6B}" type="presParOf" srcId="{EC34CAD9-FF16-4D97-8093-51A0F472DD05}" destId="{EE8303E7-BFCF-4615-B372-C6067D2A2921}" srcOrd="5" destOrd="0" presId="urn:microsoft.com/office/officeart/2011/layout/CircleProcess"/>
    <dgm:cxn modelId="{3A021593-5355-4304-A803-1FCAB529E4A6}" type="presParOf" srcId="{EC34CAD9-FF16-4D97-8093-51A0F472DD05}" destId="{797CBA22-CBB3-44F4-A512-DE9E17A21409}" srcOrd="6" destOrd="0" presId="urn:microsoft.com/office/officeart/2011/layout/CircleProcess"/>
    <dgm:cxn modelId="{91515F06-2018-4CEF-BE04-3F31A45D85AA}" type="presParOf" srcId="{797CBA22-CBB3-44F4-A512-DE9E17A21409}" destId="{5A3D8FA2-8EEB-4570-B904-05BADE9C047C}" srcOrd="0" destOrd="0" presId="urn:microsoft.com/office/officeart/2011/layout/CircleProcess"/>
    <dgm:cxn modelId="{B9484B4A-251C-4D07-AF9A-410E375DB5A9}" type="presParOf" srcId="{EC34CAD9-FF16-4D97-8093-51A0F472DD05}" destId="{418734A0-A8B5-4D1A-9859-D895242C3F24}" srcOrd="7" destOrd="0" presId="urn:microsoft.com/office/officeart/2011/layout/CircleProcess"/>
    <dgm:cxn modelId="{0A093433-13D3-4306-8CF7-CC67018FB644}" type="presParOf" srcId="{418734A0-A8B5-4D1A-9859-D895242C3F24}" destId="{983BE154-E0F0-4DDE-B52A-842C4EA9C8DF}" srcOrd="0" destOrd="0" presId="urn:microsoft.com/office/officeart/2011/layout/CircleProcess"/>
    <dgm:cxn modelId="{FB54D096-6B4F-4B27-93AC-40CCDE732E9F}" type="presParOf" srcId="{EC34CAD9-FF16-4D97-8093-51A0F472DD05}" destId="{3C157D92-5E22-4D67-B163-FCB7217AB26E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F9D1D-C17B-40D7-8901-EDBB2780D8A7}">
      <dsp:nvSpPr>
        <dsp:cNvPr id="0" name=""/>
        <dsp:cNvSpPr/>
      </dsp:nvSpPr>
      <dsp:spPr>
        <a:xfrm>
          <a:off x="5695500" y="1020730"/>
          <a:ext cx="2484477" cy="24849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9A774-1AF7-46E9-A49F-E681AEA6F258}">
      <dsp:nvSpPr>
        <dsp:cNvPr id="0" name=""/>
        <dsp:cNvSpPr/>
      </dsp:nvSpPr>
      <dsp:spPr>
        <a:xfrm>
          <a:off x="5777992" y="1103576"/>
          <a:ext cx="2319492" cy="231924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200" kern="1200" dirty="0" smtClean="0"/>
            <a:t>Doel</a:t>
          </a:r>
          <a:endParaRPr lang="nl-NL" sz="3200" kern="1200" dirty="0"/>
        </a:p>
      </dsp:txBody>
      <dsp:txXfrm>
        <a:off x="6109579" y="1434959"/>
        <a:ext cx="1656318" cy="1656479"/>
      </dsp:txXfrm>
    </dsp:sp>
    <dsp:sp modelId="{A85DD05E-9FAC-4680-93DE-B0065C53BDDA}">
      <dsp:nvSpPr>
        <dsp:cNvPr id="0" name=""/>
        <dsp:cNvSpPr/>
      </dsp:nvSpPr>
      <dsp:spPr>
        <a:xfrm rot="2700000">
          <a:off x="3130713" y="1023734"/>
          <a:ext cx="2478493" cy="2478493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1990D4-EE73-41A4-9A95-85D4E580C472}">
      <dsp:nvSpPr>
        <dsp:cNvPr id="0" name=""/>
        <dsp:cNvSpPr/>
      </dsp:nvSpPr>
      <dsp:spPr>
        <a:xfrm>
          <a:off x="3210213" y="1103576"/>
          <a:ext cx="2319492" cy="231924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800" kern="1200" dirty="0" smtClean="0"/>
            <a:t>Techniek</a:t>
          </a:r>
          <a:endParaRPr lang="nl-NL" sz="1800" kern="1200" dirty="0" smtClean="0"/>
        </a:p>
      </dsp:txBody>
      <dsp:txXfrm>
        <a:off x="3541801" y="1434959"/>
        <a:ext cx="1656318" cy="1656479"/>
      </dsp:txXfrm>
    </dsp:sp>
    <dsp:sp modelId="{34F5CFCB-0699-4034-BDF6-7675506D6E01}">
      <dsp:nvSpPr>
        <dsp:cNvPr id="0" name=""/>
        <dsp:cNvSpPr/>
      </dsp:nvSpPr>
      <dsp:spPr>
        <a:xfrm rot="2700000">
          <a:off x="562934" y="1023734"/>
          <a:ext cx="2478493" cy="2478493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D9403A-2FFE-49D7-8F39-ED3421061DC2}">
      <dsp:nvSpPr>
        <dsp:cNvPr id="0" name=""/>
        <dsp:cNvSpPr/>
      </dsp:nvSpPr>
      <dsp:spPr>
        <a:xfrm>
          <a:off x="642435" y="1103576"/>
          <a:ext cx="2319492" cy="231924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800" kern="1200" smtClean="0"/>
            <a:t>Actor</a:t>
          </a:r>
          <a:endParaRPr lang="nl-NL" sz="2800" kern="1200" dirty="0"/>
        </a:p>
      </dsp:txBody>
      <dsp:txXfrm>
        <a:off x="974022" y="1434959"/>
        <a:ext cx="1656318" cy="16564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F9D1D-C17B-40D7-8901-EDBB2780D8A7}">
      <dsp:nvSpPr>
        <dsp:cNvPr id="0" name=""/>
        <dsp:cNvSpPr/>
      </dsp:nvSpPr>
      <dsp:spPr>
        <a:xfrm>
          <a:off x="5695500" y="1020730"/>
          <a:ext cx="2484477" cy="24849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9A774-1AF7-46E9-A49F-E681AEA6F258}">
      <dsp:nvSpPr>
        <dsp:cNvPr id="0" name=""/>
        <dsp:cNvSpPr/>
      </dsp:nvSpPr>
      <dsp:spPr>
        <a:xfrm>
          <a:off x="5777992" y="1103576"/>
          <a:ext cx="2319492" cy="231924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800" kern="1200" dirty="0" smtClean="0"/>
            <a:t>Doel</a:t>
          </a:r>
          <a:endParaRPr lang="nl-NL" sz="4700" kern="1200" dirty="0"/>
        </a:p>
      </dsp:txBody>
      <dsp:txXfrm>
        <a:off x="6109579" y="1434959"/>
        <a:ext cx="1656318" cy="1656479"/>
      </dsp:txXfrm>
    </dsp:sp>
    <dsp:sp modelId="{A85DD05E-9FAC-4680-93DE-B0065C53BDDA}">
      <dsp:nvSpPr>
        <dsp:cNvPr id="0" name=""/>
        <dsp:cNvSpPr/>
      </dsp:nvSpPr>
      <dsp:spPr>
        <a:xfrm rot="2700000">
          <a:off x="3130713" y="1023734"/>
          <a:ext cx="2478493" cy="2478493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1990D4-EE73-41A4-9A95-85D4E580C472}">
      <dsp:nvSpPr>
        <dsp:cNvPr id="0" name=""/>
        <dsp:cNvSpPr/>
      </dsp:nvSpPr>
      <dsp:spPr>
        <a:xfrm>
          <a:off x="3210213" y="1103576"/>
          <a:ext cx="2319492" cy="231924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800" kern="1200" dirty="0" smtClean="0"/>
            <a:t>Techniek</a:t>
          </a:r>
          <a:endParaRPr lang="nl-NL" sz="1800" kern="1200" dirty="0"/>
        </a:p>
      </dsp:txBody>
      <dsp:txXfrm>
        <a:off x="3541801" y="1434959"/>
        <a:ext cx="1656318" cy="1656479"/>
      </dsp:txXfrm>
    </dsp:sp>
    <dsp:sp modelId="{34F5CFCB-0699-4034-BDF6-7675506D6E01}">
      <dsp:nvSpPr>
        <dsp:cNvPr id="0" name=""/>
        <dsp:cNvSpPr/>
      </dsp:nvSpPr>
      <dsp:spPr>
        <a:xfrm rot="2700000">
          <a:off x="562934" y="1023734"/>
          <a:ext cx="2478493" cy="2478493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D9403A-2FFE-49D7-8F39-ED3421061DC2}">
      <dsp:nvSpPr>
        <dsp:cNvPr id="0" name=""/>
        <dsp:cNvSpPr/>
      </dsp:nvSpPr>
      <dsp:spPr>
        <a:xfrm>
          <a:off x="642435" y="1103576"/>
          <a:ext cx="2319492" cy="231924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800" kern="1200" dirty="0" smtClean="0"/>
            <a:t>Mens</a:t>
          </a:r>
          <a:endParaRPr lang="nl-NL" sz="2800" kern="1200" dirty="0"/>
        </a:p>
      </dsp:txBody>
      <dsp:txXfrm>
        <a:off x="974022" y="1434959"/>
        <a:ext cx="1656318" cy="16564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F9D1D-C17B-40D7-8901-EDBB2780D8A7}">
      <dsp:nvSpPr>
        <dsp:cNvPr id="0" name=""/>
        <dsp:cNvSpPr/>
      </dsp:nvSpPr>
      <dsp:spPr>
        <a:xfrm>
          <a:off x="5577967" y="868163"/>
          <a:ext cx="2299744" cy="23001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9A774-1AF7-46E9-A49F-E681AEA6F258}">
      <dsp:nvSpPr>
        <dsp:cNvPr id="0" name=""/>
        <dsp:cNvSpPr/>
      </dsp:nvSpPr>
      <dsp:spPr>
        <a:xfrm>
          <a:off x="5654326" y="944849"/>
          <a:ext cx="2147027" cy="214679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400" kern="1200" dirty="0" smtClean="0"/>
            <a:t>indirecte ruil met lage transactiekosten</a:t>
          </a:r>
          <a:endParaRPr lang="nl-NL" sz="1400" kern="1200" dirty="0"/>
        </a:p>
      </dsp:txBody>
      <dsp:txXfrm>
        <a:off x="5961258" y="1251592"/>
        <a:ext cx="1533162" cy="1533312"/>
      </dsp:txXfrm>
    </dsp:sp>
    <dsp:sp modelId="{A85DD05E-9FAC-4680-93DE-B0065C53BDDA}">
      <dsp:nvSpPr>
        <dsp:cNvPr id="0" name=""/>
        <dsp:cNvSpPr/>
      </dsp:nvSpPr>
      <dsp:spPr>
        <a:xfrm rot="2700000">
          <a:off x="3203885" y="870944"/>
          <a:ext cx="2294205" cy="229420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1990D4-EE73-41A4-9A95-85D4E580C472}">
      <dsp:nvSpPr>
        <dsp:cNvPr id="0" name=""/>
        <dsp:cNvSpPr/>
      </dsp:nvSpPr>
      <dsp:spPr>
        <a:xfrm>
          <a:off x="3277474" y="944849"/>
          <a:ext cx="2147027" cy="214679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800" kern="1200" dirty="0" smtClean="0"/>
            <a:t>Geld als </a:t>
          </a:r>
          <a:r>
            <a:rPr lang="nl-NL" sz="1800" kern="1200" dirty="0" err="1" smtClean="0"/>
            <a:t>ruil-middel</a:t>
          </a:r>
          <a:endParaRPr lang="nl-NL" sz="1800" kern="1200" dirty="0"/>
        </a:p>
      </dsp:txBody>
      <dsp:txXfrm>
        <a:off x="3584406" y="1251592"/>
        <a:ext cx="1533162" cy="1533312"/>
      </dsp:txXfrm>
    </dsp:sp>
    <dsp:sp modelId="{34F5CFCB-0699-4034-BDF6-7675506D6E01}">
      <dsp:nvSpPr>
        <dsp:cNvPr id="0" name=""/>
        <dsp:cNvSpPr/>
      </dsp:nvSpPr>
      <dsp:spPr>
        <a:xfrm rot="2700000">
          <a:off x="827033" y="870944"/>
          <a:ext cx="2294205" cy="229420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D9403A-2FFE-49D7-8F39-ED3421061DC2}">
      <dsp:nvSpPr>
        <dsp:cNvPr id="0" name=""/>
        <dsp:cNvSpPr/>
      </dsp:nvSpPr>
      <dsp:spPr>
        <a:xfrm>
          <a:off x="900622" y="944849"/>
          <a:ext cx="2147027" cy="214679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400" kern="1200" dirty="0" smtClean="0"/>
            <a:t>‘De mensheid’</a:t>
          </a:r>
          <a:endParaRPr lang="nl-NL" sz="1400" kern="1200" dirty="0"/>
        </a:p>
      </dsp:txBody>
      <dsp:txXfrm>
        <a:off x="1207554" y="1251592"/>
        <a:ext cx="1533162" cy="15333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DFA02-90FB-4301-8664-38673ED4A6FB}">
      <dsp:nvSpPr>
        <dsp:cNvPr id="0" name=""/>
        <dsp:cNvSpPr/>
      </dsp:nvSpPr>
      <dsp:spPr>
        <a:xfrm>
          <a:off x="4218889" y="1111814"/>
          <a:ext cx="1840353" cy="18406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730AD5-89AA-4E17-9EC3-C8E206A0BD76}">
      <dsp:nvSpPr>
        <dsp:cNvPr id="0" name=""/>
        <dsp:cNvSpPr/>
      </dsp:nvSpPr>
      <dsp:spPr>
        <a:xfrm>
          <a:off x="4279994" y="1173181"/>
          <a:ext cx="1718142" cy="171795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400" kern="1200" dirty="0" smtClean="0"/>
            <a:t>Leerlingen lezen </a:t>
          </a:r>
          <a:endParaRPr lang="nl-NL" sz="1400" kern="1200" dirty="0"/>
        </a:p>
      </dsp:txBody>
      <dsp:txXfrm>
        <a:off x="4525614" y="1418650"/>
        <a:ext cx="1226902" cy="1227021"/>
      </dsp:txXfrm>
    </dsp:sp>
    <dsp:sp modelId="{0A03B380-ECAD-4C8D-BC10-BD1FCEE4AABB}">
      <dsp:nvSpPr>
        <dsp:cNvPr id="0" name=""/>
        <dsp:cNvSpPr/>
      </dsp:nvSpPr>
      <dsp:spPr>
        <a:xfrm rot="2700000">
          <a:off x="2319047" y="1114039"/>
          <a:ext cx="1835921" cy="183592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76E26-E524-4761-9FF0-BA776CEC8222}">
      <dsp:nvSpPr>
        <dsp:cNvPr id="0" name=""/>
        <dsp:cNvSpPr/>
      </dsp:nvSpPr>
      <dsp:spPr>
        <a:xfrm>
          <a:off x="2377936" y="1173181"/>
          <a:ext cx="1718142" cy="171795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400" kern="1200" dirty="0" smtClean="0"/>
            <a:t>Leessubsidie</a:t>
          </a:r>
          <a:endParaRPr lang="nl-NL" sz="1400" kern="1200" dirty="0"/>
        </a:p>
      </dsp:txBody>
      <dsp:txXfrm>
        <a:off x="2623556" y="1418650"/>
        <a:ext cx="1226902" cy="1227021"/>
      </dsp:txXfrm>
    </dsp:sp>
    <dsp:sp modelId="{5A3D8FA2-8EEB-4570-B904-05BADE9C047C}">
      <dsp:nvSpPr>
        <dsp:cNvPr id="0" name=""/>
        <dsp:cNvSpPr/>
      </dsp:nvSpPr>
      <dsp:spPr>
        <a:xfrm rot="2700000">
          <a:off x="416988" y="1114039"/>
          <a:ext cx="1835921" cy="183592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3BE154-E0F0-4DDE-B52A-842C4EA9C8DF}">
      <dsp:nvSpPr>
        <dsp:cNvPr id="0" name=""/>
        <dsp:cNvSpPr/>
      </dsp:nvSpPr>
      <dsp:spPr>
        <a:xfrm>
          <a:off x="475877" y="1173181"/>
          <a:ext cx="1718142" cy="171795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400" kern="1200" dirty="0" smtClean="0"/>
            <a:t>Bezorgde onderwijzers</a:t>
          </a:r>
          <a:endParaRPr lang="nl-NL" sz="1400" kern="1200" dirty="0"/>
        </a:p>
      </dsp:txBody>
      <dsp:txXfrm>
        <a:off x="721498" y="1418650"/>
        <a:ext cx="1226902" cy="12270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kelproces"/>
  <dgm:desc val="Gebruik dit om opeenvolgende stappen in een proces weer te geven. Beperkt tot elf vormen op niveau 1 met een onbeperkt aantal vormen op niveau 2. Werkt het best met kleine hoeveelheden tekst. Ongebruikte tekst wordt niet weergegeven, maar blijft beschikbaar wanneer u schakelt tussen indelingen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kelproces"/>
  <dgm:desc val="Gebruik dit om opeenvolgende stappen in een proces weer te geven. Beperkt tot elf vormen op niveau 1 met een onbeperkt aantal vormen op niveau 2. Werkt het best met kleine hoeveelheden tekst. Ongebruikte tekst wordt niet weergegeven, maar blijft beschikbaar wanneer u schakelt tussen indelingen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kelproces"/>
  <dgm:desc val="Gebruik dit om opeenvolgende stappen in een proces weer te geven. Beperkt tot elf vormen op niveau 1 met een onbeperkt aantal vormen op niveau 2. Werkt het best met kleine hoeveelheden tekst. Ongebruikte tekst wordt niet weergegeven, maar blijft beschikbaar wanneer u schakelt tussen indelingen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kelproces"/>
  <dgm:desc val="Gebruik dit om opeenvolgende stappen in een proces weer te geven. Beperkt tot elf vormen op niveau 1 met een onbeperkt aantal vormen op niveau 2. Werkt het best met kleine hoeveelheden tekst. Ongebruikte tekst wordt niet weergegeven, maar blijft beschikbaar wanneer u schakelt tussen indelingen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8737A-7995-4B74-B63A-80E0593C4CFC}" type="datetimeFigureOut">
              <a:rPr lang="nl-NL" smtClean="0"/>
              <a:t>21-3-2019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A7392-2789-462C-8F1D-017BB83F83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0496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894CF-CF29-460C-8820-A692FD564E29}" type="datetimeFigureOut">
              <a:rPr lang="nl-NL" smtClean="0"/>
              <a:t>21-3-2019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739775"/>
            <a:ext cx="4935538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89515"/>
            <a:ext cx="533527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D3654-9A79-4B47-9CF7-D6BAF450FC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7240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Een</a:t>
            </a:r>
            <a:r>
              <a:rPr lang="nl-NL" baseline="0" dirty="0" smtClean="0"/>
              <a:t> uitwerking van mijn artikel in het novembernummer van 2017.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D3654-9A79-4B47-9CF7-D6BAF450FCC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5499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Zie al het oude DB-gebruik van marktvrede.</a:t>
            </a:r>
          </a:p>
          <a:p>
            <a:r>
              <a:rPr lang="nl-NL" dirty="0" smtClean="0"/>
              <a:t>Hieruit blijkt hoe geld als indirect ruilmiddel transactiekosten kunnen verlagen.</a:t>
            </a:r>
          </a:p>
          <a:p>
            <a:r>
              <a:rPr lang="nl-NL" dirty="0" smtClean="0"/>
              <a:t>Denk ook aan </a:t>
            </a:r>
            <a:r>
              <a:rPr lang="nl-NL" dirty="0" err="1" smtClean="0"/>
              <a:t>Airbnb</a:t>
            </a:r>
            <a:r>
              <a:rPr lang="nl-NL" dirty="0" smtClean="0"/>
              <a:t>, Uber: wie zijn hier de losers?</a:t>
            </a:r>
          </a:p>
          <a:p>
            <a:r>
              <a:rPr lang="nl-NL" dirty="0" smtClean="0"/>
              <a:t>Speltheorie: hoe deel je baten van een win-win situatie?</a:t>
            </a:r>
          </a:p>
          <a:p>
            <a:r>
              <a:rPr lang="nl-NL" dirty="0" smtClean="0"/>
              <a:t>Combinatievraag met vorige winner-takes </a:t>
            </a:r>
            <a:r>
              <a:rPr lang="nl-NL" dirty="0" err="1" smtClean="0"/>
              <a:t>all</a:t>
            </a:r>
            <a:r>
              <a:rPr lang="nl-NL" dirty="0" smtClean="0"/>
              <a:t> principe: leg uit waarom je eerste transacties</a:t>
            </a:r>
            <a:r>
              <a:rPr lang="nl-NL" baseline="0" dirty="0" smtClean="0"/>
              <a:t> op zo’n platform vaak gratis </a:t>
            </a:r>
            <a:r>
              <a:rPr lang="nl-NL" baseline="0" dirty="0" err="1" smtClean="0"/>
              <a:t>zijn</a:t>
            </a:r>
            <a:r>
              <a:rPr lang="nl-NL" baseline="0" dirty="0" err="1" smtClean="0">
                <a:sym typeface="Wingdings" panose="05000000000000000000" pitchFamily="2" charset="2"/>
              </a:rPr>
              <a:t>netwerkeffecten</a:t>
            </a:r>
            <a:r>
              <a:rPr lang="nl-NL" baseline="0" dirty="0" smtClean="0">
                <a:sym typeface="Wingdings" panose="05000000000000000000" pitchFamily="2" charset="2"/>
              </a:rPr>
              <a:t>: zie Facebook / Marktplaats: ben je eenmaal de grootste speler, dan treden zelfversterkende effecten op die je alleen maar groter maken. Daarom wil iedereen het eerste </a:t>
            </a:r>
            <a:r>
              <a:rPr lang="nl-NL" baseline="0" dirty="0" err="1" smtClean="0">
                <a:sym typeface="Wingdings" panose="05000000000000000000" pitchFamily="2" charset="2"/>
              </a:rPr>
              <a:t>zijnnatuurlijk</a:t>
            </a:r>
            <a:r>
              <a:rPr lang="nl-NL" baseline="0" dirty="0" smtClean="0">
                <a:sym typeface="Wingdings" panose="05000000000000000000" pitchFamily="2" charset="2"/>
              </a:rPr>
              <a:t> monopolie. Juist door info over klikgeschiedenis, kan een ervaren speler als Google het best suggesties worden gegeven (zie ook </a:t>
            </a:r>
            <a:r>
              <a:rPr lang="nl-NL" baseline="0" dirty="0" err="1" smtClean="0">
                <a:sym typeface="Wingdings" panose="05000000000000000000" pitchFamily="2" charset="2"/>
              </a:rPr>
              <a:t>Spotify</a:t>
            </a:r>
            <a:r>
              <a:rPr lang="nl-NL" baseline="0" dirty="0" smtClean="0">
                <a:sym typeface="Wingdings" panose="05000000000000000000" pitchFamily="2" charset="2"/>
              </a:rPr>
              <a:t>)</a:t>
            </a:r>
          </a:p>
          <a:p>
            <a:r>
              <a:rPr lang="nl-NL" baseline="0" dirty="0" smtClean="0">
                <a:sym typeface="Wingdings" panose="05000000000000000000" pitchFamily="2" charset="2"/>
              </a:rPr>
              <a:t>Verwant: google  bespaart tijd </a:t>
            </a:r>
            <a:r>
              <a:rPr lang="nl-NL" baseline="0" dirty="0" err="1" smtClean="0">
                <a:sym typeface="Wingdings" panose="05000000000000000000" pitchFamily="2" charset="2"/>
              </a:rPr>
              <a:t>t.o.v</a:t>
            </a:r>
            <a:r>
              <a:rPr lang="nl-NL" baseline="0" dirty="0" smtClean="0">
                <a:sym typeface="Wingdings" panose="05000000000000000000" pitchFamily="2" charset="2"/>
              </a:rPr>
              <a:t> Gouden gids/ papieren encyclopedie. Zelfs de nichemarkten kunnen door google worden bediend.</a:t>
            </a:r>
          </a:p>
          <a:p>
            <a:r>
              <a:rPr lang="nl-NL" baseline="0" dirty="0" smtClean="0">
                <a:sym typeface="Wingdings" panose="05000000000000000000" pitchFamily="2" charset="2"/>
              </a:rPr>
              <a:t>Paspoort: </a:t>
            </a:r>
            <a:r>
              <a:rPr lang="nl-NL" baseline="0" dirty="0" err="1" smtClean="0">
                <a:sym typeface="Wingdings" panose="05000000000000000000" pitchFamily="2" charset="2"/>
              </a:rPr>
              <a:t>onafgeschaft</a:t>
            </a:r>
            <a:r>
              <a:rPr lang="nl-NL" baseline="0" dirty="0" smtClean="0">
                <a:sym typeface="Wingdings" panose="05000000000000000000" pitchFamily="2" charset="2"/>
              </a:rPr>
              <a:t> relikwie uit WOI die optimale allocatie productiefactor arbeid juist verlaagt.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D3654-9A79-4B47-9CF7-D6BAF450FCC7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5286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Vraag: wat zijn</a:t>
            </a:r>
            <a:r>
              <a:rPr lang="nl-NL" baseline="0" dirty="0" smtClean="0"/>
              <a:t> de economische voordelen van vrije handel wereldwijd </a:t>
            </a:r>
            <a:r>
              <a:rPr lang="nl-NL" baseline="0" dirty="0" err="1" smtClean="0"/>
              <a:t>t.o.v</a:t>
            </a:r>
            <a:r>
              <a:rPr lang="nl-NL" baseline="0" dirty="0" smtClean="0"/>
              <a:t> autarkie of protectie? </a:t>
            </a:r>
            <a:r>
              <a:rPr lang="nl-NL" baseline="0" dirty="0" smtClean="0">
                <a:sym typeface="Wingdings" panose="05000000000000000000" pitchFamily="2" charset="2"/>
              </a:rPr>
              <a:t> Ricardo: comparatieve voordelen. Welke aanname: amper transactiekosten. Was lange tijd niet zo: zie verhaal van SS Warrior van Brooklyn naar Bremerhaven: laden en ontladen duurde langer dan de reis zelf. Kom daar nu eens om in de ‘computergestuurde choreografie’ in wereldhavens als Rotterdam, waar tegelijk laden en herladen plaatsvindt.</a:t>
            </a:r>
            <a:endParaRPr lang="nl-NL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Nu zijn alle containers wereldwijd uniform in maat: 8x40x8,5 </a:t>
            </a:r>
            <a:r>
              <a:rPr lang="nl-NL" dirty="0" err="1" smtClean="0"/>
              <a:t>feet</a:t>
            </a:r>
            <a:endParaRPr lang="nl-NL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 smtClean="0"/>
              <a:t>McLeans</a:t>
            </a:r>
            <a:r>
              <a:rPr lang="nl-NL" dirty="0" smtClean="0"/>
              <a:t> dubbele eigenaarschap van zowel </a:t>
            </a:r>
            <a:r>
              <a:rPr lang="nl-NL" dirty="0" err="1" smtClean="0"/>
              <a:t>scheeps</a:t>
            </a:r>
            <a:r>
              <a:rPr lang="nl-NL" dirty="0" smtClean="0"/>
              <a:t> als vrachtwagenbedrijf</a:t>
            </a:r>
            <a:r>
              <a:rPr lang="nl-NL" baseline="0" dirty="0" smtClean="0"/>
              <a:t> was laatste zet</a:t>
            </a:r>
            <a:r>
              <a:rPr lang="nl-NL" dirty="0" smtClean="0"/>
              <a:t> + ‘logistieke nachtmerrie’ van de </a:t>
            </a:r>
            <a:r>
              <a:rPr lang="nl-NL" dirty="0" err="1" smtClean="0"/>
              <a:t>Vietnam-oorlog</a:t>
            </a:r>
            <a:r>
              <a:rPr lang="nl-NL" dirty="0" smtClean="0"/>
              <a:t> als laatste zetje:</a:t>
            </a:r>
            <a:r>
              <a:rPr lang="nl-NL" baseline="0" dirty="0" smtClean="0"/>
              <a:t> USA kocht het hele pakket in 1 x aan.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 smtClean="0"/>
              <a:t>Nadeel: Afrikaanse havens zijn met verouderde apparatuur geen aantrekkelijke handelspartner, dus een steeds groter obstakel om daar zaken mee te doen.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 smtClean="0"/>
              <a:t>Ander voorbeeld van integrale techniek: barcode/ </a:t>
            </a:r>
            <a:r>
              <a:rPr lang="nl-NL" dirty="0" smtClean="0"/>
              <a:t>Ondanks evidente voordelen </a:t>
            </a:r>
            <a:r>
              <a:rPr lang="nl-NL" dirty="0" err="1" smtClean="0"/>
              <a:t>t.o.v</a:t>
            </a:r>
            <a:r>
              <a:rPr lang="nl-NL" dirty="0" smtClean="0"/>
              <a:t> stoom als energiebron raakte elektriciteit pas na 50 jaar ingeburgerd./</a:t>
            </a:r>
            <a:r>
              <a:rPr lang="nl-NL" baseline="0" dirty="0" smtClean="0"/>
              <a:t> </a:t>
            </a:r>
            <a:endParaRPr lang="nl-NL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D3654-9A79-4B47-9CF7-D6BAF450FCC7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2454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nl-NL" dirty="0" smtClean="0"/>
              <a:t>Idem bij de Barcode: retailers &lt;&gt;producenten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D3654-9A79-4B47-9CF7-D6BAF450FCC7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681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Leuk aan Elton John: kondigde een afscheidstournee</a:t>
            </a:r>
            <a:r>
              <a:rPr lang="nl-NL" baseline="0" dirty="0" smtClean="0"/>
              <a:t> aan, een technische vondst op zichzelf: https://www.volkskrant.nl/muziek/een-afscheidstournee-is-topmarketing~a4567570/ </a:t>
            </a:r>
          </a:p>
          <a:p>
            <a:r>
              <a:rPr lang="nl-NL" baseline="0" dirty="0" smtClean="0"/>
              <a:t>Zie https://en.wikipedia.org/wiki/Elizabeth_Billington voor de grootste operazangeres van rond 1800.</a:t>
            </a:r>
          </a:p>
          <a:p>
            <a:r>
              <a:rPr lang="nl-NL" baseline="0" dirty="0" smtClean="0"/>
              <a:t>Tv-presentatoren als Lubach hadden zelf ook nooit zo rijk kunnen worden zonder een groot massamedium als televisie, die zijn bereik bij potentiele afnemers enorm vergroot heeft.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D3654-9A79-4B47-9CF7-D6BAF450FCC7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521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Leerlingen deze uitspraken laten uitleggen + zelf transfer laten maken naar andere technieken:</a:t>
            </a:r>
          </a:p>
          <a:p>
            <a:r>
              <a:rPr lang="nl-NL" dirty="0" smtClean="0"/>
              <a:t>p.108: ‘The barcode does more </a:t>
            </a:r>
            <a:r>
              <a:rPr lang="nl-NL" dirty="0" err="1" smtClean="0"/>
              <a:t>than</a:t>
            </a:r>
            <a:r>
              <a:rPr lang="nl-NL" dirty="0" smtClean="0"/>
              <a:t> </a:t>
            </a:r>
            <a:r>
              <a:rPr lang="nl-NL" dirty="0" err="1" smtClean="0"/>
              <a:t>lower</a:t>
            </a:r>
            <a:r>
              <a:rPr lang="nl-NL" dirty="0" smtClean="0"/>
              <a:t> </a:t>
            </a:r>
            <a:r>
              <a:rPr lang="nl-NL" dirty="0" err="1" smtClean="0"/>
              <a:t>costs</a:t>
            </a:r>
            <a:r>
              <a:rPr lang="nl-NL" dirty="0" smtClean="0"/>
              <a:t>. It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solves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problems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for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some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players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creates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headaches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for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others</a:t>
            </a:r>
            <a:r>
              <a:rPr lang="nl-NL" baseline="0" dirty="0" smtClean="0"/>
              <a:t>’.</a:t>
            </a:r>
            <a:r>
              <a:rPr lang="nl-NL" dirty="0" smtClean="0"/>
              <a:t> </a:t>
            </a:r>
          </a:p>
          <a:p>
            <a:r>
              <a:rPr lang="nl-NL" dirty="0" smtClean="0"/>
              <a:t>p.110: ‘Bardcode </a:t>
            </a:r>
            <a:r>
              <a:rPr lang="nl-NL" dirty="0" err="1" smtClean="0"/>
              <a:t>isn’t</a:t>
            </a:r>
            <a:r>
              <a:rPr lang="nl-NL" dirty="0" smtClean="0"/>
              <a:t> </a:t>
            </a:r>
            <a:r>
              <a:rPr lang="nl-NL" dirty="0" err="1" smtClean="0"/>
              <a:t>just</a:t>
            </a:r>
            <a:r>
              <a:rPr lang="nl-NL" dirty="0" smtClean="0"/>
              <a:t> a way </a:t>
            </a:r>
            <a:r>
              <a:rPr lang="nl-NL" dirty="0" err="1" smtClean="0"/>
              <a:t>to</a:t>
            </a:r>
            <a:r>
              <a:rPr lang="nl-NL" baseline="0" dirty="0" smtClean="0"/>
              <a:t> do business more </a:t>
            </a:r>
            <a:r>
              <a:rPr lang="nl-NL" baseline="0" dirty="0" err="1" smtClean="0"/>
              <a:t>efficiently</a:t>
            </a:r>
            <a:r>
              <a:rPr lang="nl-NL" baseline="0" dirty="0" smtClean="0"/>
              <a:t>; </a:t>
            </a:r>
            <a:r>
              <a:rPr lang="nl-NL" baseline="0" dirty="0" err="1" smtClean="0"/>
              <a:t>it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also</a:t>
            </a:r>
            <a:r>
              <a:rPr lang="nl-NL" baseline="0" dirty="0" smtClean="0"/>
              <a:t> changes </a:t>
            </a:r>
            <a:r>
              <a:rPr lang="nl-NL" baseline="0" dirty="0" err="1" smtClean="0"/>
              <a:t>what</a:t>
            </a:r>
            <a:r>
              <a:rPr lang="nl-NL" baseline="0" dirty="0" smtClean="0"/>
              <a:t> kind of business </a:t>
            </a:r>
            <a:r>
              <a:rPr lang="nl-NL" baseline="0" dirty="0" err="1" smtClean="0"/>
              <a:t>can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efficient</a:t>
            </a:r>
            <a:r>
              <a:rPr lang="nl-NL" baseline="0" dirty="0" smtClean="0"/>
              <a:t>’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D3654-9A79-4B47-9CF7-D6BAF450FCC7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4053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Zie ook: echoscopie bij Verbeek,</a:t>
            </a:r>
            <a:r>
              <a:rPr lang="nl-NL" baseline="0" dirty="0" smtClean="0"/>
              <a:t> orgaanhandel, leessubsidie en legerdiensten bij </a:t>
            </a:r>
            <a:r>
              <a:rPr lang="nl-NL" baseline="0" dirty="0" err="1" smtClean="0"/>
              <a:t>Sandels</a:t>
            </a:r>
            <a:r>
              <a:rPr lang="nl-NL" baseline="0" dirty="0" smtClean="0"/>
              <a:t> niet alles is te koop, kleitabletten die complexe socialere organisatie mogelijk maakten.</a:t>
            </a:r>
          </a:p>
          <a:p>
            <a:r>
              <a:rPr lang="nl-NL" dirty="0" smtClean="0"/>
              <a:t>https://www.rtlnieuws.nl/editienl/met-een-voordringpas-sta-je-nooit-meer-in-de-rij-maar-het-kost-wel-wat</a:t>
            </a:r>
          </a:p>
          <a:p>
            <a:r>
              <a:rPr lang="nl-NL" dirty="0" smtClean="0"/>
              <a:t>https://www.telegraaf.nl/nieuws/146437/efteling-ziet-omzeilen-wachtrijen-niet-zitten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D3654-9A79-4B47-9CF7-D6BAF450FCC7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7351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D3654-9A79-4B47-9CF7-D6BAF450FCC7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62944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Andere:</a:t>
            </a:r>
            <a:r>
              <a:rPr lang="nl-NL" baseline="0" dirty="0" smtClean="0"/>
              <a:t> anticonceptiepil, Bank/bankgeheim,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D3654-9A79-4B47-9CF7-D6BAF450FCC7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7109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https://artsandculture.google.com/asset/landscape-with-the-fall-of-icarus/6gGkgMwPyiEqUQ?ms=%7B%22x%22%3A0.5%2C%22y%22%3A0.5%2C%22z%22%3A9.492789822692469%2C%22size%22%3A%7B%22width%22%3A1.6271558194837725%2C%22height%22%3A1.176144756277696%7D%7D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83CCA6-FC07-4C04-8964-3E3518BB042D}" type="slidenum">
              <a:rPr lang="nl-NL" smtClean="0"/>
              <a:pPr>
                <a:defRPr/>
              </a:pPr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7010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Vragen</a:t>
            </a:r>
            <a:r>
              <a:rPr lang="nl-NL" baseline="0" dirty="0" smtClean="0"/>
              <a:t> of men het doel (h)erkent waarvoor de techniek door de gebruiker wordt ingezet. Hier is taal ook een techniek: we zien en communiceren over de wereld via taal, dus daar moet je proberen heel helder over </a:t>
            </a:r>
            <a:r>
              <a:rPr lang="nl-NL" baseline="0" smtClean="0"/>
              <a:t>te zijn.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83CCA6-FC07-4C04-8964-3E3518BB042D}" type="slidenum">
              <a:rPr lang="nl-NL" smtClean="0"/>
              <a:pPr>
                <a:defRPr/>
              </a:pPr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1809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Let ook</a:t>
            </a:r>
            <a:r>
              <a:rPr lang="nl-NL" baseline="0" dirty="0" smtClean="0"/>
              <a:t> op : VB bij RTL introduceert voor de leek niet echt goed uit wat </a:t>
            </a:r>
            <a:r>
              <a:rPr lang="nl-NL" baseline="0" dirty="0" err="1" smtClean="0"/>
              <a:t>minecraft</a:t>
            </a:r>
            <a:r>
              <a:rPr lang="nl-NL" baseline="0" dirty="0" smtClean="0"/>
              <a:t> is . Weet iemand wat </a:t>
            </a:r>
            <a:r>
              <a:rPr lang="nl-NL" baseline="0" dirty="0" err="1" smtClean="0"/>
              <a:t>minecraft</a:t>
            </a:r>
            <a:r>
              <a:rPr lang="nl-NL" baseline="0" dirty="0" smtClean="0"/>
              <a:t> is? Ja, iets met bouwen toch? Ja precies!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83CCA6-FC07-4C04-8964-3E3518BB042D}" type="slidenum">
              <a:rPr lang="nl-NL" smtClean="0"/>
              <a:pPr>
                <a:defRPr/>
              </a:pPr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9059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Voorbeeld: contactloos</a:t>
            </a:r>
            <a:r>
              <a:rPr lang="nl-NL" baseline="0" dirty="0" smtClean="0"/>
              <a:t> betalen, het vuur, mobieltje, auto, internet etc</a:t>
            </a:r>
            <a:r>
              <a:rPr lang="nl-NL" baseline="0" dirty="0" smtClean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‘Ze zijn veel meer dan dat. En terwijl ze voor de één probleem oplossen, creëren ze er een voor een ander’.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83CCA6-FC07-4C04-8964-3E3518BB042D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6907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Bij geld is het bijvoorbeeld nog maar de vraag hoe,</a:t>
            </a:r>
            <a:r>
              <a:rPr lang="nl-NL" baseline="0" dirty="0" smtClean="0"/>
              <a:t> door wie en wanneer ‘geld’ precies is ontstaan / ‘uitgevonden’. Wellicht een uitvloeisel van circulerende schuld of een religieus symbool.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83CCA6-FC07-4C04-8964-3E3518BB042D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8730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In de link een podcast met een interview</a:t>
            </a:r>
            <a:r>
              <a:rPr lang="nl-NL" baseline="0" dirty="0" smtClean="0"/>
              <a:t> waarin </a:t>
            </a:r>
            <a:r>
              <a:rPr lang="nl-NL" baseline="0" dirty="0" err="1" smtClean="0"/>
              <a:t>Harford</a:t>
            </a:r>
            <a:r>
              <a:rPr lang="nl-NL" baseline="0" dirty="0" smtClean="0"/>
              <a:t> vertelt over zijn project. In hyperlink achter pagina zit ook college waar </a:t>
            </a:r>
            <a:r>
              <a:rPr lang="nl-NL" baseline="0" dirty="0" err="1" smtClean="0"/>
              <a:t>Harford</a:t>
            </a:r>
            <a:r>
              <a:rPr lang="nl-NL" baseline="0" dirty="0" smtClean="0"/>
              <a:t> over zijn eigen boek vertelt. </a:t>
            </a:r>
            <a:r>
              <a:rPr lang="nl-NL" baseline="0" dirty="0" err="1" smtClean="0"/>
              <a:t>Harfords</a:t>
            </a:r>
            <a:r>
              <a:rPr lang="nl-NL" baseline="0" dirty="0" smtClean="0"/>
              <a:t> aanpak doet denken </a:t>
            </a:r>
            <a:r>
              <a:rPr lang="nl-NL" dirty="0" smtClean="0"/>
              <a:t>Marx historisch materialisme: het zijn niet de ideeën die de economie bepalen </a:t>
            </a:r>
            <a:r>
              <a:rPr lang="nl-NL" dirty="0" smtClean="0">
                <a:sym typeface="Wingdings" panose="05000000000000000000" pitchFamily="2" charset="2"/>
              </a:rPr>
              <a:t> productiemiddelen domineren (</a:t>
            </a:r>
            <a:r>
              <a:rPr lang="nl-NL" dirty="0" err="1" smtClean="0">
                <a:sym typeface="Wingdings" panose="05000000000000000000" pitchFamily="2" charset="2"/>
              </a:rPr>
              <a:t>conatiner</a:t>
            </a:r>
            <a:r>
              <a:rPr lang="nl-NL" dirty="0" smtClean="0">
                <a:sym typeface="Wingdings" panose="05000000000000000000" pitchFamily="2" charset="2"/>
              </a:rPr>
              <a:t> &gt; TTIP)</a:t>
            </a:r>
          </a:p>
          <a:p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D3654-9A79-4B47-9CF7-D6BAF450FCC7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0247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 smtClean="0"/>
              <a:t>Boek, een van de 10 miljard verschillende producten te koop op de wereld, als </a:t>
            </a:r>
            <a:r>
              <a:rPr lang="nl-NL" baseline="0" dirty="0" err="1" smtClean="0"/>
              <a:t>nexus</a:t>
            </a:r>
            <a:r>
              <a:rPr lang="nl-NL" baseline="0" dirty="0" smtClean="0"/>
              <a:t> van technologie, zowel tastbaar als ontastbaar, direct en indirect. Al deze technieken hebben een eigen verhaal.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D3654-9A79-4B47-9CF7-D6BAF450FCC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7649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Bijvoorbeeld goed</a:t>
            </a:r>
            <a:r>
              <a:rPr lang="nl-NL" baseline="0" dirty="0" smtClean="0"/>
              <a:t> uit te leggen als de auto als remedie tegen de poepoverlast van de paardenkoets.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D3654-9A79-4B47-9CF7-D6BAF450FCC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6706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ige driehoe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17" name="Ondertitel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nl-NL" smtClean="0"/>
              <a:t>Klik om de ondertitelstijl van het model te bewerken</a:t>
            </a:r>
            <a:endParaRPr kumimoji="0" lang="en-US"/>
          </a:p>
        </p:txBody>
      </p:sp>
      <p:grpSp>
        <p:nvGrpSpPr>
          <p:cNvPr id="2" name="Groe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rije v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Vrije v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Vrije v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Rechte verbindingslijn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jdelijke aanduiding voo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352B002-1032-497A-A690-67428BD6A599}" type="datetimeFigureOut">
              <a:rPr lang="nl-NL" smtClean="0"/>
              <a:t>21-3-2019</a:t>
            </a:fld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nl-NL"/>
          </a:p>
        </p:txBody>
      </p:sp>
      <p:sp>
        <p:nvSpPr>
          <p:cNvPr id="27" name="Tijdelijke aanduiding voor dianumm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6149A4C-FF88-4BD5-9F00-E822CED68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108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B002-1032-497A-A690-67428BD6A599}" type="datetimeFigureOut">
              <a:rPr lang="nl-NL" smtClean="0"/>
              <a:t>21-3-2019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9A4C-FF88-4BD5-9F00-E822CED68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1081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B002-1032-497A-A690-67428BD6A599}" type="datetimeFigureOut">
              <a:rPr lang="nl-NL" smtClean="0"/>
              <a:t>21-3-2019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9A4C-FF88-4BD5-9F00-E822CED68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9906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B002-1032-497A-A690-67428BD6A599}" type="datetimeFigureOut">
              <a:rPr lang="nl-NL" smtClean="0"/>
              <a:t>21-3-2019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9A4C-FF88-4BD5-9F00-E822CED6800F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33962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B002-1032-497A-A690-67428BD6A599}" type="datetimeFigureOut">
              <a:rPr lang="nl-NL" smtClean="0"/>
              <a:t>21-3-2019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9A4C-FF88-4BD5-9F00-E822CED6800F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Punthaak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Punthaak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84498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B002-1032-497A-A690-67428BD6A599}" type="datetimeFigureOut">
              <a:rPr lang="nl-NL" smtClean="0"/>
              <a:t>21-3-2019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9A4C-FF88-4BD5-9F00-E822CED6800F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21817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B002-1032-497A-A690-67428BD6A599}" type="datetimeFigureOut">
              <a:rPr lang="nl-NL" smtClean="0"/>
              <a:t>21-3-2019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9A4C-FF88-4BD5-9F00-E822CED68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426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B002-1032-497A-A690-67428BD6A599}" type="datetimeFigureOut">
              <a:rPr lang="nl-NL" smtClean="0"/>
              <a:t>21-3-2019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9A4C-FF88-4BD5-9F00-E822CED6800F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96576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B002-1032-497A-A690-67428BD6A599}" type="datetimeFigureOut">
              <a:rPr lang="nl-NL" smtClean="0"/>
              <a:t>21-3-2019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9A4C-FF88-4BD5-9F00-E822CED68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1748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9352B002-1032-497A-A690-67428BD6A599}" type="datetimeFigureOut">
              <a:rPr lang="nl-NL" smtClean="0"/>
              <a:t>21-3-2019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9A4C-FF88-4BD5-9F00-E822CED68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1093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nl-NL" smtClean="0"/>
              <a:t>Klik op het pictogram als u een afbeelding wilt toevoegen</a:t>
            </a:r>
            <a:endParaRPr kumimoji="0" lang="en-US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352B002-1032-497A-A690-67428BD6A599}" type="datetimeFigureOut">
              <a:rPr lang="nl-NL" smtClean="0"/>
              <a:t>21-3-2019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6149A4C-FF88-4BD5-9F00-E822CED6800F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8" name="Vrije v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Vrije v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hthoekige driehoe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Rechte verbindingslijn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unthaak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Punthaak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28670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rije v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Vrije v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echthoekige driehoe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Rechte verbindingslijn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titel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0" name="Tijdelijke aanduiding voor tekst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 smtClean="0"/>
              <a:t>Klik om de modelstijlen te bewerken</a:t>
            </a:r>
          </a:p>
          <a:p>
            <a:pPr lvl="1" eaLnBrk="1" latinLnBrk="0" hangingPunct="1"/>
            <a:r>
              <a:rPr kumimoji="0" lang="nl-NL" smtClean="0"/>
              <a:t>Tweede niveau</a:t>
            </a:r>
          </a:p>
          <a:p>
            <a:pPr lvl="2" eaLnBrk="1" latinLnBrk="0" hangingPunct="1"/>
            <a:r>
              <a:rPr kumimoji="0" lang="nl-NL" smtClean="0"/>
              <a:t>Derde niveau</a:t>
            </a:r>
          </a:p>
          <a:p>
            <a:pPr lvl="3" eaLnBrk="1" latinLnBrk="0" hangingPunct="1"/>
            <a:r>
              <a:rPr kumimoji="0" lang="nl-NL" smtClean="0"/>
              <a:t>Vierde niveau</a:t>
            </a:r>
          </a:p>
          <a:p>
            <a:pPr lvl="4" eaLnBrk="1" latinLnBrk="0" hangingPunct="1"/>
            <a:r>
              <a:rPr kumimoji="0" lang="nl-NL" smtClean="0"/>
              <a:t>Vijfde niveau</a:t>
            </a:r>
            <a:endParaRPr kumimoji="0" lang="en-US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352B002-1032-497A-A690-67428BD6A599}" type="datetimeFigureOut">
              <a:rPr lang="nl-NL" smtClean="0"/>
              <a:t>21-3-2019</a:t>
            </a:fld>
            <a:endParaRPr lang="nl-NL"/>
          </a:p>
        </p:txBody>
      </p:sp>
      <p:sp>
        <p:nvSpPr>
          <p:cNvPr id="22" name="Tijdelijke aanduiding voor voettekst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6149A4C-FF88-4BD5-9F00-E822CED68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9878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5.em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vercast.fm/+FaTSNETSU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hyperlink" Target="https://www.youtube.com/watch?v=TJ2U-ton-Lc" TargetMode="External"/><Relationship Id="rId4" Type="http://schemas.openxmlformats.org/officeDocument/2006/relationships/hyperlink" Target="https://www.bbc.co.uk/programmes/p04b1g3c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business-38305512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programmes/p05l5ltp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programmes/p04b1g3c" TargetMode="External"/><Relationship Id="rId2" Type="http://schemas.openxmlformats.org/officeDocument/2006/relationships/hyperlink" Target="http://www.expertisecentrum-mmv.nl/wp-content/uploads/Beneker_2018_Toekomstgericht-onderwijs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hyperlink" Target="mailto:t.simonse@fontys.n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.emf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tlxl.nl/#!/rtl-boulevard-9652/913b4e5c-f277-61c7-f641-26fba73427a7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476672"/>
            <a:ext cx="5940152" cy="1829761"/>
          </a:xfrm>
        </p:spPr>
        <p:txBody>
          <a:bodyPr/>
          <a:lstStyle/>
          <a:p>
            <a:r>
              <a:rPr lang="nl-NL" dirty="0" smtClean="0"/>
              <a:t>Economie </a:t>
            </a:r>
            <a:r>
              <a:rPr lang="nl-NL" dirty="0" smtClean="0">
                <a:solidFill>
                  <a:srgbClr val="00B050"/>
                </a:solidFill>
              </a:rPr>
              <a:t>techniek</a:t>
            </a:r>
            <a:r>
              <a:rPr lang="nl-NL" dirty="0" smtClean="0"/>
              <a:t> en maatschappij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7772400" cy="1199704"/>
          </a:xfrm>
        </p:spPr>
        <p:txBody>
          <a:bodyPr>
            <a:normAutofit fontScale="92500" lnSpcReduction="20000"/>
          </a:bodyPr>
          <a:lstStyle/>
          <a:p>
            <a:r>
              <a:rPr lang="nl-NL" dirty="0" smtClean="0"/>
              <a:t>Een wenk voor vakoverstijgend onderwijs</a:t>
            </a:r>
          </a:p>
          <a:p>
            <a:r>
              <a:rPr lang="nl-NL" dirty="0" smtClean="0"/>
              <a:t>Tim Simonse</a:t>
            </a:r>
            <a:endParaRPr lang="nl-NL" dirty="0"/>
          </a:p>
          <a:p>
            <a:r>
              <a:rPr lang="nl-NL" dirty="0" smtClean="0"/>
              <a:t>Lerarenopleiding Economie </a:t>
            </a:r>
            <a:r>
              <a:rPr lang="nl-NL" dirty="0" err="1" smtClean="0"/>
              <a:t>Fontys</a:t>
            </a:r>
            <a:r>
              <a:rPr lang="nl-NL" dirty="0" smtClean="0"/>
              <a:t> Tilburg </a:t>
            </a:r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98" y="188640"/>
            <a:ext cx="2284603" cy="321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22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ijdelijke aanduiding voor inhoud 6"/>
          <p:cNvGraphicFramePr>
            <a:graphicFrameLocks noGrp="1"/>
          </p:cNvGraphicFramePr>
          <p:nvPr>
            <p:ph idx="1"/>
            <p:extLst/>
          </p:nvPr>
        </p:nvGraphicFramePr>
        <p:xfrm>
          <a:off x="467544" y="1844824"/>
          <a:ext cx="8229600" cy="4036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AEFDB5-28A1-41E2-A919-7A51CB100DD6}" type="datetime1">
              <a:rPr lang="nl-NL" smtClean="0"/>
              <a:pPr>
                <a:defRPr/>
              </a:pPr>
              <a:t>21-3-2019</a:t>
            </a:fld>
            <a:endParaRPr lang="nl-NL" b="0">
              <a:solidFill>
                <a:schemeClr val="tx1"/>
              </a:solidFill>
              <a:latin typeface="Fontys Joanna Bold" charset="0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Fontys Hogescholen</a:t>
            </a:r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685916-54ED-437D-8A35-E6FCAF9402B7}" type="slidenum">
              <a:rPr lang="nl-NL" smtClean="0"/>
              <a:pPr>
                <a:defRPr/>
              </a:pPr>
              <a:t>10</a:t>
            </a:fld>
            <a:endParaRPr lang="nl-NL" b="0">
              <a:latin typeface="Fontys Joanna Bold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Geld </a:t>
            </a:r>
            <a:r>
              <a:rPr lang="nl-NL" dirty="0" smtClean="0"/>
              <a:t>technisch bekeken</a:t>
            </a:r>
            <a:endParaRPr lang="nl-NL" dirty="0"/>
          </a:p>
        </p:txBody>
      </p:sp>
      <p:sp>
        <p:nvSpPr>
          <p:cNvPr id="8" name="Gekromde PIJL-OMHOOG 7"/>
          <p:cNvSpPr/>
          <p:nvPr/>
        </p:nvSpPr>
        <p:spPr bwMode="auto">
          <a:xfrm flipH="1">
            <a:off x="1907704" y="5517232"/>
            <a:ext cx="3096344" cy="936104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-128" charset="0"/>
              </a:rPr>
              <a:t>Hamstergedrag,</a:t>
            </a:r>
            <a:r>
              <a:rPr kumimoji="0" lang="nl-NL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-128" charset="0"/>
              </a:rPr>
              <a:t> jaloezie, commercieel </a:t>
            </a:r>
            <a:r>
              <a:rPr kumimoji="0" lang="nl-NL" sz="2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-128" charset="0"/>
              </a:rPr>
              <a:t>denekn</a:t>
            </a:r>
            <a:endParaRPr kumimoji="0" lang="nl-N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-128" charset="0"/>
            </a:endParaRPr>
          </a:p>
        </p:txBody>
      </p:sp>
      <p:sp>
        <p:nvSpPr>
          <p:cNvPr id="9" name="Toelichting met pijl in vier richtingen 8"/>
          <p:cNvSpPr/>
          <p:nvPr/>
        </p:nvSpPr>
        <p:spPr bwMode="auto">
          <a:xfrm>
            <a:off x="2699792" y="1132384"/>
            <a:ext cx="4608512" cy="1872208"/>
          </a:xfrm>
          <a:prstGeom prst="quadArrow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dirty="0"/>
              <a:t>O</a:t>
            </a:r>
            <a:r>
              <a:rPr lang="nl-NL" dirty="0" smtClean="0"/>
              <a:t>ngelijkheid</a:t>
            </a:r>
            <a:r>
              <a:rPr lang="nl-NL" dirty="0" smtClean="0"/>
              <a:t>, </a:t>
            </a:r>
            <a:r>
              <a:rPr lang="nl-NL" dirty="0" smtClean="0"/>
              <a:t>conflicten</a:t>
            </a:r>
            <a:r>
              <a:rPr lang="nl-NL" dirty="0" smtClean="0"/>
              <a:t>, </a:t>
            </a:r>
            <a:r>
              <a:rPr lang="nl-NL" sz="2400" dirty="0" smtClean="0">
                <a:latin typeface="Times" pitchFamily="-128" charset="0"/>
              </a:rPr>
              <a:t>Arbeidsdeling</a:t>
            </a:r>
            <a:endParaRPr kumimoji="0" lang="nl-N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-128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112" y="1426325"/>
            <a:ext cx="1123380" cy="157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85DD05E-9FAC-4680-93DE-B0065C53B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81990D4-EE73-41A4-9A95-85D4E580C4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Texas: $2 subsidie per gelezen boek</a:t>
            </a:r>
          </a:p>
          <a:p>
            <a:pPr lvl="1"/>
            <a:r>
              <a:rPr lang="nl-NL" dirty="0"/>
              <a:t>L</a:t>
            </a:r>
            <a:r>
              <a:rPr lang="nl-NL" dirty="0" smtClean="0"/>
              <a:t>ijkt op het eerste gezicht </a:t>
            </a:r>
          </a:p>
          <a:p>
            <a:pPr marL="393192" lvl="1" indent="0">
              <a:buNone/>
            </a:pPr>
            <a:r>
              <a:rPr lang="nl-NL" dirty="0" smtClean="0"/>
              <a:t>inderdaad doeltreffend</a:t>
            </a:r>
          </a:p>
          <a:p>
            <a:pPr lvl="2"/>
            <a:r>
              <a:rPr lang="nl-NL" dirty="0" smtClean="0"/>
              <a:t>Ook in Nederland wenselijk?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AEFDB5-28A1-41E2-A919-7A51CB100DD6}" type="datetime1">
              <a:rPr lang="nl-NL" smtClean="0"/>
              <a:pPr>
                <a:defRPr/>
              </a:pPr>
              <a:t>21-3-2019</a:t>
            </a:fld>
            <a:endParaRPr lang="nl-NL" b="0">
              <a:solidFill>
                <a:schemeClr val="tx1"/>
              </a:solidFill>
              <a:latin typeface="Fontys Joanna Bold" charset="0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Fontys Hogescholen</a:t>
            </a:r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685916-54ED-437D-8A35-E6FCAF9402B7}" type="slidenum">
              <a:rPr lang="nl-NL" smtClean="0"/>
              <a:pPr>
                <a:defRPr/>
              </a:pPr>
              <a:t>11</a:t>
            </a:fld>
            <a:endParaRPr lang="nl-NL" b="0">
              <a:latin typeface="Fontys Joanna Bold" charset="0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Casus: </a:t>
            </a:r>
            <a:br>
              <a:rPr lang="nl-NL" dirty="0" smtClean="0"/>
            </a:br>
            <a:r>
              <a:rPr lang="nl-NL" dirty="0" smtClean="0"/>
              <a:t>Technologie in het onderwijs</a:t>
            </a:r>
            <a:endParaRPr lang="nl-NL" dirty="0"/>
          </a:p>
        </p:txBody>
      </p:sp>
      <p:graphicFrame>
        <p:nvGraphicFramePr>
          <p:cNvPr id="7" name="Diagram 6"/>
          <p:cNvGraphicFramePr/>
          <p:nvPr>
            <p:extLst/>
          </p:nvPr>
        </p:nvGraphicFramePr>
        <p:xfrm>
          <a:off x="-180528" y="203369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87" y="1988840"/>
            <a:ext cx="2844592" cy="444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504" y="188640"/>
            <a:ext cx="1446775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24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hlinkClick r:id="rId3"/>
              </a:rPr>
              <a:t>Harfords</a:t>
            </a:r>
            <a:r>
              <a:rPr lang="nl-NL" dirty="0" smtClean="0"/>
              <a:t> 50 </a:t>
            </a:r>
            <a:r>
              <a:rPr lang="nl-NL" dirty="0" smtClean="0">
                <a:hlinkClick r:id="rId4"/>
              </a:rPr>
              <a:t>technieken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>
          <a:xfrm>
            <a:off x="574923" y="4725144"/>
            <a:ext cx="3969052" cy="762000"/>
          </a:xfrm>
        </p:spPr>
        <p:txBody>
          <a:bodyPr>
            <a:normAutofit/>
          </a:bodyPr>
          <a:lstStyle/>
          <a:p>
            <a:r>
              <a:rPr lang="nl-NL" dirty="0" smtClean="0"/>
              <a:t>Tim </a:t>
            </a:r>
            <a:r>
              <a:rPr lang="nl-NL" dirty="0" err="1" smtClean="0"/>
              <a:t>Harford</a:t>
            </a:r>
            <a:endParaRPr lang="nl-NL" dirty="0"/>
          </a:p>
        </p:txBody>
      </p:sp>
      <p:pic>
        <p:nvPicPr>
          <p:cNvPr id="9" name="Tijdelijke aanduiding voor inhoud 8">
            <a:hlinkClick r:id="rId5"/>
          </p:cNvPr>
          <p:cNvPicPr>
            <a:picLocks noGrp="1" noChangeAspect="1"/>
          </p:cNvPicPr>
          <p:nvPr>
            <p:ph sz="quarter" idx="2"/>
          </p:nvPr>
        </p:nvPicPr>
        <p:blipFill>
          <a:blip r:embed="rId6"/>
          <a:stretch>
            <a:fillRect/>
          </a:stretch>
        </p:blipFill>
        <p:spPr>
          <a:xfrm>
            <a:off x="4893192" y="1380653"/>
            <a:ext cx="3941763" cy="4106491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923" y="1372608"/>
            <a:ext cx="3953966" cy="319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31640" y="1819915"/>
            <a:ext cx="7229475" cy="40195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Welke technieken zitten er in een boek?</a:t>
            </a:r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6732240" y="2060848"/>
            <a:ext cx="1269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Papier</a:t>
            </a:r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7092280" y="364502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Copyright</a:t>
            </a:r>
            <a:endParaRPr lang="nl-NL" dirty="0"/>
          </a:p>
        </p:txBody>
      </p:sp>
      <p:sp>
        <p:nvSpPr>
          <p:cNvPr id="11" name="Tekstvak 10"/>
          <p:cNvSpPr txBox="1"/>
          <p:nvPr/>
        </p:nvSpPr>
        <p:spPr>
          <a:xfrm>
            <a:off x="827584" y="2293618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Streepjescode</a:t>
            </a:r>
            <a:endParaRPr lang="nl-NL" dirty="0"/>
          </a:p>
        </p:txBody>
      </p:sp>
      <p:sp>
        <p:nvSpPr>
          <p:cNvPr id="12" name="Tekstvak 11"/>
          <p:cNvSpPr txBox="1"/>
          <p:nvPr/>
        </p:nvSpPr>
        <p:spPr>
          <a:xfrm>
            <a:off x="543858" y="3749395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Drukpers</a:t>
            </a:r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6300192" y="5566341"/>
            <a:ext cx="179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Schrift/alfabet</a:t>
            </a:r>
            <a:endParaRPr lang="nl-NL" dirty="0"/>
          </a:p>
        </p:txBody>
      </p:sp>
      <p:sp>
        <p:nvSpPr>
          <p:cNvPr id="14" name="Tekstvak 13"/>
          <p:cNvSpPr txBox="1"/>
          <p:nvPr/>
        </p:nvSpPr>
        <p:spPr>
          <a:xfrm>
            <a:off x="1115489" y="5381675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Copyright</a:t>
            </a:r>
            <a:endParaRPr lang="nl-NL" dirty="0"/>
          </a:p>
        </p:txBody>
      </p:sp>
      <p:sp>
        <p:nvSpPr>
          <p:cNvPr id="17" name="Tekstvak 16"/>
          <p:cNvSpPr txBox="1"/>
          <p:nvPr/>
        </p:nvSpPr>
        <p:spPr>
          <a:xfrm>
            <a:off x="4067944" y="6337583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???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2736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nl-NL" dirty="0" smtClean="0"/>
              <a:t>Het verhaal / van technologie </a:t>
            </a:r>
            <a:r>
              <a:rPr lang="nl-NL" i="1" dirty="0" smtClean="0"/>
              <a:t>in het algemeen</a:t>
            </a:r>
            <a:r>
              <a:rPr lang="nl-NL" dirty="0" smtClean="0"/>
              <a:t> laten zien:</a:t>
            </a:r>
          </a:p>
          <a:p>
            <a:pPr lvl="1"/>
            <a:r>
              <a:rPr lang="nl-NL" dirty="0" smtClean="0"/>
              <a:t>Transfereerbare </a:t>
            </a:r>
            <a:r>
              <a:rPr lang="nl-NL" b="1" dirty="0" smtClean="0"/>
              <a:t>concepten</a:t>
            </a:r>
            <a:r>
              <a:rPr lang="nl-NL" dirty="0" smtClean="0"/>
              <a:t> die je helpen om  verschillende technologische </a:t>
            </a:r>
            <a:r>
              <a:rPr lang="nl-NL" b="1" dirty="0" smtClean="0"/>
              <a:t>contexten</a:t>
            </a:r>
            <a:r>
              <a:rPr lang="nl-NL" dirty="0" smtClean="0"/>
              <a:t> beter te begrijpen </a:t>
            </a:r>
          </a:p>
          <a:p>
            <a:pPr lvl="2"/>
            <a:r>
              <a:rPr lang="nl-NL" dirty="0" smtClean="0"/>
              <a:t>Technieken creëren een nieuwe machtsbalans </a:t>
            </a:r>
          </a:p>
          <a:p>
            <a:pPr lvl="2"/>
            <a:r>
              <a:rPr lang="nl-NL" dirty="0" smtClean="0"/>
              <a:t>Technieken creëren winnaars én verliezers</a:t>
            </a:r>
          </a:p>
          <a:p>
            <a:pPr lvl="2"/>
            <a:r>
              <a:rPr lang="nl-NL" dirty="0"/>
              <a:t>Technieken </a:t>
            </a:r>
            <a:r>
              <a:rPr lang="nl-NL" dirty="0" smtClean="0"/>
              <a:t>creëren onvoorziene maatschappelijke effecten</a:t>
            </a:r>
          </a:p>
          <a:p>
            <a:pPr lvl="2"/>
            <a:r>
              <a:rPr lang="nl-NL" dirty="0" smtClean="0"/>
              <a:t>Technieken lossen problemen op, maar introduceren ze ook</a:t>
            </a:r>
          </a:p>
          <a:p>
            <a:pPr lvl="2"/>
            <a:r>
              <a:rPr lang="nl-NL" dirty="0" smtClean="0"/>
              <a:t>Technieken veranderen de gebruikers ervan</a:t>
            </a:r>
          </a:p>
          <a:p>
            <a:pPr lvl="2"/>
            <a:r>
              <a:rPr lang="nl-NL" dirty="0" smtClean="0"/>
              <a:t>Technieken introduceren nieuwe morele </a:t>
            </a:r>
            <a:r>
              <a:rPr lang="nl-NL" dirty="0" smtClean="0"/>
              <a:t>dilemma's</a:t>
            </a:r>
            <a:endParaRPr lang="nl-NL" dirty="0" smtClean="0"/>
          </a:p>
          <a:p>
            <a:pPr lvl="2"/>
            <a:endParaRPr lang="nl-NL" dirty="0" smtClean="0"/>
          </a:p>
          <a:p>
            <a:pPr lvl="2"/>
            <a:endParaRPr lang="nl-NL" dirty="0" smtClean="0"/>
          </a:p>
          <a:p>
            <a:pPr lvl="2"/>
            <a:endParaRPr lang="nl-NL" dirty="0" smtClean="0"/>
          </a:p>
          <a:p>
            <a:pPr lvl="1"/>
            <a:endParaRPr lang="nl-NL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Harfords doel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9827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0" dirty="0" smtClean="0"/>
              <a:t>Technieken maken markten mogelijk</a:t>
            </a:r>
            <a:endParaRPr lang="nl-NL" b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1187152"/>
          </a:xfrm>
        </p:spPr>
        <p:txBody>
          <a:bodyPr>
            <a:normAutofit fontScale="77500" lnSpcReduction="20000"/>
          </a:bodyPr>
          <a:lstStyle/>
          <a:p>
            <a:r>
              <a:rPr lang="nl-NL" dirty="0" smtClean="0"/>
              <a:t>Verkopersbeoordelingen schragen ‘deeleconomie’ : lossen vertrouwensprobleem op in grote, anonieme markten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5153058"/>
          </a:xfrm>
        </p:spPr>
        <p:txBody>
          <a:bodyPr>
            <a:normAutofit fontScale="92500" lnSpcReduction="10000"/>
          </a:bodyPr>
          <a:lstStyle/>
          <a:p>
            <a:pPr marL="109728" indent="0">
              <a:buNone/>
            </a:pPr>
            <a:r>
              <a:rPr lang="nl-NL" dirty="0" smtClean="0"/>
              <a:t>Potentiële </a:t>
            </a:r>
            <a:r>
              <a:rPr lang="nl-NL" dirty="0" err="1" smtClean="0"/>
              <a:t>waardecreatie</a:t>
            </a:r>
            <a:r>
              <a:rPr lang="nl-NL" dirty="0" smtClean="0"/>
              <a:t> </a:t>
            </a:r>
            <a:r>
              <a:rPr lang="nl-NL" dirty="0"/>
              <a:t>door </a:t>
            </a:r>
            <a:r>
              <a:rPr lang="nl-NL" dirty="0" smtClean="0"/>
              <a:t>ruil: </a:t>
            </a:r>
          </a:p>
          <a:p>
            <a:pPr lvl="1"/>
            <a:r>
              <a:rPr lang="nl-NL" dirty="0" smtClean="0"/>
              <a:t>Win-win: optimale allocatie schaarse productiefactoren</a:t>
            </a:r>
          </a:p>
          <a:p>
            <a:r>
              <a:rPr lang="nl-NL" dirty="0" smtClean="0"/>
              <a:t>Echter: kosten om transactie tot stand te brengen</a:t>
            </a:r>
          </a:p>
          <a:p>
            <a:pPr lvl="1"/>
            <a:r>
              <a:rPr lang="nl-NL" dirty="0"/>
              <a:t>‘Matching’: hoe vinden vrager en aanbieder elkaar op een markt</a:t>
            </a:r>
            <a:r>
              <a:rPr lang="nl-NL" dirty="0" smtClean="0"/>
              <a:t>?</a:t>
            </a:r>
          </a:p>
          <a:p>
            <a:pPr lvl="1"/>
            <a:r>
              <a:rPr lang="nl-NL" dirty="0" smtClean="0"/>
              <a:t>Afwikkelen transactie: </a:t>
            </a:r>
          </a:p>
          <a:p>
            <a:pPr lvl="2"/>
            <a:r>
              <a:rPr lang="nl-NL" dirty="0" smtClean="0"/>
              <a:t>Gelijk oversteken?</a:t>
            </a:r>
          </a:p>
          <a:p>
            <a:r>
              <a:rPr lang="nl-NL" dirty="0" smtClean="0"/>
              <a:t>Vertrouwen cruciaal: </a:t>
            </a:r>
            <a:r>
              <a:rPr lang="nl-NL" dirty="0"/>
              <a:t>word ik niet beroofd</a:t>
            </a:r>
            <a:r>
              <a:rPr lang="nl-NL" dirty="0" smtClean="0"/>
              <a:t>?</a:t>
            </a:r>
          </a:p>
          <a:p>
            <a:pPr lvl="1"/>
            <a:r>
              <a:rPr lang="nl-NL" dirty="0" smtClean="0"/>
              <a:t>Reputatie als kapitaalgoed</a:t>
            </a:r>
          </a:p>
          <a:p>
            <a:pPr lvl="2"/>
            <a:r>
              <a:rPr lang="nl-NL" dirty="0" smtClean="0"/>
              <a:t>Garantie, bank, herhaalde transacties</a:t>
            </a:r>
            <a:endParaRPr lang="nl-NL" dirty="0"/>
          </a:p>
          <a:p>
            <a:pPr marL="109728" indent="0">
              <a:buNone/>
            </a:pPr>
            <a:endParaRPr lang="nl-NL" dirty="0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72000" y="1196752"/>
            <a:ext cx="4098918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6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Techniek als coördinatieprobleem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53359" y="1416050"/>
            <a:ext cx="4041775" cy="762000"/>
          </a:xfrm>
        </p:spPr>
        <p:txBody>
          <a:bodyPr>
            <a:normAutofit fontScale="70000" lnSpcReduction="20000"/>
          </a:bodyPr>
          <a:lstStyle/>
          <a:p>
            <a:r>
              <a:rPr lang="nl-NL" dirty="0"/>
              <a:t>‘We zien het computertijd overal tegen, behalve in de statistieken over productiviteit</a:t>
            </a:r>
            <a:r>
              <a:rPr lang="nl-NL" dirty="0" smtClean="0"/>
              <a:t>’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531812" y="2465301"/>
            <a:ext cx="4040188" cy="4201767"/>
          </a:xfrm>
        </p:spPr>
        <p:txBody>
          <a:bodyPr>
            <a:normAutofit fontScale="92500" lnSpcReduction="10000"/>
          </a:bodyPr>
          <a:lstStyle/>
          <a:p>
            <a:pPr marL="109728" indent="0">
              <a:buNone/>
            </a:pPr>
            <a:r>
              <a:rPr lang="nl-NL" sz="1600" dirty="0" smtClean="0"/>
              <a:t>Doorbraaktechnologie breekt vaak lastig door, omdat:</a:t>
            </a:r>
          </a:p>
          <a:p>
            <a:r>
              <a:rPr lang="nl-NL" dirty="0" smtClean="0"/>
              <a:t>Vervroegd afschrijven ‘achterhaalde’ kapitaalgoederen onaantrekkelijk</a:t>
            </a:r>
          </a:p>
          <a:p>
            <a:pPr lvl="1"/>
            <a:r>
              <a:rPr lang="nl-NL" dirty="0" err="1" smtClean="0"/>
              <a:t>Padafhankelijkheid</a:t>
            </a:r>
            <a:r>
              <a:rPr lang="nl-NL" dirty="0" smtClean="0"/>
              <a:t>: QWERTY</a:t>
            </a:r>
          </a:p>
          <a:p>
            <a:r>
              <a:rPr lang="nl-NL" dirty="0" smtClean="0"/>
              <a:t>Belanghebbenden </a:t>
            </a:r>
            <a:r>
              <a:rPr lang="nl-NL" dirty="0" smtClean="0"/>
              <a:t>status quo verenigen zich politiek</a:t>
            </a:r>
          </a:p>
          <a:p>
            <a:pPr lvl="1"/>
            <a:r>
              <a:rPr lang="nl-NL" dirty="0" smtClean="0"/>
              <a:t>Vakbonden en bureaucraten gebaat bij arbeidsintensief proces</a:t>
            </a:r>
          </a:p>
        </p:txBody>
      </p:sp>
      <p:sp>
        <p:nvSpPr>
          <p:cNvPr id="7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572000" y="5753016"/>
            <a:ext cx="4321370" cy="762000"/>
          </a:xfrm>
        </p:spPr>
        <p:txBody>
          <a:bodyPr>
            <a:normAutofit fontScale="55000" lnSpcReduction="20000"/>
          </a:bodyPr>
          <a:lstStyle/>
          <a:p>
            <a:r>
              <a:rPr lang="nl-NL" dirty="0" smtClean="0"/>
              <a:t>Coördinatie belangen takelaars, vervoerders en wetgevers vereist om doorbraak gestandaardiseerde </a:t>
            </a:r>
            <a:r>
              <a:rPr lang="nl-NL" dirty="0" smtClean="0">
                <a:hlinkClick r:id="rId3"/>
              </a:rPr>
              <a:t>scheepscontainer</a:t>
            </a:r>
            <a:r>
              <a:rPr lang="nl-NL" dirty="0" smtClean="0"/>
              <a:t> te realiseren 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245" y="1835256"/>
            <a:ext cx="4368125" cy="3753983"/>
          </a:xfrm>
          <a:prstGeom prst="rect">
            <a:avLst/>
          </a:prstGeom>
        </p:spPr>
      </p:pic>
      <p:sp>
        <p:nvSpPr>
          <p:cNvPr id="9" name="Tijdelijke aanduiding voor inhoud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843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2"/>
            <a:r>
              <a:rPr lang="nl-N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Een techniek vraagt vaak om simultane, integrale investeringen (I)</a:t>
            </a:r>
            <a:endParaRPr lang="nl-N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799514" y="3973982"/>
            <a:ext cx="3852972" cy="698834"/>
          </a:xfrm>
        </p:spPr>
        <p:txBody>
          <a:bodyPr>
            <a:normAutofit fontScale="62500" lnSpcReduction="20000"/>
          </a:bodyPr>
          <a:lstStyle/>
          <a:p>
            <a:r>
              <a:rPr lang="nl-NL" dirty="0" smtClean="0"/>
              <a:t>‘</a:t>
            </a:r>
            <a:r>
              <a:rPr lang="nl-NL" dirty="0" err="1" smtClean="0"/>
              <a:t>Coordination</a:t>
            </a:r>
            <a:r>
              <a:rPr lang="nl-NL" dirty="0" smtClean="0"/>
              <a:t>-game’: gedeelde belangen, maar vertrouwen van belang.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4576994"/>
          </a:xfrm>
        </p:spPr>
        <p:txBody>
          <a:bodyPr/>
          <a:lstStyle/>
          <a:p>
            <a:r>
              <a:rPr lang="nl-NL" dirty="0" smtClean="0"/>
              <a:t>Coördinatieprobleem:</a:t>
            </a:r>
          </a:p>
          <a:p>
            <a:pPr lvl="1"/>
            <a:r>
              <a:rPr lang="nl-NL" dirty="0" smtClean="0"/>
              <a:t>Partijen durven pas te investeren als de ander dat doet</a:t>
            </a:r>
          </a:p>
          <a:p>
            <a:pPr marL="393192" lvl="1" indent="0">
              <a:buNone/>
            </a:pPr>
            <a:endParaRPr lang="nl-NL" dirty="0"/>
          </a:p>
        </p:txBody>
      </p:sp>
      <p:graphicFrame>
        <p:nvGraphicFramePr>
          <p:cNvPr id="7" name="Tijdelijke aanduiding voor inhoud 6"/>
          <p:cNvGraphicFramePr>
            <a:graphicFrameLocks noGrp="1"/>
          </p:cNvGraphicFramePr>
          <p:nvPr>
            <p:ph sz="quarter" idx="4"/>
            <p:extLst/>
          </p:nvPr>
        </p:nvGraphicFramePr>
        <p:xfrm>
          <a:off x="4747767" y="1692779"/>
          <a:ext cx="3836291" cy="2040012"/>
        </p:xfrm>
        <a:graphic>
          <a:graphicData uri="http://schemas.openxmlformats.org/drawingml/2006/table">
            <a:tbl>
              <a:tblPr/>
              <a:tblGrid>
                <a:gridCol w="1320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0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3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0004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Speler</a:t>
                      </a:r>
                      <a:r>
                        <a:rPr lang="nl-NL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nl-NL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nl-N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 / </a:t>
                      </a:r>
                      <a:r>
                        <a:rPr lang="nl-NL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Speler </a:t>
                      </a:r>
                      <a:r>
                        <a:rPr lang="nl-N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Investeren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Status Quo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0004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Investeren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(4,4)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(1,3)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004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Status Quo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(3,1)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(2,2)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4" y="3212976"/>
            <a:ext cx="4451560" cy="32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4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Technieken bevorderen </a:t>
            </a:r>
            <a:r>
              <a:rPr lang="nl-NL" dirty="0" smtClean="0"/>
              <a:t>‘Winner </a:t>
            </a:r>
            <a:r>
              <a:rPr lang="nl-NL" dirty="0"/>
              <a:t>takes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 smtClean="0"/>
              <a:t>all</a:t>
            </a:r>
            <a:r>
              <a:rPr lang="nl-NL" dirty="0" smtClean="0"/>
              <a:t>’-mechanismen’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618856" cy="5153058"/>
          </a:xfrm>
        </p:spPr>
        <p:txBody>
          <a:bodyPr>
            <a:normAutofit/>
          </a:bodyPr>
          <a:lstStyle/>
          <a:p>
            <a:r>
              <a:rPr lang="nl-NL" dirty="0" smtClean="0"/>
              <a:t>‘Superstar-economie’</a:t>
            </a:r>
          </a:p>
          <a:p>
            <a:pPr lvl="1"/>
            <a:r>
              <a:rPr lang="nl-NL" dirty="0" err="1" smtClean="0"/>
              <a:t>Bereikvergrotende</a:t>
            </a:r>
            <a:r>
              <a:rPr lang="nl-NL" dirty="0" smtClean="0"/>
              <a:t> media vergroten de verdiensten tussen de absolute top en de subtop: </a:t>
            </a:r>
          </a:p>
          <a:p>
            <a:pPr lvl="2"/>
            <a:r>
              <a:rPr lang="nl-NL" dirty="0" smtClean="0"/>
              <a:t>Grammofoon, satelliettelevisie</a:t>
            </a:r>
          </a:p>
          <a:p>
            <a:r>
              <a:rPr lang="nl-NL" dirty="0"/>
              <a:t>Schaalvoordelen:</a:t>
            </a:r>
          </a:p>
          <a:p>
            <a:pPr lvl="1"/>
            <a:r>
              <a:rPr lang="nl-NL" dirty="0"/>
              <a:t>Alleen grote spelers durven aanvangsinvesteringen aan die hen nog groter maken</a:t>
            </a:r>
          </a:p>
          <a:p>
            <a:pPr lvl="2"/>
            <a:r>
              <a:rPr lang="nl-NL" dirty="0"/>
              <a:t>Barcode</a:t>
            </a: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91656" y="2419602"/>
            <a:ext cx="2736304" cy="4154207"/>
          </a:xfrm>
          <a:prstGeom prst="rect">
            <a:avLst/>
          </a:prstGeo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6291656" y="1444294"/>
            <a:ext cx="2661456" cy="762000"/>
          </a:xfrm>
        </p:spPr>
        <p:txBody>
          <a:bodyPr>
            <a:normAutofit fontScale="70000" lnSpcReduction="20000"/>
          </a:bodyPr>
          <a:lstStyle/>
          <a:p>
            <a:r>
              <a:rPr lang="nl-NL" dirty="0" err="1"/>
              <a:t>Why</a:t>
            </a:r>
            <a:r>
              <a:rPr lang="nl-NL" dirty="0"/>
              <a:t> </a:t>
            </a:r>
            <a:r>
              <a:rPr lang="nl-NL" dirty="0" smtClean="0"/>
              <a:t>is Elton John </a:t>
            </a:r>
            <a:r>
              <a:rPr lang="nl-NL" dirty="0" err="1" smtClean="0"/>
              <a:t>worth</a:t>
            </a:r>
            <a:r>
              <a:rPr lang="nl-NL" dirty="0" smtClean="0"/>
              <a:t> a </a:t>
            </a:r>
            <a:r>
              <a:rPr lang="nl-NL" dirty="0" err="1" smtClean="0"/>
              <a:t>hundred</a:t>
            </a:r>
            <a:r>
              <a:rPr lang="nl-NL" dirty="0" smtClean="0"/>
              <a:t> Elizabeth </a:t>
            </a:r>
            <a:r>
              <a:rPr lang="nl-NL" dirty="0" err="1" smtClean="0"/>
              <a:t>Billingtons</a:t>
            </a:r>
            <a:r>
              <a:rPr lang="nl-NL" dirty="0" smtClean="0"/>
              <a:t>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328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2"/>
            <a:r>
              <a:rPr lang="nl-N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Technieken gaan gepaard met netwerkeffecten</a:t>
            </a:r>
            <a:endParaRPr lang="nl-N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nl-NL" dirty="0" smtClean="0"/>
              <a:t>Twee evenwichten in de S-curve: links van CM val ik terug, eenmaal voorbij CM breid ik ‘</a:t>
            </a:r>
            <a:r>
              <a:rPr lang="nl-NL" dirty="0" err="1" smtClean="0"/>
              <a:t>automatisch’steeds</a:t>
            </a:r>
            <a:r>
              <a:rPr lang="nl-NL" dirty="0" smtClean="0"/>
              <a:t> verder uit.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4576994"/>
          </a:xfrm>
        </p:spPr>
        <p:txBody>
          <a:bodyPr>
            <a:normAutofit/>
          </a:bodyPr>
          <a:lstStyle/>
          <a:p>
            <a:r>
              <a:rPr lang="nl-NL" dirty="0" smtClean="0"/>
              <a:t>Netwerkeffecten</a:t>
            </a:r>
            <a:r>
              <a:rPr lang="nl-NL" dirty="0"/>
              <a:t>:</a:t>
            </a:r>
          </a:p>
          <a:p>
            <a:pPr lvl="1"/>
            <a:r>
              <a:rPr lang="nl-NL" dirty="0"/>
              <a:t>Nieuwe techniek pas levensvatbaar bij bereiken ‘kritische massa’</a:t>
            </a:r>
          </a:p>
          <a:p>
            <a:pPr lvl="2"/>
            <a:r>
              <a:rPr lang="nl-NL" dirty="0"/>
              <a:t>Natuurlijk monopolie voor 1 aanbieder</a:t>
            </a:r>
          </a:p>
          <a:p>
            <a:pPr lvl="3"/>
            <a:r>
              <a:rPr lang="nl-NL" dirty="0"/>
              <a:t>Alles aan doen om de eerste grote speler te zijn</a:t>
            </a:r>
            <a:r>
              <a:rPr lang="nl-NL" dirty="0" smtClean="0"/>
              <a:t>!</a:t>
            </a:r>
          </a:p>
          <a:p>
            <a:pPr lvl="3"/>
            <a:r>
              <a:rPr lang="nl-NL" sz="1400" dirty="0" smtClean="0"/>
              <a:t>Gevaar: (monopolie)machtsmisbruik</a:t>
            </a:r>
            <a:endParaRPr lang="nl-NL" sz="1400" dirty="0"/>
          </a:p>
          <a:p>
            <a:pPr lvl="3"/>
            <a:endParaRPr lang="nl-NL" dirty="0" smtClean="0"/>
          </a:p>
          <a:p>
            <a:pPr lvl="1"/>
            <a:endParaRPr lang="nl-NL" dirty="0"/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25298" y="1579660"/>
            <a:ext cx="4041775" cy="3678027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4725144"/>
            <a:ext cx="3096344" cy="194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6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Programma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Waarom economie en maatschappij(leer?)</a:t>
            </a:r>
          </a:p>
          <a:p>
            <a:r>
              <a:rPr lang="nl-NL" dirty="0" smtClean="0"/>
              <a:t>Wat zijn economische technieken?</a:t>
            </a:r>
          </a:p>
          <a:p>
            <a:r>
              <a:rPr lang="nl-NL" dirty="0" smtClean="0"/>
              <a:t>Hoe kan ik het zelf in de klas?</a:t>
            </a:r>
          </a:p>
          <a:p>
            <a:pPr lvl="1"/>
            <a:r>
              <a:rPr lang="nl-NL" dirty="0" smtClean="0"/>
              <a:t>‘Technisch lezen’ in de economieles</a:t>
            </a:r>
          </a:p>
          <a:p>
            <a:pPr lvl="1"/>
            <a:r>
              <a:rPr lang="nl-NL" dirty="0" smtClean="0"/>
              <a:t>Tim </a:t>
            </a:r>
            <a:r>
              <a:rPr lang="nl-NL" dirty="0" err="1" smtClean="0"/>
              <a:t>Harford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434" y="3670740"/>
            <a:ext cx="2032316" cy="2901663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3712104"/>
            <a:ext cx="2016224" cy="281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3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Technieken introduceren morele en politieke dilemma’s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55613" y="5545748"/>
            <a:ext cx="4041775" cy="762000"/>
          </a:xfrm>
        </p:spPr>
        <p:txBody>
          <a:bodyPr>
            <a:normAutofit fontScale="70000" lnSpcReduction="20000"/>
          </a:bodyPr>
          <a:lstStyle/>
          <a:p>
            <a:r>
              <a:rPr lang="nl-NL" dirty="0" smtClean="0"/>
              <a:t>VIP </a:t>
            </a:r>
            <a:r>
              <a:rPr lang="nl-NL" dirty="0" err="1" smtClean="0"/>
              <a:t>fastpass</a:t>
            </a:r>
            <a:r>
              <a:rPr lang="nl-NL" dirty="0" smtClean="0"/>
              <a:t>/wachten voor de achtbaan + verse borstvoeding: door techniek nu te </a:t>
            </a:r>
            <a:r>
              <a:rPr lang="nl-NL" dirty="0" err="1" smtClean="0"/>
              <a:t>vermakten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nl-NL" dirty="0" smtClean="0"/>
              <a:t>Hoe gaan we om met de ‘verliezers’ van technieken</a:t>
            </a:r>
          </a:p>
          <a:p>
            <a:pPr lvl="1"/>
            <a:r>
              <a:rPr lang="nl-NL" dirty="0" smtClean="0"/>
              <a:t>Zeker als de baten diffuus en lastig zichtbaar zijn</a:t>
            </a:r>
          </a:p>
          <a:p>
            <a:r>
              <a:rPr lang="nl-NL" dirty="0" smtClean="0"/>
              <a:t>Introductie van nieuwe markten</a:t>
            </a:r>
          </a:p>
          <a:p>
            <a:pPr lvl="1"/>
            <a:r>
              <a:rPr lang="nl-NL" dirty="0" smtClean="0"/>
              <a:t>Moet alles verhandelbaar worden?</a:t>
            </a:r>
          </a:p>
          <a:p>
            <a:pPr lvl="1"/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255" y="1414545"/>
            <a:ext cx="4067944" cy="2284623"/>
          </a:xfrm>
          <a:prstGeom prst="rect">
            <a:avLst/>
          </a:prstGeom>
        </p:spPr>
      </p:pic>
      <p:pic>
        <p:nvPicPr>
          <p:cNvPr id="10" name="Tijdelijke aanduiding voor inhoud 9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656255" y="3777257"/>
            <a:ext cx="4041775" cy="296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4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P3: techniek lezen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Poll: wat is </a:t>
            </a:r>
            <a:r>
              <a:rPr lang="nl-NL" dirty="0">
                <a:hlinkClick r:id="rId3"/>
              </a:rPr>
              <a:t>techniek 51</a:t>
            </a:r>
            <a:r>
              <a:rPr lang="nl-NL" dirty="0"/>
              <a:t>…?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nl-NL" dirty="0"/>
              <a:t>K</a:t>
            </a:r>
            <a:r>
              <a:rPr lang="nl-NL" dirty="0" smtClean="0"/>
              <a:t>ies zelf een maatschappelijk interessante techniek:</a:t>
            </a:r>
          </a:p>
          <a:p>
            <a:pPr lvl="1"/>
            <a:r>
              <a:rPr lang="nl-NL" dirty="0" smtClean="0"/>
              <a:t>Klassieker</a:t>
            </a:r>
          </a:p>
          <a:p>
            <a:pPr lvl="1"/>
            <a:r>
              <a:rPr lang="nl-NL" dirty="0" smtClean="0"/>
              <a:t>Hedendaags</a:t>
            </a:r>
          </a:p>
          <a:p>
            <a:pPr lvl="1"/>
            <a:r>
              <a:rPr lang="nl-NL" dirty="0" smtClean="0"/>
              <a:t>Nabije toekomst</a:t>
            </a:r>
            <a:endParaRPr lang="nl-NL" dirty="0"/>
          </a:p>
          <a:p>
            <a:r>
              <a:rPr lang="nl-NL" dirty="0" smtClean="0"/>
              <a:t>Werk deze theoretisch uit aan de hand van H9 </a:t>
            </a:r>
            <a:r>
              <a:rPr lang="nl-NL" dirty="0" smtClean="0"/>
              <a:t>uit de bundel ‘Toekomstgericht onderwijs’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2890" y="1440193"/>
            <a:ext cx="4043910" cy="379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4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116024"/>
          </a:xfrm>
        </p:spPr>
        <p:txBody>
          <a:bodyPr>
            <a:normAutofit fontScale="70000" lnSpcReduction="20000"/>
          </a:bodyPr>
          <a:lstStyle/>
          <a:p>
            <a:r>
              <a:rPr lang="nl-NL" sz="2900" b="1" dirty="0" smtClean="0"/>
              <a:t>WAT </a:t>
            </a:r>
            <a:r>
              <a:rPr lang="nl-NL" sz="2900" dirty="0" smtClean="0"/>
              <a:t>is de techniek het precies?</a:t>
            </a:r>
          </a:p>
          <a:p>
            <a:r>
              <a:rPr lang="nl-NL" sz="2900" b="1" dirty="0" smtClean="0"/>
              <a:t>WAAROM </a:t>
            </a:r>
            <a:r>
              <a:rPr lang="nl-NL" sz="2900" dirty="0" smtClean="0"/>
              <a:t>wordt de techniek ingezet?</a:t>
            </a:r>
          </a:p>
          <a:p>
            <a:pPr lvl="1"/>
            <a:r>
              <a:rPr lang="nl-NL" sz="2600" dirty="0" smtClean="0"/>
              <a:t>Voor welk probleem zou dit een doeltreffende en doelmatige oplossing zijn </a:t>
            </a:r>
          </a:p>
          <a:p>
            <a:r>
              <a:rPr lang="nl-NL" sz="2900" b="1" dirty="0" smtClean="0"/>
              <a:t>WIE </a:t>
            </a:r>
            <a:r>
              <a:rPr lang="nl-NL" sz="2900" dirty="0" smtClean="0"/>
              <a:t>zijn de relevante actoren / betrokkenen bij deze techniek</a:t>
            </a:r>
          </a:p>
          <a:p>
            <a:pPr lvl="1"/>
            <a:r>
              <a:rPr lang="nl-NL" sz="2600" b="1" dirty="0"/>
              <a:t>WAAR</a:t>
            </a:r>
            <a:r>
              <a:rPr lang="nl-NL" sz="2600" dirty="0"/>
              <a:t> </a:t>
            </a:r>
            <a:r>
              <a:rPr lang="nl-NL" sz="2600" dirty="0" smtClean="0"/>
              <a:t>/ op wie heeft de techniek allemaal invloed op?</a:t>
            </a:r>
          </a:p>
          <a:p>
            <a:pPr lvl="2"/>
            <a:r>
              <a:rPr lang="nl-NL" sz="2300" dirty="0" smtClean="0"/>
              <a:t>Welke onvoorziene neveneffecten kan inzet opleveren? </a:t>
            </a:r>
            <a:endParaRPr lang="nl-NL" sz="2300" dirty="0"/>
          </a:p>
          <a:p>
            <a:r>
              <a:rPr lang="nl-NL" sz="2900" b="1" dirty="0" smtClean="0"/>
              <a:t>WANNEER </a:t>
            </a:r>
            <a:r>
              <a:rPr lang="nl-NL" sz="2900" dirty="0" smtClean="0"/>
              <a:t>is deze techniek een succes te noemen?</a:t>
            </a:r>
          </a:p>
          <a:p>
            <a:pPr lvl="1"/>
            <a:r>
              <a:rPr lang="nl-NL" sz="2600" dirty="0" smtClean="0"/>
              <a:t>Tijdsspanne: korte of lange termijn effecten van de techniek?</a:t>
            </a:r>
          </a:p>
          <a:p>
            <a:pPr lvl="2"/>
            <a:r>
              <a:rPr lang="nl-NL" sz="2300" dirty="0" smtClean="0"/>
              <a:t>Gedragsaanpassingen van de actor</a:t>
            </a:r>
          </a:p>
          <a:p>
            <a:r>
              <a:rPr lang="nl-NL" sz="2900" b="1" dirty="0" smtClean="0"/>
              <a:t>WELKE </a:t>
            </a:r>
          </a:p>
          <a:p>
            <a:pPr lvl="1"/>
            <a:r>
              <a:rPr lang="nl-NL" sz="2600" dirty="0" smtClean="0"/>
              <a:t>alternatieven zijn er voor deze techniek?</a:t>
            </a:r>
          </a:p>
          <a:p>
            <a:pPr lvl="1"/>
            <a:r>
              <a:rPr lang="nl-NL" sz="2600" dirty="0"/>
              <a:t>v</a:t>
            </a:r>
            <a:r>
              <a:rPr lang="nl-NL" sz="2600" dirty="0" smtClean="0"/>
              <a:t>oor- en nadelen kleven aan deze techniek?</a:t>
            </a:r>
          </a:p>
          <a:p>
            <a:pPr lvl="1"/>
            <a:r>
              <a:rPr lang="nl-NL" sz="2600" dirty="0"/>
              <a:t>a</a:t>
            </a:r>
            <a:r>
              <a:rPr lang="nl-NL" sz="2600" dirty="0" smtClean="0"/>
              <a:t>anvullende technieken zijn nodig?</a:t>
            </a:r>
          </a:p>
          <a:p>
            <a:r>
              <a:rPr lang="nl-NL" sz="2900" b="1" dirty="0" smtClean="0"/>
              <a:t>HOE </a:t>
            </a:r>
            <a:r>
              <a:rPr lang="nl-NL" sz="2900" dirty="0" smtClean="0"/>
              <a:t>te oordelen?</a:t>
            </a:r>
          </a:p>
          <a:p>
            <a:pPr lvl="1"/>
            <a:r>
              <a:rPr lang="nl-NL" sz="2600" dirty="0" smtClean="0"/>
              <a:t>Welke belangen en/of waarden vragen om een afweging?</a:t>
            </a:r>
          </a:p>
          <a:p>
            <a:pPr lvl="2"/>
            <a:r>
              <a:rPr lang="nl-NL" sz="2300" dirty="0"/>
              <a:t>(meta) </a:t>
            </a:r>
            <a:r>
              <a:rPr lang="nl-NL" sz="2300" dirty="0" smtClean="0"/>
              <a:t>Hoe te verklaren dat er zo veel tegenstrijdige oordelen zijn</a:t>
            </a:r>
          </a:p>
          <a:p>
            <a:pPr lvl="3"/>
            <a:r>
              <a:rPr lang="nl-NL" sz="2000" dirty="0" smtClean="0"/>
              <a:t>Onenigheid over het na te volgen doel, of de in te zetten techniek om het doel te bereiken?</a:t>
            </a:r>
          </a:p>
          <a:p>
            <a:pPr lvl="1"/>
            <a:endParaRPr lang="nl-NL" dirty="0" smtClean="0"/>
          </a:p>
          <a:p>
            <a:pPr marL="109728" indent="0">
              <a:buNone/>
            </a:pP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AEFDB5-28A1-41E2-A919-7A51CB100DD6}" type="datetime1">
              <a:rPr lang="nl-NL" smtClean="0"/>
              <a:pPr>
                <a:defRPr/>
              </a:pPr>
              <a:t>21-3-2019</a:t>
            </a:fld>
            <a:endParaRPr lang="nl-NL" b="0">
              <a:solidFill>
                <a:schemeClr val="tx1"/>
              </a:solidFill>
              <a:latin typeface="Fontys Joanna Bold" charset="0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Fontys Hogescholen</a:t>
            </a:r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685916-54ED-437D-8A35-E6FCAF9402B7}" type="slidenum">
              <a:rPr lang="nl-NL" smtClean="0"/>
              <a:pPr>
                <a:defRPr/>
              </a:pPr>
              <a:t>22</a:t>
            </a:fld>
            <a:endParaRPr lang="nl-NL" b="0">
              <a:latin typeface="Fontys Joanna Bold" charset="0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Hoe lezen we deze techniek? De 5W1H-methode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4066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Suggestie voor zelf uitwerken (P3):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nl-NL" dirty="0" smtClean="0"/>
              <a:t>De verzorgingsstaat: per saldo een te bewaren techniek, en zo ja hoe?</a:t>
            </a:r>
            <a:endParaRPr lang="nl-NL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54678" y="3011232"/>
            <a:ext cx="3714750" cy="32385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633" y="4252872"/>
            <a:ext cx="1845167" cy="263691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5650" y="4543505"/>
            <a:ext cx="1578007" cy="234985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303" y="1166992"/>
            <a:ext cx="3653361" cy="309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7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l-NL" dirty="0" smtClean="0"/>
              <a:t>Gratis </a:t>
            </a:r>
            <a:r>
              <a:rPr lang="nl-NL" dirty="0" smtClean="0">
                <a:hlinkClick r:id="rId2"/>
              </a:rPr>
              <a:t>publicatie</a:t>
            </a:r>
            <a:r>
              <a:rPr lang="nl-NL" dirty="0" smtClean="0"/>
              <a:t> op website LEMM:</a:t>
            </a:r>
          </a:p>
          <a:p>
            <a:pPr lvl="1"/>
            <a:r>
              <a:rPr lang="nl-NL" dirty="0" smtClean="0"/>
              <a:t>Gratis </a:t>
            </a:r>
            <a:r>
              <a:rPr lang="nl-NL" dirty="0" smtClean="0">
                <a:hlinkClick r:id="rId3"/>
              </a:rPr>
              <a:t>podcast</a:t>
            </a:r>
            <a:r>
              <a:rPr lang="nl-NL" dirty="0" smtClean="0"/>
              <a:t> Tim </a:t>
            </a:r>
            <a:r>
              <a:rPr lang="nl-NL" dirty="0" err="1" smtClean="0"/>
              <a:t>Harford</a:t>
            </a:r>
            <a:endParaRPr lang="nl-NL" dirty="0" smtClean="0"/>
          </a:p>
          <a:p>
            <a:pPr lvl="1"/>
            <a:r>
              <a:rPr lang="nl-NL" dirty="0" smtClean="0">
                <a:hlinkClick r:id="rId4"/>
              </a:rPr>
              <a:t>t.simonse@fontys.nl</a:t>
            </a:r>
            <a:endParaRPr lang="nl-NL" dirty="0"/>
          </a:p>
          <a:p>
            <a:pPr lvl="1"/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Meer weten?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2492896"/>
            <a:ext cx="2783395" cy="392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8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Waarom economie en maatschappij(leer</a:t>
            </a:r>
            <a:r>
              <a:rPr lang="nl-NL" dirty="0" smtClean="0"/>
              <a:t>?)</a:t>
            </a:r>
            <a:endParaRPr lang="nl-NL" dirty="0"/>
          </a:p>
        </p:txBody>
      </p:sp>
      <p:sp>
        <p:nvSpPr>
          <p:cNvPr id="4" name="Tijdelijke aanduiding voor inhoud 7"/>
          <p:cNvSpPr>
            <a:spLocks noGrp="1"/>
          </p:cNvSpPr>
          <p:nvPr>
            <p:ph idx="1"/>
          </p:nvPr>
        </p:nvSpPr>
        <p:spPr>
          <a:xfrm>
            <a:off x="433827" y="1628800"/>
            <a:ext cx="8229600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nl-NL" dirty="0"/>
              <a:t>Zo meneer de econoom,</a:t>
            </a:r>
            <a:endParaRPr lang="nl-NL" dirty="0" smtClean="0">
              <a:latin typeface="Fontys Joanna" panose="02020604060306020203" pitchFamily="18" charset="0"/>
              <a:cs typeface="Arial" panose="020B0604020202020204" pitchFamily="34" charset="0"/>
            </a:endParaRPr>
          </a:p>
          <a:p>
            <a:pPr marL="109728" indent="0">
              <a:buNone/>
            </a:pPr>
            <a:r>
              <a:rPr lang="nl-NL" dirty="0" smtClean="0">
                <a:latin typeface="Fontys Joanna" panose="02020604060306020203" pitchFamily="18" charset="0"/>
                <a:cs typeface="Arial" panose="020B0604020202020204" pitchFamily="34" charset="0"/>
              </a:rPr>
              <a:t>Wat </a:t>
            </a:r>
            <a:r>
              <a:rPr lang="nl-NL" dirty="0">
                <a:latin typeface="Fontys Joanna" panose="02020604060306020203" pitchFamily="18" charset="0"/>
                <a:cs typeface="Arial" panose="020B0604020202020204" pitchFamily="34" charset="0"/>
              </a:rPr>
              <a:t>vind  jij nu van het feit dat er miljarden aan euro's worden bijgedrukt? Gaat deze maatregel ons uit de crisis halen?</a:t>
            </a:r>
          </a:p>
          <a:p>
            <a:pPr marL="109728" indent="0">
              <a:buNone/>
            </a:pPr>
            <a:r>
              <a:rPr lang="nl-NL" dirty="0">
                <a:latin typeface="Fontys Joanna" panose="02020604060306020203" pitchFamily="18" charset="0"/>
                <a:cs typeface="Arial" panose="020B0604020202020204" pitchFamily="34" charset="0"/>
              </a:rPr>
              <a:t>Ik doe een poging een gefundeerd standpunt in te nemen, maar als sociaal agoog vind ik het een pittige klus.</a:t>
            </a:r>
          </a:p>
          <a:p>
            <a:pPr marL="109728" indent="0">
              <a:buNone/>
            </a:pPr>
            <a:r>
              <a:rPr lang="nl-NL" dirty="0">
                <a:latin typeface="Fontys Joanna" panose="02020604060306020203" pitchFamily="18" charset="0"/>
                <a:cs typeface="Arial" panose="020B0604020202020204" pitchFamily="34" charset="0"/>
              </a:rPr>
              <a:t>Goed weekend alvast!</a:t>
            </a:r>
          </a:p>
          <a:p>
            <a:pPr marL="109728" indent="0">
              <a:buNone/>
            </a:pPr>
            <a:r>
              <a:rPr lang="nl-NL" dirty="0" smtClean="0">
                <a:latin typeface="Fontys Joanna" panose="02020604060306020203" pitchFamily="18" charset="0"/>
                <a:cs typeface="Arial" panose="020B0604020202020204" pitchFamily="34" charset="0"/>
              </a:rPr>
              <a:t>Groet</a:t>
            </a:r>
            <a:endParaRPr lang="nl-NL" dirty="0">
              <a:latin typeface="Fontys Joanna" panose="02020604060306020203" pitchFamily="18" charset="0"/>
              <a:cs typeface="Arial" panose="020B0604020202020204" pitchFamily="34" charset="0"/>
            </a:endParaRPr>
          </a:p>
          <a:p>
            <a:pPr marL="109728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5707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Om discriminatie op basis van de naam te voorkomen, moet </a:t>
            </a:r>
            <a:r>
              <a:rPr lang="nl-NL" dirty="0">
                <a:solidFill>
                  <a:srgbClr val="00B050"/>
                </a:solidFill>
              </a:rPr>
              <a:t>anoniem solliciteren </a:t>
            </a:r>
            <a:r>
              <a:rPr lang="nl-NL" dirty="0"/>
              <a:t>bij de overheid en bij openbare instellingen de regel worden</a:t>
            </a:r>
            <a:r>
              <a:rPr lang="nl-NL" dirty="0" smtClean="0"/>
              <a:t>.</a:t>
            </a:r>
          </a:p>
          <a:p>
            <a:r>
              <a:rPr lang="nl-NL" dirty="0"/>
              <a:t>Het </a:t>
            </a:r>
            <a:r>
              <a:rPr lang="nl-NL" dirty="0">
                <a:solidFill>
                  <a:srgbClr val="00B050"/>
                </a:solidFill>
              </a:rPr>
              <a:t>leenstelsel</a:t>
            </a:r>
            <a:r>
              <a:rPr lang="nl-NL" dirty="0"/>
              <a:t> voor studenten moet worden afgeschaft. De </a:t>
            </a:r>
            <a:r>
              <a:rPr lang="nl-NL" dirty="0">
                <a:solidFill>
                  <a:srgbClr val="00B050"/>
                </a:solidFill>
              </a:rPr>
              <a:t>basisbeurs</a:t>
            </a:r>
            <a:r>
              <a:rPr lang="nl-NL" dirty="0"/>
              <a:t> moet weer terugkomen.</a:t>
            </a:r>
          </a:p>
          <a:p>
            <a:r>
              <a:rPr lang="nl-NL" dirty="0" smtClean="0"/>
              <a:t>Er </a:t>
            </a:r>
            <a:r>
              <a:rPr lang="nl-NL" dirty="0"/>
              <a:t>moet een </a:t>
            </a:r>
            <a:r>
              <a:rPr lang="nl-NL" dirty="0">
                <a:solidFill>
                  <a:srgbClr val="00B050"/>
                </a:solidFill>
              </a:rPr>
              <a:t>verplichte verzekering tegen arbeidsongeschiktheid </a:t>
            </a:r>
            <a:r>
              <a:rPr lang="nl-NL" dirty="0"/>
              <a:t>en ziekte komen voor alle zelfstandigen zonder personeel (</a:t>
            </a:r>
            <a:r>
              <a:rPr lang="nl-NL" dirty="0" err="1"/>
              <a:t>zzp'ers</a:t>
            </a:r>
            <a:r>
              <a:rPr lang="nl-NL" dirty="0"/>
              <a:t>).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‘Thinking </a:t>
            </a:r>
            <a:r>
              <a:rPr lang="nl-NL" dirty="0" err="1" smtClean="0"/>
              <a:t>fast</a:t>
            </a:r>
            <a:r>
              <a:rPr lang="nl-NL" dirty="0" smtClean="0"/>
              <a:t>, thinking slow’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7709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AEFDB5-28A1-41E2-A919-7A51CB100DD6}" type="datetime1">
              <a:rPr lang="nl-NL" smtClean="0"/>
              <a:pPr>
                <a:defRPr/>
              </a:pPr>
              <a:t>21-3-2019</a:t>
            </a:fld>
            <a:endParaRPr lang="nl-NL" b="0" dirty="0">
              <a:solidFill>
                <a:schemeClr val="tx1"/>
              </a:solidFill>
              <a:latin typeface="Fontys Joanna Bold" charset="0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Fontys Hogescholen</a:t>
            </a:r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685916-54ED-437D-8A35-E6FCAF9402B7}" type="slidenum">
              <a:rPr lang="nl-NL" smtClean="0"/>
              <a:pPr>
                <a:defRPr/>
              </a:pPr>
              <a:t>5</a:t>
            </a:fld>
            <a:endParaRPr lang="nl-NL" b="0">
              <a:latin typeface="Fontys Joanna Bold" charset="0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‘De val van </a:t>
            </a:r>
            <a:r>
              <a:rPr lang="nl-NL" dirty="0" err="1" smtClean="0"/>
              <a:t>Icarus</a:t>
            </a:r>
            <a:r>
              <a:rPr lang="nl-NL" dirty="0" smtClean="0"/>
              <a:t>’</a:t>
            </a:r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60" y="1465638"/>
            <a:ext cx="7848872" cy="501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al 6"/>
          <p:cNvSpPr/>
          <p:nvPr/>
        </p:nvSpPr>
        <p:spPr>
          <a:xfrm>
            <a:off x="5364088" y="332656"/>
            <a:ext cx="3779912" cy="14856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Welke technieken herken je hier?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5854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ijdelijke aanduiding voor inhoud 6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AEFDB5-28A1-41E2-A919-7A51CB100DD6}" type="datetime1">
              <a:rPr lang="nl-NL" smtClean="0"/>
              <a:pPr>
                <a:defRPr/>
              </a:pPr>
              <a:t>21-3-2019</a:t>
            </a:fld>
            <a:endParaRPr lang="nl-NL" b="0">
              <a:solidFill>
                <a:schemeClr val="tx1"/>
              </a:solidFill>
              <a:latin typeface="Fontys Joanna Bold" charset="0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Fontys Hogescholen</a:t>
            </a:r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685916-54ED-437D-8A35-E6FCAF9402B7}" type="slidenum">
              <a:rPr lang="nl-NL" smtClean="0"/>
              <a:pPr>
                <a:defRPr/>
              </a:pPr>
              <a:t>6</a:t>
            </a:fld>
            <a:endParaRPr lang="nl-NL" b="0">
              <a:latin typeface="Fontys Joanna Bold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Maatschappij=∑ technieken</a:t>
            </a:r>
            <a:endParaRPr lang="nl-NL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229199"/>
            <a:ext cx="1800200" cy="1380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215938"/>
            <a:ext cx="3442636" cy="1393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755" y="5192946"/>
            <a:ext cx="2260171" cy="143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760" y="1080294"/>
            <a:ext cx="1952471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067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AEFDB5-28A1-41E2-A919-7A51CB100DD6}" type="datetime1">
              <a:rPr lang="nl-NL" smtClean="0"/>
              <a:pPr>
                <a:defRPr/>
              </a:pPr>
              <a:t>21-3-2019</a:t>
            </a:fld>
            <a:endParaRPr lang="nl-NL" b="0">
              <a:solidFill>
                <a:schemeClr val="tx1"/>
              </a:solidFill>
              <a:latin typeface="Fontys Joanna Bold" charset="0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Fontys Hogescholen</a:t>
            </a:r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685916-54ED-437D-8A35-E6FCAF9402B7}" type="slidenum">
              <a:rPr lang="nl-NL" smtClean="0"/>
              <a:pPr>
                <a:defRPr/>
              </a:pPr>
              <a:t>7</a:t>
            </a:fld>
            <a:endParaRPr lang="nl-NL" b="0">
              <a:latin typeface="Fontys Joanna Bold" charset="0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Technieken zijn overal…</a:t>
            </a:r>
            <a:endParaRPr lang="nl-N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7508402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9905"/>
            <a:ext cx="7513173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67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57200" y="1481328"/>
            <a:ext cx="6269832" cy="4525963"/>
          </a:xfrm>
        </p:spPr>
        <p:txBody>
          <a:bodyPr/>
          <a:lstStyle/>
          <a:p>
            <a:pPr marL="109728" indent="0">
              <a:buNone/>
            </a:pPr>
            <a:r>
              <a:rPr lang="nl-NL" dirty="0" smtClean="0"/>
              <a:t>Verbeek: burgerschap in de 21</a:t>
            </a:r>
            <a:r>
              <a:rPr lang="nl-NL" baseline="30000" dirty="0" smtClean="0"/>
              <a:t>e</a:t>
            </a:r>
            <a:r>
              <a:rPr lang="nl-NL" dirty="0" smtClean="0"/>
              <a:t> eeuw is het kunnen ‘lezen’ van de technologie die je omringt / zal gaan omringen</a:t>
            </a:r>
          </a:p>
          <a:p>
            <a:pPr lvl="1"/>
            <a:r>
              <a:rPr lang="nl-NL" dirty="0" smtClean="0"/>
              <a:t>Vermijden van twee techniek-reflexen:</a:t>
            </a:r>
          </a:p>
          <a:p>
            <a:pPr lvl="2"/>
            <a:r>
              <a:rPr lang="nl-NL" dirty="0" smtClean="0"/>
              <a:t>Optimistische </a:t>
            </a:r>
            <a:r>
              <a:rPr lang="nl-NL" dirty="0" smtClean="0">
                <a:hlinkClick r:id="rId3"/>
              </a:rPr>
              <a:t>aanpasser</a:t>
            </a:r>
            <a:endParaRPr lang="nl-NL" dirty="0" smtClean="0"/>
          </a:p>
          <a:p>
            <a:pPr lvl="2"/>
            <a:r>
              <a:rPr lang="nl-NL" dirty="0" smtClean="0"/>
              <a:t>Pessimistische </a:t>
            </a:r>
            <a:r>
              <a:rPr lang="nl-NL" dirty="0" err="1" smtClean="0"/>
              <a:t>huiveraar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AEFDB5-28A1-41E2-A919-7A51CB100DD6}" type="datetime1">
              <a:rPr lang="nl-NL" smtClean="0"/>
              <a:pPr>
                <a:defRPr/>
              </a:pPr>
              <a:t>21-3-2019</a:t>
            </a:fld>
            <a:endParaRPr lang="nl-NL" b="0">
              <a:solidFill>
                <a:schemeClr val="tx1"/>
              </a:solidFill>
              <a:latin typeface="Fontys Joanna Bold" charset="0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Fontys Hogescholen</a:t>
            </a:r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685916-54ED-437D-8A35-E6FCAF9402B7}" type="slidenum">
              <a:rPr lang="nl-NL" smtClean="0"/>
              <a:pPr>
                <a:defRPr/>
              </a:pPr>
              <a:t>8</a:t>
            </a:fld>
            <a:endParaRPr lang="nl-NL" b="0">
              <a:latin typeface="Fontys Joanna Bold" charset="0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3100" dirty="0" smtClean="0"/>
              <a:t>Waarom </a:t>
            </a:r>
            <a:r>
              <a:rPr lang="nl-NL" sz="3100" dirty="0"/>
              <a:t>is technologie relevant voor de </a:t>
            </a:r>
            <a:r>
              <a:rPr lang="nl-NL" sz="3100" dirty="0" smtClean="0"/>
              <a:t>economiedocent</a:t>
            </a:r>
            <a:r>
              <a:rPr lang="nl-NL" sz="3100" dirty="0"/>
              <a:t>?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69" y="4928863"/>
            <a:ext cx="2327943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331" y="4908286"/>
            <a:ext cx="2387784" cy="161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375" y="880083"/>
            <a:ext cx="2284603" cy="314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0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ijdelijke aanduiding voor inhoud 6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AEFDB5-28A1-41E2-A919-7A51CB100DD6}" type="datetime1">
              <a:rPr lang="nl-NL" smtClean="0"/>
              <a:pPr>
                <a:defRPr/>
              </a:pPr>
              <a:t>21-3-2019</a:t>
            </a:fld>
            <a:endParaRPr lang="nl-NL" b="0">
              <a:solidFill>
                <a:schemeClr val="tx1"/>
              </a:solidFill>
              <a:latin typeface="Fontys Joanna Bold" charset="0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Fontys Hogescholen</a:t>
            </a:r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685916-54ED-437D-8A35-E6FCAF9402B7}" type="slidenum">
              <a:rPr lang="nl-NL" smtClean="0"/>
              <a:pPr>
                <a:defRPr/>
              </a:pPr>
              <a:t>9</a:t>
            </a:fld>
            <a:endParaRPr lang="nl-NL" b="0">
              <a:latin typeface="Fontys Joanna Bold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Techniek≠loute</a:t>
            </a:r>
            <a:r>
              <a:rPr lang="nl-NL" dirty="0" err="1" smtClean="0"/>
              <a:t>r</a:t>
            </a:r>
            <a:r>
              <a:rPr lang="nl-NL" dirty="0" smtClean="0"/>
              <a:t> een oplossing </a:t>
            </a:r>
            <a:endParaRPr lang="nl-NL" dirty="0"/>
          </a:p>
        </p:txBody>
      </p:sp>
      <p:sp>
        <p:nvSpPr>
          <p:cNvPr id="8" name="Gekromde PIJL-OMHOOG 7"/>
          <p:cNvSpPr/>
          <p:nvPr/>
        </p:nvSpPr>
        <p:spPr bwMode="auto">
          <a:xfrm flipH="1">
            <a:off x="1907704" y="5517232"/>
            <a:ext cx="3096344" cy="936104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-128" charset="0"/>
              </a:rPr>
              <a:t>Middel verandert de gebruiker</a:t>
            </a:r>
          </a:p>
        </p:txBody>
      </p:sp>
      <p:sp>
        <p:nvSpPr>
          <p:cNvPr id="9" name="Toelichting met pijl in vier richtingen 8"/>
          <p:cNvSpPr/>
          <p:nvPr/>
        </p:nvSpPr>
        <p:spPr bwMode="auto">
          <a:xfrm>
            <a:off x="2595938" y="1484784"/>
            <a:ext cx="4608512" cy="1584176"/>
          </a:xfrm>
          <a:prstGeom prst="quadArrow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dirty="0" smtClean="0"/>
              <a:t>Onvoorziene, externe effecten</a:t>
            </a:r>
            <a:endParaRPr kumimoji="0" lang="nl-N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0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85DD05E-9FAC-4680-93DE-B0065C53B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81990D4-EE73-41A4-9A95-85D4E580C4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  <p:bldP spid="8" grpId="0" animBg="1"/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">
  <a:themeElements>
    <a:clrScheme name="Media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oncours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dia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1736</Words>
  <Application>Microsoft Office PowerPoint</Application>
  <PresentationFormat>Diavoorstelling (4:3)</PresentationFormat>
  <Paragraphs>231</Paragraphs>
  <Slides>24</Slides>
  <Notes>17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4" baseType="lpstr">
      <vt:lpstr>Arial</vt:lpstr>
      <vt:lpstr>Fontys Joanna</vt:lpstr>
      <vt:lpstr>Fontys Joanna Bold</vt:lpstr>
      <vt:lpstr>Lucida Sans Unicode</vt:lpstr>
      <vt:lpstr>Times</vt:lpstr>
      <vt:lpstr>Verdana</vt:lpstr>
      <vt:lpstr>Wingdings</vt:lpstr>
      <vt:lpstr>Wingdings 2</vt:lpstr>
      <vt:lpstr>Wingdings 3</vt:lpstr>
      <vt:lpstr>Concours</vt:lpstr>
      <vt:lpstr>Economie techniek en maatschappij</vt:lpstr>
      <vt:lpstr>Programma</vt:lpstr>
      <vt:lpstr>Waarom economie en maatschappij(leer?)</vt:lpstr>
      <vt:lpstr>‘Thinking fast, thinking slow’</vt:lpstr>
      <vt:lpstr>‘De val van Icarus’</vt:lpstr>
      <vt:lpstr>Maatschappij=∑ technieken</vt:lpstr>
      <vt:lpstr>Technieken zijn overal…</vt:lpstr>
      <vt:lpstr>Waarom is technologie relevant voor de economiedocent? </vt:lpstr>
      <vt:lpstr>Techniek≠louter een oplossing </vt:lpstr>
      <vt:lpstr>Geld technisch bekeken</vt:lpstr>
      <vt:lpstr>Casus:  Technologie in het onderwijs</vt:lpstr>
      <vt:lpstr>Harfords 50 technieken</vt:lpstr>
      <vt:lpstr>Welke technieken zitten er in een boek?</vt:lpstr>
      <vt:lpstr>Harfords doel</vt:lpstr>
      <vt:lpstr>Technieken maken markten mogelijk</vt:lpstr>
      <vt:lpstr>Techniek als coördinatieprobleem</vt:lpstr>
      <vt:lpstr>Een techniek vraagt vaak om simultane, integrale investeringen (I)</vt:lpstr>
      <vt:lpstr>Technieken bevorderen ‘Winner takes it all’-mechanismen’</vt:lpstr>
      <vt:lpstr>Technieken gaan gepaard met netwerkeffecten</vt:lpstr>
      <vt:lpstr>Technieken introduceren morele en politieke dilemma’s</vt:lpstr>
      <vt:lpstr>P3: techniek lezen</vt:lpstr>
      <vt:lpstr>Hoe lezen we deze techniek? De 5W1H-methode</vt:lpstr>
      <vt:lpstr>Suggestie voor zelf uitwerken (P3):</vt:lpstr>
      <vt:lpstr>Meer weten?</vt:lpstr>
    </vt:vector>
  </TitlesOfParts>
  <Company>Fontys Hogescholen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Technologie en maatschappij</dc:title>
  <dc:creator>Simonse,Tim T.</dc:creator>
  <cp:lastModifiedBy>Simonse,Tim T.</cp:lastModifiedBy>
  <cp:revision>196</cp:revision>
  <cp:lastPrinted>2018-04-18T11:37:19Z</cp:lastPrinted>
  <dcterms:created xsi:type="dcterms:W3CDTF">2018-04-11T08:11:05Z</dcterms:created>
  <dcterms:modified xsi:type="dcterms:W3CDTF">2019-03-21T13:22:57Z</dcterms:modified>
</cp:coreProperties>
</file>