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5" r:id="rId2"/>
    <p:sldId id="296" r:id="rId3"/>
    <p:sldId id="282" r:id="rId4"/>
    <p:sldId id="291" r:id="rId5"/>
    <p:sldId id="257" r:id="rId6"/>
    <p:sldId id="284" r:id="rId7"/>
    <p:sldId id="286" r:id="rId8"/>
    <p:sldId id="287" r:id="rId9"/>
    <p:sldId id="290" r:id="rId10"/>
    <p:sldId id="293" r:id="rId11"/>
    <p:sldId id="273" r:id="rId12"/>
    <p:sldId id="297" r:id="rId13"/>
    <p:sldId id="29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o Siwaletti" initials="FS" lastIdx="1" clrIdx="0">
    <p:extLst>
      <p:ext uri="{19B8F6BF-5375-455C-9EA6-DF929625EA0E}">
        <p15:presenceInfo xmlns:p15="http://schemas.microsoft.com/office/powerpoint/2012/main" userId="S-1-5-21-461633106-2859985408-2808935676-668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3631" autoAdjust="0"/>
  </p:normalViewPr>
  <p:slideViewPr>
    <p:cSldViewPr snapToGrid="0" snapToObjects="1">
      <p:cViewPr varScale="1">
        <p:scale>
          <a:sx n="81" d="100"/>
          <a:sy n="81" d="100"/>
        </p:scale>
        <p:origin x="98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1T14:42:32.42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3CBB3-4884-7F42-BFB1-F1F59B4975B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03C29-869A-B941-A50A-1A6A6047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11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03C29-869A-B941-A50A-1A6A60470B9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0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9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54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31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"/>
          <p:cNvSpPr/>
          <p:nvPr/>
        </p:nvSpPr>
        <p:spPr>
          <a:xfrm>
            <a:off x="0" y="0"/>
            <a:ext cx="1309727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35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5293"/>
              </a:gs>
              <a:gs pos="100000">
                <a:srgbClr val="BA2140"/>
              </a:gs>
            </a:gsLst>
            <a:lin ang="66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637084" y="2266950"/>
            <a:ext cx="10790933" cy="23241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25" name="AdA-Logo-RGB-White.pdf" descr="AdA-Logo-RGB-Whit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270" y="317844"/>
            <a:ext cx="1132046" cy="9842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0447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094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7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8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19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86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27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9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50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57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32CF9-F9F3-B940-8255-BB368C4FD96A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A286-32D2-0E44-8841-3005DF291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3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>
            <a:extLst>
              <a:ext uri="{FF2B5EF4-FFF2-40B4-BE49-F238E27FC236}">
                <a16:creationId xmlns:a16="http://schemas.microsoft.com/office/drawing/2014/main" id="{6B104CB4-E07D-42B9-8DD7-6BAE66A7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5" y="1311912"/>
            <a:ext cx="10018734" cy="180204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C09A8CA-B312-452D-847B-EF1D97A54AF5}"/>
              </a:ext>
            </a:extLst>
          </p:cNvPr>
          <p:cNvSpPr txBox="1"/>
          <p:nvPr/>
        </p:nvSpPr>
        <p:spPr>
          <a:xfrm>
            <a:off x="6728564" y="5037551"/>
            <a:ext cx="455947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cs typeface="Calibri"/>
              </a:rPr>
              <a:t>Sectie mbo-hbo</a:t>
            </a:r>
          </a:p>
        </p:txBody>
      </p:sp>
    </p:spTree>
    <p:extLst>
      <p:ext uri="{BB962C8B-B14F-4D97-AF65-F5344CB8AC3E}">
        <p14:creationId xmlns:p14="http://schemas.microsoft.com/office/powerpoint/2010/main" val="126231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F335B07-0232-C541-8B46-848DAD53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FA24E50-F056-BB4F-A648-3F2DA5C4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93" y="0"/>
            <a:ext cx="10396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6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EL VAN DIT STU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volwaardige</a:t>
            </a:r>
            <a:r>
              <a:rPr lang="en-US" sz="2400" dirty="0"/>
              <a:t> fulltime 2 </a:t>
            </a:r>
            <a:r>
              <a:rPr lang="en-US" sz="2400" dirty="0" err="1"/>
              <a:t>jarige</a:t>
            </a:r>
            <a:r>
              <a:rPr lang="en-US" sz="2400" dirty="0"/>
              <a:t> HBO </a:t>
            </a:r>
            <a:r>
              <a:rPr lang="en-US" sz="2400" dirty="0" err="1"/>
              <a:t>opleiding</a:t>
            </a:r>
            <a:endParaRPr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B558773-1009-4FE8-B0F7-497C25C19B39}"/>
              </a:ext>
            </a:extLst>
          </p:cNvPr>
          <p:cNvSpPr txBox="1"/>
          <p:nvPr/>
        </p:nvSpPr>
        <p:spPr>
          <a:xfrm>
            <a:off x="1181658" y="1060702"/>
            <a:ext cx="9701784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nl-NL" sz="2400" b="1" dirty="0">
                <a:solidFill>
                  <a:srgbClr val="FFFFFF"/>
                </a:solidFill>
                <a:sym typeface="Arial"/>
              </a:rPr>
              <a:t>ASSOCIATE DEGREE</a:t>
            </a:r>
          </a:p>
        </p:txBody>
      </p:sp>
    </p:spTree>
    <p:extLst>
      <p:ext uri="{BB962C8B-B14F-4D97-AF65-F5344CB8AC3E}">
        <p14:creationId xmlns:p14="http://schemas.microsoft.com/office/powerpoint/2010/main" val="13893902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51970-513D-4559-ACF5-E6E1F623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578" y="2170256"/>
            <a:ext cx="5846844" cy="2517487"/>
          </a:xfrm>
        </p:spPr>
        <p:txBody>
          <a:bodyPr>
            <a:normAutofit/>
          </a:bodyPr>
          <a:lstStyle/>
          <a:p>
            <a:r>
              <a:rPr lang="nl-NL" sz="2200" dirty="0"/>
              <a:t>				niveau</a:t>
            </a:r>
            <a:br>
              <a:rPr lang="nl-NL" sz="2200" dirty="0"/>
            </a:br>
            <a:r>
              <a:rPr lang="nl-NL" sz="2200" dirty="0"/>
              <a:t>Mbo 				1 </a:t>
            </a:r>
            <a:r>
              <a:rPr lang="nl-NL" sz="2200" dirty="0" err="1"/>
              <a:t>tm</a:t>
            </a:r>
            <a:r>
              <a:rPr lang="nl-NL" sz="2200" dirty="0"/>
              <a:t> 4</a:t>
            </a:r>
            <a:br>
              <a:rPr lang="nl-NL" sz="2200" dirty="0"/>
            </a:br>
            <a:r>
              <a:rPr lang="nl-NL" sz="2200" i="1" dirty="0">
                <a:solidFill>
                  <a:srgbClr val="FF0000"/>
                </a:solidFill>
              </a:rPr>
              <a:t>Associate degrees		5</a:t>
            </a:r>
            <a:br>
              <a:rPr lang="nl-NL" sz="2200" i="1" dirty="0">
                <a:solidFill>
                  <a:srgbClr val="FF0000"/>
                </a:solidFill>
              </a:rPr>
            </a:br>
            <a:r>
              <a:rPr lang="nl-NL" sz="2200" dirty="0"/>
              <a:t>Bachelor			6</a:t>
            </a:r>
            <a:br>
              <a:rPr lang="nl-NL" sz="2200" dirty="0"/>
            </a:br>
            <a:r>
              <a:rPr lang="nl-NL" sz="2200" dirty="0"/>
              <a:t>Master				7</a:t>
            </a:r>
            <a:br>
              <a:rPr lang="nl-NL" sz="2200" dirty="0"/>
            </a:br>
            <a:r>
              <a:rPr lang="nl-NL" sz="2200" dirty="0"/>
              <a:t>Doctor				8</a:t>
            </a:r>
          </a:p>
        </p:txBody>
      </p:sp>
    </p:spTree>
    <p:extLst>
      <p:ext uri="{BB962C8B-B14F-4D97-AF65-F5344CB8AC3E}">
        <p14:creationId xmlns:p14="http://schemas.microsoft.com/office/powerpoint/2010/main" val="13179103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EL VAN DIT STU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2 </a:t>
            </a:r>
            <a:r>
              <a:rPr lang="en-US" sz="2400" dirty="0" err="1"/>
              <a:t>jaar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Theorie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Praktijkopdrachten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Stage</a:t>
            </a:r>
            <a:br>
              <a:rPr lang="en-US" sz="2400" dirty="0"/>
            </a:br>
            <a:endParaRPr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B558773-1009-4FE8-B0F7-497C25C19B39}"/>
              </a:ext>
            </a:extLst>
          </p:cNvPr>
          <p:cNvSpPr txBox="1"/>
          <p:nvPr/>
        </p:nvSpPr>
        <p:spPr>
          <a:xfrm>
            <a:off x="1181658" y="1060702"/>
            <a:ext cx="9701784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nl-NL" sz="2400" dirty="0">
                <a:solidFill>
                  <a:schemeClr val="bg1"/>
                </a:solidFill>
              </a:rPr>
              <a:t>Hoe is de opleiding opgebouwd</a:t>
            </a:r>
            <a:endParaRPr lang="nl-NL" sz="2400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4567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EL VAN DIT STUK"/>
          <p:cNvSpPr txBox="1">
            <a:spLocks noGrp="1"/>
          </p:cNvSpPr>
          <p:nvPr>
            <p:ph type="title"/>
          </p:nvPr>
        </p:nvSpPr>
        <p:spPr>
          <a:xfrm>
            <a:off x="1085140" y="2239518"/>
            <a:ext cx="10790933" cy="2324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2000" dirty="0"/>
              <a:t>• Niveau 4	Administratief medewerker en administrateur.  </a:t>
            </a:r>
            <a:br>
              <a:rPr lang="nl-NL" sz="2000" dirty="0"/>
            </a:br>
            <a:r>
              <a:rPr lang="nl-NL" sz="2000" dirty="0"/>
              <a:t>• Niveau 5 	Administrateur en (junior) assistent accountant. </a:t>
            </a:r>
            <a:br>
              <a:rPr lang="nl-NL" sz="2000" dirty="0"/>
            </a:br>
            <a:r>
              <a:rPr lang="nl-NL" sz="2000" dirty="0"/>
              <a:t>• Niveau 6 	(Assistent) Financial Controller en assistent accountant.  </a:t>
            </a:r>
            <a:br>
              <a:rPr lang="nl-NL" sz="2000" dirty="0"/>
            </a:br>
            <a:br>
              <a:rPr lang="nl-NL" sz="2400" dirty="0"/>
            </a:br>
            <a:endParaRPr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B558773-1009-4FE8-B0F7-497C25C19B39}"/>
              </a:ext>
            </a:extLst>
          </p:cNvPr>
          <p:cNvSpPr txBox="1"/>
          <p:nvPr/>
        </p:nvSpPr>
        <p:spPr>
          <a:xfrm>
            <a:off x="502920" y="1069084"/>
            <a:ext cx="9701784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nl-NL" sz="2400" dirty="0">
                <a:solidFill>
                  <a:schemeClr val="bg1"/>
                </a:solidFill>
              </a:rPr>
              <a:t>Verschil in functies</a:t>
            </a:r>
            <a:endParaRPr lang="nl-NL" sz="2400" b="1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F026A4-6135-4F86-9C32-ECE0DD18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331" y="4664202"/>
            <a:ext cx="2760793" cy="183718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0470438-B67B-4565-8DA2-33FF753A1DB4}"/>
              </a:ext>
            </a:extLst>
          </p:cNvPr>
          <p:cNvSpPr txBox="1"/>
          <p:nvPr/>
        </p:nvSpPr>
        <p:spPr>
          <a:xfrm>
            <a:off x="1085140" y="1731258"/>
            <a:ext cx="9701784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nl-NL" sz="2400" dirty="0">
                <a:solidFill>
                  <a:schemeClr val="bg1"/>
                </a:solidFill>
              </a:rPr>
              <a:t>Mbo (4), Associate degree (5), Bachelor (6)</a:t>
            </a:r>
            <a:endParaRPr lang="nl-NL" sz="2400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8745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B7E0CC8-75C1-4017-8B98-456ADA81EDCB}"/>
              </a:ext>
            </a:extLst>
          </p:cNvPr>
          <p:cNvSpPr txBox="1"/>
          <p:nvPr/>
        </p:nvSpPr>
        <p:spPr>
          <a:xfrm>
            <a:off x="1572017" y="344909"/>
            <a:ext cx="9987417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cs typeface="Calibri"/>
              </a:rPr>
              <a:t>Fredo Siwaletti </a:t>
            </a:r>
            <a:endParaRPr lang="nl-NL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cs typeface="Calibri"/>
              </a:rPr>
              <a:t>Docent BE hbo AD Accountancy Academy </a:t>
            </a:r>
          </a:p>
          <a:p>
            <a:pPr lvl="1"/>
            <a:r>
              <a:rPr lang="nl-NL" sz="2800" dirty="0">
                <a:cs typeface="Calibri"/>
              </a:rPr>
              <a:t>      </a:t>
            </a:r>
            <a:r>
              <a:rPr lang="nl-NL" sz="2400" dirty="0">
                <a:cs typeface="Calibri" panose="020F0502020204030204"/>
              </a:rPr>
              <a:t>Werkgever</a:t>
            </a:r>
          </a:p>
          <a:p>
            <a:pPr lvl="1"/>
            <a:r>
              <a:rPr lang="nl-NL" sz="2400" dirty="0">
                <a:cs typeface="Calibri" panose="020F0502020204030204"/>
              </a:rPr>
              <a:t>             - Avans Hogeschool</a:t>
            </a: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cs typeface="Calibri"/>
              </a:rPr>
              <a:t>Bestuurslid </a:t>
            </a:r>
            <a:r>
              <a:rPr lang="nl-NL" sz="2800" dirty="0" err="1">
                <a:cs typeface="Calibri"/>
              </a:rPr>
              <a:t>vecon</a:t>
            </a:r>
            <a:r>
              <a:rPr lang="nl-NL" sz="2800" dirty="0">
                <a:cs typeface="Calibri"/>
              </a:rPr>
              <a:t> sectie mbo-hbo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03CC37-9651-4187-A756-71BA43F48283}"/>
              </a:ext>
            </a:extLst>
          </p:cNvPr>
          <p:cNvSpPr txBox="1"/>
          <p:nvPr/>
        </p:nvSpPr>
        <p:spPr>
          <a:xfrm>
            <a:off x="1572017" y="3097662"/>
            <a:ext cx="9851720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cs typeface="Arial"/>
              </a:rPr>
              <a:t>Henk-Paul Hegeman </a:t>
            </a:r>
            <a:r>
              <a:rPr lang="nl-NL" sz="3200" dirty="0">
                <a:cs typeface="Arial"/>
              </a:rPr>
              <a:t>​</a:t>
            </a:r>
            <a:endParaRPr lang="nl-NL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cs typeface="Arial"/>
              </a:rPr>
              <a:t>Docent AE en Kwartiermaker in betrokken ondernemerschap! </a:t>
            </a:r>
          </a:p>
          <a:p>
            <a:pPr lvl="2"/>
            <a:r>
              <a:rPr lang="nl-NL" sz="2400" dirty="0">
                <a:cs typeface="Arial"/>
              </a:rPr>
              <a:t>Opdrachtgevers</a:t>
            </a:r>
          </a:p>
          <a:p>
            <a:pPr lvl="3"/>
            <a:r>
              <a:rPr lang="nl-NL" sz="2400" dirty="0">
                <a:cs typeface="Arial"/>
              </a:rPr>
              <a:t>- Gemeente Rheden</a:t>
            </a:r>
          </a:p>
          <a:p>
            <a:pPr lvl="3"/>
            <a:r>
              <a:rPr lang="nl-NL" sz="2400" dirty="0">
                <a:cs typeface="Arial"/>
              </a:rPr>
              <a:t>- Mbo ROC A12</a:t>
            </a:r>
            <a:endParaRPr lang="nl-NL" sz="2400" dirty="0">
              <a:cs typeface="Calibri" panose="020F0502020204030204"/>
            </a:endParaRPr>
          </a:p>
          <a:p>
            <a:pPr lvl="3"/>
            <a:r>
              <a:rPr lang="nl-NL" sz="2400" dirty="0">
                <a:cs typeface="Arial"/>
              </a:rPr>
              <a:t>- Vmbo Insula College Dordrecht</a:t>
            </a:r>
          </a:p>
          <a:p>
            <a:pPr lvl="3"/>
            <a:r>
              <a:rPr lang="nl-NL" sz="2400" dirty="0">
                <a:cs typeface="Arial"/>
              </a:rPr>
              <a:t>- </a:t>
            </a:r>
            <a:r>
              <a:rPr lang="nl-NL" sz="2400" dirty="0" err="1">
                <a:cs typeface="Arial"/>
              </a:rPr>
              <a:t>Qredits</a:t>
            </a:r>
            <a:endParaRPr lang="nl-NL" sz="2400" dirty="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cs typeface="Arial"/>
              </a:rPr>
              <a:t>Bestuurslid </a:t>
            </a:r>
            <a:r>
              <a:rPr lang="nl-NL" sz="2800" dirty="0" err="1">
                <a:cs typeface="Arial"/>
              </a:rPr>
              <a:t>vecon</a:t>
            </a:r>
            <a:r>
              <a:rPr lang="nl-NL" sz="2800" dirty="0">
                <a:cs typeface="Arial"/>
              </a:rPr>
              <a:t> sectie mbo-hbo</a:t>
            </a:r>
            <a:r>
              <a:rPr lang="en-US" sz="2800" dirty="0">
                <a:cs typeface="Arial"/>
              </a:rPr>
              <a:t>​</a:t>
            </a:r>
            <a:endParaRPr lang="nl-NL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1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117123" y="2519686"/>
            <a:ext cx="7710367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8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2" y="26793"/>
            <a:ext cx="5967181" cy="68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2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0917" y="2200275"/>
            <a:ext cx="8389144" cy="1766881"/>
          </a:xfrm>
        </p:spPr>
        <p:txBody>
          <a:bodyPr>
            <a:noAutofit/>
          </a:bodyPr>
          <a:lstStyle/>
          <a:p>
            <a:r>
              <a:rPr lang="nl-NL" sz="5400" dirty="0"/>
              <a:t>Hoe willen we samen verder?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60" y="5328112"/>
            <a:ext cx="1146410" cy="13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6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Werkgroep</a:t>
            </a:r>
            <a:r>
              <a:rPr lang="nl-NL" sz="8000" b="1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4000" dirty="0">
                <a:latin typeface="+mj-lt"/>
              </a:rPr>
              <a:t>Ondernemers</a:t>
            </a:r>
          </a:p>
          <a:p>
            <a:pPr marL="0" indent="0">
              <a:buNone/>
            </a:pPr>
            <a:r>
              <a:rPr lang="nl-NL" sz="4000" dirty="0">
                <a:latin typeface="+mj-lt"/>
              </a:rPr>
              <a:t>Onderwijs </a:t>
            </a:r>
          </a:p>
          <a:p>
            <a:pPr marL="0" indent="0">
              <a:buNone/>
            </a:pPr>
            <a:r>
              <a:rPr lang="nl-NL" sz="4000" dirty="0">
                <a:latin typeface="+mj-lt"/>
              </a:rPr>
              <a:t>Overheid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68" y="2036374"/>
            <a:ext cx="5758218" cy="38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88" y="314889"/>
            <a:ext cx="1146410" cy="13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88" y="365125"/>
            <a:ext cx="1146410" cy="13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7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3062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Veluwe ZOOOM got Talent!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609663"/>
            <a:ext cx="10710862" cy="460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latin typeface="+mj-lt"/>
              </a:rPr>
              <a:t>                                                               (Social) Entrepreneur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71" y="297258"/>
            <a:ext cx="1146410" cy="13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513">
            <a:off x="840209" y="2297451"/>
            <a:ext cx="9665540" cy="48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2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162" y="330202"/>
            <a:ext cx="5194110" cy="794934"/>
          </a:xfrm>
        </p:spPr>
        <p:txBody>
          <a:bodyPr>
            <a:noAutofit/>
          </a:bodyPr>
          <a:lstStyle/>
          <a:p>
            <a:r>
              <a:rPr lang="nl-NL" sz="5400" dirty="0"/>
              <a:t>Bedoeling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948">
            <a:off x="248419" y="123349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593">
            <a:off x="7391733" y="724922"/>
            <a:ext cx="5087832" cy="40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952">
            <a:off x="3389333" y="2413583"/>
            <a:ext cx="4685876" cy="40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5" y="5400196"/>
            <a:ext cx="1166242" cy="13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162" y="330202"/>
            <a:ext cx="5194110" cy="794934"/>
          </a:xfrm>
        </p:spPr>
        <p:txBody>
          <a:bodyPr>
            <a:noAutofit/>
          </a:bodyPr>
          <a:lstStyle/>
          <a:p>
            <a:r>
              <a:rPr lang="nl-NL" sz="5400" dirty="0"/>
              <a:t>Betrokken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115">
            <a:off x="750380" y="1056172"/>
            <a:ext cx="7955680" cy="559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671">
            <a:off x="3830987" y="412324"/>
            <a:ext cx="8326988" cy="44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5431295"/>
            <a:ext cx="1060621" cy="12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76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797" y="494041"/>
            <a:ext cx="9514165" cy="1649084"/>
          </a:xfrm>
        </p:spPr>
        <p:txBody>
          <a:bodyPr>
            <a:noAutofit/>
          </a:bodyPr>
          <a:lstStyle/>
          <a:p>
            <a:r>
              <a:rPr lang="nl-NL" sz="5400" dirty="0"/>
              <a:t>Verkiezing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       </a:t>
            </a:r>
            <a:r>
              <a:rPr lang="nl-NL" dirty="0"/>
              <a:t>student-Ondernemer van het jaar!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486">
            <a:off x="6326372" y="2935516"/>
            <a:ext cx="5147703" cy="34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" y="1307660"/>
            <a:ext cx="1146410" cy="13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684">
            <a:off x="308396" y="3121577"/>
            <a:ext cx="6123407" cy="30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0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Breedbeeld</PresentationFormat>
  <Paragraphs>35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 Medium</vt:lpstr>
      <vt:lpstr>Office-thema</vt:lpstr>
      <vt:lpstr>PowerPoint-presentatie</vt:lpstr>
      <vt:lpstr>PowerPoint-presentatie</vt:lpstr>
      <vt:lpstr>PowerPoint-presentatie</vt:lpstr>
      <vt:lpstr>Hoe willen we samen verder?</vt:lpstr>
      <vt:lpstr>Werkgroep </vt:lpstr>
      <vt:lpstr>Veluwe ZOOOM got Talent!</vt:lpstr>
      <vt:lpstr>Bedoeling </vt:lpstr>
      <vt:lpstr>Betrokken </vt:lpstr>
      <vt:lpstr>Verkiezing         student-Ondernemer van het jaar! </vt:lpstr>
      <vt:lpstr>PowerPoint-presentatie</vt:lpstr>
      <vt:lpstr>Een volwaardige fulltime 2 jarige HBO opleiding</vt:lpstr>
      <vt:lpstr>    niveau Mbo     1 tm 4 Associate degrees  5 Bachelor   6 Master    7 Doctor    8</vt:lpstr>
      <vt:lpstr>2 jaar  Theorie   Praktijkopdrachten  Stage </vt:lpstr>
      <vt:lpstr>• Niveau 4 Administratief medewerker en administrateur.   • Niveau 5  Administrateur en (junior) assistent accountant.  • Niveau 6  (Assistent) Financial Controller en assistent accountant.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merk IK</dc:title>
  <dc:creator>Microsoft Office-gebruiker</dc:creator>
  <cp:lastModifiedBy>G v Heck</cp:lastModifiedBy>
  <cp:revision>205</cp:revision>
  <dcterms:created xsi:type="dcterms:W3CDTF">2016-10-07T14:32:23Z</dcterms:created>
  <dcterms:modified xsi:type="dcterms:W3CDTF">2019-03-21T15:44:06Z</dcterms:modified>
</cp:coreProperties>
</file>