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7" r:id="rId5"/>
    <p:sldId id="258" r:id="rId6"/>
    <p:sldId id="259" r:id="rId7"/>
    <p:sldId id="273" r:id="rId8"/>
    <p:sldId id="276" r:id="rId9"/>
    <p:sldId id="275" r:id="rId10"/>
    <p:sldId id="261" r:id="rId11"/>
    <p:sldId id="268" r:id="rId12"/>
    <p:sldId id="263" r:id="rId13"/>
    <p:sldId id="264" r:id="rId14"/>
    <p:sldId id="277" r:id="rId15"/>
    <p:sldId id="271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B3202-8DBD-0D44-A95C-1EAF73EEB692}" type="doc">
      <dgm:prSet loTypeId="urn:microsoft.com/office/officeart/2005/8/layout/hList7" loCatId="" qsTypeId="urn:microsoft.com/office/officeart/2005/8/quickstyle/simple4" qsCatId="simple" csTypeId="urn:microsoft.com/office/officeart/2005/8/colors/accent2_5" csCatId="accent2" phldr="1"/>
      <dgm:spPr/>
    </dgm:pt>
    <dgm:pt modelId="{50733EFE-1D47-9043-8B25-FD20196317D7}">
      <dgm:prSet phldrT="[Text]"/>
      <dgm:spPr/>
      <dgm:t>
        <a:bodyPr/>
        <a:lstStyle/>
        <a:p>
          <a:pPr algn="ctr"/>
          <a:r>
            <a:rPr lang="nl-NL" b="1" noProof="0" dirty="0" smtClean="0"/>
            <a:t>LEDENPROGRAMMA</a:t>
          </a:r>
        </a:p>
        <a:p>
          <a:pPr algn="ctr"/>
          <a:r>
            <a:rPr lang="nl-NL" noProof="0" dirty="0" smtClean="0"/>
            <a:t>Faciliteren van een actief, landelijk en representatief netwerk van social enterprises. Programma van events en workshops die aansluiten bij behoeften leden.  </a:t>
          </a:r>
          <a:endParaRPr lang="nl-NL" noProof="0" dirty="0"/>
        </a:p>
      </dgm:t>
    </dgm:pt>
    <dgm:pt modelId="{BD112C0C-7D26-0C48-8A0C-331E6B68D29A}" type="parTrans" cxnId="{B06C4EF6-D117-CC49-858F-657AF3B5C4AA}">
      <dgm:prSet/>
      <dgm:spPr/>
      <dgm:t>
        <a:bodyPr/>
        <a:lstStyle/>
        <a:p>
          <a:endParaRPr lang="en-US"/>
        </a:p>
      </dgm:t>
    </dgm:pt>
    <dgm:pt modelId="{4AC9CFDC-16DB-3841-A778-F3E9D4CE9214}" type="sibTrans" cxnId="{B06C4EF6-D117-CC49-858F-657AF3B5C4AA}">
      <dgm:prSet/>
      <dgm:spPr/>
      <dgm:t>
        <a:bodyPr/>
        <a:lstStyle/>
        <a:p>
          <a:endParaRPr lang="en-US"/>
        </a:p>
      </dgm:t>
    </dgm:pt>
    <dgm:pt modelId="{2CE33A2A-1712-0D47-AAEB-F48DF9D47433}">
      <dgm:prSet phldrT="[Text]"/>
      <dgm:spPr/>
      <dgm:t>
        <a:bodyPr/>
        <a:lstStyle/>
        <a:p>
          <a:r>
            <a:rPr lang="nl-NL" b="1" noProof="0" dirty="0" smtClean="0"/>
            <a:t>GROEIPROGRAMMA’S</a:t>
          </a:r>
        </a:p>
        <a:p>
          <a:r>
            <a:rPr lang="nl-NL" noProof="0" dirty="0" smtClean="0"/>
            <a:t>Ontwerpen en produceren van groeiprogramma’s in opdracht.</a:t>
          </a:r>
          <a:br>
            <a:rPr lang="nl-NL" noProof="0" dirty="0" smtClean="0"/>
          </a:br>
          <a:r>
            <a:rPr lang="nl-NL" noProof="0" dirty="0" smtClean="0"/>
            <a:t/>
          </a:r>
          <a:br>
            <a:rPr lang="nl-NL" noProof="0" dirty="0" smtClean="0"/>
          </a:br>
          <a:r>
            <a:rPr lang="nl-NL" noProof="0" dirty="0" smtClean="0"/>
            <a:t/>
          </a:r>
          <a:br>
            <a:rPr lang="nl-NL" noProof="0" dirty="0" smtClean="0"/>
          </a:br>
          <a:r>
            <a:rPr lang="nl-NL" noProof="0" dirty="0" smtClean="0"/>
            <a:t/>
          </a:r>
          <a:br>
            <a:rPr lang="nl-NL" noProof="0" dirty="0" smtClean="0"/>
          </a:br>
          <a:endParaRPr lang="nl-NL" noProof="0" dirty="0"/>
        </a:p>
      </dgm:t>
    </dgm:pt>
    <dgm:pt modelId="{ACA12599-F0BF-5C49-ABAF-07043F8AA15E}" type="parTrans" cxnId="{8D617345-C408-A246-921B-2E8355C2A4B8}">
      <dgm:prSet/>
      <dgm:spPr/>
      <dgm:t>
        <a:bodyPr/>
        <a:lstStyle/>
        <a:p>
          <a:endParaRPr lang="en-US"/>
        </a:p>
      </dgm:t>
    </dgm:pt>
    <dgm:pt modelId="{11473079-3525-844B-813A-7B72E4FA7E07}" type="sibTrans" cxnId="{8D617345-C408-A246-921B-2E8355C2A4B8}">
      <dgm:prSet/>
      <dgm:spPr/>
      <dgm:t>
        <a:bodyPr/>
        <a:lstStyle/>
        <a:p>
          <a:endParaRPr lang="en-US"/>
        </a:p>
      </dgm:t>
    </dgm:pt>
    <dgm:pt modelId="{E9B01789-CA25-4C4F-B62F-EEC793E9EEB6}">
      <dgm:prSet/>
      <dgm:spPr/>
      <dgm:t>
        <a:bodyPr/>
        <a:lstStyle/>
        <a:p>
          <a:r>
            <a:rPr lang="nl-NL" b="1" noProof="0" dirty="0" smtClean="0"/>
            <a:t>ACTIVEREN OVERHEID</a:t>
          </a:r>
        </a:p>
        <a:p>
          <a:r>
            <a:rPr lang="nl-NL" noProof="0" dirty="0" smtClean="0"/>
            <a:t>Verbeteren ondernemersklimaat door  beleid te beïnvloeden en (lokale) overheden te voorzien van kennis en handvatten.</a:t>
          </a:r>
          <a:br>
            <a:rPr lang="nl-NL" noProof="0" dirty="0" smtClean="0"/>
          </a:br>
          <a:r>
            <a:rPr lang="nl-NL" noProof="0" dirty="0" smtClean="0"/>
            <a:t/>
          </a:r>
          <a:br>
            <a:rPr lang="nl-NL" noProof="0" dirty="0" smtClean="0"/>
          </a:br>
          <a:r>
            <a:rPr lang="nl-NL" noProof="0" dirty="0" smtClean="0"/>
            <a:t/>
          </a:r>
          <a:br>
            <a:rPr lang="nl-NL" noProof="0" dirty="0" smtClean="0"/>
          </a:br>
          <a:endParaRPr lang="nl-NL" noProof="0" dirty="0"/>
        </a:p>
      </dgm:t>
    </dgm:pt>
    <dgm:pt modelId="{A5FCB47A-A069-9844-B2D5-6CF48E89BC61}" type="parTrans" cxnId="{B17CBD67-AE7B-7A4A-BB7A-4FCF5CDDC82D}">
      <dgm:prSet/>
      <dgm:spPr/>
      <dgm:t>
        <a:bodyPr/>
        <a:lstStyle/>
        <a:p>
          <a:endParaRPr lang="en-US"/>
        </a:p>
      </dgm:t>
    </dgm:pt>
    <dgm:pt modelId="{BEBAE28D-1EC9-394D-9E78-C8773DFA8AF7}" type="sibTrans" cxnId="{B17CBD67-AE7B-7A4A-BB7A-4FCF5CDDC82D}">
      <dgm:prSet/>
      <dgm:spPr/>
      <dgm:t>
        <a:bodyPr/>
        <a:lstStyle/>
        <a:p>
          <a:endParaRPr lang="en-US"/>
        </a:p>
      </dgm:t>
    </dgm:pt>
    <dgm:pt modelId="{C0F0403C-680D-AB4E-A252-7C256DC89DC7}">
      <dgm:prSet/>
      <dgm:spPr/>
      <dgm:t>
        <a:bodyPr/>
        <a:lstStyle/>
        <a:p>
          <a:r>
            <a:rPr lang="nl-NL" b="1" noProof="0" dirty="0" smtClean="0"/>
            <a:t>BUY SOCIAL</a:t>
          </a:r>
        </a:p>
        <a:p>
          <a:r>
            <a:rPr lang="nl-NL" noProof="0" dirty="0" smtClean="0"/>
            <a:t>Grote inkopende organisaties aanzetten tot inkoop bij sociale ondernemingen door matching events, leernetwerk en Social Impact Market.</a:t>
          </a:r>
          <a:br>
            <a:rPr lang="nl-NL" noProof="0" dirty="0" smtClean="0"/>
          </a:br>
          <a:endParaRPr lang="nl-NL" noProof="0" dirty="0"/>
        </a:p>
      </dgm:t>
    </dgm:pt>
    <dgm:pt modelId="{BA3C563F-0C38-714C-A318-D49D03AE3E07}" type="parTrans" cxnId="{3AAC1734-02CD-1945-B135-DE24D6F4C9CD}">
      <dgm:prSet/>
      <dgm:spPr/>
      <dgm:t>
        <a:bodyPr/>
        <a:lstStyle/>
        <a:p>
          <a:endParaRPr lang="en-US"/>
        </a:p>
      </dgm:t>
    </dgm:pt>
    <dgm:pt modelId="{2F0DFBF4-79E4-8740-9890-840B597085A0}" type="sibTrans" cxnId="{3AAC1734-02CD-1945-B135-DE24D6F4C9CD}">
      <dgm:prSet/>
      <dgm:spPr/>
      <dgm:t>
        <a:bodyPr/>
        <a:lstStyle/>
        <a:p>
          <a:endParaRPr lang="en-US"/>
        </a:p>
      </dgm:t>
    </dgm:pt>
    <dgm:pt modelId="{184EFA71-10AE-634C-A032-B3E8065B8D25}">
      <dgm:prSet/>
      <dgm:spPr>
        <a:ln w="50800" cmpd="sng">
          <a:solidFill>
            <a:schemeClr val="accent5">
              <a:lumMod val="75000"/>
            </a:schemeClr>
          </a:solidFill>
          <a:prstDash val="sysDash"/>
        </a:ln>
      </dgm:spPr>
      <dgm:t>
        <a:bodyPr/>
        <a:lstStyle/>
        <a:p>
          <a:r>
            <a:rPr lang="en-US" b="1" dirty="0" smtClean="0"/>
            <a:t>DE CODE</a:t>
          </a:r>
          <a:br>
            <a:rPr lang="en-US" b="1" dirty="0" smtClean="0"/>
          </a:br>
          <a:r>
            <a:rPr lang="en-US" b="0" dirty="0" smtClean="0"/>
            <a:t>De </a:t>
          </a:r>
          <a:r>
            <a:rPr lang="en-US" b="0" dirty="0" err="1" smtClean="0"/>
            <a:t>principes</a:t>
          </a:r>
          <a:r>
            <a:rPr lang="en-US" b="0" dirty="0" smtClean="0"/>
            <a:t> van </a:t>
          </a:r>
          <a:r>
            <a:rPr lang="en-US" b="0" dirty="0" err="1" smtClean="0"/>
            <a:t>sociaal</a:t>
          </a:r>
          <a:r>
            <a:rPr lang="en-US" b="0" dirty="0" smtClean="0"/>
            <a:t> </a:t>
          </a:r>
          <a:r>
            <a:rPr lang="en-US" b="0" dirty="0" err="1" smtClean="0"/>
            <a:t>ondernemen</a:t>
          </a:r>
          <a:r>
            <a:rPr lang="en-US" b="0" dirty="0" smtClean="0"/>
            <a:t> </a:t>
          </a:r>
          <a:r>
            <a:rPr lang="en-US" b="0" dirty="0" err="1" smtClean="0"/>
            <a:t>borgen</a:t>
          </a:r>
          <a:r>
            <a:rPr lang="en-US" b="0" dirty="0" smtClean="0"/>
            <a:t> via de Code </a:t>
          </a:r>
          <a:r>
            <a:rPr lang="en-US" b="0" dirty="0" err="1" smtClean="0"/>
            <a:t>Sociale</a:t>
          </a:r>
          <a:r>
            <a:rPr lang="en-US" b="0" dirty="0" smtClean="0"/>
            <a:t> </a:t>
          </a:r>
          <a:r>
            <a:rPr lang="en-US" b="0" dirty="0" err="1" smtClean="0"/>
            <a:t>Ondernemingen</a:t>
          </a:r>
          <a:r>
            <a:rPr lang="en-US" b="0" dirty="0" smtClean="0"/>
            <a:t>. Op </a:t>
          </a:r>
          <a:r>
            <a:rPr lang="en-US" b="0" dirty="0" err="1" smtClean="0"/>
            <a:t>termijn</a:t>
          </a:r>
          <a:r>
            <a:rPr lang="en-US" b="0" dirty="0" smtClean="0"/>
            <a:t> via </a:t>
          </a:r>
          <a:r>
            <a:rPr lang="en-US" b="0" dirty="0" err="1" smtClean="0"/>
            <a:t>zelfstandige</a:t>
          </a:r>
          <a:r>
            <a:rPr lang="en-US" b="0" dirty="0" smtClean="0"/>
            <a:t> </a:t>
          </a:r>
          <a:r>
            <a:rPr lang="en-US" b="0" dirty="0" err="1" smtClean="0"/>
            <a:t>organisatie</a:t>
          </a:r>
          <a:r>
            <a:rPr lang="en-US" b="0" dirty="0" smtClean="0"/>
            <a:t>.</a:t>
          </a:r>
          <a:br>
            <a:rPr lang="en-US" b="0" dirty="0" smtClean="0"/>
          </a:br>
          <a:r>
            <a:rPr lang="en-US" b="0" dirty="0" smtClean="0"/>
            <a:t/>
          </a:r>
          <a:br>
            <a:rPr lang="en-US" b="0" dirty="0" smtClean="0"/>
          </a:br>
          <a:r>
            <a:rPr lang="en-US" b="0" dirty="0" smtClean="0"/>
            <a:t> </a:t>
          </a:r>
          <a:endParaRPr lang="en-US" b="0" dirty="0"/>
        </a:p>
      </dgm:t>
    </dgm:pt>
    <dgm:pt modelId="{D9FE829B-6058-9E4F-AA57-CFC7566B7F06}" type="parTrans" cxnId="{33C310C2-30C5-7646-B11B-3AD3E0A2C816}">
      <dgm:prSet/>
      <dgm:spPr/>
      <dgm:t>
        <a:bodyPr/>
        <a:lstStyle/>
        <a:p>
          <a:endParaRPr lang="en-US"/>
        </a:p>
      </dgm:t>
    </dgm:pt>
    <dgm:pt modelId="{AF54D156-35FA-D34B-AAF2-42D05483BBD5}" type="sibTrans" cxnId="{33C310C2-30C5-7646-B11B-3AD3E0A2C816}">
      <dgm:prSet/>
      <dgm:spPr/>
      <dgm:t>
        <a:bodyPr/>
        <a:lstStyle/>
        <a:p>
          <a:endParaRPr lang="en-US"/>
        </a:p>
      </dgm:t>
    </dgm:pt>
    <dgm:pt modelId="{4CB1305B-7A04-7045-AB78-C9539ED21E4F}" type="pres">
      <dgm:prSet presAssocID="{F32B3202-8DBD-0D44-A95C-1EAF73EEB692}" presName="Name0" presStyleCnt="0">
        <dgm:presLayoutVars>
          <dgm:dir/>
          <dgm:resizeHandles val="exact"/>
        </dgm:presLayoutVars>
      </dgm:prSet>
      <dgm:spPr/>
    </dgm:pt>
    <dgm:pt modelId="{BCB90E7E-64B9-3A41-A60C-FC2FF048BD10}" type="pres">
      <dgm:prSet presAssocID="{F32B3202-8DBD-0D44-A95C-1EAF73EEB692}" presName="fgShape" presStyleLbl="fgShp" presStyleIdx="0" presStyleCnt="1" custScaleY="166667"/>
      <dgm:spPr/>
    </dgm:pt>
    <dgm:pt modelId="{984B53F7-6276-994B-8D2C-DF11EA802350}" type="pres">
      <dgm:prSet presAssocID="{F32B3202-8DBD-0D44-A95C-1EAF73EEB692}" presName="linComp" presStyleCnt="0"/>
      <dgm:spPr/>
    </dgm:pt>
    <dgm:pt modelId="{362E5A54-0674-064E-84FB-B91648F06945}" type="pres">
      <dgm:prSet presAssocID="{50733EFE-1D47-9043-8B25-FD20196317D7}" presName="compNode" presStyleCnt="0"/>
      <dgm:spPr/>
    </dgm:pt>
    <dgm:pt modelId="{3EF132D3-747C-A444-951B-71CDCEF4E2AE}" type="pres">
      <dgm:prSet presAssocID="{50733EFE-1D47-9043-8B25-FD20196317D7}" presName="bkgdShape" presStyleLbl="node1" presStyleIdx="0" presStyleCnt="5"/>
      <dgm:spPr/>
      <dgm:t>
        <a:bodyPr/>
        <a:lstStyle/>
        <a:p>
          <a:endParaRPr lang="en-US"/>
        </a:p>
      </dgm:t>
    </dgm:pt>
    <dgm:pt modelId="{3ED2E42A-F404-8C44-927C-99C2205E91E7}" type="pres">
      <dgm:prSet presAssocID="{50733EFE-1D47-9043-8B25-FD20196317D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6CBE5-91D2-184A-BA52-89EFE88277BF}" type="pres">
      <dgm:prSet presAssocID="{50733EFE-1D47-9043-8B25-FD20196317D7}" presName="invisiNode" presStyleLbl="node1" presStyleIdx="0" presStyleCnt="5"/>
      <dgm:spPr/>
    </dgm:pt>
    <dgm:pt modelId="{68E4DE56-CFA0-B442-BAB4-A39543B60F38}" type="pres">
      <dgm:prSet presAssocID="{50733EFE-1D47-9043-8B25-FD20196317D7}" presName="imagNode" presStyleLbl="fgImgPlace1" presStyleIdx="0" presStyleCnt="5" custLinFactNeighborY="-76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26B77CD-C1F8-9B45-91FD-A7D7CF799E57}" type="pres">
      <dgm:prSet presAssocID="{4AC9CFDC-16DB-3841-A778-F3E9D4CE92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9B8607-D63A-7843-B289-65B544753480}" type="pres">
      <dgm:prSet presAssocID="{2CE33A2A-1712-0D47-AAEB-F48DF9D47433}" presName="compNode" presStyleCnt="0"/>
      <dgm:spPr/>
    </dgm:pt>
    <dgm:pt modelId="{F6DAF5C2-6766-C84E-9A6F-C35B5170A057}" type="pres">
      <dgm:prSet presAssocID="{2CE33A2A-1712-0D47-AAEB-F48DF9D47433}" presName="bkgdShape" presStyleLbl="node1" presStyleIdx="1" presStyleCnt="5" custLinFactNeighborX="-2164" custLinFactNeighborY="-4280"/>
      <dgm:spPr/>
      <dgm:t>
        <a:bodyPr/>
        <a:lstStyle/>
        <a:p>
          <a:endParaRPr lang="en-US"/>
        </a:p>
      </dgm:t>
    </dgm:pt>
    <dgm:pt modelId="{DC1902CB-0E80-9A46-AFF1-E990C8346D96}" type="pres">
      <dgm:prSet presAssocID="{2CE33A2A-1712-0D47-AAEB-F48DF9D4743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68415-277A-B14A-98D3-3FA3A443822C}" type="pres">
      <dgm:prSet presAssocID="{2CE33A2A-1712-0D47-AAEB-F48DF9D47433}" presName="invisiNode" presStyleLbl="node1" presStyleIdx="1" presStyleCnt="5"/>
      <dgm:spPr/>
    </dgm:pt>
    <dgm:pt modelId="{1C499F91-2042-AD4E-91E3-2F8757DAE017}" type="pres">
      <dgm:prSet presAssocID="{2CE33A2A-1712-0D47-AAEB-F48DF9D47433}" presName="imagNode" presStyleLbl="fgImgPlace1" presStyleIdx="1" presStyleCnt="5" custLinFactNeighborX="-309" custLinFactNeighborY="-76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41B3A6-7FA1-0745-8D4F-252D91A1FEF0}" type="pres">
      <dgm:prSet presAssocID="{11473079-3525-844B-813A-7B72E4FA7E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93FD00-83FE-D44E-98AF-5BA3B255CCEC}" type="pres">
      <dgm:prSet presAssocID="{E9B01789-CA25-4C4F-B62F-EEC793E9EEB6}" presName="compNode" presStyleCnt="0"/>
      <dgm:spPr/>
    </dgm:pt>
    <dgm:pt modelId="{1967E801-552C-F642-B3E9-328BF3377960}" type="pres">
      <dgm:prSet presAssocID="{E9B01789-CA25-4C4F-B62F-EEC793E9EEB6}" presName="bkgdShape" presStyleLbl="node1" presStyleIdx="2" presStyleCnt="5" custScaleX="118139"/>
      <dgm:spPr/>
      <dgm:t>
        <a:bodyPr/>
        <a:lstStyle/>
        <a:p>
          <a:endParaRPr lang="en-US"/>
        </a:p>
      </dgm:t>
    </dgm:pt>
    <dgm:pt modelId="{55BFA1FE-C7A6-DD40-A984-1FF880EF08A8}" type="pres">
      <dgm:prSet presAssocID="{E9B01789-CA25-4C4F-B62F-EEC793E9EEB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140EA-2B15-D442-961B-1091DBF4E3E3}" type="pres">
      <dgm:prSet presAssocID="{E9B01789-CA25-4C4F-B62F-EEC793E9EEB6}" presName="invisiNode" presStyleLbl="node1" presStyleIdx="2" presStyleCnt="5"/>
      <dgm:spPr/>
    </dgm:pt>
    <dgm:pt modelId="{03E8FF20-9453-4D4A-BEDE-569078A86FF2}" type="pres">
      <dgm:prSet presAssocID="{E9B01789-CA25-4C4F-B62F-EEC793E9EEB6}" presName="imagNode" presStyleLbl="fgImgPlace1" presStyleIdx="2" presStyleCnt="5" custLinFactNeighborX="950" custLinFactNeighborY="-665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3E93DF-4775-2E40-AB59-0945C5AA13B5}" type="pres">
      <dgm:prSet presAssocID="{BEBAE28D-1EC9-394D-9E78-C8773DFA8A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120D8F-04C1-964A-8230-80CB7BA0CE68}" type="pres">
      <dgm:prSet presAssocID="{C0F0403C-680D-AB4E-A252-7C256DC89DC7}" presName="compNode" presStyleCnt="0"/>
      <dgm:spPr/>
    </dgm:pt>
    <dgm:pt modelId="{566B82DD-005C-6B43-9BE6-DDB4A5F3356D}" type="pres">
      <dgm:prSet presAssocID="{C0F0403C-680D-AB4E-A252-7C256DC89DC7}" presName="bkgdShape" presStyleLbl="node1" presStyleIdx="3" presStyleCnt="5"/>
      <dgm:spPr/>
      <dgm:t>
        <a:bodyPr/>
        <a:lstStyle/>
        <a:p>
          <a:endParaRPr lang="en-US"/>
        </a:p>
      </dgm:t>
    </dgm:pt>
    <dgm:pt modelId="{A78671F3-59F2-9A43-AA98-651BE1402DF3}" type="pres">
      <dgm:prSet presAssocID="{C0F0403C-680D-AB4E-A252-7C256DC89D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BED3A-CDB7-004E-B891-F613DF77D60A}" type="pres">
      <dgm:prSet presAssocID="{C0F0403C-680D-AB4E-A252-7C256DC89DC7}" presName="invisiNode" presStyleLbl="node1" presStyleIdx="3" presStyleCnt="5"/>
      <dgm:spPr/>
    </dgm:pt>
    <dgm:pt modelId="{5835DFA5-C6C7-7F42-A642-916674F739D8}" type="pres">
      <dgm:prSet presAssocID="{C0F0403C-680D-AB4E-A252-7C256DC89DC7}" presName="imagNode" presStyleLbl="fgImgPlace1" presStyleIdx="3" presStyleCnt="5" custLinFactNeighborY="-950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06DAFA-B168-8D4E-AAF4-5C99E2C858FB}" type="pres">
      <dgm:prSet presAssocID="{2F0DFBF4-79E4-8740-9890-840B597085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F9DE86-B120-4042-A5E6-EB9428E13CDA}" type="pres">
      <dgm:prSet presAssocID="{184EFA71-10AE-634C-A032-B3E8065B8D25}" presName="compNode" presStyleCnt="0"/>
      <dgm:spPr/>
    </dgm:pt>
    <dgm:pt modelId="{6CA8AEF4-E543-8741-A75B-27079393FE64}" type="pres">
      <dgm:prSet presAssocID="{184EFA71-10AE-634C-A032-B3E8065B8D25}" presName="bkgdShape" presStyleLbl="node1" presStyleIdx="4" presStyleCnt="5" custLinFactNeighborX="12508" custLinFactNeighborY="-4731"/>
      <dgm:spPr/>
      <dgm:t>
        <a:bodyPr/>
        <a:lstStyle/>
        <a:p>
          <a:endParaRPr lang="en-US"/>
        </a:p>
      </dgm:t>
    </dgm:pt>
    <dgm:pt modelId="{D032FFB9-5FBC-8748-9037-811A04B26FE2}" type="pres">
      <dgm:prSet presAssocID="{184EFA71-10AE-634C-A032-B3E8065B8D2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AEB2D-5F9F-0C43-8D03-BBD9B74FBA1B}" type="pres">
      <dgm:prSet presAssocID="{184EFA71-10AE-634C-A032-B3E8065B8D25}" presName="invisiNode" presStyleLbl="node1" presStyleIdx="4" presStyleCnt="5"/>
      <dgm:spPr/>
    </dgm:pt>
    <dgm:pt modelId="{9454F5C6-D235-994A-857F-48423BBC61D8}" type="pres">
      <dgm:prSet presAssocID="{184EFA71-10AE-634C-A032-B3E8065B8D25}" presName="imagNode" presStyleLbl="fgImgPlace1" presStyleIdx="4" presStyleCnt="5" custLinFactNeighborY="-475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577EE309-60BC-4186-9306-9E61221B27C3}" type="presOf" srcId="{4AC9CFDC-16DB-3841-A778-F3E9D4CE9214}" destId="{B26B77CD-C1F8-9B45-91FD-A7D7CF799E57}" srcOrd="0" destOrd="0" presId="urn:microsoft.com/office/officeart/2005/8/layout/hList7"/>
    <dgm:cxn modelId="{B06C4EF6-D117-CC49-858F-657AF3B5C4AA}" srcId="{F32B3202-8DBD-0D44-A95C-1EAF73EEB692}" destId="{50733EFE-1D47-9043-8B25-FD20196317D7}" srcOrd="0" destOrd="0" parTransId="{BD112C0C-7D26-0C48-8A0C-331E6B68D29A}" sibTransId="{4AC9CFDC-16DB-3841-A778-F3E9D4CE9214}"/>
    <dgm:cxn modelId="{C7297A8A-6BD3-4DC3-8349-4B18E7720B22}" type="presOf" srcId="{11473079-3525-844B-813A-7B72E4FA7E07}" destId="{2E41B3A6-7FA1-0745-8D4F-252D91A1FEF0}" srcOrd="0" destOrd="0" presId="urn:microsoft.com/office/officeart/2005/8/layout/hList7"/>
    <dgm:cxn modelId="{BA932149-EFF5-4501-8D20-29B65C4DAB53}" type="presOf" srcId="{BEBAE28D-1EC9-394D-9E78-C8773DFA8AF7}" destId="{1E3E93DF-4775-2E40-AB59-0945C5AA13B5}" srcOrd="0" destOrd="0" presId="urn:microsoft.com/office/officeart/2005/8/layout/hList7"/>
    <dgm:cxn modelId="{11D351A8-CA83-4E72-ACC1-6E8E38066221}" type="presOf" srcId="{C0F0403C-680D-AB4E-A252-7C256DC89DC7}" destId="{A78671F3-59F2-9A43-AA98-651BE1402DF3}" srcOrd="1" destOrd="0" presId="urn:microsoft.com/office/officeart/2005/8/layout/hList7"/>
    <dgm:cxn modelId="{F2A1B860-CBF6-4D42-BD96-BFBF039F07B2}" type="presOf" srcId="{50733EFE-1D47-9043-8B25-FD20196317D7}" destId="{3ED2E42A-F404-8C44-927C-99C2205E91E7}" srcOrd="1" destOrd="0" presId="urn:microsoft.com/office/officeart/2005/8/layout/hList7"/>
    <dgm:cxn modelId="{3AAC1734-02CD-1945-B135-DE24D6F4C9CD}" srcId="{F32B3202-8DBD-0D44-A95C-1EAF73EEB692}" destId="{C0F0403C-680D-AB4E-A252-7C256DC89DC7}" srcOrd="3" destOrd="0" parTransId="{BA3C563F-0C38-714C-A318-D49D03AE3E07}" sibTransId="{2F0DFBF4-79E4-8740-9890-840B597085A0}"/>
    <dgm:cxn modelId="{33C310C2-30C5-7646-B11B-3AD3E0A2C816}" srcId="{F32B3202-8DBD-0D44-A95C-1EAF73EEB692}" destId="{184EFA71-10AE-634C-A032-B3E8065B8D25}" srcOrd="4" destOrd="0" parTransId="{D9FE829B-6058-9E4F-AA57-CFC7566B7F06}" sibTransId="{AF54D156-35FA-D34B-AAF2-42D05483BBD5}"/>
    <dgm:cxn modelId="{B6B0B4A4-80A1-4D63-BA4A-83E5CD3B7207}" type="presOf" srcId="{E9B01789-CA25-4C4F-B62F-EEC793E9EEB6}" destId="{55BFA1FE-C7A6-DD40-A984-1FF880EF08A8}" srcOrd="1" destOrd="0" presId="urn:microsoft.com/office/officeart/2005/8/layout/hList7"/>
    <dgm:cxn modelId="{7A13D54A-3CCB-4D37-98AB-7C68E618C4DB}" type="presOf" srcId="{F32B3202-8DBD-0D44-A95C-1EAF73EEB692}" destId="{4CB1305B-7A04-7045-AB78-C9539ED21E4F}" srcOrd="0" destOrd="0" presId="urn:microsoft.com/office/officeart/2005/8/layout/hList7"/>
    <dgm:cxn modelId="{84CF6083-877F-4D88-A789-F7F2F52F58E9}" type="presOf" srcId="{50733EFE-1D47-9043-8B25-FD20196317D7}" destId="{3EF132D3-747C-A444-951B-71CDCEF4E2AE}" srcOrd="0" destOrd="0" presId="urn:microsoft.com/office/officeart/2005/8/layout/hList7"/>
    <dgm:cxn modelId="{9BCD456A-86A9-417D-B504-0DA03B2AE106}" type="presOf" srcId="{184EFA71-10AE-634C-A032-B3E8065B8D25}" destId="{D032FFB9-5FBC-8748-9037-811A04B26FE2}" srcOrd="1" destOrd="0" presId="urn:microsoft.com/office/officeart/2005/8/layout/hList7"/>
    <dgm:cxn modelId="{F8933605-435F-4298-B46C-96D6B5171237}" type="presOf" srcId="{2F0DFBF4-79E4-8740-9890-840B597085A0}" destId="{3506DAFA-B168-8D4E-AAF4-5C99E2C858FB}" srcOrd="0" destOrd="0" presId="urn:microsoft.com/office/officeart/2005/8/layout/hList7"/>
    <dgm:cxn modelId="{13E9C850-5178-4FDC-A885-6DE0D1B813A7}" type="presOf" srcId="{2CE33A2A-1712-0D47-AAEB-F48DF9D47433}" destId="{DC1902CB-0E80-9A46-AFF1-E990C8346D96}" srcOrd="1" destOrd="0" presId="urn:microsoft.com/office/officeart/2005/8/layout/hList7"/>
    <dgm:cxn modelId="{5157F6C7-E540-4A12-8940-527FD28BDFC1}" type="presOf" srcId="{184EFA71-10AE-634C-A032-B3E8065B8D25}" destId="{6CA8AEF4-E543-8741-A75B-27079393FE64}" srcOrd="0" destOrd="0" presId="urn:microsoft.com/office/officeart/2005/8/layout/hList7"/>
    <dgm:cxn modelId="{9B1F0F33-DB37-4BC6-BB65-D26782A626F4}" type="presOf" srcId="{2CE33A2A-1712-0D47-AAEB-F48DF9D47433}" destId="{F6DAF5C2-6766-C84E-9A6F-C35B5170A057}" srcOrd="0" destOrd="0" presId="urn:microsoft.com/office/officeart/2005/8/layout/hList7"/>
    <dgm:cxn modelId="{B17CBD67-AE7B-7A4A-BB7A-4FCF5CDDC82D}" srcId="{F32B3202-8DBD-0D44-A95C-1EAF73EEB692}" destId="{E9B01789-CA25-4C4F-B62F-EEC793E9EEB6}" srcOrd="2" destOrd="0" parTransId="{A5FCB47A-A069-9844-B2D5-6CF48E89BC61}" sibTransId="{BEBAE28D-1EC9-394D-9E78-C8773DFA8AF7}"/>
    <dgm:cxn modelId="{8D617345-C408-A246-921B-2E8355C2A4B8}" srcId="{F32B3202-8DBD-0D44-A95C-1EAF73EEB692}" destId="{2CE33A2A-1712-0D47-AAEB-F48DF9D47433}" srcOrd="1" destOrd="0" parTransId="{ACA12599-F0BF-5C49-ABAF-07043F8AA15E}" sibTransId="{11473079-3525-844B-813A-7B72E4FA7E07}"/>
    <dgm:cxn modelId="{7296CC42-0F12-4FFE-AB79-FEAC9D27779A}" type="presOf" srcId="{C0F0403C-680D-AB4E-A252-7C256DC89DC7}" destId="{566B82DD-005C-6B43-9BE6-DDB4A5F3356D}" srcOrd="0" destOrd="0" presId="urn:microsoft.com/office/officeart/2005/8/layout/hList7"/>
    <dgm:cxn modelId="{4F7A93A0-625C-41B6-8592-09CB7CA40204}" type="presOf" srcId="{E9B01789-CA25-4C4F-B62F-EEC793E9EEB6}" destId="{1967E801-552C-F642-B3E9-328BF3377960}" srcOrd="0" destOrd="0" presId="urn:microsoft.com/office/officeart/2005/8/layout/hList7"/>
    <dgm:cxn modelId="{EAA2934C-A328-442A-831F-39F267D98C55}" type="presParOf" srcId="{4CB1305B-7A04-7045-AB78-C9539ED21E4F}" destId="{BCB90E7E-64B9-3A41-A60C-FC2FF048BD10}" srcOrd="0" destOrd="0" presId="urn:microsoft.com/office/officeart/2005/8/layout/hList7"/>
    <dgm:cxn modelId="{512FC594-443C-453E-A993-E1DDE055243B}" type="presParOf" srcId="{4CB1305B-7A04-7045-AB78-C9539ED21E4F}" destId="{984B53F7-6276-994B-8D2C-DF11EA802350}" srcOrd="1" destOrd="0" presId="urn:microsoft.com/office/officeart/2005/8/layout/hList7"/>
    <dgm:cxn modelId="{6107EBB8-0DE7-45FD-9800-6B7EE6B3F58C}" type="presParOf" srcId="{984B53F7-6276-994B-8D2C-DF11EA802350}" destId="{362E5A54-0674-064E-84FB-B91648F06945}" srcOrd="0" destOrd="0" presId="urn:microsoft.com/office/officeart/2005/8/layout/hList7"/>
    <dgm:cxn modelId="{6BB385CB-E2E8-4B53-9E66-4DE400955CD7}" type="presParOf" srcId="{362E5A54-0674-064E-84FB-B91648F06945}" destId="{3EF132D3-747C-A444-951B-71CDCEF4E2AE}" srcOrd="0" destOrd="0" presId="urn:microsoft.com/office/officeart/2005/8/layout/hList7"/>
    <dgm:cxn modelId="{F1A4F0A1-1E2C-4A7E-B8C2-D81D6946EA13}" type="presParOf" srcId="{362E5A54-0674-064E-84FB-B91648F06945}" destId="{3ED2E42A-F404-8C44-927C-99C2205E91E7}" srcOrd="1" destOrd="0" presId="urn:microsoft.com/office/officeart/2005/8/layout/hList7"/>
    <dgm:cxn modelId="{B96B4D63-CCF4-4984-B9B1-5A96A9D77AF3}" type="presParOf" srcId="{362E5A54-0674-064E-84FB-B91648F06945}" destId="{8E36CBE5-91D2-184A-BA52-89EFE88277BF}" srcOrd="2" destOrd="0" presId="urn:microsoft.com/office/officeart/2005/8/layout/hList7"/>
    <dgm:cxn modelId="{3C2BE668-C075-4F01-B0F8-C7583BAA7E8B}" type="presParOf" srcId="{362E5A54-0674-064E-84FB-B91648F06945}" destId="{68E4DE56-CFA0-B442-BAB4-A39543B60F38}" srcOrd="3" destOrd="0" presId="urn:microsoft.com/office/officeart/2005/8/layout/hList7"/>
    <dgm:cxn modelId="{B98CDBF3-CD82-4F9D-A792-FA3102182154}" type="presParOf" srcId="{984B53F7-6276-994B-8D2C-DF11EA802350}" destId="{B26B77CD-C1F8-9B45-91FD-A7D7CF799E57}" srcOrd="1" destOrd="0" presId="urn:microsoft.com/office/officeart/2005/8/layout/hList7"/>
    <dgm:cxn modelId="{42F9B810-3900-4B50-8BC0-C4D2182EC212}" type="presParOf" srcId="{984B53F7-6276-994B-8D2C-DF11EA802350}" destId="{AE9B8607-D63A-7843-B289-65B544753480}" srcOrd="2" destOrd="0" presId="urn:microsoft.com/office/officeart/2005/8/layout/hList7"/>
    <dgm:cxn modelId="{14EE51AC-9A3F-41B8-A41E-9E880CF73614}" type="presParOf" srcId="{AE9B8607-D63A-7843-B289-65B544753480}" destId="{F6DAF5C2-6766-C84E-9A6F-C35B5170A057}" srcOrd="0" destOrd="0" presId="urn:microsoft.com/office/officeart/2005/8/layout/hList7"/>
    <dgm:cxn modelId="{0DD74ED2-9D82-4FB4-BEEB-60D6D751F268}" type="presParOf" srcId="{AE9B8607-D63A-7843-B289-65B544753480}" destId="{DC1902CB-0E80-9A46-AFF1-E990C8346D96}" srcOrd="1" destOrd="0" presId="urn:microsoft.com/office/officeart/2005/8/layout/hList7"/>
    <dgm:cxn modelId="{D54041A8-D5D5-4BB7-99CA-FD0030702AC4}" type="presParOf" srcId="{AE9B8607-D63A-7843-B289-65B544753480}" destId="{BFC68415-277A-B14A-98D3-3FA3A443822C}" srcOrd="2" destOrd="0" presId="urn:microsoft.com/office/officeart/2005/8/layout/hList7"/>
    <dgm:cxn modelId="{5E5B67A6-D069-4044-AA5B-B7CB23D12343}" type="presParOf" srcId="{AE9B8607-D63A-7843-B289-65B544753480}" destId="{1C499F91-2042-AD4E-91E3-2F8757DAE017}" srcOrd="3" destOrd="0" presId="urn:microsoft.com/office/officeart/2005/8/layout/hList7"/>
    <dgm:cxn modelId="{02E64F06-85CB-4A77-936C-9B223DEA62DD}" type="presParOf" srcId="{984B53F7-6276-994B-8D2C-DF11EA802350}" destId="{2E41B3A6-7FA1-0745-8D4F-252D91A1FEF0}" srcOrd="3" destOrd="0" presId="urn:microsoft.com/office/officeart/2005/8/layout/hList7"/>
    <dgm:cxn modelId="{DC8BEE21-C086-40DF-8E4D-96739317C9DA}" type="presParOf" srcId="{984B53F7-6276-994B-8D2C-DF11EA802350}" destId="{7793FD00-83FE-D44E-98AF-5BA3B255CCEC}" srcOrd="4" destOrd="0" presId="urn:microsoft.com/office/officeart/2005/8/layout/hList7"/>
    <dgm:cxn modelId="{08D49BE4-7CC1-4E37-85AC-B9BEAC292EA2}" type="presParOf" srcId="{7793FD00-83FE-D44E-98AF-5BA3B255CCEC}" destId="{1967E801-552C-F642-B3E9-328BF3377960}" srcOrd="0" destOrd="0" presId="urn:microsoft.com/office/officeart/2005/8/layout/hList7"/>
    <dgm:cxn modelId="{EF871E97-5628-4F36-9459-F0DD3C3CE24F}" type="presParOf" srcId="{7793FD00-83FE-D44E-98AF-5BA3B255CCEC}" destId="{55BFA1FE-C7A6-DD40-A984-1FF880EF08A8}" srcOrd="1" destOrd="0" presId="urn:microsoft.com/office/officeart/2005/8/layout/hList7"/>
    <dgm:cxn modelId="{5B657CBA-25B7-4B31-9A61-85FD9941ACF4}" type="presParOf" srcId="{7793FD00-83FE-D44E-98AF-5BA3B255CCEC}" destId="{692140EA-2B15-D442-961B-1091DBF4E3E3}" srcOrd="2" destOrd="0" presId="urn:microsoft.com/office/officeart/2005/8/layout/hList7"/>
    <dgm:cxn modelId="{5083B2DC-4133-494A-9BA5-8D670AF631D7}" type="presParOf" srcId="{7793FD00-83FE-D44E-98AF-5BA3B255CCEC}" destId="{03E8FF20-9453-4D4A-BEDE-569078A86FF2}" srcOrd="3" destOrd="0" presId="urn:microsoft.com/office/officeart/2005/8/layout/hList7"/>
    <dgm:cxn modelId="{1ECD5AA0-28D7-45B5-ADB8-FEEFACD401F2}" type="presParOf" srcId="{984B53F7-6276-994B-8D2C-DF11EA802350}" destId="{1E3E93DF-4775-2E40-AB59-0945C5AA13B5}" srcOrd="5" destOrd="0" presId="urn:microsoft.com/office/officeart/2005/8/layout/hList7"/>
    <dgm:cxn modelId="{377C6D06-1FD2-42AC-8BD2-80479D9518C6}" type="presParOf" srcId="{984B53F7-6276-994B-8D2C-DF11EA802350}" destId="{C8120D8F-04C1-964A-8230-80CB7BA0CE68}" srcOrd="6" destOrd="0" presId="urn:microsoft.com/office/officeart/2005/8/layout/hList7"/>
    <dgm:cxn modelId="{DCFB75A5-0446-46E3-B7E8-3A3BCC2CE292}" type="presParOf" srcId="{C8120D8F-04C1-964A-8230-80CB7BA0CE68}" destId="{566B82DD-005C-6B43-9BE6-DDB4A5F3356D}" srcOrd="0" destOrd="0" presId="urn:microsoft.com/office/officeart/2005/8/layout/hList7"/>
    <dgm:cxn modelId="{2576CCD8-B506-482A-8825-5FCC099874E3}" type="presParOf" srcId="{C8120D8F-04C1-964A-8230-80CB7BA0CE68}" destId="{A78671F3-59F2-9A43-AA98-651BE1402DF3}" srcOrd="1" destOrd="0" presId="urn:microsoft.com/office/officeart/2005/8/layout/hList7"/>
    <dgm:cxn modelId="{F826D7BC-E481-4B8E-A9B0-4FE339898773}" type="presParOf" srcId="{C8120D8F-04C1-964A-8230-80CB7BA0CE68}" destId="{2C4BED3A-CDB7-004E-B891-F613DF77D60A}" srcOrd="2" destOrd="0" presId="urn:microsoft.com/office/officeart/2005/8/layout/hList7"/>
    <dgm:cxn modelId="{C5E0E348-88D1-472F-8A48-2B4171214873}" type="presParOf" srcId="{C8120D8F-04C1-964A-8230-80CB7BA0CE68}" destId="{5835DFA5-C6C7-7F42-A642-916674F739D8}" srcOrd="3" destOrd="0" presId="urn:microsoft.com/office/officeart/2005/8/layout/hList7"/>
    <dgm:cxn modelId="{37E58ACF-1A05-496B-8AA6-81D4C527468F}" type="presParOf" srcId="{984B53F7-6276-994B-8D2C-DF11EA802350}" destId="{3506DAFA-B168-8D4E-AAF4-5C99E2C858FB}" srcOrd="7" destOrd="0" presId="urn:microsoft.com/office/officeart/2005/8/layout/hList7"/>
    <dgm:cxn modelId="{9AF10328-4E51-4C8B-B3FA-DFDC9B96457F}" type="presParOf" srcId="{984B53F7-6276-994B-8D2C-DF11EA802350}" destId="{F6F9DE86-B120-4042-A5E6-EB9428E13CDA}" srcOrd="8" destOrd="0" presId="urn:microsoft.com/office/officeart/2005/8/layout/hList7"/>
    <dgm:cxn modelId="{25EFA35E-9933-44B9-BF8C-FAC9856DF281}" type="presParOf" srcId="{F6F9DE86-B120-4042-A5E6-EB9428E13CDA}" destId="{6CA8AEF4-E543-8741-A75B-27079393FE64}" srcOrd="0" destOrd="0" presId="urn:microsoft.com/office/officeart/2005/8/layout/hList7"/>
    <dgm:cxn modelId="{3CF0CD53-F3F0-41E7-A8F3-2FE8476A2BDD}" type="presParOf" srcId="{F6F9DE86-B120-4042-A5E6-EB9428E13CDA}" destId="{D032FFB9-5FBC-8748-9037-811A04B26FE2}" srcOrd="1" destOrd="0" presId="urn:microsoft.com/office/officeart/2005/8/layout/hList7"/>
    <dgm:cxn modelId="{9BD9390C-8F01-44C1-B619-33C74019C249}" type="presParOf" srcId="{F6F9DE86-B120-4042-A5E6-EB9428E13CDA}" destId="{4F2AEB2D-5F9F-0C43-8D03-BBD9B74FBA1B}" srcOrd="2" destOrd="0" presId="urn:microsoft.com/office/officeart/2005/8/layout/hList7"/>
    <dgm:cxn modelId="{82A54E8D-4E2F-4184-8B10-0ED9C93624EA}" type="presParOf" srcId="{F6F9DE86-B120-4042-A5E6-EB9428E13CDA}" destId="{9454F5C6-D235-994A-857F-48423BBC61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32D3-747C-A444-951B-71CDCEF4E2AE}">
      <dsp:nvSpPr>
        <dsp:cNvPr id="0" name=""/>
        <dsp:cNvSpPr/>
      </dsp:nvSpPr>
      <dsp:spPr>
        <a:xfrm>
          <a:off x="4269" y="0"/>
          <a:ext cx="1981498" cy="452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 smtClean="0"/>
            <a:t>LEDENPROGRAMMA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 smtClean="0"/>
            <a:t>Faciliteren van een actief, landelijk en representatief netwerk van social enterprises. Programma van events en workshops die aansluiten bij behoeften leden.  </a:t>
          </a:r>
          <a:endParaRPr lang="nl-NL" sz="1200" kern="1200" noProof="0" dirty="0"/>
        </a:p>
      </dsp:txBody>
      <dsp:txXfrm>
        <a:off x="4269" y="1809377"/>
        <a:ext cx="1981498" cy="1809377"/>
      </dsp:txXfrm>
    </dsp:sp>
    <dsp:sp modelId="{68E4DE56-CFA0-B442-BAB4-A39543B60F38}">
      <dsp:nvSpPr>
        <dsp:cNvPr id="0" name=""/>
        <dsp:cNvSpPr/>
      </dsp:nvSpPr>
      <dsp:spPr>
        <a:xfrm>
          <a:off x="241865" y="156881"/>
          <a:ext cx="1506306" cy="15063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AF5C2-6766-C84E-9A6F-C35B5170A057}">
      <dsp:nvSpPr>
        <dsp:cNvPr id="0" name=""/>
        <dsp:cNvSpPr/>
      </dsp:nvSpPr>
      <dsp:spPr>
        <a:xfrm>
          <a:off x="2002333" y="0"/>
          <a:ext cx="1981498" cy="452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 smtClean="0"/>
            <a:t>GROEIPROGRAMMA’S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 smtClean="0"/>
            <a:t>Ontwerpen en produceren van groeiprogramma’s in opdracht.</a:t>
          </a:r>
          <a:br>
            <a:rPr lang="nl-NL" sz="1200" kern="1200" noProof="0" dirty="0" smtClean="0"/>
          </a:br>
          <a:r>
            <a:rPr lang="nl-NL" sz="1200" kern="1200" noProof="0" dirty="0" smtClean="0"/>
            <a:t/>
          </a:r>
          <a:br>
            <a:rPr lang="nl-NL" sz="1200" kern="1200" noProof="0" dirty="0" smtClean="0"/>
          </a:br>
          <a:r>
            <a:rPr lang="nl-NL" sz="1200" kern="1200" noProof="0" dirty="0" smtClean="0"/>
            <a:t/>
          </a:r>
          <a:br>
            <a:rPr lang="nl-NL" sz="1200" kern="1200" noProof="0" dirty="0" smtClean="0"/>
          </a:br>
          <a:r>
            <a:rPr lang="nl-NL" sz="1200" kern="1200" noProof="0" dirty="0" smtClean="0"/>
            <a:t/>
          </a:r>
          <a:br>
            <a:rPr lang="nl-NL" sz="1200" kern="1200" noProof="0" dirty="0" smtClean="0"/>
          </a:br>
          <a:endParaRPr lang="nl-NL" sz="1200" kern="1200" noProof="0" dirty="0"/>
        </a:p>
      </dsp:txBody>
      <dsp:txXfrm>
        <a:off x="2002333" y="1809377"/>
        <a:ext cx="1981498" cy="1809377"/>
      </dsp:txXfrm>
    </dsp:sp>
    <dsp:sp modelId="{1C499F91-2042-AD4E-91E3-2F8757DAE017}">
      <dsp:nvSpPr>
        <dsp:cNvPr id="0" name=""/>
        <dsp:cNvSpPr/>
      </dsp:nvSpPr>
      <dsp:spPr>
        <a:xfrm>
          <a:off x="2278154" y="156881"/>
          <a:ext cx="1506306" cy="15063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67E801-552C-F642-B3E9-328BF3377960}">
      <dsp:nvSpPr>
        <dsp:cNvPr id="0" name=""/>
        <dsp:cNvSpPr/>
      </dsp:nvSpPr>
      <dsp:spPr>
        <a:xfrm>
          <a:off x="4086157" y="0"/>
          <a:ext cx="2340922" cy="452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 smtClean="0"/>
            <a:t>ACTIVEREN OVERHEID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 smtClean="0"/>
            <a:t>Verbeteren ondernemersklimaat door  beleid te beïnvloeden en (lokale) overheden te voorzien van kennis en handvatten.</a:t>
          </a:r>
          <a:br>
            <a:rPr lang="nl-NL" sz="1200" kern="1200" noProof="0" dirty="0" smtClean="0"/>
          </a:br>
          <a:r>
            <a:rPr lang="nl-NL" sz="1200" kern="1200" noProof="0" dirty="0" smtClean="0"/>
            <a:t/>
          </a:r>
          <a:br>
            <a:rPr lang="nl-NL" sz="1200" kern="1200" noProof="0" dirty="0" smtClean="0"/>
          </a:br>
          <a:r>
            <a:rPr lang="nl-NL" sz="1200" kern="1200" noProof="0" dirty="0" smtClean="0"/>
            <a:t/>
          </a:r>
          <a:br>
            <a:rPr lang="nl-NL" sz="1200" kern="1200" noProof="0" dirty="0" smtClean="0"/>
          </a:br>
          <a:endParaRPr lang="nl-NL" sz="1200" kern="1200" noProof="0" dirty="0"/>
        </a:p>
      </dsp:txBody>
      <dsp:txXfrm>
        <a:off x="4086157" y="1809377"/>
        <a:ext cx="2340922" cy="1809377"/>
      </dsp:txXfrm>
    </dsp:sp>
    <dsp:sp modelId="{03E8FF20-9453-4D4A-BEDE-569078A86FF2}">
      <dsp:nvSpPr>
        <dsp:cNvPr id="0" name=""/>
        <dsp:cNvSpPr/>
      </dsp:nvSpPr>
      <dsp:spPr>
        <a:xfrm>
          <a:off x="4517774" y="171206"/>
          <a:ext cx="1506306" cy="150630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B82DD-005C-6B43-9BE6-DDB4A5F3356D}">
      <dsp:nvSpPr>
        <dsp:cNvPr id="0" name=""/>
        <dsp:cNvSpPr/>
      </dsp:nvSpPr>
      <dsp:spPr>
        <a:xfrm>
          <a:off x="6486524" y="0"/>
          <a:ext cx="1981498" cy="452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noProof="0" dirty="0" smtClean="0"/>
            <a:t>BUY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 smtClean="0"/>
            <a:t>Grote inkopende organisaties aanzetten tot inkoop bij sociale ondernemingen door matching events, leernetwerk en Social Impact Market.</a:t>
          </a:r>
          <a:br>
            <a:rPr lang="nl-NL" sz="1200" kern="1200" noProof="0" dirty="0" smtClean="0"/>
          </a:br>
          <a:endParaRPr lang="nl-NL" sz="1200" kern="1200" noProof="0" dirty="0"/>
        </a:p>
      </dsp:txBody>
      <dsp:txXfrm>
        <a:off x="6486524" y="1809377"/>
        <a:ext cx="1981498" cy="1809377"/>
      </dsp:txXfrm>
    </dsp:sp>
    <dsp:sp modelId="{5835DFA5-C6C7-7F42-A642-916674F739D8}">
      <dsp:nvSpPr>
        <dsp:cNvPr id="0" name=""/>
        <dsp:cNvSpPr/>
      </dsp:nvSpPr>
      <dsp:spPr>
        <a:xfrm>
          <a:off x="6724120" y="128261"/>
          <a:ext cx="1506306" cy="15063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A8AEF4-E543-8741-A75B-27079393FE64}">
      <dsp:nvSpPr>
        <dsp:cNvPr id="0" name=""/>
        <dsp:cNvSpPr/>
      </dsp:nvSpPr>
      <dsp:spPr>
        <a:xfrm>
          <a:off x="8531738" y="0"/>
          <a:ext cx="1981498" cy="452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50800" cmpd="sng">
          <a:solidFill>
            <a:schemeClr val="accent5">
              <a:lumMod val="75000"/>
            </a:schemeClr>
          </a:solidFill>
          <a:prstDash val="sys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 CODE</a:t>
          </a:r>
          <a:br>
            <a:rPr lang="en-US" sz="1200" b="1" kern="1200" dirty="0" smtClean="0"/>
          </a:br>
          <a:r>
            <a:rPr lang="en-US" sz="1200" b="0" kern="1200" dirty="0" smtClean="0"/>
            <a:t>De </a:t>
          </a:r>
          <a:r>
            <a:rPr lang="en-US" sz="1200" b="0" kern="1200" dirty="0" err="1" smtClean="0"/>
            <a:t>principes</a:t>
          </a:r>
          <a:r>
            <a:rPr lang="en-US" sz="1200" b="0" kern="1200" dirty="0" smtClean="0"/>
            <a:t> van </a:t>
          </a:r>
          <a:r>
            <a:rPr lang="en-US" sz="1200" b="0" kern="1200" dirty="0" err="1" smtClean="0"/>
            <a:t>sociaal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ondernemen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borgen</a:t>
          </a:r>
          <a:r>
            <a:rPr lang="en-US" sz="1200" b="0" kern="1200" dirty="0" smtClean="0"/>
            <a:t> via de Code </a:t>
          </a:r>
          <a:r>
            <a:rPr lang="en-US" sz="1200" b="0" kern="1200" dirty="0" err="1" smtClean="0"/>
            <a:t>Sociale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Ondernemingen</a:t>
          </a:r>
          <a:r>
            <a:rPr lang="en-US" sz="1200" b="0" kern="1200" dirty="0" smtClean="0"/>
            <a:t>. Op </a:t>
          </a:r>
          <a:r>
            <a:rPr lang="en-US" sz="1200" b="0" kern="1200" dirty="0" err="1" smtClean="0"/>
            <a:t>termijn</a:t>
          </a:r>
          <a:r>
            <a:rPr lang="en-US" sz="1200" b="0" kern="1200" dirty="0" smtClean="0"/>
            <a:t> via </a:t>
          </a:r>
          <a:r>
            <a:rPr lang="en-US" sz="1200" b="0" kern="1200" dirty="0" err="1" smtClean="0"/>
            <a:t>zelfstandige</a:t>
          </a:r>
          <a:r>
            <a:rPr lang="en-US" sz="1200" b="0" kern="1200" dirty="0" smtClean="0"/>
            <a:t> </a:t>
          </a:r>
          <a:r>
            <a:rPr lang="en-US" sz="1200" b="0" kern="1200" dirty="0" err="1" smtClean="0"/>
            <a:t>organisatie</a:t>
          </a:r>
          <a:r>
            <a:rPr lang="en-US" sz="1200" b="0" kern="1200" dirty="0" smtClean="0"/>
            <a:t>.</a:t>
          </a:r>
          <a:br>
            <a:rPr lang="en-US" sz="1200" b="0" kern="1200" dirty="0" smtClean="0"/>
          </a:br>
          <a:r>
            <a:rPr lang="en-US" sz="1200" b="0" kern="1200" dirty="0" smtClean="0"/>
            <a:t/>
          </a:r>
          <a:br>
            <a:rPr lang="en-US" sz="1200" b="0" kern="1200" dirty="0" smtClean="0"/>
          </a:br>
          <a:r>
            <a:rPr lang="en-US" sz="1200" b="0" kern="1200" dirty="0" smtClean="0"/>
            <a:t> </a:t>
          </a:r>
          <a:endParaRPr lang="en-US" sz="1200" b="0" kern="1200" dirty="0"/>
        </a:p>
      </dsp:txBody>
      <dsp:txXfrm>
        <a:off x="8531738" y="1809377"/>
        <a:ext cx="1981498" cy="1809377"/>
      </dsp:txXfrm>
    </dsp:sp>
    <dsp:sp modelId="{9454F5C6-D235-994A-857F-48423BBC61D8}">
      <dsp:nvSpPr>
        <dsp:cNvPr id="0" name=""/>
        <dsp:cNvSpPr/>
      </dsp:nvSpPr>
      <dsp:spPr>
        <a:xfrm>
          <a:off x="8765064" y="199826"/>
          <a:ext cx="1506306" cy="150630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90E7E-64B9-3A41-A60C-FC2FF048BD10}">
      <dsp:nvSpPr>
        <dsp:cNvPr id="0" name=""/>
        <dsp:cNvSpPr/>
      </dsp:nvSpPr>
      <dsp:spPr>
        <a:xfrm>
          <a:off x="420529" y="3392581"/>
          <a:ext cx="9672178" cy="1130863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6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1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F2D4-3E87-4AC4-AA25-AED3B90E557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6283-D91D-4014-8D27-4DE1869083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-enterprise.nl/" TargetMode="External"/><Relationship Id="rId2" Type="http://schemas.openxmlformats.org/officeDocument/2006/relationships/hyperlink" Target="mailto:stefan@social-enterpris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-317721"/>
            <a:ext cx="12192000" cy="1265394"/>
          </a:xfrm>
        </p:spPr>
        <p:txBody>
          <a:bodyPr>
            <a:normAutofit/>
          </a:bodyPr>
          <a:lstStyle/>
          <a:p>
            <a:r>
              <a:rPr lang="nl-NL" sz="3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Sociaal ondernemerschap: </a:t>
            </a:r>
            <a:r>
              <a:rPr lang="nl-NL" sz="38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wat is </a:t>
            </a:r>
            <a:r>
              <a:rPr lang="nl-NL" sz="3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het en wat is het belang?</a:t>
            </a:r>
            <a:endParaRPr lang="en-GB" sz="38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1728" y="4724890"/>
            <a:ext cx="2480447" cy="982841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nl-NL" sz="1600" dirty="0" smtClean="0">
                <a:solidFill>
                  <a:srgbClr val="1F497D"/>
                </a:solidFill>
              </a:rPr>
              <a:t>Stefan Panhuijsen </a:t>
            </a:r>
            <a:r>
              <a:rPr lang="nl-NL" sz="1600" dirty="0" smtClean="0">
                <a:solidFill>
                  <a:srgbClr val="1F497D"/>
                </a:solidFill>
              </a:rPr>
              <a:t/>
            </a:r>
            <a:br>
              <a:rPr lang="nl-NL" sz="1600" dirty="0" smtClean="0">
                <a:solidFill>
                  <a:srgbClr val="1F497D"/>
                </a:solidFill>
              </a:rPr>
            </a:br>
            <a:r>
              <a:rPr lang="nl-NL" sz="1600" dirty="0" smtClean="0">
                <a:solidFill>
                  <a:srgbClr val="1F497D"/>
                </a:solidFill>
              </a:rPr>
              <a:t>Social </a:t>
            </a:r>
            <a:r>
              <a:rPr lang="nl-NL" sz="1600" dirty="0" smtClean="0">
                <a:solidFill>
                  <a:srgbClr val="1F497D"/>
                </a:solidFill>
              </a:rPr>
              <a:t>Enterprise NL</a:t>
            </a:r>
            <a:endParaRPr lang="nl-NL" sz="1600" dirty="0">
              <a:solidFill>
                <a:srgbClr val="1F497D"/>
              </a:solidFill>
            </a:endParaRPr>
          </a:p>
          <a:p>
            <a:pPr algn="l">
              <a:spcBef>
                <a:spcPct val="0"/>
              </a:spcBef>
            </a:pPr>
            <a:r>
              <a:rPr lang="nl-NL" sz="1600" dirty="0" smtClean="0">
                <a:solidFill>
                  <a:srgbClr val="1F497D"/>
                </a:solidFill>
              </a:rPr>
              <a:t>21 </a:t>
            </a:r>
            <a:r>
              <a:rPr lang="nl-NL" sz="1600" dirty="0">
                <a:solidFill>
                  <a:srgbClr val="1F497D"/>
                </a:solidFill>
              </a:rPr>
              <a:t>maart 2019</a:t>
            </a:r>
            <a:endParaRPr lang="en-GB" sz="1600" dirty="0">
              <a:solidFill>
                <a:srgbClr val="1F497D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r="3246" b="3737"/>
          <a:stretch/>
        </p:blipFill>
        <p:spPr>
          <a:xfrm>
            <a:off x="2161505" y="947673"/>
            <a:ext cx="7868992" cy="5418907"/>
          </a:xfrm>
          <a:prstGeom prst="rect">
            <a:avLst/>
          </a:prstGeom>
        </p:spPr>
      </p:pic>
      <p:sp>
        <p:nvSpPr>
          <p:cNvPr id="4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4514" y="0"/>
            <a:ext cx="12221029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Aantal sociale ondernemingen neemt toe</a:t>
            </a:r>
            <a:endParaRPr lang="en-GB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44" y="1522506"/>
            <a:ext cx="8901112" cy="4723989"/>
          </a:xfrm>
          <a:prstGeom prst="rect">
            <a:avLst/>
          </a:prstGeom>
        </p:spPr>
      </p:pic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704" y="20609"/>
            <a:ext cx="12213734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Sociale ondernemingen willen andere beïnvloeden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89" y="1142496"/>
            <a:ext cx="8025765" cy="5103999"/>
          </a:xfrm>
          <a:prstGeom prst="rect">
            <a:avLst/>
          </a:prstGeom>
        </p:spPr>
      </p:pic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3543" y="91760"/>
            <a:ext cx="12235543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Ecosysteem rondom sociale ondernemingen </a:t>
            </a:r>
            <a:r>
              <a:rPr lang="nl-NL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ernom</a:t>
            </a:r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gegroeid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38" y="3533261"/>
            <a:ext cx="3511369" cy="83204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1" y="3665531"/>
            <a:ext cx="1786809" cy="19813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7" y="4829091"/>
            <a:ext cx="3202276" cy="81781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9" y="4656217"/>
            <a:ext cx="3128762" cy="155428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" y="2319766"/>
            <a:ext cx="1868911" cy="74970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1221" r="27016" b="5400"/>
          <a:stretch/>
        </p:blipFill>
        <p:spPr>
          <a:xfrm>
            <a:off x="7957533" y="1366001"/>
            <a:ext cx="3387144" cy="207719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9"/>
          <a:srcRect t="22267" b="16792"/>
          <a:stretch/>
        </p:blipFill>
        <p:spPr>
          <a:xfrm>
            <a:off x="2459866" y="1619427"/>
            <a:ext cx="1567198" cy="95505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r="27908"/>
          <a:stretch/>
        </p:blipFill>
        <p:spPr>
          <a:xfrm>
            <a:off x="4728890" y="1845668"/>
            <a:ext cx="1400673" cy="128883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55" y="2855559"/>
            <a:ext cx="2362871" cy="1397613"/>
          </a:xfrm>
          <a:prstGeom prst="rect">
            <a:avLst/>
          </a:prstGeom>
        </p:spPr>
      </p:pic>
      <p:sp>
        <p:nvSpPr>
          <p:cNvPr id="21" name="AutoShape 4" descr="Afbeeldingsresultaat voor universiteit utre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1196" y="4389994"/>
            <a:ext cx="1546988" cy="15469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18719"/>
          <a:stretch/>
        </p:blipFill>
        <p:spPr>
          <a:xfrm>
            <a:off x="6141211" y="1545465"/>
            <a:ext cx="2578828" cy="9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Rol Social Enterprise NL</a:t>
            </a:r>
            <a:endParaRPr lang="en-GB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552041"/>
              </p:ext>
            </p:extLst>
          </p:nvPr>
        </p:nvGraphicFramePr>
        <p:xfrm>
          <a:off x="596991" y="1325563"/>
          <a:ext cx="10513237" cy="452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3129566" y="5100034"/>
            <a:ext cx="552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Kennisontwikkeling, communicatie, ecosysteem bouwen.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5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Programma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Even de kennis in groep peilen…</a:t>
            </a:r>
            <a:endParaRPr lang="nl-NL" sz="3000" dirty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Wat is een sociale onderneming eigenlijk?</a:t>
            </a:r>
            <a:endParaRPr lang="nl-NL" sz="3000" dirty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Voorbeelden en kijkje in business model</a:t>
            </a:r>
            <a:endParaRPr lang="nl-NL" sz="3000" dirty="0" smtClean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Prestaties sociale ondernemingen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Ecosysteem ontwikkelingen in Nederland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Wat betekent dit voor onderwijs?	</a:t>
            </a:r>
          </a:p>
        </p:txBody>
      </p:sp>
      <p:sp>
        <p:nvSpPr>
          <p:cNvPr id="4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Wat betekent dit voor economie-onderwijs?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Theorie over doel van bedrijf en gedrag ondernemers?</a:t>
            </a:r>
            <a:br>
              <a:rPr lang="nl-NL" sz="3000" dirty="0" smtClean="0">
                <a:solidFill>
                  <a:srgbClr val="1F497D"/>
                </a:solidFill>
              </a:rPr>
            </a:br>
            <a:endParaRPr lang="nl-NL" sz="3000" dirty="0" smtClean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en-GB" sz="3000" dirty="0" err="1" smtClean="0">
                <a:solidFill>
                  <a:srgbClr val="1F497D"/>
                </a:solidFill>
              </a:rPr>
              <a:t>Praktijkopdrachten</a:t>
            </a:r>
            <a:r>
              <a:rPr lang="en-GB" sz="3000" dirty="0" smtClean="0">
                <a:solidFill>
                  <a:srgbClr val="1F497D"/>
                </a:solidFill>
              </a:rPr>
              <a:t> over </a:t>
            </a:r>
            <a:r>
              <a:rPr lang="en-GB" sz="3000" dirty="0" err="1" smtClean="0">
                <a:solidFill>
                  <a:srgbClr val="1F497D"/>
                </a:solidFill>
              </a:rPr>
              <a:t>ondernemerschap</a:t>
            </a:r>
            <a:r>
              <a:rPr lang="en-GB" sz="3000" dirty="0" smtClean="0">
                <a:solidFill>
                  <a:srgbClr val="1F497D"/>
                </a:solidFill>
              </a:rPr>
              <a:t>?</a:t>
            </a:r>
            <a:endParaRPr lang="en-GB" sz="3000" dirty="0">
              <a:solidFill>
                <a:srgbClr val="1F497D"/>
              </a:solidFill>
            </a:endParaRPr>
          </a:p>
        </p:txBody>
      </p:sp>
      <p:sp>
        <p:nvSpPr>
          <p:cNvPr id="4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2810" r="4135"/>
          <a:stretch/>
        </p:blipFill>
        <p:spPr>
          <a:xfrm>
            <a:off x="1557955" y="3432154"/>
            <a:ext cx="4984513" cy="30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06062"/>
            <a:ext cx="12235543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Meer informatie?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inhoud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endParaRPr lang="nl-NL" sz="3000" dirty="0" smtClean="0"/>
          </a:p>
          <a:p>
            <a:pPr marL="457200" lvl="1" indent="0" algn="ctr">
              <a:buNone/>
            </a:pPr>
            <a:endParaRPr lang="nl-NL" sz="3000" dirty="0"/>
          </a:p>
          <a:p>
            <a:pPr marL="457200" lvl="1" indent="0" algn="ctr">
              <a:buNone/>
            </a:pPr>
            <a:r>
              <a:rPr lang="nl-NL" sz="3200" dirty="0" smtClean="0"/>
              <a:t>Stefan Panhuijsen</a:t>
            </a:r>
          </a:p>
          <a:p>
            <a:pPr marL="457200" lvl="1" indent="0" algn="ctr">
              <a:buNone/>
            </a:pPr>
            <a:r>
              <a:rPr lang="nl-NL" sz="3200" dirty="0" smtClean="0">
                <a:hlinkClick r:id="rId2"/>
              </a:rPr>
              <a:t>stefan@social-enterprise.nl</a:t>
            </a:r>
            <a:endParaRPr lang="nl-NL" sz="3200" dirty="0" smtClean="0"/>
          </a:p>
          <a:p>
            <a:pPr marL="457200" lvl="1" indent="0" algn="ctr">
              <a:buNone/>
            </a:pPr>
            <a:r>
              <a:rPr lang="nl-NL" sz="3200" dirty="0" smtClean="0">
                <a:hlinkClick r:id="rId3"/>
              </a:rPr>
              <a:t>www.social-enterprise.nl</a:t>
            </a:r>
            <a:r>
              <a:rPr lang="nl-NL" sz="3200" dirty="0" smtClean="0"/>
              <a:t> </a:t>
            </a:r>
            <a:endParaRPr lang="nl-NL" sz="3200" dirty="0" smtClean="0"/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Programma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Even de kennis in groep peilen…</a:t>
            </a:r>
            <a:endParaRPr lang="nl-NL" sz="3000" dirty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Wat is een sociale onderneming eigenlijk?</a:t>
            </a:r>
            <a:endParaRPr lang="nl-NL" sz="3000" dirty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Voorbeelden en kijkje in business model</a:t>
            </a:r>
            <a:endParaRPr lang="nl-NL" sz="3000" dirty="0" smtClean="0">
              <a:solidFill>
                <a:srgbClr val="1F497D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Prestaties sociale ondernemingen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Ecosysteem ontwikkelingen in Nederland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•"/>
            </a:pPr>
            <a:r>
              <a:rPr lang="nl-NL" sz="3000" dirty="0" smtClean="0">
                <a:solidFill>
                  <a:srgbClr val="1F497D"/>
                </a:solidFill>
              </a:rPr>
              <a:t>Wat betekent dit voor onderwijs?	</a:t>
            </a:r>
          </a:p>
        </p:txBody>
      </p:sp>
      <p:sp>
        <p:nvSpPr>
          <p:cNvPr id="4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korte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quiz..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3040"/>
          </a:xfrm>
        </p:spPr>
        <p:txBody>
          <a:bodyPr>
            <a:normAutofit/>
          </a:bodyPr>
          <a:lstStyle/>
          <a:p>
            <a:pPr marL="457200" lvl="1" indent="0" algn="ctr" defTabSz="457200">
              <a:spcBef>
                <a:spcPct val="20000"/>
              </a:spcBef>
              <a:buNone/>
            </a:pPr>
            <a:r>
              <a:rPr lang="nl-NL" sz="4400" dirty="0" smtClean="0">
                <a:solidFill>
                  <a:srgbClr val="1F497D"/>
                </a:solidFill>
              </a:rPr>
              <a:t>Menti.com</a:t>
            </a:r>
            <a:br>
              <a:rPr lang="nl-NL" sz="4400" dirty="0" smtClean="0">
                <a:solidFill>
                  <a:srgbClr val="1F497D"/>
                </a:solidFill>
              </a:rPr>
            </a:br>
            <a:endParaRPr lang="nl-NL" sz="4400" dirty="0" smtClean="0">
              <a:solidFill>
                <a:srgbClr val="1F497D"/>
              </a:solidFill>
            </a:endParaRPr>
          </a:p>
          <a:p>
            <a:pPr marL="457200" lvl="1" indent="0" algn="ctr" defTabSz="457200">
              <a:spcBef>
                <a:spcPct val="20000"/>
              </a:spcBef>
              <a:buNone/>
            </a:pPr>
            <a:r>
              <a:rPr lang="nl-NL" sz="4400" dirty="0" smtClean="0">
                <a:solidFill>
                  <a:srgbClr val="1F497D"/>
                </a:solidFill>
              </a:rPr>
              <a:t>14 33 13</a:t>
            </a:r>
          </a:p>
        </p:txBody>
      </p:sp>
      <p:sp>
        <p:nvSpPr>
          <p:cNvPr id="4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Definitie sociale onderneming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inhoud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nl-NL" sz="3000" dirty="0"/>
              <a:t>Primair maatschappelijke missie (impact first</a:t>
            </a:r>
            <a:r>
              <a:rPr lang="nl-NL" sz="3000" dirty="0" smtClean="0"/>
              <a:t>!);</a:t>
            </a:r>
            <a:endParaRPr lang="nl-NL" sz="3000" dirty="0"/>
          </a:p>
          <a:p>
            <a:pPr lvl="1">
              <a:buFont typeface="Arial" charset="0"/>
              <a:buChar char="•"/>
            </a:pPr>
            <a:endParaRPr lang="nl-NL" sz="3000" dirty="0"/>
          </a:p>
          <a:p>
            <a:pPr lvl="1">
              <a:buFont typeface="Arial" charset="0"/>
              <a:buChar char="•"/>
            </a:pPr>
            <a:r>
              <a:rPr lang="nl-NL" sz="3000" dirty="0"/>
              <a:t>Zelfstandige onderneming die een dienst of product </a:t>
            </a:r>
            <a:r>
              <a:rPr lang="nl-NL" sz="3000" dirty="0" smtClean="0"/>
              <a:t>levert;</a:t>
            </a:r>
            <a:endParaRPr lang="nl-NL" sz="3000" dirty="0"/>
          </a:p>
          <a:p>
            <a:pPr lvl="1">
              <a:buFont typeface="Arial" charset="0"/>
              <a:buChar char="•"/>
            </a:pPr>
            <a:endParaRPr lang="nl-NL" sz="3000" dirty="0"/>
          </a:p>
          <a:p>
            <a:pPr lvl="1">
              <a:buFont typeface="Arial" charset="0"/>
              <a:buChar char="•"/>
            </a:pPr>
            <a:r>
              <a:rPr lang="nl-NL" sz="3000" dirty="0"/>
              <a:t>Financieel </a:t>
            </a:r>
            <a:r>
              <a:rPr lang="nl-NL" sz="3000" dirty="0" smtClean="0"/>
              <a:t>zelfvoorzienend, merendeel marktinkomsten;</a:t>
            </a:r>
            <a:endParaRPr lang="nl-NL" sz="3000" dirty="0"/>
          </a:p>
          <a:p>
            <a:pPr lvl="1">
              <a:buFont typeface="Arial" charset="0"/>
              <a:buChar char="•"/>
            </a:pPr>
            <a:endParaRPr lang="nl-NL" sz="3000" dirty="0"/>
          </a:p>
          <a:p>
            <a:pPr lvl="1">
              <a:buFont typeface="Arial" charset="0"/>
              <a:buChar char="•"/>
            </a:pPr>
            <a:r>
              <a:rPr lang="nl-NL" sz="3000" dirty="0"/>
              <a:t>Ook sociaal in </a:t>
            </a:r>
            <a:r>
              <a:rPr lang="nl-NL" sz="3000" dirty="0" smtClean="0"/>
              <a:t>bedrijfsvoering.</a:t>
            </a:r>
            <a:endParaRPr lang="nl-NL" sz="3000" dirty="0"/>
          </a:p>
          <a:p>
            <a:pPr marL="457200" lvl="1" indent="0">
              <a:buNone/>
            </a:pPr>
            <a:endParaRPr lang="nl-NL" sz="2500" dirty="0" smtClean="0"/>
          </a:p>
          <a:p>
            <a:pPr marL="457200" lvl="1" indent="0">
              <a:buNone/>
            </a:pPr>
            <a:r>
              <a:rPr lang="nl-NL" sz="1400" i="1" dirty="0" smtClean="0"/>
              <a:t>Social </a:t>
            </a:r>
            <a:r>
              <a:rPr lang="nl-NL" sz="1400" i="1" dirty="0"/>
              <a:t>Enterprise NL hanteert de EU definitie</a:t>
            </a:r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22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Positie sociale onderneming </a:t>
            </a:r>
            <a:endParaRPr lang="en-GB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29" y="1588489"/>
            <a:ext cx="9425667" cy="42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221029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Op verschillende maatschappelijke thema’s actief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b="11575"/>
          <a:stretch/>
        </p:blipFill>
        <p:spPr>
          <a:xfrm>
            <a:off x="373487" y="1094370"/>
            <a:ext cx="5311560" cy="49260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" b="3736"/>
          <a:stretch/>
        </p:blipFill>
        <p:spPr>
          <a:xfrm>
            <a:off x="5685047" y="1138584"/>
            <a:ext cx="6240790" cy="46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Kromkommer</a:t>
            </a:r>
            <a:r>
              <a:rPr lang="en-GB" sz="40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40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soep</a:t>
            </a:r>
            <a:r>
              <a:rPr lang="en-GB" sz="40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40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afgekeurde</a:t>
            </a:r>
            <a:r>
              <a:rPr lang="en-GB" sz="40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rgbClr val="1F497D"/>
                </a:solidFill>
                <a:latin typeface="+mn-lt"/>
                <a:ea typeface="+mn-ea"/>
                <a:cs typeface="+mn-cs"/>
              </a:rPr>
              <a:t>groenten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3050"/>
            <a:ext cx="10802179" cy="55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E7C3A27-9CD5-184A-A9BB-AE0BA04C5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b="6113"/>
          <a:stretch/>
        </p:blipFill>
        <p:spPr>
          <a:xfrm>
            <a:off x="0" y="-240631"/>
            <a:ext cx="12192000" cy="7234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09F76C1-A4F1-4404-84AC-BD06AE5DAB79}"/>
              </a:ext>
            </a:extLst>
          </p:cNvPr>
          <p:cNvGrpSpPr/>
          <p:nvPr/>
        </p:nvGrpSpPr>
        <p:grpSpPr>
          <a:xfrm>
            <a:off x="-32659" y="2480600"/>
            <a:ext cx="12224658" cy="4624738"/>
            <a:chOff x="0" y="2143125"/>
            <a:chExt cx="12192000" cy="4714875"/>
          </a:xfrm>
          <a:solidFill>
            <a:srgbClr val="96D2BE">
              <a:alpha val="50196"/>
            </a:srgb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CC0EFE1-74AB-42E3-A455-D07076C1B31E}"/>
                </a:ext>
              </a:extLst>
            </p:cNvPr>
            <p:cNvSpPr/>
            <p:nvPr/>
          </p:nvSpPr>
          <p:spPr>
            <a:xfrm>
              <a:off x="6096000" y="2143125"/>
              <a:ext cx="6096000" cy="4714875"/>
            </a:xfrm>
            <a:custGeom>
              <a:avLst/>
              <a:gdLst>
                <a:gd name="connsiteX0" fmla="*/ 0 w 6096000"/>
                <a:gd name="connsiteY0" fmla="*/ 0 h 4714875"/>
                <a:gd name="connsiteX1" fmla="*/ 6096000 w 6096000"/>
                <a:gd name="connsiteY1" fmla="*/ 1285875 h 4714875"/>
                <a:gd name="connsiteX2" fmla="*/ 6096000 w 6096000"/>
                <a:gd name="connsiteY2" fmla="*/ 4714875 h 4714875"/>
                <a:gd name="connsiteX3" fmla="*/ 0 w 6096000"/>
                <a:gd name="connsiteY3" fmla="*/ 4714875 h 4714875"/>
                <a:gd name="connsiteX4" fmla="*/ 0 w 6096000"/>
                <a:gd name="connsiteY4" fmla="*/ 1285875 h 471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4714875">
                  <a:moveTo>
                    <a:pt x="0" y="0"/>
                  </a:moveTo>
                  <a:lnTo>
                    <a:pt x="6096000" y="1285875"/>
                  </a:lnTo>
                  <a:lnTo>
                    <a:pt x="6096000" y="4714875"/>
                  </a:lnTo>
                  <a:lnTo>
                    <a:pt x="0" y="4714875"/>
                  </a:lnTo>
                  <a:lnTo>
                    <a:pt x="0" y="12858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3E06050-E28A-45AF-87C2-1C3F627D1BD7}"/>
                </a:ext>
              </a:extLst>
            </p:cNvPr>
            <p:cNvSpPr/>
            <p:nvPr/>
          </p:nvSpPr>
          <p:spPr>
            <a:xfrm flipH="1">
              <a:off x="0" y="2143125"/>
              <a:ext cx="6096000" cy="4714875"/>
            </a:xfrm>
            <a:custGeom>
              <a:avLst/>
              <a:gdLst>
                <a:gd name="connsiteX0" fmla="*/ 0 w 6096000"/>
                <a:gd name="connsiteY0" fmla="*/ 0 h 4714875"/>
                <a:gd name="connsiteX1" fmla="*/ 6096000 w 6096000"/>
                <a:gd name="connsiteY1" fmla="*/ 1285875 h 4714875"/>
                <a:gd name="connsiteX2" fmla="*/ 6096000 w 6096000"/>
                <a:gd name="connsiteY2" fmla="*/ 4714875 h 4714875"/>
                <a:gd name="connsiteX3" fmla="*/ 0 w 6096000"/>
                <a:gd name="connsiteY3" fmla="*/ 4714875 h 4714875"/>
                <a:gd name="connsiteX4" fmla="*/ 0 w 6096000"/>
                <a:gd name="connsiteY4" fmla="*/ 1285875 h 471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4714875">
                  <a:moveTo>
                    <a:pt x="0" y="0"/>
                  </a:moveTo>
                  <a:lnTo>
                    <a:pt x="6096000" y="1285875"/>
                  </a:lnTo>
                  <a:lnTo>
                    <a:pt x="6096000" y="4714875"/>
                  </a:lnTo>
                  <a:lnTo>
                    <a:pt x="0" y="4714875"/>
                  </a:lnTo>
                  <a:lnTo>
                    <a:pt x="0" y="12858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1BAE9-A529-41A0-92D4-758124341160}"/>
              </a:ext>
            </a:extLst>
          </p:cNvPr>
          <p:cNvSpPr txBox="1"/>
          <p:nvPr/>
        </p:nvSpPr>
        <p:spPr>
          <a:xfrm>
            <a:off x="511481" y="4631017"/>
            <a:ext cx="11201696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EEN LEUKE BAAN VOOR IEDEREEN </a:t>
            </a:r>
          </a:p>
          <a:p>
            <a:pPr algn="ctr"/>
            <a:r>
              <a:rPr lang="nl-NL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MET EEN ARBEIDSBEPERKING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811B362-29D4-4F49-8072-F59BF7A2BE1C}"/>
              </a:ext>
            </a:extLst>
          </p:cNvPr>
          <p:cNvSpPr/>
          <p:nvPr/>
        </p:nvSpPr>
        <p:spPr>
          <a:xfrm>
            <a:off x="4820243" y="1564810"/>
            <a:ext cx="2518851" cy="2529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5C6F98B8-045E-E34C-A366-93E0F12CC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38" y="1839647"/>
            <a:ext cx="1323265" cy="2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iehoek 6"/>
          <p:cNvSpPr/>
          <p:nvPr/>
        </p:nvSpPr>
        <p:spPr>
          <a:xfrm>
            <a:off x="1223010" y="5849007"/>
            <a:ext cx="10998019" cy="1008993"/>
          </a:xfrm>
          <a:prstGeom prst="triangle">
            <a:avLst>
              <a:gd name="adj" fmla="val 99868"/>
            </a:avLst>
          </a:prstGeom>
          <a:solidFill>
            <a:srgbClr val="E24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634990"/>
            <a:ext cx="1223010" cy="122301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Roetz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bikes: </a:t>
            </a:r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nieuwe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fietsen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4000" b="1" dirty="0" err="1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oude</a:t>
            </a:r>
            <a:r>
              <a:rPr lang="en-GB" sz="4000" b="1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frames</a:t>
            </a:r>
            <a:endParaRPr lang="en-GB" sz="40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967100"/>
            <a:ext cx="8705610" cy="57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280</Words>
  <Application>Microsoft Office PowerPoint</Application>
  <PresentationFormat>Breedbeeld</PresentationFormat>
  <Paragraphs>59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Kantoorthema</vt:lpstr>
      <vt:lpstr>Sociaal ondernemerschap: wat is het en wat is het belang?</vt:lpstr>
      <vt:lpstr>Programma</vt:lpstr>
      <vt:lpstr>Een korte quiz..</vt:lpstr>
      <vt:lpstr>Definitie sociale onderneming</vt:lpstr>
      <vt:lpstr>Positie sociale onderneming </vt:lpstr>
      <vt:lpstr>Op verschillende maatschappelijke thema’s actief</vt:lpstr>
      <vt:lpstr>Kromkommer: soep van afgekeurde groenten</vt:lpstr>
      <vt:lpstr>PowerPoint-presentatie</vt:lpstr>
      <vt:lpstr>Roetz bikes: nieuwe fietsen van oude frames</vt:lpstr>
      <vt:lpstr>Aantal sociale ondernemingen neemt toe</vt:lpstr>
      <vt:lpstr>Sociale ondernemingen willen andere beïnvloeden</vt:lpstr>
      <vt:lpstr>Ecosysteem rondom sociale ondernemingen ernom gegroeid</vt:lpstr>
      <vt:lpstr>Rol Social Enterprise NL</vt:lpstr>
      <vt:lpstr>Programma</vt:lpstr>
      <vt:lpstr>Wat betekent dit voor economie-onderwijs?</vt:lpstr>
      <vt:lpstr>Meer informatie?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Sociaal ondernemerschap in Nederland en Rotterdam</dc:title>
  <dc:creator>Stefan Pan</dc:creator>
  <cp:lastModifiedBy>Stefan Pan</cp:lastModifiedBy>
  <cp:revision>26</cp:revision>
  <dcterms:created xsi:type="dcterms:W3CDTF">2019-03-14T08:28:41Z</dcterms:created>
  <dcterms:modified xsi:type="dcterms:W3CDTF">2019-03-20T10:55:22Z</dcterms:modified>
</cp:coreProperties>
</file>