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45c62013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545c62013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45c62013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Curriculum and Teaching: so how could the syllabus be changed to include more pluralist insights and how could one change the </a:t>
            </a:r>
            <a:endParaRPr/>
          </a:p>
        </p:txBody>
      </p:sp>
      <p:sp>
        <p:nvSpPr>
          <p:cNvPr id="197" name="Google Shape;197;g545c62013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45c62013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seeking to integrate psychological insights into economic theories → has thereby largely challenged the most common ,,mainstream approaches”: Herbert Simon and Prospect Theory and Daniel Kahnemann &amp; Amos Tversky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Richard Thaler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right now the field of behavioral economics has becomen absolutely essential to modern economics → especially in the netherlands there are major research centers sich as Creed in Amsterdam or Tilburg with world class researchers dedicated to solve these problems → </a:t>
            </a:r>
            <a:endParaRPr/>
          </a:p>
        </p:txBody>
      </p:sp>
      <p:sp>
        <p:nvSpPr>
          <p:cNvPr id="203" name="Google Shape;203;g545c62013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45c62013f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545c62013f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45c62013f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545c62013f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45c62013f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545c62013f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545c62013f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545c62013f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545c62013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awareness of the historical context of ones economic theories: need to figure out the text</a:t>
            </a:r>
            <a:endParaRPr/>
          </a:p>
        </p:txBody>
      </p:sp>
      <p:sp>
        <p:nvSpPr>
          <p:cNvPr id="243" name="Google Shape;243;g545c62013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45c62013f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awareness of the historical context of ones economic theories: restructuring this course as it presents many concepts that are associated with a certain school of thought or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Knowledge of economic and financial history is crucial in thinking about the economy in several ways.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second, related point is that economic history teaches students the importance of context.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Finally, and perhaps most importantly from the perspective of an undergraduate economics instructor, economic history is a great way of convincing undergraduates that the theory they are learning in their micro and macro classes is useful in helping them make sense of the real world</a:t>
            </a:r>
            <a:endParaRPr/>
          </a:p>
        </p:txBody>
      </p:sp>
      <p:sp>
        <p:nvSpPr>
          <p:cNvPr id="250" name="Google Shape;250;g545c62013f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45c62013f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writ text for this tomorrow and maybe/possibly expand on it a bit further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limits: ties back to behavioral econ and </a:t>
            </a:r>
            <a:endParaRPr/>
          </a:p>
        </p:txBody>
      </p:sp>
      <p:sp>
        <p:nvSpPr>
          <p:cNvPr id="257" name="Google Shape;257;g545c62013f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My name is Clara and together with Mikal and Nils, I work as a core member for Rethinking Economics Netherlands. </a:t>
            </a:r>
            <a:endParaRPr/>
          </a:p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Rethinking Economics is a worldwide movement and association that aims to diversify and reinvigorate Economics.</a:t>
            </a: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45c62013f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45c62013f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545c62013f_0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45f89c8c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45f89c8c1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545f89c8c1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Quick outline:  1 min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Ask the Professors their definition of pluralism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Why according to them is Rethinking Economics advocating for more pluralism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Around 4 answers max then move 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The dominance of a single theoretical approach to economics creates blind spots and one-sideness. = This can turn to be problematic when studying the complexe and multidimensional phenomenon that characterizes the economy.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/>
              <a:t>REAL LIFE EX : how to explain the 2007 economic crisis and avoid the possible next one?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We believe that combining different approaches and theories is required to gain anything close to a full understanding of the real Economy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/>
              <a:t>We also believe that Pluralism is essential if we wish to give students the opportunity to grow as critical and independent thinkers.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/>
              <a:t>To reach this goal 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fr-FR"/>
              <a:t>HOET 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fr-FR"/>
              <a:t>Use of both heterodox and mainstream theories and eco models 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fr-FR"/>
              <a:t>Recognition of their strenghts and weaknesses 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fr-FR"/>
              <a:t>Real world examples 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fr-FR"/>
              <a:t>Interdisciplinary approaches</a:t>
            </a:r>
            <a:endParaRPr/>
          </a:p>
        </p:txBody>
      </p:sp>
      <p:sp>
        <p:nvSpPr>
          <p:cNvPr id="122" name="Google Shape;12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0" name="Google Shape;15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45c62013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545c62013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www.exploring-economics.org/en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cseducation.or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xploring-economics.org/en/" TargetMode="External"/><Relationship Id="rId4" Type="http://schemas.openxmlformats.org/officeDocument/2006/relationships/hyperlink" Target="https://www.economieonderwijs.nl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 amt="35000"/>
          </a:blip>
          <a:srcRect l="4715" r="4714" b="50000"/>
          <a:stretch/>
        </p:blipFill>
        <p:spPr>
          <a:xfrm>
            <a:off x="-1" y="1810011"/>
            <a:ext cx="9144001" cy="504798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2588291" y="844251"/>
            <a:ext cx="3967415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Rethinking Economics Workshop.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 March 2019 </a:t>
            </a:r>
            <a:endParaRPr dirty="0"/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4020" y="6064800"/>
            <a:ext cx="3015048" cy="75376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/>
          <p:nvPr/>
        </p:nvSpPr>
        <p:spPr>
          <a:xfrm>
            <a:off x="1602454" y="3451713"/>
            <a:ext cx="593909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Pluralism in Economics Education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3" descr="Image associÃ©e"/>
          <p:cNvPicPr preferRelativeResize="0"/>
          <p:nvPr/>
        </p:nvPicPr>
        <p:blipFill rotWithShape="1">
          <a:blip r:embed="rId5">
            <a:alphaModFix/>
          </a:blip>
          <a:srcRect l="-1113" t="26700" r="1112" b="25315"/>
          <a:stretch/>
        </p:blipFill>
        <p:spPr>
          <a:xfrm>
            <a:off x="3352519" y="6064800"/>
            <a:ext cx="1619531" cy="777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 descr="RÃ©sultat de recherche d'images pour &quot;VECON logo&quot;"/>
          <p:cNvPicPr preferRelativeResize="0"/>
          <p:nvPr/>
        </p:nvPicPr>
        <p:blipFill rotWithShape="1">
          <a:blip r:embed="rId6">
            <a:alphaModFix/>
          </a:blip>
          <a:srcRect l="25878" t="28619" r="26231" b="28020"/>
          <a:stretch/>
        </p:blipFill>
        <p:spPr>
          <a:xfrm>
            <a:off x="442148" y="6084928"/>
            <a:ext cx="1262381" cy="77307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/>
          <p:nvPr/>
        </p:nvSpPr>
        <p:spPr>
          <a:xfrm>
            <a:off x="0" y="1"/>
            <a:ext cx="9144000" cy="298892"/>
          </a:xfrm>
          <a:prstGeom prst="rect">
            <a:avLst/>
          </a:prstGeom>
          <a:gradFill>
            <a:gsLst>
              <a:gs pos="0">
                <a:srgbClr val="FFCE94"/>
              </a:gs>
              <a:gs pos="50000">
                <a:srgbClr val="FFDEBC"/>
              </a:gs>
              <a:gs pos="100000">
                <a:srgbClr val="FFEDDD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VECON study day 2019: « Economy in Transition</a:t>
            </a: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» 	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 txBox="1"/>
          <p:nvPr/>
        </p:nvSpPr>
        <p:spPr>
          <a:xfrm>
            <a:off x="271193" y="2384508"/>
            <a:ext cx="83049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1">
                <a:solidFill>
                  <a:schemeClr val="dk1"/>
                </a:solidFill>
              </a:rPr>
              <a:t>Syllabus ≠  Teaching </a:t>
            </a:r>
            <a:endParaRPr sz="4800" b="1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218" y="5891916"/>
            <a:ext cx="2323070" cy="580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16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/>
          <p:nvPr/>
        </p:nvSpPr>
        <p:spPr>
          <a:xfrm>
            <a:off x="2662288" y="1464960"/>
            <a:ext cx="5638800" cy="5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i="1">
                <a:solidFill>
                  <a:schemeClr val="dk1"/>
                </a:solidFill>
              </a:rPr>
              <a:t>                         Suggestions:</a:t>
            </a:r>
            <a:endParaRPr sz="3200" b="1" i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i="1">
                <a:solidFill>
                  <a:schemeClr val="dk1"/>
                </a:solidFill>
              </a:rPr>
              <a:t>          Pluralism, Real-World,                                  </a:t>
            </a:r>
            <a:endParaRPr sz="3200" b="1" i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i="1">
                <a:solidFill>
                  <a:schemeClr val="dk1"/>
                </a:solidFill>
              </a:rPr>
              <a:t>         Interdisciplinarity</a:t>
            </a:r>
            <a:endParaRPr sz="3200" b="1" i="1">
              <a:solidFill>
                <a:schemeClr val="dk1"/>
              </a:solidFill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 b="1" i="1">
              <a:solidFill>
                <a:schemeClr val="dk1"/>
              </a:solidFill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 b="1" i="1">
              <a:solidFill>
                <a:schemeClr val="dk1"/>
              </a:solidFill>
            </a:endParaRPr>
          </a:p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1">
              <a:solidFill>
                <a:schemeClr val="dk1"/>
              </a:solidFill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218" y="6075371"/>
            <a:ext cx="2323070" cy="580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/>
          <p:cNvSpPr txBox="1"/>
          <p:nvPr/>
        </p:nvSpPr>
        <p:spPr>
          <a:xfrm>
            <a:off x="379380" y="112108"/>
            <a:ext cx="83049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fr-FR" sz="3200" b="1">
                <a:solidFill>
                  <a:schemeClr val="dk1"/>
                </a:solidFill>
              </a:rPr>
              <a:t>Pluralism: Introducing different Schools of Thought 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218" y="5891916"/>
            <a:ext cx="2323070" cy="580768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4"/>
          <p:cNvSpPr txBox="1"/>
          <p:nvPr/>
        </p:nvSpPr>
        <p:spPr>
          <a:xfrm>
            <a:off x="886725" y="2592150"/>
            <a:ext cx="7757400" cy="30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0325" y="1743200"/>
            <a:ext cx="9224323" cy="510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/>
          <p:nvPr/>
        </p:nvSpPr>
        <p:spPr>
          <a:xfrm>
            <a:off x="339218" y="561133"/>
            <a:ext cx="83049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chemeClr val="dk1"/>
                </a:solidFill>
              </a:rPr>
              <a:t>Behavioural Economics: Economie in Transitie </a:t>
            </a:r>
            <a:endParaRPr sz="3200" b="1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218" y="5891916"/>
            <a:ext cx="2323070" cy="58076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5"/>
          <p:cNvSpPr txBox="1"/>
          <p:nvPr/>
        </p:nvSpPr>
        <p:spPr>
          <a:xfrm>
            <a:off x="886725" y="2592150"/>
            <a:ext cx="7757400" cy="30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325" y="2221150"/>
            <a:ext cx="4231824" cy="364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2355169"/>
            <a:ext cx="4515025" cy="3956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 txBox="1"/>
          <p:nvPr/>
        </p:nvSpPr>
        <p:spPr>
          <a:xfrm>
            <a:off x="339218" y="561133"/>
            <a:ext cx="83049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chemeClr val="dk1"/>
                </a:solidFill>
              </a:rPr>
              <a:t>Integration into the Curriculum:</a:t>
            </a:r>
            <a:endParaRPr sz="3200" b="1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218" y="5891916"/>
            <a:ext cx="2323070" cy="58076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6"/>
          <p:cNvSpPr txBox="1"/>
          <p:nvPr/>
        </p:nvSpPr>
        <p:spPr>
          <a:xfrm>
            <a:off x="886725" y="2592150"/>
            <a:ext cx="7757400" cy="30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→ ,,Samenwerken en Onderhandeln” → Speltheorie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→ ,,Risico en Informatie” → risk averseness, assymetric information → endowment effect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latin typeface="Calibri"/>
                <a:ea typeface="Calibri"/>
                <a:cs typeface="Calibri"/>
                <a:sym typeface="Calibri"/>
              </a:rPr>
              <a:t>Material: </a:t>
            </a: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https://www.econedlink.org/resources/how-to-use-the-behavioral-economics-lessons/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"/>
          <p:cNvSpPr txBox="1"/>
          <p:nvPr/>
        </p:nvSpPr>
        <p:spPr>
          <a:xfrm>
            <a:off x="339218" y="561133"/>
            <a:ext cx="83049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chemeClr val="dk1"/>
                </a:solidFill>
              </a:rPr>
              <a:t>Example: Doughnut Economics</a:t>
            </a:r>
            <a:endParaRPr sz="3200" b="1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218" y="5891916"/>
            <a:ext cx="2323070" cy="580768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7"/>
          <p:cNvSpPr txBox="1"/>
          <p:nvPr/>
        </p:nvSpPr>
        <p:spPr>
          <a:xfrm>
            <a:off x="886725" y="2578525"/>
            <a:ext cx="7757400" cy="30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8275" y="2192225"/>
            <a:ext cx="4675775" cy="466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 txBox="1"/>
          <p:nvPr/>
        </p:nvSpPr>
        <p:spPr>
          <a:xfrm>
            <a:off x="339218" y="561133"/>
            <a:ext cx="83049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chemeClr val="dk1"/>
                </a:solidFill>
              </a:rPr>
              <a:t>More Information on Schools of Thought:</a:t>
            </a:r>
            <a:endParaRPr sz="3200" b="1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218" y="5891916"/>
            <a:ext cx="2323070" cy="580768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8"/>
          <p:cNvSpPr txBox="1"/>
          <p:nvPr/>
        </p:nvSpPr>
        <p:spPr>
          <a:xfrm>
            <a:off x="-1235975" y="3211325"/>
            <a:ext cx="7757400" cy="30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https://www.exploring-economics.org/en/</a:t>
            </a:r>
            <a:endParaRPr/>
          </a:p>
        </p:txBody>
      </p:sp>
      <p:pic>
        <p:nvPicPr>
          <p:cNvPr id="240" name="Google Shape;24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6275" y="2510525"/>
            <a:ext cx="3481200" cy="39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/>
          <p:nvPr/>
        </p:nvSpPr>
        <p:spPr>
          <a:xfrm>
            <a:off x="339218" y="288983"/>
            <a:ext cx="83049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chemeClr val="dk1"/>
                </a:solidFill>
              </a:rPr>
              <a:t>2. Economic History and History of Economic Thought:</a:t>
            </a:r>
            <a:endParaRPr sz="3200" b="1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218" y="5891916"/>
            <a:ext cx="2323070" cy="580768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9"/>
          <p:cNvSpPr txBox="1"/>
          <p:nvPr/>
        </p:nvSpPr>
        <p:spPr>
          <a:xfrm>
            <a:off x="886725" y="2592150"/>
            <a:ext cx="7757400" cy="30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Economic History </a:t>
            </a:r>
            <a:r>
              <a:rPr lang="fr-FR" sz="2400" b="1">
                <a:solidFill>
                  <a:schemeClr val="dk1"/>
                </a:solidFill>
              </a:rPr>
              <a:t>≠ </a:t>
            </a: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History of Economic Thought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“Too few economists newly arriving in the financial world have any real knowledge of events that, </a:t>
            </a:r>
            <a:r>
              <a:rPr lang="fr-FR" sz="2400" b="1">
                <a:latin typeface="Calibri"/>
                <a:ea typeface="Calibri"/>
                <a:cs typeface="Calibri"/>
                <a:sym typeface="Calibri"/>
              </a:rPr>
              <a:t>while sometimes in the distant past, may have tremendous relevance for current affair.</a:t>
            </a: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 The global financial crisis can be more easily interpreted and understood by someone</a:t>
            </a:r>
            <a:r>
              <a:rPr lang="fr-FR" sz="2400" b="1">
                <a:latin typeface="Calibri"/>
                <a:ea typeface="Calibri"/>
                <a:cs typeface="Calibri"/>
                <a:sym typeface="Calibri"/>
              </a:rPr>
              <a:t> who has prior knowledge about the 1929 crash, the Great Depression and, for that matter, the 1907 crash</a:t>
            </a: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” (Stephen King, HSBC)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/>
          <p:nvPr/>
        </p:nvSpPr>
        <p:spPr>
          <a:xfrm>
            <a:off x="339218" y="288983"/>
            <a:ext cx="83049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chemeClr val="dk1"/>
                </a:solidFill>
              </a:rPr>
              <a:t>2. Economic History and History of Economic Thought:</a:t>
            </a:r>
            <a:endParaRPr sz="3200" b="1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218" y="5891916"/>
            <a:ext cx="2323070" cy="58076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0"/>
          <p:cNvSpPr txBox="1"/>
          <p:nvPr/>
        </p:nvSpPr>
        <p:spPr>
          <a:xfrm>
            <a:off x="886725" y="2592150"/>
            <a:ext cx="7757400" cy="30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→ cooperation/integration in history classes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→ restructuring of ,,Goede Tijden, Slechte Tijden”, ,,Groei”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latin typeface="Calibri"/>
                <a:ea typeface="Calibri"/>
                <a:cs typeface="Calibri"/>
                <a:sym typeface="Calibri"/>
              </a:rPr>
              <a:t>Ressources:</a:t>
            </a: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https://www.fpri.org/article/2011/01/economics-in-history-what-every-high-school-student-and-teacher-needs-to-know/  (see table at the end)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 txBox="1"/>
          <p:nvPr/>
        </p:nvSpPr>
        <p:spPr>
          <a:xfrm>
            <a:off x="339218" y="288983"/>
            <a:ext cx="83049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chemeClr val="dk1"/>
                </a:solidFill>
              </a:rPr>
              <a:t>3. More Interdisciplinarity- New Goals </a:t>
            </a:r>
            <a:endParaRPr sz="3200" b="1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218" y="5891916"/>
            <a:ext cx="2323070" cy="580768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1"/>
          <p:cNvSpPr txBox="1"/>
          <p:nvPr/>
        </p:nvSpPr>
        <p:spPr>
          <a:xfrm>
            <a:off x="886725" y="2292800"/>
            <a:ext cx="7757400" cy="30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fr-F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Interdisciplinary Challenges: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Societal Problems of the 21st century are fundamentally interdisciplinary e.g. Climate Change, Populism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intersection between politics, economics, law…….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 Critical Thinking: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judge, analyse and know the limitations of economic reasoning (see behavioural economics, ,,Onderzoek en Experiment”)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16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/>
          <p:nvPr/>
        </p:nvSpPr>
        <p:spPr>
          <a:xfrm>
            <a:off x="2949265" y="550560"/>
            <a:ext cx="563868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are </a:t>
            </a:r>
            <a:r>
              <a:rPr lang="fr-FR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Rethinking Economics! 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65386"/>
            <a:ext cx="9144000" cy="366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8952" y="6064800"/>
            <a:ext cx="3015048" cy="753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161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2"/>
          <p:cNvSpPr txBox="1"/>
          <p:nvPr/>
        </p:nvSpPr>
        <p:spPr>
          <a:xfrm>
            <a:off x="487499" y="486993"/>
            <a:ext cx="8304756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>
                <a:solidFill>
                  <a:schemeClr val="dk1"/>
                </a:solidFill>
              </a:rPr>
              <a:t>MORE “REAL-WORLD ECONOMICS”</a:t>
            </a:r>
            <a:endParaRPr sz="320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>
                <a:solidFill>
                  <a:schemeClr val="dk1"/>
                </a:solidFill>
              </a:rPr>
              <a:t>What:</a:t>
            </a:r>
            <a:endParaRPr sz="32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>
                <a:solidFill>
                  <a:schemeClr val="dk1"/>
                </a:solidFill>
              </a:rPr>
              <a:t>→ Economic History (again)</a:t>
            </a:r>
            <a:endParaRPr sz="32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>
                <a:solidFill>
                  <a:schemeClr val="dk1"/>
                </a:solidFill>
              </a:rPr>
              <a:t>→ Economic sectors (How is the Dutch Economy structured?)</a:t>
            </a:r>
            <a:endParaRPr sz="32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>
                <a:solidFill>
                  <a:schemeClr val="dk1"/>
                </a:solidFill>
              </a:rPr>
              <a:t>→ Economic problems (current affairs etc.)</a:t>
            </a:r>
            <a:endParaRPr sz="32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>
                <a:solidFill>
                  <a:schemeClr val="dk1"/>
                </a:solidFill>
              </a:rPr>
              <a:t>How:</a:t>
            </a:r>
            <a:endParaRPr sz="32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>
                <a:solidFill>
                  <a:schemeClr val="dk1"/>
                </a:solidFill>
              </a:rPr>
              <a:t>→ press articles, media</a:t>
            </a:r>
            <a:endParaRPr sz="32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>
                <a:solidFill>
                  <a:schemeClr val="dk1"/>
                </a:solidFill>
              </a:rPr>
              <a:t>→ books, documentaries...</a:t>
            </a:r>
            <a:endParaRPr sz="320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218" y="5891916"/>
            <a:ext cx="2323070" cy="580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4" name="Google Shape;27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675" y="931062"/>
            <a:ext cx="8436650" cy="4995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4"/>
          <p:cNvSpPr txBox="1">
            <a:spLocks noGrp="1"/>
          </p:cNvSpPr>
          <p:nvPr>
            <p:ph type="ctrTitle"/>
          </p:nvPr>
        </p:nvSpPr>
        <p:spPr>
          <a:xfrm>
            <a:off x="1802200" y="613425"/>
            <a:ext cx="5791800" cy="1104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Our resources</a:t>
            </a:r>
            <a:endParaRPr/>
          </a:p>
        </p:txBody>
      </p:sp>
      <p:sp>
        <p:nvSpPr>
          <p:cNvPr id="281" name="Google Shape;281;p34"/>
          <p:cNvSpPr txBox="1">
            <a:spLocks noGrp="1"/>
          </p:cNvSpPr>
          <p:nvPr>
            <p:ph type="subTitle" idx="1"/>
          </p:nvPr>
        </p:nvSpPr>
        <p:spPr>
          <a:xfrm>
            <a:off x="1143000" y="2711303"/>
            <a:ext cx="7113600" cy="147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 u="sng">
                <a:solidFill>
                  <a:schemeClr val="hlink"/>
                </a:solidFill>
                <a:hlinkClick r:id="rId3"/>
              </a:rPr>
              <a:t>https://www.economicseducation.org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 u="sng">
                <a:solidFill>
                  <a:schemeClr val="hlink"/>
                </a:solidFill>
                <a:hlinkClick r:id="rId4"/>
              </a:rPr>
              <a:t>https://www.economieonderwijs.nl/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 u="sng">
                <a:solidFill>
                  <a:schemeClr val="hlink"/>
                </a:solidFill>
                <a:hlinkClick r:id="rId5"/>
              </a:rPr>
              <a:t>https://www.exploring-economics.org/en/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/>
          <p:nvPr/>
        </p:nvSpPr>
        <p:spPr>
          <a:xfrm>
            <a:off x="339218" y="-167324"/>
            <a:ext cx="8304756" cy="649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rgbClr val="F7B161"/>
                </a:solidFill>
                <a:latin typeface="Arial"/>
                <a:ea typeface="Arial"/>
                <a:cs typeface="Arial"/>
                <a:sym typeface="Arial"/>
              </a:rPr>
              <a:t>Follow up 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fr-FR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Receive our report “Thinking Like an Economist”</a:t>
            </a:r>
            <a:endParaRPr/>
          </a:p>
          <a:p>
            <a:pPr marL="4572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fr-FR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 teaching resources &amp; monthly newsletter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fr-FR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Stay updated on our next events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97B9E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rgbClr val="97B9E0"/>
                </a:solidFill>
                <a:latin typeface="Arial"/>
                <a:ea typeface="Arial"/>
                <a:cs typeface="Arial"/>
                <a:sym typeface="Arial"/>
              </a:rPr>
              <a:t>Leave us your Email.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218" y="5891916"/>
            <a:ext cx="2323070" cy="580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36"/>
          <p:cNvPicPr preferRelativeResize="0"/>
          <p:nvPr/>
        </p:nvPicPr>
        <p:blipFill rotWithShape="1">
          <a:blip r:embed="rId3">
            <a:alphaModFix amt="35000"/>
          </a:blip>
          <a:srcRect l="4715" r="4714" b="50000"/>
          <a:stretch/>
        </p:blipFill>
        <p:spPr>
          <a:xfrm>
            <a:off x="-1" y="1810011"/>
            <a:ext cx="9144001" cy="504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6"/>
          <p:cNvSpPr/>
          <p:nvPr/>
        </p:nvSpPr>
        <p:spPr>
          <a:xfrm>
            <a:off x="2719921" y="1072933"/>
            <a:ext cx="370415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6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50108" y="5706235"/>
            <a:ext cx="3015048" cy="75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6" descr="RÃ©sultat de recherche d'images pour &quot;VECON logo&quot;"/>
          <p:cNvPicPr preferRelativeResize="0"/>
          <p:nvPr/>
        </p:nvPicPr>
        <p:blipFill rotWithShape="1">
          <a:blip r:embed="rId5">
            <a:alphaModFix/>
          </a:blip>
          <a:srcRect l="25878" t="28619" r="26231" b="28020"/>
          <a:stretch/>
        </p:blipFill>
        <p:spPr>
          <a:xfrm>
            <a:off x="3644183" y="5844264"/>
            <a:ext cx="1262381" cy="773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6" descr="Image associÃ©e"/>
          <p:cNvPicPr preferRelativeResize="0"/>
          <p:nvPr/>
        </p:nvPicPr>
        <p:blipFill rotWithShape="1">
          <a:blip r:embed="rId6">
            <a:alphaModFix/>
          </a:blip>
          <a:srcRect l="-1113" t="26700" r="1112" b="25315"/>
          <a:stretch/>
        </p:blipFill>
        <p:spPr>
          <a:xfrm>
            <a:off x="311978" y="5844264"/>
            <a:ext cx="1619531" cy="777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16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/>
          <p:nvPr/>
        </p:nvSpPr>
        <p:spPr>
          <a:xfrm>
            <a:off x="444500" y="870102"/>
            <a:ext cx="7315200" cy="335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Outline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-"/>
            </a:pPr>
            <a:r>
              <a:rPr lang="fr-FR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Introduction to Pluralism  </a:t>
            </a:r>
            <a:endParaRPr/>
          </a:p>
          <a:p>
            <a:pPr marL="342900" marR="0" lvl="0" indent="-3429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-"/>
            </a:pPr>
            <a:r>
              <a:rPr lang="fr-FR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Towards a pluralist High School Syllabus</a:t>
            </a:r>
            <a:endParaRPr/>
          </a:p>
          <a:p>
            <a:pPr marL="342900" marR="0" lvl="0" indent="-3429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-"/>
            </a:pPr>
            <a:r>
              <a:rPr lang="fr-FR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RE:NL, Why our mission matters    </a:t>
            </a:r>
            <a:r>
              <a:rPr lang="fr-FR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41700"/>
            <a:ext cx="2409370" cy="71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/>
        </p:nvSpPr>
        <p:spPr>
          <a:xfrm>
            <a:off x="339218" y="561133"/>
            <a:ext cx="8304756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 to Pluralism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218" y="5891916"/>
            <a:ext cx="2323070" cy="58076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/>
        </p:nvSpPr>
        <p:spPr>
          <a:xfrm>
            <a:off x="419622" y="2465050"/>
            <a:ext cx="8304756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students should be taught pluralistic economics?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/>
        </p:nvSpPr>
        <p:spPr>
          <a:xfrm>
            <a:off x="-1490090" y="-2080200"/>
            <a:ext cx="8304756" cy="5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Pluralism in Economics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171" y="5551616"/>
            <a:ext cx="2323070" cy="5807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" name="Google Shape;126;p17"/>
          <p:cNvGrpSpPr/>
          <p:nvPr/>
        </p:nvGrpSpPr>
        <p:grpSpPr>
          <a:xfrm>
            <a:off x="2083691" y="1100364"/>
            <a:ext cx="5289573" cy="4657270"/>
            <a:chOff x="1909520" y="0"/>
            <a:chExt cx="5289573" cy="4657270"/>
          </a:xfrm>
        </p:grpSpPr>
        <p:sp>
          <p:nvSpPr>
            <p:cNvPr id="127" name="Google Shape;127;p17"/>
            <p:cNvSpPr/>
            <p:nvPr/>
          </p:nvSpPr>
          <p:spPr>
            <a:xfrm>
              <a:off x="3626524" y="1502666"/>
              <a:ext cx="1909660" cy="1651934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 txBox="1"/>
            <p:nvPr/>
          </p:nvSpPr>
          <p:spPr>
            <a:xfrm>
              <a:off x="3942982" y="1776415"/>
              <a:ext cx="1276744" cy="1104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600"/>
                <a:buFont typeface="Calibri"/>
                <a:buNone/>
              </a:pPr>
              <a:r>
                <a:rPr lang="fr-FR" sz="1600" b="0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Understanding the Economy</a:t>
              </a:r>
              <a:endParaRPr sz="1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4880602" y="712096"/>
              <a:ext cx="720509" cy="620814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3602478" y="0"/>
              <a:ext cx="1878632" cy="1353868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7"/>
            <p:cNvSpPr txBox="1"/>
            <p:nvPr/>
          </p:nvSpPr>
          <p:spPr>
            <a:xfrm>
              <a:off x="3887964" y="205740"/>
              <a:ext cx="1307660" cy="94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fr-FR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Foundations of Economics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fr-FR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(History of Economics)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7"/>
            <p:cNvSpPr/>
            <p:nvPr/>
          </p:nvSpPr>
          <p:spPr>
            <a:xfrm>
              <a:off x="5721493" y="1872688"/>
              <a:ext cx="720509" cy="620814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7"/>
            <p:cNvSpPr/>
            <p:nvPr/>
          </p:nvSpPr>
          <p:spPr>
            <a:xfrm>
              <a:off x="5303373" y="667663"/>
              <a:ext cx="1811339" cy="1422739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FFD184"/>
            </a:solidFill>
            <a:ln w="9525" cap="flat" cmpd="sng">
              <a:solidFill>
                <a:srgbClr val="FFD18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7"/>
            <p:cNvSpPr txBox="1"/>
            <p:nvPr/>
          </p:nvSpPr>
          <p:spPr>
            <a:xfrm>
              <a:off x="5589810" y="892649"/>
              <a:ext cx="1238465" cy="972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fr-FR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Heterodox Economics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5137356" y="3182779"/>
              <a:ext cx="720509" cy="620814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2070554" y="729345"/>
              <a:ext cx="1811339" cy="1422739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FFD184"/>
            </a:solidFill>
            <a:ln w="9525" cap="flat" cmpd="sng">
              <a:solidFill>
                <a:srgbClr val="FFD18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7"/>
            <p:cNvSpPr txBox="1"/>
            <p:nvPr/>
          </p:nvSpPr>
          <p:spPr>
            <a:xfrm>
              <a:off x="2356991" y="954331"/>
              <a:ext cx="1238465" cy="972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3583442" y="3243035"/>
              <a:ext cx="930307" cy="772286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7"/>
            <p:cNvSpPr/>
            <p:nvPr/>
          </p:nvSpPr>
          <p:spPr>
            <a:xfrm>
              <a:off x="5367487" y="2301918"/>
              <a:ext cx="1831606" cy="1353868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7"/>
            <p:cNvSpPr txBox="1"/>
            <p:nvPr/>
          </p:nvSpPr>
          <p:spPr>
            <a:xfrm>
              <a:off x="5649054" y="2510044"/>
              <a:ext cx="1268472" cy="937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fr-FR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Mainstream Economics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2833680" y="2158645"/>
              <a:ext cx="720509" cy="620814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1909520" y="2469693"/>
              <a:ext cx="1990182" cy="1389421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7"/>
            <p:cNvSpPr txBox="1"/>
            <p:nvPr/>
          </p:nvSpPr>
          <p:spPr>
            <a:xfrm>
              <a:off x="2207688" y="2677855"/>
              <a:ext cx="1393846" cy="973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fr-FR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Real World Ex</a:t>
              </a:r>
              <a:r>
                <a:rPr lang="fr-F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amples</a:t>
              </a:r>
              <a:r>
                <a:rPr lang="fr-FR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3586165" y="3209213"/>
              <a:ext cx="2082702" cy="1448057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FFD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7"/>
            <p:cNvSpPr txBox="1"/>
            <p:nvPr/>
          </p:nvSpPr>
          <p:spPr>
            <a:xfrm>
              <a:off x="3897627" y="3425766"/>
              <a:ext cx="1459778" cy="10149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fr-FR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Recognition of these models strenghts &amp; weaknesses 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17"/>
          <p:cNvSpPr txBox="1"/>
          <p:nvPr/>
        </p:nvSpPr>
        <p:spPr>
          <a:xfrm>
            <a:off x="2257425" y="2347411"/>
            <a:ext cx="23145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Interdiscipl</a:t>
            </a: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fr-F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narity</a:t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/>
          <p:nvPr/>
        </p:nvSpPr>
        <p:spPr>
          <a:xfrm>
            <a:off x="339218" y="561133"/>
            <a:ext cx="83047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Diversity of Undergraduate Economic Education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218" y="5891916"/>
            <a:ext cx="2323070" cy="580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369" y="1145908"/>
            <a:ext cx="7200800" cy="408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29691" y="4981089"/>
            <a:ext cx="2105025" cy="1671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25835" y="4981089"/>
            <a:ext cx="2105025" cy="1671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33547" y="4981089"/>
            <a:ext cx="2105025" cy="1671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18"/>
          <p:cNvGrpSpPr/>
          <p:nvPr/>
        </p:nvGrpSpPr>
        <p:grpSpPr>
          <a:xfrm>
            <a:off x="1016913" y="1089000"/>
            <a:ext cx="7774200" cy="4680000"/>
            <a:chOff x="0" y="464140"/>
            <a:chExt cx="7774200" cy="4680000"/>
          </a:xfrm>
        </p:grpSpPr>
        <p:sp>
          <p:nvSpPr>
            <p:cNvPr id="159" name="Google Shape;159;p18"/>
            <p:cNvSpPr/>
            <p:nvPr/>
          </p:nvSpPr>
          <p:spPr>
            <a:xfrm>
              <a:off x="0" y="464140"/>
              <a:ext cx="7774200" cy="4680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D184"/>
            </a:solidFill>
            <a:ln w="12700" cap="flat" cmpd="sng">
              <a:solidFill>
                <a:srgbClr val="FFD18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3802001" y="1579290"/>
              <a:ext cx="3194840" cy="234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 txBox="1"/>
            <p:nvPr/>
          </p:nvSpPr>
          <p:spPr>
            <a:xfrm>
              <a:off x="3802001" y="1579290"/>
              <a:ext cx="3194840" cy="234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84475" rIns="0" bIns="284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fr-FR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Can we also observe this lack of Pluralism at High School?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622946" y="1579290"/>
              <a:ext cx="2874613" cy="234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 txBox="1"/>
            <p:nvPr/>
          </p:nvSpPr>
          <p:spPr>
            <a:xfrm>
              <a:off x="622946" y="1579290"/>
              <a:ext cx="2874613" cy="234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84475" rIns="0" bIns="284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fr-FR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This is what we observe at University… 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16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/>
          <p:nvPr/>
        </p:nvSpPr>
        <p:spPr>
          <a:xfrm>
            <a:off x="2662288" y="1464960"/>
            <a:ext cx="5638680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Towards a Pluralist Economic Syllabus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218" y="6075371"/>
            <a:ext cx="2323070" cy="580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/>
          <p:nvPr/>
        </p:nvSpPr>
        <p:spPr>
          <a:xfrm>
            <a:off x="339218" y="561133"/>
            <a:ext cx="8304756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chemeClr val="dk1"/>
                </a:solidFill>
              </a:rPr>
              <a:t>The High School Curriculum:</a:t>
            </a:r>
            <a:endParaRPr sz="3200" b="1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218" y="5891916"/>
            <a:ext cx="2323070" cy="580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63" y="1965051"/>
            <a:ext cx="7670675" cy="188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4688" y="4668606"/>
            <a:ext cx="216217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12638" y="3936574"/>
            <a:ext cx="6918743" cy="202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/>
          <p:nvPr/>
        </p:nvSpPr>
        <p:spPr>
          <a:xfrm>
            <a:off x="339218" y="561133"/>
            <a:ext cx="83049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218" y="5891916"/>
            <a:ext cx="2323070" cy="580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975" y="2192233"/>
            <a:ext cx="8448675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24850" y="5612313"/>
            <a:ext cx="6519149" cy="113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255334"/>
            <a:ext cx="9143999" cy="1084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7663" y="504125"/>
            <a:ext cx="8448675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967</Words>
  <Application>Microsoft Office PowerPoint</Application>
  <PresentationFormat>Diavoorstelling (4:3)</PresentationFormat>
  <Paragraphs>195</Paragraphs>
  <Slides>24</Slides>
  <Notes>24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Our resources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Etchenique Clara</dc:creator>
  <cp:lastModifiedBy>G v Heck</cp:lastModifiedBy>
  <cp:revision>1</cp:revision>
  <dcterms:modified xsi:type="dcterms:W3CDTF">2019-03-21T12:20:45Z</dcterms:modified>
</cp:coreProperties>
</file>