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561" r:id="rId5"/>
    <p:sldId id="559" r:id="rId6"/>
    <p:sldId id="560" r:id="rId7"/>
    <p:sldId id="562" r:id="rId8"/>
    <p:sldId id="564" r:id="rId9"/>
    <p:sldId id="5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Stijl, gemiddeld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5" d="100"/>
          <a:sy n="65" d="100"/>
        </p:scale>
        <p:origin x="51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er%20van%20bergeijk\Dropbox\deglobalization%202.0\EE%20manuscript\chapter%203\2016%20survey%20globalization%20you%20gov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 err="1"/>
              <a:t>Openheid</a:t>
            </a:r>
            <a:r>
              <a:rPr lang="en-GB" sz="1600" b="1" dirty="0"/>
              <a:t> van de </a:t>
            </a:r>
            <a:r>
              <a:rPr lang="en-GB" sz="1600" b="1" dirty="0" err="1"/>
              <a:t>wereldeconomie</a:t>
            </a:r>
            <a:r>
              <a:rPr lang="en-GB" sz="1600" b="1" dirty="0"/>
              <a:t> (</a:t>
            </a:r>
            <a:r>
              <a:rPr lang="en-GB" sz="1600" b="1" dirty="0" err="1"/>
              <a:t>wereldhandel</a:t>
            </a:r>
            <a:r>
              <a:rPr lang="en-GB" sz="1600" b="1" dirty="0"/>
              <a:t> in </a:t>
            </a:r>
            <a:r>
              <a:rPr lang="en-GB" sz="1600" b="1" dirty="0" err="1"/>
              <a:t>procent</a:t>
            </a:r>
            <a:r>
              <a:rPr lang="en-GB" sz="1600" b="1" dirty="0"/>
              <a:t> van </a:t>
            </a:r>
            <a:r>
              <a:rPr lang="en-GB" sz="1600" b="1" dirty="0" err="1"/>
              <a:t>wereld</a:t>
            </a:r>
            <a:r>
              <a:rPr lang="en-GB" sz="1600" b="1" dirty="0"/>
              <a:t> </a:t>
            </a:r>
            <a:r>
              <a:rPr lang="en-GB" sz="1600" b="1" dirty="0" err="1"/>
              <a:t>productie</a:t>
            </a:r>
            <a:r>
              <a:rPr lang="en-GB" sz="1600" b="1" dirty="0"/>
              <a:t> 1880-2018)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openness of the world economy (trade in percent of world production)</c:v>
                </c:pt>
              </c:strCache>
            </c:strRef>
          </c:tx>
          <c:spPr>
            <a:ln w="4762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Blad1!$A$2:$A$140</c:f>
              <c:numCache>
                <c:formatCode>General</c:formatCode>
                <c:ptCount val="139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>
                  <c:v>1883</c:v>
                </c:pt>
                <c:pt idx="4">
                  <c:v>1884</c:v>
                </c:pt>
                <c:pt idx="5">
                  <c:v>1885</c:v>
                </c:pt>
                <c:pt idx="6">
                  <c:v>1886</c:v>
                </c:pt>
                <c:pt idx="7">
                  <c:v>1887</c:v>
                </c:pt>
                <c:pt idx="8">
                  <c:v>1888</c:v>
                </c:pt>
                <c:pt idx="9">
                  <c:v>1889</c:v>
                </c:pt>
                <c:pt idx="10">
                  <c:v>1890</c:v>
                </c:pt>
                <c:pt idx="11">
                  <c:v>1891</c:v>
                </c:pt>
                <c:pt idx="12">
                  <c:v>1892</c:v>
                </c:pt>
                <c:pt idx="13">
                  <c:v>1893</c:v>
                </c:pt>
                <c:pt idx="14">
                  <c:v>1894</c:v>
                </c:pt>
                <c:pt idx="15">
                  <c:v>1895</c:v>
                </c:pt>
                <c:pt idx="16">
                  <c:v>1896</c:v>
                </c:pt>
                <c:pt idx="17">
                  <c:v>1897</c:v>
                </c:pt>
                <c:pt idx="18">
                  <c:v>1898</c:v>
                </c:pt>
                <c:pt idx="19">
                  <c:v>1899</c:v>
                </c:pt>
                <c:pt idx="20">
                  <c:v>1900</c:v>
                </c:pt>
                <c:pt idx="21">
                  <c:v>1901</c:v>
                </c:pt>
                <c:pt idx="22">
                  <c:v>1902</c:v>
                </c:pt>
                <c:pt idx="23">
                  <c:v>1903</c:v>
                </c:pt>
                <c:pt idx="24">
                  <c:v>1904</c:v>
                </c:pt>
                <c:pt idx="25">
                  <c:v>1905</c:v>
                </c:pt>
                <c:pt idx="26">
                  <c:v>1906</c:v>
                </c:pt>
                <c:pt idx="27">
                  <c:v>1907</c:v>
                </c:pt>
                <c:pt idx="28">
                  <c:v>1908</c:v>
                </c:pt>
                <c:pt idx="29">
                  <c:v>1909</c:v>
                </c:pt>
                <c:pt idx="30">
                  <c:v>1910</c:v>
                </c:pt>
                <c:pt idx="31">
                  <c:v>1911</c:v>
                </c:pt>
                <c:pt idx="32">
                  <c:v>1912</c:v>
                </c:pt>
                <c:pt idx="33">
                  <c:v>1913</c:v>
                </c:pt>
                <c:pt idx="34">
                  <c:v>1914</c:v>
                </c:pt>
                <c:pt idx="35">
                  <c:v>1915</c:v>
                </c:pt>
                <c:pt idx="36">
                  <c:v>1916</c:v>
                </c:pt>
                <c:pt idx="37">
                  <c:v>1917</c:v>
                </c:pt>
                <c:pt idx="38">
                  <c:v>1918</c:v>
                </c:pt>
                <c:pt idx="39">
                  <c:v>1919</c:v>
                </c:pt>
                <c:pt idx="40">
                  <c:v>1920</c:v>
                </c:pt>
                <c:pt idx="41">
                  <c:v>1921</c:v>
                </c:pt>
                <c:pt idx="42">
                  <c:v>1922</c:v>
                </c:pt>
                <c:pt idx="43">
                  <c:v>1923</c:v>
                </c:pt>
                <c:pt idx="44">
                  <c:v>1924</c:v>
                </c:pt>
                <c:pt idx="45">
                  <c:v>1925</c:v>
                </c:pt>
                <c:pt idx="46">
                  <c:v>1926</c:v>
                </c:pt>
                <c:pt idx="47">
                  <c:v>1927</c:v>
                </c:pt>
                <c:pt idx="48">
                  <c:v>1928</c:v>
                </c:pt>
                <c:pt idx="49">
                  <c:v>1929</c:v>
                </c:pt>
                <c:pt idx="50">
                  <c:v>1930</c:v>
                </c:pt>
                <c:pt idx="51">
                  <c:v>1931</c:v>
                </c:pt>
                <c:pt idx="52">
                  <c:v>1932</c:v>
                </c:pt>
                <c:pt idx="53">
                  <c:v>1933</c:v>
                </c:pt>
                <c:pt idx="54">
                  <c:v>1934</c:v>
                </c:pt>
                <c:pt idx="55">
                  <c:v>1935</c:v>
                </c:pt>
                <c:pt idx="56">
                  <c:v>1936</c:v>
                </c:pt>
                <c:pt idx="57">
                  <c:v>1937</c:v>
                </c:pt>
                <c:pt idx="58">
                  <c:v>1938</c:v>
                </c:pt>
                <c:pt idx="59">
                  <c:v>1939</c:v>
                </c:pt>
                <c:pt idx="60">
                  <c:v>1940</c:v>
                </c:pt>
                <c:pt idx="61">
                  <c:v>1941</c:v>
                </c:pt>
                <c:pt idx="62">
                  <c:v>1942</c:v>
                </c:pt>
                <c:pt idx="63">
                  <c:v>1943</c:v>
                </c:pt>
                <c:pt idx="64">
                  <c:v>1944</c:v>
                </c:pt>
                <c:pt idx="65">
                  <c:v>1945</c:v>
                </c:pt>
                <c:pt idx="66">
                  <c:v>1946</c:v>
                </c:pt>
                <c:pt idx="67">
                  <c:v>1947</c:v>
                </c:pt>
                <c:pt idx="68">
                  <c:v>1948</c:v>
                </c:pt>
                <c:pt idx="69">
                  <c:v>1949</c:v>
                </c:pt>
                <c:pt idx="70">
                  <c:v>1950</c:v>
                </c:pt>
                <c:pt idx="71">
                  <c:v>1951</c:v>
                </c:pt>
                <c:pt idx="72">
                  <c:v>1952</c:v>
                </c:pt>
                <c:pt idx="73">
                  <c:v>1953</c:v>
                </c:pt>
                <c:pt idx="74">
                  <c:v>1954</c:v>
                </c:pt>
                <c:pt idx="75">
                  <c:v>1955</c:v>
                </c:pt>
                <c:pt idx="76">
                  <c:v>1956</c:v>
                </c:pt>
                <c:pt idx="77">
                  <c:v>1957</c:v>
                </c:pt>
                <c:pt idx="78">
                  <c:v>1958</c:v>
                </c:pt>
                <c:pt idx="79">
                  <c:v>1959</c:v>
                </c:pt>
                <c:pt idx="80">
                  <c:v>1960</c:v>
                </c:pt>
                <c:pt idx="81">
                  <c:v>1961</c:v>
                </c:pt>
                <c:pt idx="82">
                  <c:v>1962</c:v>
                </c:pt>
                <c:pt idx="83">
                  <c:v>1963</c:v>
                </c:pt>
                <c:pt idx="84">
                  <c:v>1964</c:v>
                </c:pt>
                <c:pt idx="85">
                  <c:v>1965</c:v>
                </c:pt>
                <c:pt idx="86">
                  <c:v>1966</c:v>
                </c:pt>
                <c:pt idx="87">
                  <c:v>1967</c:v>
                </c:pt>
                <c:pt idx="88">
                  <c:v>1968</c:v>
                </c:pt>
                <c:pt idx="89">
                  <c:v>1969</c:v>
                </c:pt>
                <c:pt idx="90">
                  <c:v>1970</c:v>
                </c:pt>
                <c:pt idx="91">
                  <c:v>1971</c:v>
                </c:pt>
                <c:pt idx="92">
                  <c:v>1972</c:v>
                </c:pt>
                <c:pt idx="93">
                  <c:v>1973</c:v>
                </c:pt>
                <c:pt idx="94">
                  <c:v>1974</c:v>
                </c:pt>
                <c:pt idx="95">
                  <c:v>1975</c:v>
                </c:pt>
                <c:pt idx="96">
                  <c:v>1976</c:v>
                </c:pt>
                <c:pt idx="97">
                  <c:v>1977</c:v>
                </c:pt>
                <c:pt idx="98">
                  <c:v>1978</c:v>
                </c:pt>
                <c:pt idx="99">
                  <c:v>1979</c:v>
                </c:pt>
                <c:pt idx="100">
                  <c:v>1980</c:v>
                </c:pt>
                <c:pt idx="101">
                  <c:v>1981</c:v>
                </c:pt>
                <c:pt idx="102">
                  <c:v>1982</c:v>
                </c:pt>
                <c:pt idx="103">
                  <c:v>1983</c:v>
                </c:pt>
                <c:pt idx="104">
                  <c:v>1984</c:v>
                </c:pt>
                <c:pt idx="105">
                  <c:v>1985</c:v>
                </c:pt>
                <c:pt idx="106">
                  <c:v>1986</c:v>
                </c:pt>
                <c:pt idx="107">
                  <c:v>1987</c:v>
                </c:pt>
                <c:pt idx="108">
                  <c:v>1988</c:v>
                </c:pt>
                <c:pt idx="109">
                  <c:v>1989</c:v>
                </c:pt>
                <c:pt idx="110">
                  <c:v>1990</c:v>
                </c:pt>
                <c:pt idx="111">
                  <c:v>1991</c:v>
                </c:pt>
                <c:pt idx="112">
                  <c:v>1992</c:v>
                </c:pt>
                <c:pt idx="113">
                  <c:v>1993</c:v>
                </c:pt>
                <c:pt idx="114">
                  <c:v>1994</c:v>
                </c:pt>
                <c:pt idx="115">
                  <c:v>1995</c:v>
                </c:pt>
                <c:pt idx="116">
                  <c:v>1996</c:v>
                </c:pt>
                <c:pt idx="117">
                  <c:v>1997</c:v>
                </c:pt>
                <c:pt idx="118">
                  <c:v>1998</c:v>
                </c:pt>
                <c:pt idx="119">
                  <c:v>1999</c:v>
                </c:pt>
                <c:pt idx="120">
                  <c:v>2000</c:v>
                </c:pt>
                <c:pt idx="121">
                  <c:v>2001</c:v>
                </c:pt>
                <c:pt idx="122">
                  <c:v>2002</c:v>
                </c:pt>
                <c:pt idx="123">
                  <c:v>2003</c:v>
                </c:pt>
                <c:pt idx="124">
                  <c:v>2004</c:v>
                </c:pt>
                <c:pt idx="125">
                  <c:v>2005</c:v>
                </c:pt>
                <c:pt idx="126">
                  <c:v>2006</c:v>
                </c:pt>
                <c:pt idx="127">
                  <c:v>2007</c:v>
                </c:pt>
                <c:pt idx="128">
                  <c:v>2008</c:v>
                </c:pt>
                <c:pt idx="129">
                  <c:v>2009</c:v>
                </c:pt>
                <c:pt idx="130">
                  <c:v>2010</c:v>
                </c:pt>
                <c:pt idx="131">
                  <c:v>2011</c:v>
                </c:pt>
                <c:pt idx="132">
                  <c:v>2012</c:v>
                </c:pt>
                <c:pt idx="133">
                  <c:v>2013</c:v>
                </c:pt>
                <c:pt idx="134">
                  <c:v>2014</c:v>
                </c:pt>
                <c:pt idx="135">
                  <c:v>2015</c:v>
                </c:pt>
                <c:pt idx="136">
                  <c:v>2016</c:v>
                </c:pt>
                <c:pt idx="137">
                  <c:v>2017</c:v>
                </c:pt>
                <c:pt idx="138">
                  <c:v>2018</c:v>
                </c:pt>
              </c:numCache>
            </c:numRef>
          </c:cat>
          <c:val>
            <c:numRef>
              <c:f>Blad1!$B$2:$B$140</c:f>
              <c:numCache>
                <c:formatCode>General</c:formatCode>
                <c:ptCount val="139"/>
                <c:pt idx="0">
                  <c:v>17.657165281161078</c:v>
                </c:pt>
                <c:pt idx="1">
                  <c:v>17.81678060346475</c:v>
                </c:pt>
                <c:pt idx="2">
                  <c:v>18.177691344100683</c:v>
                </c:pt>
                <c:pt idx="3">
                  <c:v>18.435837661092794</c:v>
                </c:pt>
                <c:pt idx="4">
                  <c:v>18.509760595084558</c:v>
                </c:pt>
                <c:pt idx="5">
                  <c:v>18.529803943578411</c:v>
                </c:pt>
                <c:pt idx="6">
                  <c:v>18.659133518749485</c:v>
                </c:pt>
                <c:pt idx="7">
                  <c:v>18.453086919130879</c:v>
                </c:pt>
                <c:pt idx="8">
                  <c:v>19.28100178381322</c:v>
                </c:pt>
                <c:pt idx="9">
                  <c:v>19.50578546894511</c:v>
                </c:pt>
                <c:pt idx="10">
                  <c:v>19.658238969887719</c:v>
                </c:pt>
                <c:pt idx="11">
                  <c:v>19.589549416093895</c:v>
                </c:pt>
                <c:pt idx="12">
                  <c:v>18.456181514271933</c:v>
                </c:pt>
                <c:pt idx="13">
                  <c:v>18.540195810093827</c:v>
                </c:pt>
                <c:pt idx="14">
                  <c:v>18.754679874763774</c:v>
                </c:pt>
                <c:pt idx="15">
                  <c:v>20.681433062707463</c:v>
                </c:pt>
                <c:pt idx="16">
                  <c:v>21.304800072322376</c:v>
                </c:pt>
                <c:pt idx="17">
                  <c:v>20.906046491286553</c:v>
                </c:pt>
                <c:pt idx="18">
                  <c:v>20.812261937835665</c:v>
                </c:pt>
                <c:pt idx="19">
                  <c:v>19.430395214654883</c:v>
                </c:pt>
                <c:pt idx="20">
                  <c:v>19.962291628887304</c:v>
                </c:pt>
                <c:pt idx="21">
                  <c:v>20.07826307311181</c:v>
                </c:pt>
                <c:pt idx="22">
                  <c:v>20.717490570843534</c:v>
                </c:pt>
                <c:pt idx="23">
                  <c:v>20.667440918088115</c:v>
                </c:pt>
                <c:pt idx="24">
                  <c:v>21.815044976946364</c:v>
                </c:pt>
                <c:pt idx="25">
                  <c:v>21.83349038318466</c:v>
                </c:pt>
                <c:pt idx="26">
                  <c:v>20.492972857686624</c:v>
                </c:pt>
                <c:pt idx="27">
                  <c:v>20.326867294453052</c:v>
                </c:pt>
                <c:pt idx="28">
                  <c:v>21.981749258121226</c:v>
                </c:pt>
                <c:pt idx="29">
                  <c:v>21.882032295200275</c:v>
                </c:pt>
                <c:pt idx="30">
                  <c:v>22.176558684047777</c:v>
                </c:pt>
                <c:pt idx="31">
                  <c:v>23.076595187444688</c:v>
                </c:pt>
                <c:pt idx="32">
                  <c:v>22.90689478879715</c:v>
                </c:pt>
                <c:pt idx="44">
                  <c:v>20.115217540395946</c:v>
                </c:pt>
                <c:pt idx="45">
                  <c:v>20.824772196369373</c:v>
                </c:pt>
                <c:pt idx="46">
                  <c:v>20.781688874589204</c:v>
                </c:pt>
                <c:pt idx="47">
                  <c:v>21.761693471612919</c:v>
                </c:pt>
                <c:pt idx="48">
                  <c:v>21.951791145575534</c:v>
                </c:pt>
                <c:pt idx="49">
                  <c:v>22.150088168576538</c:v>
                </c:pt>
                <c:pt idx="70">
                  <c:v>17.077858856134096</c:v>
                </c:pt>
                <c:pt idx="71">
                  <c:v>17.809181753857676</c:v>
                </c:pt>
                <c:pt idx="72">
                  <c:v>17.098581342036859</c:v>
                </c:pt>
                <c:pt idx="73">
                  <c:v>17.11205230724795</c:v>
                </c:pt>
                <c:pt idx="74">
                  <c:v>17.662266282971082</c:v>
                </c:pt>
                <c:pt idx="75">
                  <c:v>18.168924101406962</c:v>
                </c:pt>
                <c:pt idx="76">
                  <c:v>18.791953946929347</c:v>
                </c:pt>
                <c:pt idx="77">
                  <c:v>19.35792748783382</c:v>
                </c:pt>
                <c:pt idx="78">
                  <c:v>18.736558920181434</c:v>
                </c:pt>
                <c:pt idx="79">
                  <c:v>19.710096335485552</c:v>
                </c:pt>
                <c:pt idx="80">
                  <c:v>20.396299549418043</c:v>
                </c:pt>
                <c:pt idx="81">
                  <c:v>20.642554308684183</c:v>
                </c:pt>
                <c:pt idx="82">
                  <c:v>19.888143475740502</c:v>
                </c:pt>
                <c:pt idx="83">
                  <c:v>20.322150421429125</c:v>
                </c:pt>
                <c:pt idx="84">
                  <c:v>20.234208381030044</c:v>
                </c:pt>
                <c:pt idx="85">
                  <c:v>20.36380585321767</c:v>
                </c:pt>
                <c:pt idx="86">
                  <c:v>20.914244052644506</c:v>
                </c:pt>
                <c:pt idx="87">
                  <c:v>20.619716366790882</c:v>
                </c:pt>
                <c:pt idx="88">
                  <c:v>21.779926061332567</c:v>
                </c:pt>
                <c:pt idx="89">
                  <c:v>22.227375345027575</c:v>
                </c:pt>
                <c:pt idx="90">
                  <c:v>22.623338216902152</c:v>
                </c:pt>
                <c:pt idx="91">
                  <c:v>22.719821522775064</c:v>
                </c:pt>
                <c:pt idx="92">
                  <c:v>22.871997849335848</c:v>
                </c:pt>
                <c:pt idx="93">
                  <c:v>25.343883260839853</c:v>
                </c:pt>
                <c:pt idx="94">
                  <c:v>29.762733044171707</c:v>
                </c:pt>
                <c:pt idx="95">
                  <c:v>28.036333059271808</c:v>
                </c:pt>
                <c:pt idx="96">
                  <c:v>28.735393710412847</c:v>
                </c:pt>
                <c:pt idx="97">
                  <c:v>28.884611194387077</c:v>
                </c:pt>
                <c:pt idx="98">
                  <c:v>28.381530652903127</c:v>
                </c:pt>
                <c:pt idx="99">
                  <c:v>30.330024716390533</c:v>
                </c:pt>
                <c:pt idx="100">
                  <c:v>32.827095663445647</c:v>
                </c:pt>
                <c:pt idx="101">
                  <c:v>33.232068657799843</c:v>
                </c:pt>
                <c:pt idx="102">
                  <c:v>32.377418612532153</c:v>
                </c:pt>
                <c:pt idx="103">
                  <c:v>31.663063963361601</c:v>
                </c:pt>
                <c:pt idx="104">
                  <c:v>32.874002920661169</c:v>
                </c:pt>
                <c:pt idx="105">
                  <c:v>32.517736644764831</c:v>
                </c:pt>
                <c:pt idx="106">
                  <c:v>30.084519686569255</c:v>
                </c:pt>
                <c:pt idx="107">
                  <c:v>30.927336486044172</c:v>
                </c:pt>
                <c:pt idx="108">
                  <c:v>32.186176640953654</c:v>
                </c:pt>
                <c:pt idx="109">
                  <c:v>32.947595864302151</c:v>
                </c:pt>
                <c:pt idx="110">
                  <c:v>33.000162315477709</c:v>
                </c:pt>
                <c:pt idx="111">
                  <c:v>32.824637541341367</c:v>
                </c:pt>
                <c:pt idx="112">
                  <c:v>34.959847109244528</c:v>
                </c:pt>
                <c:pt idx="113">
                  <c:v>34.309850870191916</c:v>
                </c:pt>
                <c:pt idx="114">
                  <c:v>35.146994512623515</c:v>
                </c:pt>
                <c:pt idx="115">
                  <c:v>36.868278012202389</c:v>
                </c:pt>
                <c:pt idx="116">
                  <c:v>37.254126825676316</c:v>
                </c:pt>
                <c:pt idx="117">
                  <c:v>38.766714450860412</c:v>
                </c:pt>
                <c:pt idx="118">
                  <c:v>39.212277641669672</c:v>
                </c:pt>
                <c:pt idx="119">
                  <c:v>39.703046001523688</c:v>
                </c:pt>
                <c:pt idx="120">
                  <c:v>43.450314250778746</c:v>
                </c:pt>
                <c:pt idx="121">
                  <c:v>42.54070021455545</c:v>
                </c:pt>
                <c:pt idx="122">
                  <c:v>42.227567708992311</c:v>
                </c:pt>
                <c:pt idx="123">
                  <c:v>43.235722436505952</c:v>
                </c:pt>
                <c:pt idx="124">
                  <c:v>45.898452431887854</c:v>
                </c:pt>
                <c:pt idx="125">
                  <c:v>47.593739348331141</c:v>
                </c:pt>
                <c:pt idx="126">
                  <c:v>49.64883053831992</c:v>
                </c:pt>
                <c:pt idx="127">
                  <c:v>50.072059181435989</c:v>
                </c:pt>
                <c:pt idx="128">
                  <c:v>51.530000299892855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68-4E2C-ABDD-5FC2D8D97B6D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Blad1!$A$2:$A$140</c:f>
              <c:numCache>
                <c:formatCode>General</c:formatCode>
                <c:ptCount val="139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>
                  <c:v>1883</c:v>
                </c:pt>
                <c:pt idx="4">
                  <c:v>1884</c:v>
                </c:pt>
                <c:pt idx="5">
                  <c:v>1885</c:v>
                </c:pt>
                <c:pt idx="6">
                  <c:v>1886</c:v>
                </c:pt>
                <c:pt idx="7">
                  <c:v>1887</c:v>
                </c:pt>
                <c:pt idx="8">
                  <c:v>1888</c:v>
                </c:pt>
                <c:pt idx="9">
                  <c:v>1889</c:v>
                </c:pt>
                <c:pt idx="10">
                  <c:v>1890</c:v>
                </c:pt>
                <c:pt idx="11">
                  <c:v>1891</c:v>
                </c:pt>
                <c:pt idx="12">
                  <c:v>1892</c:v>
                </c:pt>
                <c:pt idx="13">
                  <c:v>1893</c:v>
                </c:pt>
                <c:pt idx="14">
                  <c:v>1894</c:v>
                </c:pt>
                <c:pt idx="15">
                  <c:v>1895</c:v>
                </c:pt>
                <c:pt idx="16">
                  <c:v>1896</c:v>
                </c:pt>
                <c:pt idx="17">
                  <c:v>1897</c:v>
                </c:pt>
                <c:pt idx="18">
                  <c:v>1898</c:v>
                </c:pt>
                <c:pt idx="19">
                  <c:v>1899</c:v>
                </c:pt>
                <c:pt idx="20">
                  <c:v>1900</c:v>
                </c:pt>
                <c:pt idx="21">
                  <c:v>1901</c:v>
                </c:pt>
                <c:pt idx="22">
                  <c:v>1902</c:v>
                </c:pt>
                <c:pt idx="23">
                  <c:v>1903</c:v>
                </c:pt>
                <c:pt idx="24">
                  <c:v>1904</c:v>
                </c:pt>
                <c:pt idx="25">
                  <c:v>1905</c:v>
                </c:pt>
                <c:pt idx="26">
                  <c:v>1906</c:v>
                </c:pt>
                <c:pt idx="27">
                  <c:v>1907</c:v>
                </c:pt>
                <c:pt idx="28">
                  <c:v>1908</c:v>
                </c:pt>
                <c:pt idx="29">
                  <c:v>1909</c:v>
                </c:pt>
                <c:pt idx="30">
                  <c:v>1910</c:v>
                </c:pt>
                <c:pt idx="31">
                  <c:v>1911</c:v>
                </c:pt>
                <c:pt idx="32">
                  <c:v>1912</c:v>
                </c:pt>
                <c:pt idx="33">
                  <c:v>1913</c:v>
                </c:pt>
                <c:pt idx="34">
                  <c:v>1914</c:v>
                </c:pt>
                <c:pt idx="35">
                  <c:v>1915</c:v>
                </c:pt>
                <c:pt idx="36">
                  <c:v>1916</c:v>
                </c:pt>
                <c:pt idx="37">
                  <c:v>1917</c:v>
                </c:pt>
                <c:pt idx="38">
                  <c:v>1918</c:v>
                </c:pt>
                <c:pt idx="39">
                  <c:v>1919</c:v>
                </c:pt>
                <c:pt idx="40">
                  <c:v>1920</c:v>
                </c:pt>
                <c:pt idx="41">
                  <c:v>1921</c:v>
                </c:pt>
                <c:pt idx="42">
                  <c:v>1922</c:v>
                </c:pt>
                <c:pt idx="43">
                  <c:v>1923</c:v>
                </c:pt>
                <c:pt idx="44">
                  <c:v>1924</c:v>
                </c:pt>
                <c:pt idx="45">
                  <c:v>1925</c:v>
                </c:pt>
                <c:pt idx="46">
                  <c:v>1926</c:v>
                </c:pt>
                <c:pt idx="47">
                  <c:v>1927</c:v>
                </c:pt>
                <c:pt idx="48">
                  <c:v>1928</c:v>
                </c:pt>
                <c:pt idx="49">
                  <c:v>1929</c:v>
                </c:pt>
                <c:pt idx="50">
                  <c:v>1930</c:v>
                </c:pt>
                <c:pt idx="51">
                  <c:v>1931</c:v>
                </c:pt>
                <c:pt idx="52">
                  <c:v>1932</c:v>
                </c:pt>
                <c:pt idx="53">
                  <c:v>1933</c:v>
                </c:pt>
                <c:pt idx="54">
                  <c:v>1934</c:v>
                </c:pt>
                <c:pt idx="55">
                  <c:v>1935</c:v>
                </c:pt>
                <c:pt idx="56">
                  <c:v>1936</c:v>
                </c:pt>
                <c:pt idx="57">
                  <c:v>1937</c:v>
                </c:pt>
                <c:pt idx="58">
                  <c:v>1938</c:v>
                </c:pt>
                <c:pt idx="59">
                  <c:v>1939</c:v>
                </c:pt>
                <c:pt idx="60">
                  <c:v>1940</c:v>
                </c:pt>
                <c:pt idx="61">
                  <c:v>1941</c:v>
                </c:pt>
                <c:pt idx="62">
                  <c:v>1942</c:v>
                </c:pt>
                <c:pt idx="63">
                  <c:v>1943</c:v>
                </c:pt>
                <c:pt idx="64">
                  <c:v>1944</c:v>
                </c:pt>
                <c:pt idx="65">
                  <c:v>1945</c:v>
                </c:pt>
                <c:pt idx="66">
                  <c:v>1946</c:v>
                </c:pt>
                <c:pt idx="67">
                  <c:v>1947</c:v>
                </c:pt>
                <c:pt idx="68">
                  <c:v>1948</c:v>
                </c:pt>
                <c:pt idx="69">
                  <c:v>1949</c:v>
                </c:pt>
                <c:pt idx="70">
                  <c:v>1950</c:v>
                </c:pt>
                <c:pt idx="71">
                  <c:v>1951</c:v>
                </c:pt>
                <c:pt idx="72">
                  <c:v>1952</c:v>
                </c:pt>
                <c:pt idx="73">
                  <c:v>1953</c:v>
                </c:pt>
                <c:pt idx="74">
                  <c:v>1954</c:v>
                </c:pt>
                <c:pt idx="75">
                  <c:v>1955</c:v>
                </c:pt>
                <c:pt idx="76">
                  <c:v>1956</c:v>
                </c:pt>
                <c:pt idx="77">
                  <c:v>1957</c:v>
                </c:pt>
                <c:pt idx="78">
                  <c:v>1958</c:v>
                </c:pt>
                <c:pt idx="79">
                  <c:v>1959</c:v>
                </c:pt>
                <c:pt idx="80">
                  <c:v>1960</c:v>
                </c:pt>
                <c:pt idx="81">
                  <c:v>1961</c:v>
                </c:pt>
                <c:pt idx="82">
                  <c:v>1962</c:v>
                </c:pt>
                <c:pt idx="83">
                  <c:v>1963</c:v>
                </c:pt>
                <c:pt idx="84">
                  <c:v>1964</c:v>
                </c:pt>
                <c:pt idx="85">
                  <c:v>1965</c:v>
                </c:pt>
                <c:pt idx="86">
                  <c:v>1966</c:v>
                </c:pt>
                <c:pt idx="87">
                  <c:v>1967</c:v>
                </c:pt>
                <c:pt idx="88">
                  <c:v>1968</c:v>
                </c:pt>
                <c:pt idx="89">
                  <c:v>1969</c:v>
                </c:pt>
                <c:pt idx="90">
                  <c:v>1970</c:v>
                </c:pt>
                <c:pt idx="91">
                  <c:v>1971</c:v>
                </c:pt>
                <c:pt idx="92">
                  <c:v>1972</c:v>
                </c:pt>
                <c:pt idx="93">
                  <c:v>1973</c:v>
                </c:pt>
                <c:pt idx="94">
                  <c:v>1974</c:v>
                </c:pt>
                <c:pt idx="95">
                  <c:v>1975</c:v>
                </c:pt>
                <c:pt idx="96">
                  <c:v>1976</c:v>
                </c:pt>
                <c:pt idx="97">
                  <c:v>1977</c:v>
                </c:pt>
                <c:pt idx="98">
                  <c:v>1978</c:v>
                </c:pt>
                <c:pt idx="99">
                  <c:v>1979</c:v>
                </c:pt>
                <c:pt idx="100">
                  <c:v>1980</c:v>
                </c:pt>
                <c:pt idx="101">
                  <c:v>1981</c:v>
                </c:pt>
                <c:pt idx="102">
                  <c:v>1982</c:v>
                </c:pt>
                <c:pt idx="103">
                  <c:v>1983</c:v>
                </c:pt>
                <c:pt idx="104">
                  <c:v>1984</c:v>
                </c:pt>
                <c:pt idx="105">
                  <c:v>1985</c:v>
                </c:pt>
                <c:pt idx="106">
                  <c:v>1986</c:v>
                </c:pt>
                <c:pt idx="107">
                  <c:v>1987</c:v>
                </c:pt>
                <c:pt idx="108">
                  <c:v>1988</c:v>
                </c:pt>
                <c:pt idx="109">
                  <c:v>1989</c:v>
                </c:pt>
                <c:pt idx="110">
                  <c:v>1990</c:v>
                </c:pt>
                <c:pt idx="111">
                  <c:v>1991</c:v>
                </c:pt>
                <c:pt idx="112">
                  <c:v>1992</c:v>
                </c:pt>
                <c:pt idx="113">
                  <c:v>1993</c:v>
                </c:pt>
                <c:pt idx="114">
                  <c:v>1994</c:v>
                </c:pt>
                <c:pt idx="115">
                  <c:v>1995</c:v>
                </c:pt>
                <c:pt idx="116">
                  <c:v>1996</c:v>
                </c:pt>
                <c:pt idx="117">
                  <c:v>1997</c:v>
                </c:pt>
                <c:pt idx="118">
                  <c:v>1998</c:v>
                </c:pt>
                <c:pt idx="119">
                  <c:v>1999</c:v>
                </c:pt>
                <c:pt idx="120">
                  <c:v>2000</c:v>
                </c:pt>
                <c:pt idx="121">
                  <c:v>2001</c:v>
                </c:pt>
                <c:pt idx="122">
                  <c:v>2002</c:v>
                </c:pt>
                <c:pt idx="123">
                  <c:v>2003</c:v>
                </c:pt>
                <c:pt idx="124">
                  <c:v>2004</c:v>
                </c:pt>
                <c:pt idx="125">
                  <c:v>2005</c:v>
                </c:pt>
                <c:pt idx="126">
                  <c:v>2006</c:v>
                </c:pt>
                <c:pt idx="127">
                  <c:v>2007</c:v>
                </c:pt>
                <c:pt idx="128">
                  <c:v>2008</c:v>
                </c:pt>
                <c:pt idx="129">
                  <c:v>2009</c:v>
                </c:pt>
                <c:pt idx="130">
                  <c:v>2010</c:v>
                </c:pt>
                <c:pt idx="131">
                  <c:v>2011</c:v>
                </c:pt>
                <c:pt idx="132">
                  <c:v>2012</c:v>
                </c:pt>
                <c:pt idx="133">
                  <c:v>2013</c:v>
                </c:pt>
                <c:pt idx="134">
                  <c:v>2014</c:v>
                </c:pt>
                <c:pt idx="135">
                  <c:v>2015</c:v>
                </c:pt>
                <c:pt idx="136">
                  <c:v>2016</c:v>
                </c:pt>
                <c:pt idx="137">
                  <c:v>2017</c:v>
                </c:pt>
                <c:pt idx="138">
                  <c:v>2018</c:v>
                </c:pt>
              </c:numCache>
            </c:numRef>
          </c:cat>
          <c:val>
            <c:numRef>
              <c:f>Blad1!$C$2:$C$140</c:f>
              <c:numCache>
                <c:formatCode>General</c:formatCode>
                <c:ptCount val="139"/>
                <c:pt idx="49">
                  <c:v>22.150088168576538</c:v>
                </c:pt>
                <c:pt idx="50">
                  <c:v>21.710945994058658</c:v>
                </c:pt>
                <c:pt idx="51">
                  <c:v>21.277114203469715</c:v>
                </c:pt>
                <c:pt idx="52">
                  <c:v>19.205373461279091</c:v>
                </c:pt>
                <c:pt idx="53">
                  <c:v>19.346729057156651</c:v>
                </c:pt>
                <c:pt idx="54">
                  <c:v>19.087578796394428</c:v>
                </c:pt>
                <c:pt idx="55">
                  <c:v>19.138548198072389</c:v>
                </c:pt>
                <c:pt idx="56">
                  <c:v>18.629924837479528</c:v>
                </c:pt>
                <c:pt idx="57">
                  <c:v>20.044140483543455</c:v>
                </c:pt>
                <c:pt idx="58">
                  <c:v>18.60484148085154</c:v>
                </c:pt>
                <c:pt idx="128">
                  <c:v>51.530000299892855</c:v>
                </c:pt>
                <c:pt idx="129">
                  <c:v>44.339030010772625</c:v>
                </c:pt>
                <c:pt idx="130">
                  <c:v>48.233388769925035</c:v>
                </c:pt>
                <c:pt idx="131">
                  <c:v>51.299372267024211</c:v>
                </c:pt>
                <c:pt idx="132">
                  <c:v>51.303879655156472</c:v>
                </c:pt>
                <c:pt idx="133">
                  <c:v>50.901999580060036</c:v>
                </c:pt>
                <c:pt idx="134">
                  <c:v>50.717571684437125</c:v>
                </c:pt>
                <c:pt idx="135">
                  <c:v>49.056573147644158</c:v>
                </c:pt>
                <c:pt idx="136">
                  <c:v>47.80683295802325</c:v>
                </c:pt>
                <c:pt idx="137">
                  <c:v>48.326086827431716</c:v>
                </c:pt>
                <c:pt idx="138">
                  <c:v>48.53246721230974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68-4E2C-ABDD-5FC2D8D97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322496"/>
        <c:axId val="486750912"/>
      </c:lineChart>
      <c:catAx>
        <c:axId val="37332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6750912"/>
        <c:crosses val="autoZero"/>
        <c:auto val="1"/>
        <c:lblAlgn val="ctr"/>
        <c:lblOffset val="100"/>
        <c:tickLblSkip val="10"/>
        <c:noMultiLvlLbl val="0"/>
      </c:catAx>
      <c:valAx>
        <c:axId val="486750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322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strRef>
              <c:f>Blad2!$E$1</c:f>
              <c:strCache>
                <c:ptCount val="1"/>
                <c:pt idx="0">
                  <c:v>Force for bad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accent2">
                  <a:lumMod val="75000"/>
                </a:schemeClr>
              </a:solidFill>
              <a:ln w="9525">
                <a:noFill/>
              </a:ln>
              <a:effectLst/>
            </c:spPr>
          </c:marker>
          <c:trendline>
            <c:spPr>
              <a:ln w="38100" cap="rnd">
                <a:solidFill>
                  <a:schemeClr val="bg1">
                    <a:lumMod val="85000"/>
                  </a:schemeClr>
                </a:solidFill>
                <a:prstDash val="sysDash"/>
              </a:ln>
              <a:effectLst/>
            </c:spPr>
            <c:trendlineType val="poly"/>
            <c:order val="2"/>
            <c:dispRSqr val="0"/>
            <c:dispEq val="0"/>
          </c:trendline>
          <c:xVal>
            <c:numRef>
              <c:f>Blad2!$C$2:$C$20</c:f>
              <c:numCache>
                <c:formatCode>#,##0</c:formatCode>
                <c:ptCount val="19"/>
                <c:pt idx="0">
                  <c:v>40.799999999999997</c:v>
                </c:pt>
                <c:pt idx="1">
                  <c:v>101</c:v>
                </c:pt>
                <c:pt idx="2">
                  <c:v>72.8</c:v>
                </c:pt>
                <c:pt idx="3">
                  <c:v>61.1</c:v>
                </c:pt>
                <c:pt idx="4">
                  <c:v>58.6</c:v>
                </c:pt>
                <c:pt idx="5">
                  <c:v>84.3</c:v>
                </c:pt>
                <c:pt idx="6">
                  <c:v>371.7</c:v>
                </c:pt>
                <c:pt idx="7">
                  <c:v>40.299999999999997</c:v>
                </c:pt>
                <c:pt idx="8">
                  <c:v>37.4</c:v>
                </c:pt>
                <c:pt idx="9">
                  <c:v>128.6</c:v>
                </c:pt>
                <c:pt idx="10">
                  <c:v>67.400000000000006</c:v>
                </c:pt>
                <c:pt idx="11">
                  <c:v>64.900000000000006</c:v>
                </c:pt>
                <c:pt idx="12">
                  <c:v>61.9</c:v>
                </c:pt>
                <c:pt idx="13">
                  <c:v>310.3</c:v>
                </c:pt>
                <c:pt idx="14">
                  <c:v>83.7</c:v>
                </c:pt>
                <c:pt idx="15">
                  <c:v>121.7</c:v>
                </c:pt>
                <c:pt idx="16">
                  <c:v>167.7</c:v>
                </c:pt>
                <c:pt idx="17">
                  <c:v>26.6</c:v>
                </c:pt>
                <c:pt idx="18">
                  <c:v>184.7</c:v>
                </c:pt>
              </c:numCache>
            </c:numRef>
          </c:xVal>
          <c:yVal>
            <c:numRef>
              <c:f>Blad2!$E$2:$E$20</c:f>
              <c:numCache>
                <c:formatCode>0%</c:formatCode>
                <c:ptCount val="19"/>
                <c:pt idx="0">
                  <c:v>0.22</c:v>
                </c:pt>
                <c:pt idx="1">
                  <c:v>0.15</c:v>
                </c:pt>
                <c:pt idx="2">
                  <c:v>0.18</c:v>
                </c:pt>
                <c:pt idx="3">
                  <c:v>0.37</c:v>
                </c:pt>
                <c:pt idx="4">
                  <c:v>0.19</c:v>
                </c:pt>
                <c:pt idx="5">
                  <c:v>0.2</c:v>
                </c:pt>
                <c:pt idx="6">
                  <c:v>0.21</c:v>
                </c:pt>
                <c:pt idx="7">
                  <c:v>7.0000000000000007E-2</c:v>
                </c:pt>
                <c:pt idx="8">
                  <c:v>0.13</c:v>
                </c:pt>
                <c:pt idx="9">
                  <c:v>0.1</c:v>
                </c:pt>
                <c:pt idx="10">
                  <c:v>0.23</c:v>
                </c:pt>
                <c:pt idx="11">
                  <c:v>7.0000000000000007E-2</c:v>
                </c:pt>
                <c:pt idx="12">
                  <c:v>0.17</c:v>
                </c:pt>
                <c:pt idx="13">
                  <c:v>0.12</c:v>
                </c:pt>
                <c:pt idx="14">
                  <c:v>0.2</c:v>
                </c:pt>
                <c:pt idx="15">
                  <c:v>0.12</c:v>
                </c:pt>
                <c:pt idx="16">
                  <c:v>0.13</c:v>
                </c:pt>
                <c:pt idx="17">
                  <c:v>0.27</c:v>
                </c:pt>
                <c:pt idx="18">
                  <c:v>0.04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5F5-4EAF-9752-3D31BD6B24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7673496"/>
        <c:axId val="487679768"/>
      </c:scatterChart>
      <c:valAx>
        <c:axId val="4876734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 err="1"/>
                  <a:t>Openheid</a:t>
                </a:r>
                <a:r>
                  <a:rPr lang="en-US" dirty="0"/>
                  <a:t>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handel</a:t>
                </a:r>
                <a:r>
                  <a:rPr lang="en-US" baseline="0" dirty="0"/>
                  <a:t> in </a:t>
                </a:r>
                <a:r>
                  <a:rPr lang="en-US" baseline="0" dirty="0" err="1"/>
                  <a:t>procenten</a:t>
                </a:r>
                <a:r>
                  <a:rPr lang="en-US" baseline="0" dirty="0"/>
                  <a:t> van het BNP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7679768"/>
        <c:crosses val="autoZero"/>
        <c:crossBetween val="midCat"/>
      </c:valAx>
      <c:valAx>
        <c:axId val="4876797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r>
                  <a:rPr lang="en-GB" dirty="0"/>
                  <a:t>Percentage </a:t>
                </a:r>
                <a:r>
                  <a:rPr lang="en-GB" dirty="0" err="1"/>
                  <a:t>eens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7673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+mn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9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4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7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4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4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6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8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3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6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82C15-C9F9-480D-AAB3-B545A5E2FFB5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15C2A-BD2B-41A2-87F5-552B745617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0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78630" y="4928460"/>
            <a:ext cx="7320366" cy="89074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/>
              <a:t>Deglobalizeuren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1174" y="6004275"/>
            <a:ext cx="5393410" cy="489515"/>
          </a:xfrm>
        </p:spPr>
        <p:txBody>
          <a:bodyPr/>
          <a:lstStyle/>
          <a:p>
            <a:pPr algn="l"/>
            <a:r>
              <a:rPr lang="en-US" dirty="0" err="1"/>
              <a:t>Zien</a:t>
            </a:r>
            <a:r>
              <a:rPr lang="en-US" dirty="0"/>
              <a:t> we het </a:t>
            </a:r>
            <a:r>
              <a:rPr lang="en-US" dirty="0" err="1"/>
              <a:t>einde</a:t>
            </a:r>
            <a:r>
              <a:rPr lang="en-US" dirty="0"/>
              <a:t> van de </a:t>
            </a:r>
            <a:r>
              <a:rPr lang="en-US" dirty="0" err="1"/>
              <a:t>mondialisering</a:t>
            </a:r>
            <a:r>
              <a:rPr lang="en-US" dirty="0"/>
              <a:t>?</a:t>
            </a:r>
          </a:p>
        </p:txBody>
      </p:sp>
      <p:graphicFrame>
        <p:nvGraphicFramePr>
          <p:cNvPr id="4" name="Grafiek 4">
            <a:extLst>
              <a:ext uri="{FF2B5EF4-FFF2-40B4-BE49-F238E27FC236}">
                <a16:creationId xmlns:a16="http://schemas.microsoft.com/office/drawing/2014/main" id="{46CA029A-120D-4496-93A2-2C4899F4D8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4322107"/>
              </p:ext>
            </p:extLst>
          </p:nvPr>
        </p:nvGraphicFramePr>
        <p:xfrm>
          <a:off x="433953" y="402957"/>
          <a:ext cx="11353601" cy="452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101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Wat we </a:t>
            </a:r>
            <a:r>
              <a:rPr lang="en-US" b="1" dirty="0" err="1"/>
              <a:t>gaan</a:t>
            </a:r>
            <a:r>
              <a:rPr lang="en-US" b="1" dirty="0"/>
              <a:t> </a:t>
            </a:r>
            <a:r>
              <a:rPr lang="en-US" b="1" dirty="0" err="1"/>
              <a:t>doen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77089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lange</a:t>
            </a:r>
            <a:r>
              <a:rPr lang="en-US" dirty="0"/>
              <a:t> </a:t>
            </a:r>
            <a:r>
              <a:rPr lang="en-US" dirty="0" err="1"/>
              <a:t>golfbeweging</a:t>
            </a:r>
            <a:endParaRPr lang="en-US" dirty="0"/>
          </a:p>
          <a:p>
            <a:r>
              <a:rPr lang="en-US" dirty="0" err="1"/>
              <a:t>Kosten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baten</a:t>
            </a:r>
            <a:r>
              <a:rPr lang="en-US" dirty="0"/>
              <a:t> van </a:t>
            </a:r>
            <a:r>
              <a:rPr lang="en-US" dirty="0" err="1"/>
              <a:t>globalisering</a:t>
            </a:r>
            <a:endParaRPr lang="en-US" dirty="0"/>
          </a:p>
          <a:p>
            <a:r>
              <a:rPr lang="en-US" dirty="0" err="1"/>
              <a:t>Optimale</a:t>
            </a:r>
            <a:r>
              <a:rPr lang="en-US" dirty="0"/>
              <a:t> (de)</a:t>
            </a:r>
            <a:r>
              <a:rPr lang="en-US" dirty="0" err="1"/>
              <a:t>globalisering</a:t>
            </a:r>
            <a:endParaRPr lang="en-US" dirty="0"/>
          </a:p>
          <a:p>
            <a:r>
              <a:rPr lang="en-US" dirty="0" err="1"/>
              <a:t>Huiswerk</a:t>
            </a:r>
            <a:endParaRPr lang="en-US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5B3B77C-7B2A-4D7A-B212-3F084CE119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054" y="1825624"/>
            <a:ext cx="2728595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34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 </a:t>
            </a:r>
            <a:r>
              <a:rPr lang="en-US" b="1" dirty="0" err="1"/>
              <a:t>lange-golfbeweging</a:t>
            </a:r>
            <a:r>
              <a:rPr lang="en-US" b="1" dirty="0"/>
              <a:t>. De Roaring Twenties </a:t>
            </a:r>
            <a:r>
              <a:rPr lang="en-US" b="1" dirty="0" err="1"/>
              <a:t>en</a:t>
            </a:r>
            <a:r>
              <a:rPr lang="en-US" b="1" dirty="0"/>
              <a:t> de Roaring 2000s</a:t>
            </a:r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362571"/>
              </p:ext>
            </p:extLst>
          </p:nvPr>
        </p:nvGraphicFramePr>
        <p:xfrm>
          <a:off x="838200" y="1690687"/>
          <a:ext cx="10134599" cy="4802182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7816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1930s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2000s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Belangrijke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dalingen</a:t>
                      </a:r>
                      <a:r>
                        <a:rPr lang="en-GB" sz="1800" dirty="0">
                          <a:effectLst/>
                        </a:rPr>
                        <a:t> van </a:t>
                      </a:r>
                      <a:r>
                        <a:rPr lang="en-GB" sz="1800" dirty="0" err="1">
                          <a:effectLst/>
                        </a:rPr>
                        <a:t>transportkosten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Nieuwe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vormen</a:t>
                      </a:r>
                      <a:r>
                        <a:rPr lang="en-GB" sz="1800" dirty="0">
                          <a:effectLst/>
                        </a:rPr>
                        <a:t> van transport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Communicatie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revolutie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Opkomende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landen</a:t>
                      </a:r>
                      <a:r>
                        <a:rPr lang="en-GB" sz="1800" dirty="0">
                          <a:effectLst/>
                        </a:rPr>
                        <a:t> (</a:t>
                      </a:r>
                      <a:r>
                        <a:rPr lang="en-GB" sz="1800" dirty="0" err="1">
                          <a:effectLst/>
                        </a:rPr>
                        <a:t>recente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kapitalisten</a:t>
                      </a:r>
                      <a:r>
                        <a:rPr lang="en-GB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Clusters van </a:t>
                      </a:r>
                      <a:r>
                        <a:rPr lang="en-GB" sz="1800" dirty="0" err="1">
                          <a:effectLst/>
                        </a:rPr>
                        <a:t>sleutel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innovties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Financiele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innovatie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en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liberalisatie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kapitaalrekening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Wisseling</a:t>
                      </a:r>
                      <a:r>
                        <a:rPr lang="en-GB" sz="1800" dirty="0">
                          <a:effectLst/>
                        </a:rPr>
                        <a:t> van de </a:t>
                      </a:r>
                      <a:r>
                        <a:rPr lang="en-GB" sz="1800" dirty="0" err="1">
                          <a:effectLst/>
                        </a:rPr>
                        <a:t>wereldmacht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Spaaroverschot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wereldleider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Multilateraal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handelssysteem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Protectionisme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Economische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massamigratie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Internationale </a:t>
                      </a:r>
                      <a:r>
                        <a:rPr lang="en-GB" sz="1800" dirty="0" err="1">
                          <a:effectLst/>
                        </a:rPr>
                        <a:t>beleidscoordinatie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●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marL="7200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Internationale </a:t>
                      </a:r>
                      <a:r>
                        <a:rPr lang="en-GB" sz="1800" dirty="0" err="1">
                          <a:effectLst/>
                        </a:rPr>
                        <a:t>waardeketens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●</a:t>
                      </a:r>
                      <a:endParaRPr lang="en-US" sz="18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3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Globalisering</a:t>
            </a:r>
            <a:r>
              <a:rPr lang="en-US" b="1" dirty="0"/>
              <a:t> is </a:t>
            </a:r>
            <a:r>
              <a:rPr lang="en-US" b="1" dirty="0" err="1"/>
              <a:t>een</a:t>
            </a:r>
            <a:r>
              <a:rPr lang="en-US" b="1" dirty="0"/>
              <a:t> </a:t>
            </a:r>
            <a:r>
              <a:rPr lang="en-US" b="1" dirty="0" err="1"/>
              <a:t>kracht</a:t>
            </a:r>
            <a:r>
              <a:rPr lang="en-US" b="1" dirty="0"/>
              <a:t> ten </a:t>
            </a:r>
            <a:r>
              <a:rPr lang="en-US" b="1" dirty="0" err="1"/>
              <a:t>kwade</a:t>
            </a:r>
            <a:endParaRPr lang="en-US" b="1" dirty="0"/>
          </a:p>
        </p:txBody>
      </p:sp>
      <p:graphicFrame>
        <p:nvGraphicFramePr>
          <p:cNvPr id="10" name="Grafiek 912">
            <a:extLst>
              <a:ext uri="{FF2B5EF4-FFF2-40B4-BE49-F238E27FC236}">
                <a16:creationId xmlns:a16="http://schemas.microsoft.com/office/drawing/2014/main" id="{9E79A8EF-DEEB-490B-AB02-D5B0936E54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0455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1">
            <a:extLst>
              <a:ext uri="{FF2B5EF4-FFF2-40B4-BE49-F238E27FC236}">
                <a16:creationId xmlns:a16="http://schemas.microsoft.com/office/drawing/2014/main" id="{2B1E3C73-3195-4524-BE4B-A0750E4BDB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6618" y="6311900"/>
            <a:ext cx="5504997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032447-1931-4B34-822F-AB73C3331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chemeClr val="tx2"/>
                </a:solidFill>
              </a:rPr>
              <a:t>Kosten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en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baten</a:t>
            </a:r>
            <a:r>
              <a:rPr lang="en-GB" b="1" dirty="0">
                <a:solidFill>
                  <a:schemeClr val="tx2"/>
                </a:solidFill>
              </a:rPr>
              <a:t> van </a:t>
            </a:r>
            <a:r>
              <a:rPr lang="en-GB" b="1" dirty="0" err="1">
                <a:solidFill>
                  <a:schemeClr val="tx2"/>
                </a:solidFill>
              </a:rPr>
              <a:t>globalisering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18F3A3-A920-46B8-B0F9-BDD5E6E2F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A0C220-71B3-F54C-AAC4-CEDB9B83F215}" type="datetime1">
              <a:rPr lang="en-US" smtClean="0"/>
              <a:pPr>
                <a:defRPr/>
              </a:pPr>
              <a:t>3/21/2019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46BD42-785F-4068-82FC-9B9531E43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Bergeijk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9C9B45F-BD20-46B8-9646-B444D45D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B5E52-E557-644E-AE47-151B1455E60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3086" name="Rechthoek 3085">
            <a:extLst>
              <a:ext uri="{FF2B5EF4-FFF2-40B4-BE49-F238E27FC236}">
                <a16:creationId xmlns:a16="http://schemas.microsoft.com/office/drawing/2014/main" id="{BBC59A0E-2CC6-4846-A30F-3F47A346DFF6}"/>
              </a:ext>
            </a:extLst>
          </p:cNvPr>
          <p:cNvSpPr/>
          <p:nvPr/>
        </p:nvSpPr>
        <p:spPr>
          <a:xfrm>
            <a:off x="2571750" y="1536700"/>
            <a:ext cx="7867650" cy="49561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lokboog 9">
            <a:extLst>
              <a:ext uri="{FF2B5EF4-FFF2-40B4-BE49-F238E27FC236}">
                <a16:creationId xmlns:a16="http://schemas.microsoft.com/office/drawing/2014/main" id="{54EAEE2E-AC35-42AC-9EED-80CD120837AC}"/>
              </a:ext>
            </a:extLst>
          </p:cNvPr>
          <p:cNvSpPr/>
          <p:nvPr/>
        </p:nvSpPr>
        <p:spPr>
          <a:xfrm>
            <a:off x="3733800" y="3962400"/>
            <a:ext cx="3276600" cy="2819400"/>
          </a:xfrm>
          <a:prstGeom prst="blockArc">
            <a:avLst>
              <a:gd name="adj1" fmla="val 10800000"/>
              <a:gd name="adj2" fmla="val 12353"/>
              <a:gd name="adj3" fmla="val 342"/>
            </a:avLst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2737EAA-C2DF-48D8-BC37-8373166CE005}"/>
              </a:ext>
            </a:extLst>
          </p:cNvPr>
          <p:cNvSpPr txBox="1"/>
          <p:nvPr/>
        </p:nvSpPr>
        <p:spPr>
          <a:xfrm>
            <a:off x="7010400" y="4775899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>
                <a:solidFill>
                  <a:srgbClr val="9BBB59">
                    <a:lumMod val="50000"/>
                  </a:srgbClr>
                </a:solidFill>
              </a:rPr>
              <a:t>Net benefits</a:t>
            </a:r>
            <a:endParaRPr lang="en-GB" sz="1600" b="1" dirty="0">
              <a:solidFill>
                <a:srgbClr val="9BBB59">
                  <a:lumMod val="50000"/>
                </a:srgbClr>
              </a:solidFill>
            </a:endParaRP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75F5FC26-1451-498C-A4B9-28E155165A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60650" y="1598613"/>
            <a:ext cx="6553200" cy="4402138"/>
            <a:chOff x="1676" y="1007"/>
            <a:chExt cx="4128" cy="2773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419E7431-A4F2-412F-B455-3C90646D1C2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76" y="1029"/>
              <a:ext cx="4128" cy="2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6BC28FBE-38B7-41BE-8690-926C9CB27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007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0990E978-439A-4A92-81C5-E3E6E8929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14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3636BE0F-00F0-49B4-9A5B-846EAC0B7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287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8">
              <a:extLst>
                <a:ext uri="{FF2B5EF4-FFF2-40B4-BE49-F238E27FC236}">
                  <a16:creationId xmlns:a16="http://schemas.microsoft.com/office/drawing/2014/main" id="{E97D60F8-5A52-4CCF-86EA-8C08CB24D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429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206F3248-443E-4BFC-979B-9671B9615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57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id="{91AA2F2A-EFA5-491F-BDE5-8779F8C8B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71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1">
              <a:extLst>
                <a:ext uri="{FF2B5EF4-FFF2-40B4-BE49-F238E27FC236}">
                  <a16:creationId xmlns:a16="http://schemas.microsoft.com/office/drawing/2014/main" id="{ADBBA55C-F937-4637-B7B6-9A256F334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853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0CB8F487-0DBD-4EB5-8E23-70FE6FC61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1995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F6A96132-2B50-4CB4-AF57-7A631A67F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13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49615838-0A67-488C-80D4-696552664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278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DC42250D-5FCF-42C4-B9FC-5F5BF37F5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419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3DB45238-EB0E-4B83-8192-13CB14E54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561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7">
              <a:extLst>
                <a:ext uri="{FF2B5EF4-FFF2-40B4-BE49-F238E27FC236}">
                  <a16:creationId xmlns:a16="http://schemas.microsoft.com/office/drawing/2014/main" id="{0C7FA48A-7C64-455F-8224-FAC2CB7A5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70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8">
              <a:extLst>
                <a:ext uri="{FF2B5EF4-FFF2-40B4-BE49-F238E27FC236}">
                  <a16:creationId xmlns:a16="http://schemas.microsoft.com/office/drawing/2014/main" id="{75E6C013-8183-42CC-AF4D-165F113F6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844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9">
              <a:extLst>
                <a:ext uri="{FF2B5EF4-FFF2-40B4-BE49-F238E27FC236}">
                  <a16:creationId xmlns:a16="http://schemas.microsoft.com/office/drawing/2014/main" id="{E7614E02-86B4-4BC2-96E5-AC9702850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298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0">
              <a:extLst>
                <a:ext uri="{FF2B5EF4-FFF2-40B4-BE49-F238E27FC236}">
                  <a16:creationId xmlns:a16="http://schemas.microsoft.com/office/drawing/2014/main" id="{D86DF36D-D650-44BF-AE05-65308D899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3127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A8BC0032-B81E-4710-ABC5-A9D4EFE8F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3269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2">
              <a:extLst>
                <a:ext uri="{FF2B5EF4-FFF2-40B4-BE49-F238E27FC236}">
                  <a16:creationId xmlns:a16="http://schemas.microsoft.com/office/drawing/2014/main" id="{2CC15BB1-ECD4-402D-AA03-9D7A9E095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341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9ACA41A9-09D6-4758-8558-8A5824FC0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355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Line 27">
              <a:extLst>
                <a:ext uri="{FF2B5EF4-FFF2-40B4-BE49-F238E27FC236}">
                  <a16:creationId xmlns:a16="http://schemas.microsoft.com/office/drawing/2014/main" id="{F40F32AC-AF4D-404E-8530-0049BF53A3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0" y="1240"/>
              <a:ext cx="25" cy="2187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2" name="Line 28">
              <a:extLst>
                <a:ext uri="{FF2B5EF4-FFF2-40B4-BE49-F238E27FC236}">
                  <a16:creationId xmlns:a16="http://schemas.microsoft.com/office/drawing/2014/main" id="{3E7B07A0-A82C-40F5-88B3-5053CA4FF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9" y="3406"/>
              <a:ext cx="3274" cy="0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3" name="Freeform 29">
              <a:extLst>
                <a:ext uri="{FF2B5EF4-FFF2-40B4-BE49-F238E27FC236}">
                  <a16:creationId xmlns:a16="http://schemas.microsoft.com/office/drawing/2014/main" id="{0CA5CB98-66FF-4397-BD9F-869B0DC05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" y="1571"/>
              <a:ext cx="2949" cy="1826"/>
            </a:xfrm>
            <a:custGeom>
              <a:avLst/>
              <a:gdLst>
                <a:gd name="T0" fmla="*/ 0 w 2949"/>
                <a:gd name="T1" fmla="*/ 1826 h 1826"/>
                <a:gd name="T2" fmla="*/ 745 w 2949"/>
                <a:gd name="T3" fmla="*/ 676 h 1826"/>
                <a:gd name="T4" fmla="*/ 2949 w 2949"/>
                <a:gd name="T5" fmla="*/ 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49" h="1826">
                  <a:moveTo>
                    <a:pt x="0" y="1826"/>
                  </a:moveTo>
                  <a:cubicBezTo>
                    <a:pt x="127" y="1403"/>
                    <a:pt x="253" y="981"/>
                    <a:pt x="745" y="676"/>
                  </a:cubicBezTo>
                  <a:cubicBezTo>
                    <a:pt x="1236" y="372"/>
                    <a:pt x="2093" y="186"/>
                    <a:pt x="2949" y="0"/>
                  </a:cubicBezTo>
                </a:path>
              </a:pathLst>
            </a:custGeom>
            <a:noFill/>
            <a:ln w="33338" cap="flat">
              <a:solidFill>
                <a:srgbClr val="4F81B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4" name="Freeform 30">
              <a:extLst>
                <a:ext uri="{FF2B5EF4-FFF2-40B4-BE49-F238E27FC236}">
                  <a16:creationId xmlns:a16="http://schemas.microsoft.com/office/drawing/2014/main" id="{9C88D421-A755-4AB0-B073-89375D2972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75" y="1366"/>
              <a:ext cx="2161" cy="2048"/>
            </a:xfrm>
            <a:custGeom>
              <a:avLst/>
              <a:gdLst>
                <a:gd name="T0" fmla="*/ 2161 w 2161"/>
                <a:gd name="T1" fmla="*/ 4 h 2048"/>
                <a:gd name="T2" fmla="*/ 2111 w 2161"/>
                <a:gd name="T3" fmla="*/ 145 h 2048"/>
                <a:gd name="T4" fmla="*/ 2124 w 2161"/>
                <a:gd name="T5" fmla="*/ 83 h 2048"/>
                <a:gd name="T6" fmla="*/ 2115 w 2161"/>
                <a:gd name="T7" fmla="*/ 233 h 2048"/>
                <a:gd name="T8" fmla="*/ 2089 w 2161"/>
                <a:gd name="T9" fmla="*/ 249 h 2048"/>
                <a:gd name="T10" fmla="*/ 2107 w 2161"/>
                <a:gd name="T11" fmla="*/ 269 h 2048"/>
                <a:gd name="T12" fmla="*/ 2067 w 2161"/>
                <a:gd name="T13" fmla="*/ 351 h 2048"/>
                <a:gd name="T14" fmla="*/ 2092 w 2161"/>
                <a:gd name="T15" fmla="*/ 336 h 2048"/>
                <a:gd name="T16" fmla="*/ 2035 w 2161"/>
                <a:gd name="T17" fmla="*/ 476 h 2048"/>
                <a:gd name="T18" fmla="*/ 2051 w 2161"/>
                <a:gd name="T19" fmla="*/ 414 h 2048"/>
                <a:gd name="T20" fmla="*/ 2033 w 2161"/>
                <a:gd name="T21" fmla="*/ 563 h 2048"/>
                <a:gd name="T22" fmla="*/ 2006 w 2161"/>
                <a:gd name="T23" fmla="*/ 577 h 2048"/>
                <a:gd name="T24" fmla="*/ 2017 w 2161"/>
                <a:gd name="T25" fmla="*/ 614 h 2048"/>
                <a:gd name="T26" fmla="*/ 1968 w 2161"/>
                <a:gd name="T27" fmla="*/ 690 h 2048"/>
                <a:gd name="T28" fmla="*/ 2000 w 2161"/>
                <a:gd name="T29" fmla="*/ 665 h 2048"/>
                <a:gd name="T30" fmla="*/ 1927 w 2161"/>
                <a:gd name="T31" fmla="*/ 796 h 2048"/>
                <a:gd name="T32" fmla="*/ 1951 w 2161"/>
                <a:gd name="T33" fmla="*/ 737 h 2048"/>
                <a:gd name="T34" fmla="*/ 1911 w 2161"/>
                <a:gd name="T35" fmla="*/ 882 h 2048"/>
                <a:gd name="T36" fmla="*/ 1882 w 2161"/>
                <a:gd name="T37" fmla="*/ 891 h 2048"/>
                <a:gd name="T38" fmla="*/ 1882 w 2161"/>
                <a:gd name="T39" fmla="*/ 938 h 2048"/>
                <a:gd name="T40" fmla="*/ 1843 w 2161"/>
                <a:gd name="T41" fmla="*/ 966 h 2048"/>
                <a:gd name="T42" fmla="*/ 1839 w 2161"/>
                <a:gd name="T43" fmla="*/ 1014 h 2048"/>
                <a:gd name="T44" fmla="*/ 1799 w 2161"/>
                <a:gd name="T45" fmla="*/ 1038 h 2048"/>
                <a:gd name="T46" fmla="*/ 1780 w 2161"/>
                <a:gd name="T47" fmla="*/ 1102 h 2048"/>
                <a:gd name="T48" fmla="*/ 1799 w 2161"/>
                <a:gd name="T49" fmla="*/ 1038 h 2048"/>
                <a:gd name="T50" fmla="*/ 1712 w 2161"/>
                <a:gd name="T51" fmla="*/ 1156 h 2048"/>
                <a:gd name="T52" fmla="*/ 1768 w 2161"/>
                <a:gd name="T53" fmla="*/ 1119 h 2048"/>
                <a:gd name="T54" fmla="*/ 1663 w 2161"/>
                <a:gd name="T55" fmla="*/ 1214 h 2048"/>
                <a:gd name="T56" fmla="*/ 1709 w 2161"/>
                <a:gd name="T57" fmla="*/ 1194 h 2048"/>
                <a:gd name="T58" fmla="*/ 1631 w 2161"/>
                <a:gd name="T59" fmla="*/ 1247 h 2048"/>
                <a:gd name="T60" fmla="*/ 1613 w 2161"/>
                <a:gd name="T61" fmla="*/ 1294 h 2048"/>
                <a:gd name="T62" fmla="*/ 1582 w 2161"/>
                <a:gd name="T63" fmla="*/ 1294 h 2048"/>
                <a:gd name="T64" fmla="*/ 1579 w 2161"/>
                <a:gd name="T65" fmla="*/ 1325 h 2048"/>
                <a:gd name="T66" fmla="*/ 1492 w 2161"/>
                <a:gd name="T67" fmla="*/ 1370 h 2048"/>
                <a:gd name="T68" fmla="*/ 1531 w 2161"/>
                <a:gd name="T69" fmla="*/ 1365 h 2048"/>
                <a:gd name="T70" fmla="*/ 1411 w 2161"/>
                <a:gd name="T71" fmla="*/ 1454 h 2048"/>
                <a:gd name="T72" fmla="*/ 1371 w 2161"/>
                <a:gd name="T73" fmla="*/ 1455 h 2048"/>
                <a:gd name="T74" fmla="*/ 1394 w 2161"/>
                <a:gd name="T75" fmla="*/ 1466 h 2048"/>
                <a:gd name="T76" fmla="*/ 1256 w 2161"/>
                <a:gd name="T77" fmla="*/ 1526 h 2048"/>
                <a:gd name="T78" fmla="*/ 1310 w 2161"/>
                <a:gd name="T79" fmla="*/ 1493 h 2048"/>
                <a:gd name="T80" fmla="*/ 1192 w 2161"/>
                <a:gd name="T81" fmla="*/ 1586 h 2048"/>
                <a:gd name="T82" fmla="*/ 1163 w 2161"/>
                <a:gd name="T83" fmla="*/ 1576 h 2048"/>
                <a:gd name="T84" fmla="*/ 1163 w 2161"/>
                <a:gd name="T85" fmla="*/ 1576 h 2048"/>
                <a:gd name="T86" fmla="*/ 1097 w 2161"/>
                <a:gd name="T87" fmla="*/ 1634 h 2048"/>
                <a:gd name="T88" fmla="*/ 954 w 2161"/>
                <a:gd name="T89" fmla="*/ 1677 h 2048"/>
                <a:gd name="T90" fmla="*/ 1012 w 2161"/>
                <a:gd name="T91" fmla="*/ 1651 h 2048"/>
                <a:gd name="T92" fmla="*/ 885 w 2161"/>
                <a:gd name="T93" fmla="*/ 1731 h 2048"/>
                <a:gd name="T94" fmla="*/ 857 w 2161"/>
                <a:gd name="T95" fmla="*/ 1720 h 2048"/>
                <a:gd name="T96" fmla="*/ 857 w 2161"/>
                <a:gd name="T97" fmla="*/ 1720 h 2048"/>
                <a:gd name="T98" fmla="*/ 787 w 2161"/>
                <a:gd name="T99" fmla="*/ 1772 h 2048"/>
                <a:gd name="T100" fmla="*/ 641 w 2161"/>
                <a:gd name="T101" fmla="*/ 1806 h 2048"/>
                <a:gd name="T102" fmla="*/ 700 w 2161"/>
                <a:gd name="T103" fmla="*/ 1783 h 2048"/>
                <a:gd name="T104" fmla="*/ 568 w 2161"/>
                <a:gd name="T105" fmla="*/ 1855 h 2048"/>
                <a:gd name="T106" fmla="*/ 541 w 2161"/>
                <a:gd name="T107" fmla="*/ 1842 h 2048"/>
                <a:gd name="T108" fmla="*/ 541 w 2161"/>
                <a:gd name="T109" fmla="*/ 1842 h 2048"/>
                <a:gd name="T110" fmla="*/ 409 w 2161"/>
                <a:gd name="T111" fmla="*/ 1912 h 2048"/>
                <a:gd name="T112" fmla="*/ 382 w 2161"/>
                <a:gd name="T113" fmla="*/ 1899 h 2048"/>
                <a:gd name="T114" fmla="*/ 348 w 2161"/>
                <a:gd name="T115" fmla="*/ 1933 h 2048"/>
                <a:gd name="T116" fmla="*/ 241 w 2161"/>
                <a:gd name="T117" fmla="*/ 1947 h 2048"/>
                <a:gd name="T118" fmla="*/ 221 w 2161"/>
                <a:gd name="T119" fmla="*/ 1954 h 2048"/>
                <a:gd name="T120" fmla="*/ 221 w 2161"/>
                <a:gd name="T121" fmla="*/ 1954 h 2048"/>
                <a:gd name="T122" fmla="*/ 147 w 2161"/>
                <a:gd name="T123" fmla="*/ 2001 h 2048"/>
                <a:gd name="T124" fmla="*/ 7 w 2161"/>
                <a:gd name="T125" fmla="*/ 2048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61" h="2048">
                  <a:moveTo>
                    <a:pt x="2140" y="0"/>
                  </a:moveTo>
                  <a:lnTo>
                    <a:pt x="2128" y="62"/>
                  </a:lnTo>
                  <a:lnTo>
                    <a:pt x="2148" y="66"/>
                  </a:lnTo>
                  <a:lnTo>
                    <a:pt x="2161" y="4"/>
                  </a:lnTo>
                  <a:lnTo>
                    <a:pt x="2140" y="0"/>
                  </a:lnTo>
                  <a:close/>
                  <a:moveTo>
                    <a:pt x="2124" y="83"/>
                  </a:moveTo>
                  <a:lnTo>
                    <a:pt x="2123" y="88"/>
                  </a:lnTo>
                  <a:lnTo>
                    <a:pt x="2111" y="145"/>
                  </a:lnTo>
                  <a:lnTo>
                    <a:pt x="2132" y="150"/>
                  </a:lnTo>
                  <a:lnTo>
                    <a:pt x="2143" y="92"/>
                  </a:lnTo>
                  <a:lnTo>
                    <a:pt x="2144" y="87"/>
                  </a:lnTo>
                  <a:lnTo>
                    <a:pt x="2124" y="83"/>
                  </a:lnTo>
                  <a:close/>
                  <a:moveTo>
                    <a:pt x="2107" y="166"/>
                  </a:moveTo>
                  <a:lnTo>
                    <a:pt x="2105" y="176"/>
                  </a:lnTo>
                  <a:lnTo>
                    <a:pt x="2094" y="228"/>
                  </a:lnTo>
                  <a:lnTo>
                    <a:pt x="2115" y="233"/>
                  </a:lnTo>
                  <a:lnTo>
                    <a:pt x="2126" y="181"/>
                  </a:lnTo>
                  <a:lnTo>
                    <a:pt x="2128" y="170"/>
                  </a:lnTo>
                  <a:lnTo>
                    <a:pt x="2107" y="166"/>
                  </a:lnTo>
                  <a:close/>
                  <a:moveTo>
                    <a:pt x="2089" y="249"/>
                  </a:moveTo>
                  <a:lnTo>
                    <a:pt x="2086" y="264"/>
                  </a:lnTo>
                  <a:lnTo>
                    <a:pt x="2076" y="311"/>
                  </a:lnTo>
                  <a:lnTo>
                    <a:pt x="2096" y="316"/>
                  </a:lnTo>
                  <a:lnTo>
                    <a:pt x="2107" y="269"/>
                  </a:lnTo>
                  <a:lnTo>
                    <a:pt x="2110" y="254"/>
                  </a:lnTo>
                  <a:lnTo>
                    <a:pt x="2089" y="249"/>
                  </a:lnTo>
                  <a:close/>
                  <a:moveTo>
                    <a:pt x="2071" y="332"/>
                  </a:moveTo>
                  <a:lnTo>
                    <a:pt x="2067" y="351"/>
                  </a:lnTo>
                  <a:lnTo>
                    <a:pt x="2056" y="394"/>
                  </a:lnTo>
                  <a:lnTo>
                    <a:pt x="2077" y="399"/>
                  </a:lnTo>
                  <a:lnTo>
                    <a:pt x="2087" y="356"/>
                  </a:lnTo>
                  <a:lnTo>
                    <a:pt x="2092" y="336"/>
                  </a:lnTo>
                  <a:lnTo>
                    <a:pt x="2071" y="332"/>
                  </a:lnTo>
                  <a:close/>
                  <a:moveTo>
                    <a:pt x="2051" y="414"/>
                  </a:moveTo>
                  <a:lnTo>
                    <a:pt x="2045" y="438"/>
                  </a:lnTo>
                  <a:lnTo>
                    <a:pt x="2035" y="476"/>
                  </a:lnTo>
                  <a:lnTo>
                    <a:pt x="2056" y="481"/>
                  </a:lnTo>
                  <a:lnTo>
                    <a:pt x="2066" y="443"/>
                  </a:lnTo>
                  <a:lnTo>
                    <a:pt x="2072" y="419"/>
                  </a:lnTo>
                  <a:lnTo>
                    <a:pt x="2051" y="414"/>
                  </a:lnTo>
                  <a:close/>
                  <a:moveTo>
                    <a:pt x="2030" y="496"/>
                  </a:moveTo>
                  <a:lnTo>
                    <a:pt x="2022" y="523"/>
                  </a:lnTo>
                  <a:lnTo>
                    <a:pt x="2012" y="557"/>
                  </a:lnTo>
                  <a:lnTo>
                    <a:pt x="2033" y="563"/>
                  </a:lnTo>
                  <a:lnTo>
                    <a:pt x="2043" y="529"/>
                  </a:lnTo>
                  <a:lnTo>
                    <a:pt x="2050" y="502"/>
                  </a:lnTo>
                  <a:lnTo>
                    <a:pt x="2030" y="496"/>
                  </a:lnTo>
                  <a:close/>
                  <a:moveTo>
                    <a:pt x="2006" y="577"/>
                  </a:moveTo>
                  <a:lnTo>
                    <a:pt x="1997" y="607"/>
                  </a:lnTo>
                  <a:lnTo>
                    <a:pt x="1987" y="638"/>
                  </a:lnTo>
                  <a:lnTo>
                    <a:pt x="2007" y="644"/>
                  </a:lnTo>
                  <a:lnTo>
                    <a:pt x="2017" y="614"/>
                  </a:lnTo>
                  <a:lnTo>
                    <a:pt x="2026" y="584"/>
                  </a:lnTo>
                  <a:lnTo>
                    <a:pt x="2006" y="577"/>
                  </a:lnTo>
                  <a:close/>
                  <a:moveTo>
                    <a:pt x="1980" y="658"/>
                  </a:moveTo>
                  <a:lnTo>
                    <a:pt x="1968" y="690"/>
                  </a:lnTo>
                  <a:lnTo>
                    <a:pt x="1958" y="717"/>
                  </a:lnTo>
                  <a:lnTo>
                    <a:pt x="1978" y="725"/>
                  </a:lnTo>
                  <a:lnTo>
                    <a:pt x="1988" y="697"/>
                  </a:lnTo>
                  <a:lnTo>
                    <a:pt x="2000" y="665"/>
                  </a:lnTo>
                  <a:lnTo>
                    <a:pt x="1980" y="658"/>
                  </a:lnTo>
                  <a:close/>
                  <a:moveTo>
                    <a:pt x="1951" y="737"/>
                  </a:moveTo>
                  <a:lnTo>
                    <a:pt x="1937" y="771"/>
                  </a:lnTo>
                  <a:lnTo>
                    <a:pt x="1927" y="796"/>
                  </a:lnTo>
                  <a:lnTo>
                    <a:pt x="1946" y="804"/>
                  </a:lnTo>
                  <a:lnTo>
                    <a:pt x="1957" y="779"/>
                  </a:lnTo>
                  <a:lnTo>
                    <a:pt x="1970" y="745"/>
                  </a:lnTo>
                  <a:lnTo>
                    <a:pt x="1951" y="737"/>
                  </a:lnTo>
                  <a:close/>
                  <a:moveTo>
                    <a:pt x="1918" y="815"/>
                  </a:moveTo>
                  <a:lnTo>
                    <a:pt x="1902" y="850"/>
                  </a:lnTo>
                  <a:lnTo>
                    <a:pt x="1892" y="872"/>
                  </a:lnTo>
                  <a:lnTo>
                    <a:pt x="1911" y="882"/>
                  </a:lnTo>
                  <a:lnTo>
                    <a:pt x="1922" y="859"/>
                  </a:lnTo>
                  <a:lnTo>
                    <a:pt x="1938" y="824"/>
                  </a:lnTo>
                  <a:lnTo>
                    <a:pt x="1918" y="815"/>
                  </a:lnTo>
                  <a:close/>
                  <a:moveTo>
                    <a:pt x="1882" y="891"/>
                  </a:moveTo>
                  <a:lnTo>
                    <a:pt x="1864" y="928"/>
                  </a:lnTo>
                  <a:lnTo>
                    <a:pt x="1853" y="947"/>
                  </a:lnTo>
                  <a:lnTo>
                    <a:pt x="1872" y="957"/>
                  </a:lnTo>
                  <a:lnTo>
                    <a:pt x="1882" y="938"/>
                  </a:lnTo>
                  <a:lnTo>
                    <a:pt x="1901" y="901"/>
                  </a:lnTo>
                  <a:lnTo>
                    <a:pt x="1882" y="891"/>
                  </a:lnTo>
                  <a:close/>
                  <a:moveTo>
                    <a:pt x="1843" y="966"/>
                  </a:moveTo>
                  <a:lnTo>
                    <a:pt x="1843" y="966"/>
                  </a:lnTo>
                  <a:lnTo>
                    <a:pt x="1821" y="1003"/>
                  </a:lnTo>
                  <a:lnTo>
                    <a:pt x="1810" y="1020"/>
                  </a:lnTo>
                  <a:lnTo>
                    <a:pt x="1828" y="1031"/>
                  </a:lnTo>
                  <a:lnTo>
                    <a:pt x="1839" y="1014"/>
                  </a:lnTo>
                  <a:lnTo>
                    <a:pt x="1861" y="976"/>
                  </a:lnTo>
                  <a:lnTo>
                    <a:pt x="1861" y="976"/>
                  </a:lnTo>
                  <a:lnTo>
                    <a:pt x="1843" y="966"/>
                  </a:lnTo>
                  <a:close/>
                  <a:moveTo>
                    <a:pt x="1799" y="1038"/>
                  </a:moveTo>
                  <a:lnTo>
                    <a:pt x="1798" y="1040"/>
                  </a:lnTo>
                  <a:lnTo>
                    <a:pt x="1773" y="1076"/>
                  </a:lnTo>
                  <a:lnTo>
                    <a:pt x="1763" y="1090"/>
                  </a:lnTo>
                  <a:lnTo>
                    <a:pt x="1780" y="1102"/>
                  </a:lnTo>
                  <a:lnTo>
                    <a:pt x="1791" y="1088"/>
                  </a:lnTo>
                  <a:lnTo>
                    <a:pt x="1815" y="1051"/>
                  </a:lnTo>
                  <a:lnTo>
                    <a:pt x="1817" y="1049"/>
                  </a:lnTo>
                  <a:lnTo>
                    <a:pt x="1799" y="1038"/>
                  </a:lnTo>
                  <a:close/>
                  <a:moveTo>
                    <a:pt x="1751" y="1107"/>
                  </a:moveTo>
                  <a:lnTo>
                    <a:pt x="1747" y="1111"/>
                  </a:lnTo>
                  <a:lnTo>
                    <a:pt x="1721" y="1146"/>
                  </a:lnTo>
                  <a:lnTo>
                    <a:pt x="1712" y="1156"/>
                  </a:lnTo>
                  <a:lnTo>
                    <a:pt x="1728" y="1170"/>
                  </a:lnTo>
                  <a:lnTo>
                    <a:pt x="1737" y="1159"/>
                  </a:lnTo>
                  <a:lnTo>
                    <a:pt x="1765" y="1124"/>
                  </a:lnTo>
                  <a:lnTo>
                    <a:pt x="1768" y="1119"/>
                  </a:lnTo>
                  <a:lnTo>
                    <a:pt x="1751" y="1107"/>
                  </a:lnTo>
                  <a:close/>
                  <a:moveTo>
                    <a:pt x="1699" y="1173"/>
                  </a:moveTo>
                  <a:lnTo>
                    <a:pt x="1692" y="1180"/>
                  </a:lnTo>
                  <a:lnTo>
                    <a:pt x="1663" y="1214"/>
                  </a:lnTo>
                  <a:lnTo>
                    <a:pt x="1657" y="1220"/>
                  </a:lnTo>
                  <a:lnTo>
                    <a:pt x="1672" y="1234"/>
                  </a:lnTo>
                  <a:lnTo>
                    <a:pt x="1678" y="1228"/>
                  </a:lnTo>
                  <a:lnTo>
                    <a:pt x="1709" y="1194"/>
                  </a:lnTo>
                  <a:lnTo>
                    <a:pt x="1715" y="1186"/>
                  </a:lnTo>
                  <a:lnTo>
                    <a:pt x="1699" y="1173"/>
                  </a:lnTo>
                  <a:close/>
                  <a:moveTo>
                    <a:pt x="1642" y="1235"/>
                  </a:moveTo>
                  <a:lnTo>
                    <a:pt x="1631" y="1247"/>
                  </a:lnTo>
                  <a:lnTo>
                    <a:pt x="1599" y="1279"/>
                  </a:lnTo>
                  <a:lnTo>
                    <a:pt x="1598" y="1280"/>
                  </a:lnTo>
                  <a:lnTo>
                    <a:pt x="1612" y="1295"/>
                  </a:lnTo>
                  <a:lnTo>
                    <a:pt x="1613" y="1294"/>
                  </a:lnTo>
                  <a:lnTo>
                    <a:pt x="1647" y="1261"/>
                  </a:lnTo>
                  <a:lnTo>
                    <a:pt x="1657" y="1250"/>
                  </a:lnTo>
                  <a:lnTo>
                    <a:pt x="1642" y="1235"/>
                  </a:lnTo>
                  <a:close/>
                  <a:moveTo>
                    <a:pt x="1582" y="1294"/>
                  </a:moveTo>
                  <a:lnTo>
                    <a:pt x="1565" y="1310"/>
                  </a:lnTo>
                  <a:lnTo>
                    <a:pt x="1534" y="1336"/>
                  </a:lnTo>
                  <a:lnTo>
                    <a:pt x="1548" y="1352"/>
                  </a:lnTo>
                  <a:lnTo>
                    <a:pt x="1579" y="1325"/>
                  </a:lnTo>
                  <a:lnTo>
                    <a:pt x="1596" y="1310"/>
                  </a:lnTo>
                  <a:lnTo>
                    <a:pt x="1582" y="1294"/>
                  </a:lnTo>
                  <a:close/>
                  <a:moveTo>
                    <a:pt x="1518" y="1349"/>
                  </a:moveTo>
                  <a:lnTo>
                    <a:pt x="1492" y="1370"/>
                  </a:lnTo>
                  <a:lnTo>
                    <a:pt x="1468" y="1388"/>
                  </a:lnTo>
                  <a:lnTo>
                    <a:pt x="1481" y="1405"/>
                  </a:lnTo>
                  <a:lnTo>
                    <a:pt x="1505" y="1387"/>
                  </a:lnTo>
                  <a:lnTo>
                    <a:pt x="1531" y="1365"/>
                  </a:lnTo>
                  <a:lnTo>
                    <a:pt x="1518" y="1349"/>
                  </a:lnTo>
                  <a:close/>
                  <a:moveTo>
                    <a:pt x="1452" y="1400"/>
                  </a:moveTo>
                  <a:lnTo>
                    <a:pt x="1399" y="1436"/>
                  </a:lnTo>
                  <a:lnTo>
                    <a:pt x="1411" y="1454"/>
                  </a:lnTo>
                  <a:lnTo>
                    <a:pt x="1464" y="1418"/>
                  </a:lnTo>
                  <a:lnTo>
                    <a:pt x="1452" y="1400"/>
                  </a:lnTo>
                  <a:close/>
                  <a:moveTo>
                    <a:pt x="1382" y="1448"/>
                  </a:moveTo>
                  <a:lnTo>
                    <a:pt x="1371" y="1455"/>
                  </a:lnTo>
                  <a:lnTo>
                    <a:pt x="1328" y="1482"/>
                  </a:lnTo>
                  <a:lnTo>
                    <a:pt x="1340" y="1500"/>
                  </a:lnTo>
                  <a:lnTo>
                    <a:pt x="1384" y="1473"/>
                  </a:lnTo>
                  <a:lnTo>
                    <a:pt x="1394" y="1466"/>
                  </a:lnTo>
                  <a:lnTo>
                    <a:pt x="1382" y="1448"/>
                  </a:lnTo>
                  <a:close/>
                  <a:moveTo>
                    <a:pt x="1310" y="1493"/>
                  </a:moveTo>
                  <a:lnTo>
                    <a:pt x="1285" y="1509"/>
                  </a:lnTo>
                  <a:lnTo>
                    <a:pt x="1256" y="1526"/>
                  </a:lnTo>
                  <a:lnTo>
                    <a:pt x="1266" y="1544"/>
                  </a:lnTo>
                  <a:lnTo>
                    <a:pt x="1296" y="1527"/>
                  </a:lnTo>
                  <a:lnTo>
                    <a:pt x="1322" y="1511"/>
                  </a:lnTo>
                  <a:lnTo>
                    <a:pt x="1310" y="1493"/>
                  </a:lnTo>
                  <a:close/>
                  <a:moveTo>
                    <a:pt x="1238" y="1536"/>
                  </a:moveTo>
                  <a:lnTo>
                    <a:pt x="1194" y="1561"/>
                  </a:lnTo>
                  <a:lnTo>
                    <a:pt x="1182" y="1567"/>
                  </a:lnTo>
                  <a:lnTo>
                    <a:pt x="1192" y="1586"/>
                  </a:lnTo>
                  <a:lnTo>
                    <a:pt x="1204" y="1579"/>
                  </a:lnTo>
                  <a:lnTo>
                    <a:pt x="1248" y="1554"/>
                  </a:lnTo>
                  <a:lnTo>
                    <a:pt x="1238" y="1536"/>
                  </a:lnTo>
                  <a:close/>
                  <a:moveTo>
                    <a:pt x="1163" y="1576"/>
                  </a:moveTo>
                  <a:lnTo>
                    <a:pt x="1107" y="1606"/>
                  </a:lnTo>
                  <a:lnTo>
                    <a:pt x="1117" y="1625"/>
                  </a:lnTo>
                  <a:lnTo>
                    <a:pt x="1173" y="1595"/>
                  </a:lnTo>
                  <a:lnTo>
                    <a:pt x="1163" y="1576"/>
                  </a:lnTo>
                  <a:close/>
                  <a:moveTo>
                    <a:pt x="1088" y="1615"/>
                  </a:moveTo>
                  <a:lnTo>
                    <a:pt x="1031" y="1642"/>
                  </a:lnTo>
                  <a:lnTo>
                    <a:pt x="1040" y="1661"/>
                  </a:lnTo>
                  <a:lnTo>
                    <a:pt x="1097" y="1634"/>
                  </a:lnTo>
                  <a:lnTo>
                    <a:pt x="1088" y="1615"/>
                  </a:lnTo>
                  <a:close/>
                  <a:moveTo>
                    <a:pt x="1012" y="1651"/>
                  </a:moveTo>
                  <a:lnTo>
                    <a:pt x="999" y="1658"/>
                  </a:lnTo>
                  <a:lnTo>
                    <a:pt x="954" y="1677"/>
                  </a:lnTo>
                  <a:lnTo>
                    <a:pt x="963" y="1697"/>
                  </a:lnTo>
                  <a:lnTo>
                    <a:pt x="1008" y="1677"/>
                  </a:lnTo>
                  <a:lnTo>
                    <a:pt x="1021" y="1671"/>
                  </a:lnTo>
                  <a:lnTo>
                    <a:pt x="1012" y="1651"/>
                  </a:lnTo>
                  <a:close/>
                  <a:moveTo>
                    <a:pt x="935" y="1686"/>
                  </a:moveTo>
                  <a:lnTo>
                    <a:pt x="896" y="1704"/>
                  </a:lnTo>
                  <a:lnTo>
                    <a:pt x="877" y="1711"/>
                  </a:lnTo>
                  <a:lnTo>
                    <a:pt x="885" y="1731"/>
                  </a:lnTo>
                  <a:lnTo>
                    <a:pt x="904" y="1723"/>
                  </a:lnTo>
                  <a:lnTo>
                    <a:pt x="943" y="1706"/>
                  </a:lnTo>
                  <a:lnTo>
                    <a:pt x="935" y="1686"/>
                  </a:lnTo>
                  <a:close/>
                  <a:moveTo>
                    <a:pt x="857" y="1720"/>
                  </a:moveTo>
                  <a:lnTo>
                    <a:pt x="798" y="1744"/>
                  </a:lnTo>
                  <a:lnTo>
                    <a:pt x="806" y="1764"/>
                  </a:lnTo>
                  <a:lnTo>
                    <a:pt x="865" y="1739"/>
                  </a:lnTo>
                  <a:lnTo>
                    <a:pt x="857" y="1720"/>
                  </a:lnTo>
                  <a:close/>
                  <a:moveTo>
                    <a:pt x="779" y="1752"/>
                  </a:moveTo>
                  <a:lnTo>
                    <a:pt x="720" y="1775"/>
                  </a:lnTo>
                  <a:lnTo>
                    <a:pt x="727" y="1795"/>
                  </a:lnTo>
                  <a:lnTo>
                    <a:pt x="787" y="1772"/>
                  </a:lnTo>
                  <a:lnTo>
                    <a:pt x="779" y="1752"/>
                  </a:lnTo>
                  <a:close/>
                  <a:moveTo>
                    <a:pt x="700" y="1783"/>
                  </a:moveTo>
                  <a:lnTo>
                    <a:pt x="680" y="1791"/>
                  </a:lnTo>
                  <a:lnTo>
                    <a:pt x="641" y="1806"/>
                  </a:lnTo>
                  <a:lnTo>
                    <a:pt x="648" y="1825"/>
                  </a:lnTo>
                  <a:lnTo>
                    <a:pt x="688" y="1810"/>
                  </a:lnTo>
                  <a:lnTo>
                    <a:pt x="708" y="1803"/>
                  </a:lnTo>
                  <a:lnTo>
                    <a:pt x="700" y="1783"/>
                  </a:lnTo>
                  <a:close/>
                  <a:moveTo>
                    <a:pt x="621" y="1813"/>
                  </a:moveTo>
                  <a:lnTo>
                    <a:pt x="569" y="1832"/>
                  </a:lnTo>
                  <a:lnTo>
                    <a:pt x="561" y="1835"/>
                  </a:lnTo>
                  <a:lnTo>
                    <a:pt x="568" y="1855"/>
                  </a:lnTo>
                  <a:lnTo>
                    <a:pt x="576" y="1852"/>
                  </a:lnTo>
                  <a:lnTo>
                    <a:pt x="628" y="1833"/>
                  </a:lnTo>
                  <a:lnTo>
                    <a:pt x="621" y="1813"/>
                  </a:lnTo>
                  <a:close/>
                  <a:moveTo>
                    <a:pt x="541" y="1842"/>
                  </a:moveTo>
                  <a:lnTo>
                    <a:pt x="481" y="1864"/>
                  </a:lnTo>
                  <a:lnTo>
                    <a:pt x="489" y="1884"/>
                  </a:lnTo>
                  <a:lnTo>
                    <a:pt x="549" y="1862"/>
                  </a:lnTo>
                  <a:lnTo>
                    <a:pt x="541" y="1842"/>
                  </a:lnTo>
                  <a:close/>
                  <a:moveTo>
                    <a:pt x="461" y="1871"/>
                  </a:moveTo>
                  <a:lnTo>
                    <a:pt x="456" y="1873"/>
                  </a:lnTo>
                  <a:lnTo>
                    <a:pt x="402" y="1892"/>
                  </a:lnTo>
                  <a:lnTo>
                    <a:pt x="409" y="1912"/>
                  </a:lnTo>
                  <a:lnTo>
                    <a:pt x="463" y="1893"/>
                  </a:lnTo>
                  <a:lnTo>
                    <a:pt x="469" y="1891"/>
                  </a:lnTo>
                  <a:lnTo>
                    <a:pt x="461" y="1871"/>
                  </a:lnTo>
                  <a:close/>
                  <a:moveTo>
                    <a:pt x="382" y="1899"/>
                  </a:moveTo>
                  <a:lnTo>
                    <a:pt x="341" y="1913"/>
                  </a:lnTo>
                  <a:lnTo>
                    <a:pt x="321" y="1920"/>
                  </a:lnTo>
                  <a:lnTo>
                    <a:pt x="328" y="1940"/>
                  </a:lnTo>
                  <a:lnTo>
                    <a:pt x="348" y="1933"/>
                  </a:lnTo>
                  <a:lnTo>
                    <a:pt x="389" y="1919"/>
                  </a:lnTo>
                  <a:lnTo>
                    <a:pt x="382" y="1899"/>
                  </a:lnTo>
                  <a:close/>
                  <a:moveTo>
                    <a:pt x="301" y="1927"/>
                  </a:moveTo>
                  <a:lnTo>
                    <a:pt x="241" y="1947"/>
                  </a:lnTo>
                  <a:lnTo>
                    <a:pt x="248" y="1967"/>
                  </a:lnTo>
                  <a:lnTo>
                    <a:pt x="308" y="1947"/>
                  </a:lnTo>
                  <a:lnTo>
                    <a:pt x="301" y="1927"/>
                  </a:lnTo>
                  <a:close/>
                  <a:moveTo>
                    <a:pt x="221" y="1954"/>
                  </a:moveTo>
                  <a:lnTo>
                    <a:pt x="161" y="1974"/>
                  </a:lnTo>
                  <a:lnTo>
                    <a:pt x="167" y="1994"/>
                  </a:lnTo>
                  <a:lnTo>
                    <a:pt x="228" y="1974"/>
                  </a:lnTo>
                  <a:lnTo>
                    <a:pt x="221" y="1954"/>
                  </a:lnTo>
                  <a:close/>
                  <a:moveTo>
                    <a:pt x="141" y="1981"/>
                  </a:moveTo>
                  <a:lnTo>
                    <a:pt x="80" y="2001"/>
                  </a:lnTo>
                  <a:lnTo>
                    <a:pt x="87" y="2021"/>
                  </a:lnTo>
                  <a:lnTo>
                    <a:pt x="147" y="2001"/>
                  </a:lnTo>
                  <a:lnTo>
                    <a:pt x="141" y="1981"/>
                  </a:lnTo>
                  <a:close/>
                  <a:moveTo>
                    <a:pt x="60" y="2008"/>
                  </a:moveTo>
                  <a:lnTo>
                    <a:pt x="0" y="2028"/>
                  </a:lnTo>
                  <a:lnTo>
                    <a:pt x="7" y="2048"/>
                  </a:lnTo>
                  <a:lnTo>
                    <a:pt x="67" y="2028"/>
                  </a:lnTo>
                  <a:lnTo>
                    <a:pt x="60" y="2008"/>
                  </a:lnTo>
                  <a:close/>
                </a:path>
              </a:pathLst>
            </a:custGeom>
            <a:solidFill>
              <a:srgbClr val="C0504D"/>
            </a:solidFill>
            <a:ln w="0" cap="flat">
              <a:solidFill>
                <a:srgbClr val="C0504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7" name="Rectangle 33">
              <a:extLst>
                <a:ext uri="{FF2B5EF4-FFF2-40B4-BE49-F238E27FC236}">
                  <a16:creationId xmlns:a16="http://schemas.microsoft.com/office/drawing/2014/main" id="{B2C6072A-37AA-4E40-BFFC-AF337CF6C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7" y="351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78" name="Rectangle 34">
              <a:extLst>
                <a:ext uri="{FF2B5EF4-FFF2-40B4-BE49-F238E27FC236}">
                  <a16:creationId xmlns:a16="http://schemas.microsoft.com/office/drawing/2014/main" id="{FD3051D0-7035-4ADE-BD52-313723138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" y="1296"/>
              <a:ext cx="500" cy="2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9" name="Rectangle 35">
              <a:extLst>
                <a:ext uri="{FF2B5EF4-FFF2-40B4-BE49-F238E27FC236}">
                  <a16:creationId xmlns:a16="http://schemas.microsoft.com/office/drawing/2014/main" id="{311A4292-8C0C-472F-BD04-1708ECC43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6" y="1350"/>
              <a:ext cx="4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Kosten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81" name="Rectangle 37">
              <a:extLst>
                <a:ext uri="{FF2B5EF4-FFF2-40B4-BE49-F238E27FC236}">
                  <a16:creationId xmlns:a16="http://schemas.microsoft.com/office/drawing/2014/main" id="{FBBEA79D-DB52-409E-8E67-2338B0CCE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1350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83" name="Rectangle 39">
              <a:extLst>
                <a:ext uri="{FF2B5EF4-FFF2-40B4-BE49-F238E27FC236}">
                  <a16:creationId xmlns:a16="http://schemas.microsoft.com/office/drawing/2014/main" id="{2D8D44DD-78C1-4326-A0E5-0FD6D7D3D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1469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Baten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85" name="Rectangle 41">
              <a:extLst>
                <a:ext uri="{FF2B5EF4-FFF2-40B4-BE49-F238E27FC236}">
                  <a16:creationId xmlns:a16="http://schemas.microsoft.com/office/drawing/2014/main" id="{69FADA80-3FBD-4F95-BE33-24EB93ED3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153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087" name="Tekstvak 3086">
            <a:extLst>
              <a:ext uri="{FF2B5EF4-FFF2-40B4-BE49-F238E27FC236}">
                <a16:creationId xmlns:a16="http://schemas.microsoft.com/office/drawing/2014/main" id="{5007B885-C810-4131-825E-54D2FCD8528C}"/>
              </a:ext>
            </a:extLst>
          </p:cNvPr>
          <p:cNvSpPr txBox="1"/>
          <p:nvPr/>
        </p:nvSpPr>
        <p:spPr>
          <a:xfrm>
            <a:off x="6584950" y="5638801"/>
            <a:ext cx="317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Intensiteit van globalisering</a:t>
            </a:r>
            <a:endParaRPr lang="en-GB" dirty="0"/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CCAC6534-3485-45B4-A7CF-BF8C218929BE}"/>
              </a:ext>
            </a:extLst>
          </p:cNvPr>
          <p:cNvSpPr txBox="1"/>
          <p:nvPr/>
        </p:nvSpPr>
        <p:spPr>
          <a:xfrm rot="16200000">
            <a:off x="2670711" y="2148176"/>
            <a:ext cx="1224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Kosten, baten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30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hthoek 77">
            <a:extLst>
              <a:ext uri="{FF2B5EF4-FFF2-40B4-BE49-F238E27FC236}">
                <a16:creationId xmlns:a16="http://schemas.microsoft.com/office/drawing/2014/main" id="{DB600A43-13BF-473E-9048-A8B400581DF2}"/>
              </a:ext>
            </a:extLst>
          </p:cNvPr>
          <p:cNvSpPr/>
          <p:nvPr/>
        </p:nvSpPr>
        <p:spPr>
          <a:xfrm>
            <a:off x="2755900" y="1690688"/>
            <a:ext cx="8324850" cy="48021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69AE94C-D251-4EB0-8A53-562AA9EF8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err="1">
                <a:solidFill>
                  <a:schemeClr val="tx2"/>
                </a:solidFill>
              </a:rPr>
              <a:t>Marginale</a:t>
            </a:r>
            <a:r>
              <a:rPr lang="en-GB" sz="3600" b="1" dirty="0">
                <a:solidFill>
                  <a:schemeClr val="tx2"/>
                </a:solidFill>
              </a:rPr>
              <a:t> </a:t>
            </a:r>
            <a:r>
              <a:rPr lang="en-GB" sz="3600" b="1" dirty="0" err="1">
                <a:solidFill>
                  <a:schemeClr val="tx2"/>
                </a:solidFill>
              </a:rPr>
              <a:t>kosten</a:t>
            </a:r>
            <a:r>
              <a:rPr lang="en-GB" sz="3600" b="1" dirty="0">
                <a:solidFill>
                  <a:schemeClr val="tx2"/>
                </a:solidFill>
              </a:rPr>
              <a:t> </a:t>
            </a:r>
            <a:r>
              <a:rPr lang="en-GB" sz="3600" b="1" dirty="0" err="1">
                <a:solidFill>
                  <a:schemeClr val="tx2"/>
                </a:solidFill>
              </a:rPr>
              <a:t>en</a:t>
            </a:r>
            <a:r>
              <a:rPr lang="en-GB" sz="3600" b="1" dirty="0">
                <a:solidFill>
                  <a:schemeClr val="tx2"/>
                </a:solidFill>
              </a:rPr>
              <a:t> </a:t>
            </a:r>
            <a:r>
              <a:rPr lang="en-GB" sz="3600" b="1" dirty="0" err="1">
                <a:solidFill>
                  <a:schemeClr val="tx2"/>
                </a:solidFill>
              </a:rPr>
              <a:t>baten</a:t>
            </a:r>
            <a:r>
              <a:rPr lang="en-GB" sz="3600" b="1" dirty="0">
                <a:solidFill>
                  <a:schemeClr val="tx2"/>
                </a:solidFill>
              </a:rPr>
              <a:t>, </a:t>
            </a:r>
            <a:r>
              <a:rPr lang="en-GB" sz="3600" b="1" dirty="0" err="1">
                <a:solidFill>
                  <a:schemeClr val="tx2"/>
                </a:solidFill>
              </a:rPr>
              <a:t>optimale</a:t>
            </a:r>
            <a:r>
              <a:rPr lang="en-GB" sz="3600" b="1" dirty="0">
                <a:solidFill>
                  <a:schemeClr val="tx2"/>
                </a:solidFill>
              </a:rPr>
              <a:t> </a:t>
            </a:r>
            <a:r>
              <a:rPr lang="en-GB" sz="3600" b="1" dirty="0" err="1">
                <a:solidFill>
                  <a:schemeClr val="tx2"/>
                </a:solidFill>
              </a:rPr>
              <a:t>intensiteit</a:t>
            </a:r>
            <a:endParaRPr lang="en-GB" sz="3600" b="1" dirty="0">
              <a:solidFill>
                <a:schemeClr val="tx2"/>
              </a:solidFill>
            </a:endParaRP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AEAA735-E6B4-4DB6-9D7D-21FAE4FDC8D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2825" y="1903413"/>
            <a:ext cx="8226426" cy="4535488"/>
            <a:chOff x="1438" y="1199"/>
            <a:chExt cx="5182" cy="2857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AAF20BF1-D758-4D7A-97A5-9C78D0AB4CC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38" y="1199"/>
              <a:ext cx="4562" cy="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F8CBDD9B-080E-457F-A0B4-39D322673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21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E14D5EEB-A657-49EF-A324-F42CD35A6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348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E88CBA90-9178-4192-BAC3-C9166FC5F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49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32F0B135-216D-42B2-A262-B34628CC7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631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BD9145AB-200C-4149-9096-D757491E7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77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45D0C30A-B62C-4282-A943-843A36187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1914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14196EA1-8B0F-46F8-86B5-C283E55FD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055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E9325CAE-780F-4500-9ECA-ACD289DFD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19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6CFA18DE-B772-47A1-B8B9-AA10B811D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338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>
              <a:extLst>
                <a:ext uri="{FF2B5EF4-FFF2-40B4-BE49-F238E27FC236}">
                  <a16:creationId xmlns:a16="http://schemas.microsoft.com/office/drawing/2014/main" id="{71126196-0FA4-4101-AA0E-2D58D1634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479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2F0161D8-47D6-4C53-BD13-A253B27E4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62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DCDC0EE-6CA6-4354-9219-10FDAFB9C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761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A2622890-DC1A-4777-9797-6851E82BC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2903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>
              <a:extLst>
                <a:ext uri="{FF2B5EF4-FFF2-40B4-BE49-F238E27FC236}">
                  <a16:creationId xmlns:a16="http://schemas.microsoft.com/office/drawing/2014/main" id="{8464B1F0-F0B8-4BF6-975F-C3E091F3B0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044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B91C323E-BEA3-4EDA-B465-8110DD20A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185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3E81C4D6-8FAA-45DA-9CD3-EC7C36E83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327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B7C72CC3-4201-4309-AA9D-7268A8D5E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468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49259FB3-822B-4B3C-9380-86717F621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609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DBC9F581-25F1-4716-B28A-CBC228F3B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751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9134A41F-67F1-4695-AFC8-667478A12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892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778021E5-5470-4FA1-8DEE-FC8CEA8FF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369"/>
              <a:ext cx="238" cy="17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4122" name="Picture 26">
              <a:extLst>
                <a:ext uri="{FF2B5EF4-FFF2-40B4-BE49-F238E27FC236}">
                  <a16:creationId xmlns:a16="http://schemas.microsoft.com/office/drawing/2014/main" id="{44A6FD03-F6A3-448C-8617-7E02CBADC3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5" y="1425"/>
              <a:ext cx="233" cy="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4B4CE638-E8B4-466A-AAF5-37F0646E8C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6" y="1463"/>
              <a:ext cx="18" cy="2166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02A46F7E-F733-45DE-B9A3-BA8141257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6" y="3608"/>
              <a:ext cx="3268" cy="0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0641601-C485-4C5B-86E9-72535086F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" y="1564"/>
              <a:ext cx="2972" cy="1893"/>
            </a:xfrm>
            <a:custGeom>
              <a:avLst/>
              <a:gdLst>
                <a:gd name="T0" fmla="*/ 0 w 2972"/>
                <a:gd name="T1" fmla="*/ 0 h 1893"/>
                <a:gd name="T2" fmla="*/ 750 w 2972"/>
                <a:gd name="T3" fmla="*/ 1192 h 1893"/>
                <a:gd name="T4" fmla="*/ 2972 w 2972"/>
                <a:gd name="T5" fmla="*/ 1893 h 1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72" h="1893">
                  <a:moveTo>
                    <a:pt x="0" y="0"/>
                  </a:moveTo>
                  <a:cubicBezTo>
                    <a:pt x="127" y="438"/>
                    <a:pt x="254" y="877"/>
                    <a:pt x="750" y="1192"/>
                  </a:cubicBezTo>
                  <a:cubicBezTo>
                    <a:pt x="1245" y="1508"/>
                    <a:pt x="2109" y="1701"/>
                    <a:pt x="2972" y="1893"/>
                  </a:cubicBezTo>
                </a:path>
              </a:pathLst>
            </a:custGeom>
            <a:noFill/>
            <a:ln w="28575" cap="flat">
              <a:solidFill>
                <a:srgbClr val="1F497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31">
              <a:extLst>
                <a:ext uri="{FF2B5EF4-FFF2-40B4-BE49-F238E27FC236}">
                  <a16:creationId xmlns:a16="http://schemas.microsoft.com/office/drawing/2014/main" id="{0F6F079B-2AE8-440B-8B7C-47016FA10C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99" y="1561"/>
              <a:ext cx="3024" cy="1795"/>
            </a:xfrm>
            <a:custGeom>
              <a:avLst/>
              <a:gdLst>
                <a:gd name="T0" fmla="*/ 2985 w 3024"/>
                <a:gd name="T1" fmla="*/ 70 h 1795"/>
                <a:gd name="T2" fmla="*/ 2985 w 3024"/>
                <a:gd name="T3" fmla="*/ 70 h 1795"/>
                <a:gd name="T4" fmla="*/ 2980 w 3024"/>
                <a:gd name="T5" fmla="*/ 145 h 1795"/>
                <a:gd name="T6" fmla="*/ 2949 w 3024"/>
                <a:gd name="T7" fmla="*/ 237 h 1795"/>
                <a:gd name="T8" fmla="*/ 2913 w 3024"/>
                <a:gd name="T9" fmla="*/ 337 h 1795"/>
                <a:gd name="T10" fmla="*/ 2868 w 3024"/>
                <a:gd name="T11" fmla="*/ 398 h 1795"/>
                <a:gd name="T12" fmla="*/ 2859 w 3024"/>
                <a:gd name="T13" fmla="*/ 420 h 1795"/>
                <a:gd name="T14" fmla="*/ 2878 w 3024"/>
                <a:gd name="T15" fmla="*/ 422 h 1795"/>
                <a:gd name="T16" fmla="*/ 2842 w 3024"/>
                <a:gd name="T17" fmla="*/ 502 h 1795"/>
                <a:gd name="T18" fmla="*/ 2788 w 3024"/>
                <a:gd name="T19" fmla="*/ 604 h 1795"/>
                <a:gd name="T20" fmla="*/ 2734 w 3024"/>
                <a:gd name="T21" fmla="*/ 657 h 1795"/>
                <a:gd name="T22" fmla="*/ 2724 w 3024"/>
                <a:gd name="T23" fmla="*/ 674 h 1795"/>
                <a:gd name="T24" fmla="*/ 2740 w 3024"/>
                <a:gd name="T25" fmla="*/ 683 h 1795"/>
                <a:gd name="T26" fmla="*/ 2690 w 3024"/>
                <a:gd name="T27" fmla="*/ 754 h 1795"/>
                <a:gd name="T28" fmla="*/ 2616 w 3024"/>
                <a:gd name="T29" fmla="*/ 844 h 1795"/>
                <a:gd name="T30" fmla="*/ 2553 w 3024"/>
                <a:gd name="T31" fmla="*/ 885 h 1795"/>
                <a:gd name="T32" fmla="*/ 2529 w 3024"/>
                <a:gd name="T33" fmla="*/ 909 h 1795"/>
                <a:gd name="T34" fmla="*/ 2487 w 3024"/>
                <a:gd name="T35" fmla="*/ 947 h 1795"/>
                <a:gd name="T36" fmla="*/ 2487 w 3024"/>
                <a:gd name="T37" fmla="*/ 947 h 1795"/>
                <a:gd name="T38" fmla="*/ 2442 w 3024"/>
                <a:gd name="T39" fmla="*/ 1009 h 1795"/>
                <a:gd name="T40" fmla="*/ 2350 w 3024"/>
                <a:gd name="T41" fmla="*/ 1076 h 1795"/>
                <a:gd name="T42" fmla="*/ 2266 w 3024"/>
                <a:gd name="T43" fmla="*/ 1109 h 1795"/>
                <a:gd name="T44" fmla="*/ 2250 w 3024"/>
                <a:gd name="T45" fmla="*/ 1118 h 1795"/>
                <a:gd name="T46" fmla="*/ 2152 w 3024"/>
                <a:gd name="T47" fmla="*/ 1172 h 1795"/>
                <a:gd name="T48" fmla="*/ 2122 w 3024"/>
                <a:gd name="T49" fmla="*/ 1188 h 1795"/>
                <a:gd name="T50" fmla="*/ 2122 w 3024"/>
                <a:gd name="T51" fmla="*/ 1188 h 1795"/>
                <a:gd name="T52" fmla="*/ 2064 w 3024"/>
                <a:gd name="T53" fmla="*/ 1236 h 1795"/>
                <a:gd name="T54" fmla="*/ 1989 w 3024"/>
                <a:gd name="T55" fmla="*/ 1249 h 1795"/>
                <a:gd name="T56" fmla="*/ 1928 w 3024"/>
                <a:gd name="T57" fmla="*/ 1295 h 1795"/>
                <a:gd name="T58" fmla="*/ 1817 w 3024"/>
                <a:gd name="T59" fmla="*/ 1338 h 1795"/>
                <a:gd name="T60" fmla="*/ 1739 w 3024"/>
                <a:gd name="T61" fmla="*/ 1366 h 1795"/>
                <a:gd name="T62" fmla="*/ 1664 w 3024"/>
                <a:gd name="T63" fmla="*/ 1372 h 1795"/>
                <a:gd name="T64" fmla="*/ 1617 w 3024"/>
                <a:gd name="T65" fmla="*/ 1387 h 1795"/>
                <a:gd name="T66" fmla="*/ 1577 w 3024"/>
                <a:gd name="T67" fmla="*/ 1400 h 1795"/>
                <a:gd name="T68" fmla="*/ 1577 w 3024"/>
                <a:gd name="T69" fmla="*/ 1400 h 1795"/>
                <a:gd name="T70" fmla="*/ 1436 w 3024"/>
                <a:gd name="T71" fmla="*/ 1443 h 1795"/>
                <a:gd name="T72" fmla="*/ 1436 w 3024"/>
                <a:gd name="T73" fmla="*/ 1443 h 1795"/>
                <a:gd name="T74" fmla="*/ 1295 w 3024"/>
                <a:gd name="T75" fmla="*/ 1482 h 1795"/>
                <a:gd name="T76" fmla="*/ 1295 w 3024"/>
                <a:gd name="T77" fmla="*/ 1482 h 1795"/>
                <a:gd name="T78" fmla="*/ 1153 w 3024"/>
                <a:gd name="T79" fmla="*/ 1520 h 1795"/>
                <a:gd name="T80" fmla="*/ 1153 w 3024"/>
                <a:gd name="T81" fmla="*/ 1520 h 1795"/>
                <a:gd name="T82" fmla="*/ 1011 w 3024"/>
                <a:gd name="T83" fmla="*/ 1555 h 1795"/>
                <a:gd name="T84" fmla="*/ 1011 w 3024"/>
                <a:gd name="T85" fmla="*/ 1555 h 1795"/>
                <a:gd name="T86" fmla="*/ 869 w 3024"/>
                <a:gd name="T87" fmla="*/ 1589 h 1795"/>
                <a:gd name="T88" fmla="*/ 744 w 3024"/>
                <a:gd name="T89" fmla="*/ 1618 h 1795"/>
                <a:gd name="T90" fmla="*/ 676 w 3024"/>
                <a:gd name="T91" fmla="*/ 1652 h 1795"/>
                <a:gd name="T92" fmla="*/ 604 w 3024"/>
                <a:gd name="T93" fmla="*/ 1668 h 1795"/>
                <a:gd name="T94" fmla="*/ 533 w 3024"/>
                <a:gd name="T95" fmla="*/ 1684 h 1795"/>
                <a:gd name="T96" fmla="*/ 461 w 3024"/>
                <a:gd name="T97" fmla="*/ 1699 h 1795"/>
                <a:gd name="T98" fmla="*/ 389 w 3024"/>
                <a:gd name="T99" fmla="*/ 1714 h 1795"/>
                <a:gd name="T100" fmla="*/ 317 w 3024"/>
                <a:gd name="T101" fmla="*/ 1730 h 1795"/>
                <a:gd name="T102" fmla="*/ 245 w 3024"/>
                <a:gd name="T103" fmla="*/ 1745 h 1795"/>
                <a:gd name="T104" fmla="*/ 228 w 3024"/>
                <a:gd name="T105" fmla="*/ 1748 h 1795"/>
                <a:gd name="T106" fmla="*/ 152 w 3024"/>
                <a:gd name="T107" fmla="*/ 1745 h 1795"/>
                <a:gd name="T108" fmla="*/ 8 w 3024"/>
                <a:gd name="T109" fmla="*/ 1775 h 1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024" h="1795">
                  <a:moveTo>
                    <a:pt x="3007" y="0"/>
                  </a:moveTo>
                  <a:lnTo>
                    <a:pt x="2990" y="52"/>
                  </a:lnTo>
                  <a:lnTo>
                    <a:pt x="3008" y="58"/>
                  </a:lnTo>
                  <a:lnTo>
                    <a:pt x="3024" y="5"/>
                  </a:lnTo>
                  <a:lnTo>
                    <a:pt x="3007" y="0"/>
                  </a:lnTo>
                  <a:close/>
                  <a:moveTo>
                    <a:pt x="2985" y="70"/>
                  </a:moveTo>
                  <a:lnTo>
                    <a:pt x="2982" y="77"/>
                  </a:lnTo>
                  <a:lnTo>
                    <a:pt x="2968" y="122"/>
                  </a:lnTo>
                  <a:lnTo>
                    <a:pt x="2985" y="128"/>
                  </a:lnTo>
                  <a:lnTo>
                    <a:pt x="3000" y="83"/>
                  </a:lnTo>
                  <a:lnTo>
                    <a:pt x="3002" y="76"/>
                  </a:lnTo>
                  <a:lnTo>
                    <a:pt x="2985" y="70"/>
                  </a:lnTo>
                  <a:close/>
                  <a:moveTo>
                    <a:pt x="2962" y="140"/>
                  </a:moveTo>
                  <a:lnTo>
                    <a:pt x="2958" y="154"/>
                  </a:lnTo>
                  <a:lnTo>
                    <a:pt x="2945" y="192"/>
                  </a:lnTo>
                  <a:lnTo>
                    <a:pt x="2962" y="198"/>
                  </a:lnTo>
                  <a:lnTo>
                    <a:pt x="2975" y="160"/>
                  </a:lnTo>
                  <a:lnTo>
                    <a:pt x="2980" y="145"/>
                  </a:lnTo>
                  <a:lnTo>
                    <a:pt x="2962" y="140"/>
                  </a:lnTo>
                  <a:close/>
                  <a:moveTo>
                    <a:pt x="2939" y="209"/>
                  </a:moveTo>
                  <a:lnTo>
                    <a:pt x="2932" y="231"/>
                  </a:lnTo>
                  <a:lnTo>
                    <a:pt x="2921" y="261"/>
                  </a:lnTo>
                  <a:lnTo>
                    <a:pt x="2938" y="268"/>
                  </a:lnTo>
                  <a:lnTo>
                    <a:pt x="2949" y="237"/>
                  </a:lnTo>
                  <a:lnTo>
                    <a:pt x="2957" y="215"/>
                  </a:lnTo>
                  <a:lnTo>
                    <a:pt x="2939" y="209"/>
                  </a:lnTo>
                  <a:close/>
                  <a:moveTo>
                    <a:pt x="2915" y="278"/>
                  </a:moveTo>
                  <a:lnTo>
                    <a:pt x="2904" y="307"/>
                  </a:lnTo>
                  <a:lnTo>
                    <a:pt x="2896" y="330"/>
                  </a:lnTo>
                  <a:lnTo>
                    <a:pt x="2913" y="337"/>
                  </a:lnTo>
                  <a:lnTo>
                    <a:pt x="2921" y="314"/>
                  </a:lnTo>
                  <a:lnTo>
                    <a:pt x="2932" y="285"/>
                  </a:lnTo>
                  <a:lnTo>
                    <a:pt x="2915" y="278"/>
                  </a:lnTo>
                  <a:close/>
                  <a:moveTo>
                    <a:pt x="2889" y="347"/>
                  </a:moveTo>
                  <a:lnTo>
                    <a:pt x="2875" y="383"/>
                  </a:lnTo>
                  <a:lnTo>
                    <a:pt x="2868" y="398"/>
                  </a:lnTo>
                  <a:lnTo>
                    <a:pt x="2885" y="405"/>
                  </a:lnTo>
                  <a:lnTo>
                    <a:pt x="2892" y="390"/>
                  </a:lnTo>
                  <a:lnTo>
                    <a:pt x="2906" y="354"/>
                  </a:lnTo>
                  <a:lnTo>
                    <a:pt x="2889" y="347"/>
                  </a:lnTo>
                  <a:close/>
                  <a:moveTo>
                    <a:pt x="2861" y="415"/>
                  </a:moveTo>
                  <a:lnTo>
                    <a:pt x="2859" y="420"/>
                  </a:lnTo>
                  <a:lnTo>
                    <a:pt x="2842" y="457"/>
                  </a:lnTo>
                  <a:lnTo>
                    <a:pt x="2839" y="465"/>
                  </a:lnTo>
                  <a:lnTo>
                    <a:pt x="2855" y="473"/>
                  </a:lnTo>
                  <a:lnTo>
                    <a:pt x="2859" y="465"/>
                  </a:lnTo>
                  <a:lnTo>
                    <a:pt x="2876" y="427"/>
                  </a:lnTo>
                  <a:lnTo>
                    <a:pt x="2878" y="422"/>
                  </a:lnTo>
                  <a:lnTo>
                    <a:pt x="2861" y="415"/>
                  </a:lnTo>
                  <a:close/>
                  <a:moveTo>
                    <a:pt x="2831" y="481"/>
                  </a:moveTo>
                  <a:lnTo>
                    <a:pt x="2825" y="494"/>
                  </a:lnTo>
                  <a:lnTo>
                    <a:pt x="2807" y="531"/>
                  </a:lnTo>
                  <a:lnTo>
                    <a:pt x="2823" y="539"/>
                  </a:lnTo>
                  <a:lnTo>
                    <a:pt x="2842" y="502"/>
                  </a:lnTo>
                  <a:lnTo>
                    <a:pt x="2848" y="489"/>
                  </a:lnTo>
                  <a:lnTo>
                    <a:pt x="2831" y="481"/>
                  </a:lnTo>
                  <a:close/>
                  <a:moveTo>
                    <a:pt x="2798" y="547"/>
                  </a:moveTo>
                  <a:lnTo>
                    <a:pt x="2787" y="567"/>
                  </a:lnTo>
                  <a:lnTo>
                    <a:pt x="2772" y="595"/>
                  </a:lnTo>
                  <a:lnTo>
                    <a:pt x="2788" y="604"/>
                  </a:lnTo>
                  <a:lnTo>
                    <a:pt x="2804" y="576"/>
                  </a:lnTo>
                  <a:lnTo>
                    <a:pt x="2815" y="555"/>
                  </a:lnTo>
                  <a:lnTo>
                    <a:pt x="2798" y="547"/>
                  </a:lnTo>
                  <a:close/>
                  <a:moveTo>
                    <a:pt x="2763" y="610"/>
                  </a:moveTo>
                  <a:lnTo>
                    <a:pt x="2746" y="639"/>
                  </a:lnTo>
                  <a:lnTo>
                    <a:pt x="2734" y="657"/>
                  </a:lnTo>
                  <a:lnTo>
                    <a:pt x="2750" y="667"/>
                  </a:lnTo>
                  <a:lnTo>
                    <a:pt x="2762" y="648"/>
                  </a:lnTo>
                  <a:lnTo>
                    <a:pt x="2779" y="620"/>
                  </a:lnTo>
                  <a:lnTo>
                    <a:pt x="2763" y="610"/>
                  </a:lnTo>
                  <a:close/>
                  <a:moveTo>
                    <a:pt x="2724" y="673"/>
                  </a:moveTo>
                  <a:lnTo>
                    <a:pt x="2724" y="674"/>
                  </a:lnTo>
                  <a:lnTo>
                    <a:pt x="2700" y="709"/>
                  </a:lnTo>
                  <a:lnTo>
                    <a:pt x="2694" y="718"/>
                  </a:lnTo>
                  <a:lnTo>
                    <a:pt x="2708" y="728"/>
                  </a:lnTo>
                  <a:lnTo>
                    <a:pt x="2715" y="719"/>
                  </a:lnTo>
                  <a:lnTo>
                    <a:pt x="2739" y="684"/>
                  </a:lnTo>
                  <a:lnTo>
                    <a:pt x="2740" y="683"/>
                  </a:lnTo>
                  <a:lnTo>
                    <a:pt x="2724" y="673"/>
                  </a:lnTo>
                  <a:close/>
                  <a:moveTo>
                    <a:pt x="2683" y="733"/>
                  </a:moveTo>
                  <a:lnTo>
                    <a:pt x="2675" y="743"/>
                  </a:lnTo>
                  <a:lnTo>
                    <a:pt x="2650" y="776"/>
                  </a:lnTo>
                  <a:lnTo>
                    <a:pt x="2664" y="787"/>
                  </a:lnTo>
                  <a:lnTo>
                    <a:pt x="2690" y="754"/>
                  </a:lnTo>
                  <a:lnTo>
                    <a:pt x="2698" y="743"/>
                  </a:lnTo>
                  <a:lnTo>
                    <a:pt x="2683" y="733"/>
                  </a:lnTo>
                  <a:close/>
                  <a:moveTo>
                    <a:pt x="2638" y="790"/>
                  </a:moveTo>
                  <a:lnTo>
                    <a:pt x="2621" y="811"/>
                  </a:lnTo>
                  <a:lnTo>
                    <a:pt x="2603" y="832"/>
                  </a:lnTo>
                  <a:lnTo>
                    <a:pt x="2616" y="844"/>
                  </a:lnTo>
                  <a:lnTo>
                    <a:pt x="2635" y="823"/>
                  </a:lnTo>
                  <a:lnTo>
                    <a:pt x="2652" y="802"/>
                  </a:lnTo>
                  <a:lnTo>
                    <a:pt x="2638" y="790"/>
                  </a:lnTo>
                  <a:close/>
                  <a:moveTo>
                    <a:pt x="2591" y="845"/>
                  </a:moveTo>
                  <a:lnTo>
                    <a:pt x="2561" y="877"/>
                  </a:lnTo>
                  <a:lnTo>
                    <a:pt x="2553" y="885"/>
                  </a:lnTo>
                  <a:lnTo>
                    <a:pt x="2566" y="898"/>
                  </a:lnTo>
                  <a:lnTo>
                    <a:pt x="2574" y="889"/>
                  </a:lnTo>
                  <a:lnTo>
                    <a:pt x="2604" y="858"/>
                  </a:lnTo>
                  <a:lnTo>
                    <a:pt x="2591" y="845"/>
                  </a:lnTo>
                  <a:close/>
                  <a:moveTo>
                    <a:pt x="2540" y="898"/>
                  </a:moveTo>
                  <a:lnTo>
                    <a:pt x="2529" y="909"/>
                  </a:lnTo>
                  <a:lnTo>
                    <a:pt x="2500" y="935"/>
                  </a:lnTo>
                  <a:lnTo>
                    <a:pt x="2513" y="949"/>
                  </a:lnTo>
                  <a:lnTo>
                    <a:pt x="2542" y="922"/>
                  </a:lnTo>
                  <a:lnTo>
                    <a:pt x="2553" y="911"/>
                  </a:lnTo>
                  <a:lnTo>
                    <a:pt x="2540" y="898"/>
                  </a:lnTo>
                  <a:close/>
                  <a:moveTo>
                    <a:pt x="2487" y="947"/>
                  </a:moveTo>
                  <a:lnTo>
                    <a:pt x="2459" y="972"/>
                  </a:lnTo>
                  <a:lnTo>
                    <a:pt x="2445" y="983"/>
                  </a:lnTo>
                  <a:lnTo>
                    <a:pt x="2456" y="997"/>
                  </a:lnTo>
                  <a:lnTo>
                    <a:pt x="2471" y="985"/>
                  </a:lnTo>
                  <a:lnTo>
                    <a:pt x="2499" y="961"/>
                  </a:lnTo>
                  <a:lnTo>
                    <a:pt x="2487" y="947"/>
                  </a:lnTo>
                  <a:close/>
                  <a:moveTo>
                    <a:pt x="2430" y="994"/>
                  </a:moveTo>
                  <a:lnTo>
                    <a:pt x="2421" y="1002"/>
                  </a:lnTo>
                  <a:lnTo>
                    <a:pt x="2387" y="1028"/>
                  </a:lnTo>
                  <a:lnTo>
                    <a:pt x="2398" y="1042"/>
                  </a:lnTo>
                  <a:lnTo>
                    <a:pt x="2432" y="1016"/>
                  </a:lnTo>
                  <a:lnTo>
                    <a:pt x="2442" y="1009"/>
                  </a:lnTo>
                  <a:lnTo>
                    <a:pt x="2430" y="994"/>
                  </a:lnTo>
                  <a:close/>
                  <a:moveTo>
                    <a:pt x="2372" y="1038"/>
                  </a:moveTo>
                  <a:lnTo>
                    <a:pt x="2340" y="1061"/>
                  </a:lnTo>
                  <a:lnTo>
                    <a:pt x="2328" y="1069"/>
                  </a:lnTo>
                  <a:lnTo>
                    <a:pt x="2338" y="1085"/>
                  </a:lnTo>
                  <a:lnTo>
                    <a:pt x="2350" y="1076"/>
                  </a:lnTo>
                  <a:lnTo>
                    <a:pt x="2383" y="1053"/>
                  </a:lnTo>
                  <a:lnTo>
                    <a:pt x="2372" y="1038"/>
                  </a:lnTo>
                  <a:close/>
                  <a:moveTo>
                    <a:pt x="2312" y="1080"/>
                  </a:moveTo>
                  <a:lnTo>
                    <a:pt x="2296" y="1090"/>
                  </a:lnTo>
                  <a:lnTo>
                    <a:pt x="2274" y="1104"/>
                  </a:lnTo>
                  <a:lnTo>
                    <a:pt x="2266" y="1109"/>
                  </a:lnTo>
                  <a:lnTo>
                    <a:pt x="2275" y="1124"/>
                  </a:lnTo>
                  <a:lnTo>
                    <a:pt x="2283" y="1120"/>
                  </a:lnTo>
                  <a:lnTo>
                    <a:pt x="2306" y="1106"/>
                  </a:lnTo>
                  <a:lnTo>
                    <a:pt x="2322" y="1095"/>
                  </a:lnTo>
                  <a:lnTo>
                    <a:pt x="2312" y="1080"/>
                  </a:lnTo>
                  <a:close/>
                  <a:moveTo>
                    <a:pt x="2250" y="1118"/>
                  </a:moveTo>
                  <a:lnTo>
                    <a:pt x="2202" y="1145"/>
                  </a:lnTo>
                  <a:lnTo>
                    <a:pt x="2212" y="1161"/>
                  </a:lnTo>
                  <a:lnTo>
                    <a:pt x="2259" y="1134"/>
                  </a:lnTo>
                  <a:lnTo>
                    <a:pt x="2250" y="1118"/>
                  </a:lnTo>
                  <a:close/>
                  <a:moveTo>
                    <a:pt x="2187" y="1154"/>
                  </a:moveTo>
                  <a:lnTo>
                    <a:pt x="2152" y="1172"/>
                  </a:lnTo>
                  <a:lnTo>
                    <a:pt x="2138" y="1179"/>
                  </a:lnTo>
                  <a:lnTo>
                    <a:pt x="2146" y="1196"/>
                  </a:lnTo>
                  <a:lnTo>
                    <a:pt x="2161" y="1188"/>
                  </a:lnTo>
                  <a:lnTo>
                    <a:pt x="2195" y="1170"/>
                  </a:lnTo>
                  <a:lnTo>
                    <a:pt x="2187" y="1154"/>
                  </a:lnTo>
                  <a:close/>
                  <a:moveTo>
                    <a:pt x="2122" y="1188"/>
                  </a:moveTo>
                  <a:lnTo>
                    <a:pt x="2100" y="1198"/>
                  </a:lnTo>
                  <a:lnTo>
                    <a:pt x="2072" y="1211"/>
                  </a:lnTo>
                  <a:lnTo>
                    <a:pt x="2080" y="1228"/>
                  </a:lnTo>
                  <a:lnTo>
                    <a:pt x="2108" y="1215"/>
                  </a:lnTo>
                  <a:lnTo>
                    <a:pt x="2130" y="1204"/>
                  </a:lnTo>
                  <a:lnTo>
                    <a:pt x="2122" y="1188"/>
                  </a:lnTo>
                  <a:close/>
                  <a:moveTo>
                    <a:pt x="2056" y="1219"/>
                  </a:moveTo>
                  <a:lnTo>
                    <a:pt x="2046" y="1224"/>
                  </a:lnTo>
                  <a:lnTo>
                    <a:pt x="2006" y="1242"/>
                  </a:lnTo>
                  <a:lnTo>
                    <a:pt x="2013" y="1259"/>
                  </a:lnTo>
                  <a:lnTo>
                    <a:pt x="2054" y="1240"/>
                  </a:lnTo>
                  <a:lnTo>
                    <a:pt x="2064" y="1236"/>
                  </a:lnTo>
                  <a:lnTo>
                    <a:pt x="2056" y="1219"/>
                  </a:lnTo>
                  <a:close/>
                  <a:moveTo>
                    <a:pt x="1989" y="1249"/>
                  </a:moveTo>
                  <a:lnTo>
                    <a:pt x="1938" y="1270"/>
                  </a:lnTo>
                  <a:lnTo>
                    <a:pt x="1946" y="1287"/>
                  </a:lnTo>
                  <a:lnTo>
                    <a:pt x="1996" y="1266"/>
                  </a:lnTo>
                  <a:lnTo>
                    <a:pt x="1989" y="1249"/>
                  </a:lnTo>
                  <a:close/>
                  <a:moveTo>
                    <a:pt x="1922" y="1277"/>
                  </a:moveTo>
                  <a:lnTo>
                    <a:pt x="1873" y="1297"/>
                  </a:lnTo>
                  <a:lnTo>
                    <a:pt x="1871" y="1298"/>
                  </a:lnTo>
                  <a:lnTo>
                    <a:pt x="1877" y="1315"/>
                  </a:lnTo>
                  <a:lnTo>
                    <a:pt x="1879" y="1314"/>
                  </a:lnTo>
                  <a:lnTo>
                    <a:pt x="1928" y="1295"/>
                  </a:lnTo>
                  <a:lnTo>
                    <a:pt x="1922" y="1277"/>
                  </a:lnTo>
                  <a:close/>
                  <a:moveTo>
                    <a:pt x="1853" y="1304"/>
                  </a:moveTo>
                  <a:lnTo>
                    <a:pt x="1811" y="1320"/>
                  </a:lnTo>
                  <a:lnTo>
                    <a:pt x="1802" y="1324"/>
                  </a:lnTo>
                  <a:lnTo>
                    <a:pt x="1808" y="1341"/>
                  </a:lnTo>
                  <a:lnTo>
                    <a:pt x="1817" y="1338"/>
                  </a:lnTo>
                  <a:lnTo>
                    <a:pt x="1860" y="1321"/>
                  </a:lnTo>
                  <a:lnTo>
                    <a:pt x="1853" y="1304"/>
                  </a:lnTo>
                  <a:close/>
                  <a:moveTo>
                    <a:pt x="1785" y="1330"/>
                  </a:moveTo>
                  <a:lnTo>
                    <a:pt x="1748" y="1343"/>
                  </a:lnTo>
                  <a:lnTo>
                    <a:pt x="1733" y="1348"/>
                  </a:lnTo>
                  <a:lnTo>
                    <a:pt x="1739" y="1366"/>
                  </a:lnTo>
                  <a:lnTo>
                    <a:pt x="1754" y="1360"/>
                  </a:lnTo>
                  <a:lnTo>
                    <a:pt x="1791" y="1347"/>
                  </a:lnTo>
                  <a:lnTo>
                    <a:pt x="1785" y="1330"/>
                  </a:lnTo>
                  <a:close/>
                  <a:moveTo>
                    <a:pt x="1716" y="1354"/>
                  </a:moveTo>
                  <a:lnTo>
                    <a:pt x="1683" y="1366"/>
                  </a:lnTo>
                  <a:lnTo>
                    <a:pt x="1664" y="1372"/>
                  </a:lnTo>
                  <a:lnTo>
                    <a:pt x="1670" y="1389"/>
                  </a:lnTo>
                  <a:lnTo>
                    <a:pt x="1689" y="1383"/>
                  </a:lnTo>
                  <a:lnTo>
                    <a:pt x="1722" y="1372"/>
                  </a:lnTo>
                  <a:lnTo>
                    <a:pt x="1716" y="1354"/>
                  </a:lnTo>
                  <a:close/>
                  <a:moveTo>
                    <a:pt x="1646" y="1378"/>
                  </a:moveTo>
                  <a:lnTo>
                    <a:pt x="1617" y="1387"/>
                  </a:lnTo>
                  <a:lnTo>
                    <a:pt x="1594" y="1395"/>
                  </a:lnTo>
                  <a:lnTo>
                    <a:pt x="1600" y="1412"/>
                  </a:lnTo>
                  <a:lnTo>
                    <a:pt x="1623" y="1405"/>
                  </a:lnTo>
                  <a:lnTo>
                    <a:pt x="1652" y="1395"/>
                  </a:lnTo>
                  <a:lnTo>
                    <a:pt x="1646" y="1378"/>
                  </a:lnTo>
                  <a:close/>
                  <a:moveTo>
                    <a:pt x="1577" y="1400"/>
                  </a:moveTo>
                  <a:lnTo>
                    <a:pt x="1550" y="1409"/>
                  </a:lnTo>
                  <a:lnTo>
                    <a:pt x="1524" y="1416"/>
                  </a:lnTo>
                  <a:lnTo>
                    <a:pt x="1529" y="1434"/>
                  </a:lnTo>
                  <a:lnTo>
                    <a:pt x="1555" y="1426"/>
                  </a:lnTo>
                  <a:lnTo>
                    <a:pt x="1582" y="1418"/>
                  </a:lnTo>
                  <a:lnTo>
                    <a:pt x="1577" y="1400"/>
                  </a:lnTo>
                  <a:close/>
                  <a:moveTo>
                    <a:pt x="1507" y="1422"/>
                  </a:moveTo>
                  <a:lnTo>
                    <a:pt x="1454" y="1437"/>
                  </a:lnTo>
                  <a:lnTo>
                    <a:pt x="1459" y="1455"/>
                  </a:lnTo>
                  <a:lnTo>
                    <a:pt x="1512" y="1439"/>
                  </a:lnTo>
                  <a:lnTo>
                    <a:pt x="1507" y="1422"/>
                  </a:lnTo>
                  <a:close/>
                  <a:moveTo>
                    <a:pt x="1436" y="1443"/>
                  </a:moveTo>
                  <a:lnTo>
                    <a:pt x="1410" y="1450"/>
                  </a:lnTo>
                  <a:lnTo>
                    <a:pt x="1384" y="1458"/>
                  </a:lnTo>
                  <a:lnTo>
                    <a:pt x="1389" y="1476"/>
                  </a:lnTo>
                  <a:lnTo>
                    <a:pt x="1415" y="1468"/>
                  </a:lnTo>
                  <a:lnTo>
                    <a:pt x="1442" y="1460"/>
                  </a:lnTo>
                  <a:lnTo>
                    <a:pt x="1436" y="1443"/>
                  </a:lnTo>
                  <a:close/>
                  <a:moveTo>
                    <a:pt x="1366" y="1463"/>
                  </a:moveTo>
                  <a:lnTo>
                    <a:pt x="1313" y="1478"/>
                  </a:lnTo>
                  <a:lnTo>
                    <a:pt x="1318" y="1495"/>
                  </a:lnTo>
                  <a:lnTo>
                    <a:pt x="1371" y="1481"/>
                  </a:lnTo>
                  <a:lnTo>
                    <a:pt x="1366" y="1463"/>
                  </a:lnTo>
                  <a:close/>
                  <a:moveTo>
                    <a:pt x="1295" y="1482"/>
                  </a:moveTo>
                  <a:lnTo>
                    <a:pt x="1266" y="1491"/>
                  </a:lnTo>
                  <a:lnTo>
                    <a:pt x="1242" y="1497"/>
                  </a:lnTo>
                  <a:lnTo>
                    <a:pt x="1247" y="1515"/>
                  </a:lnTo>
                  <a:lnTo>
                    <a:pt x="1271" y="1508"/>
                  </a:lnTo>
                  <a:lnTo>
                    <a:pt x="1300" y="1500"/>
                  </a:lnTo>
                  <a:lnTo>
                    <a:pt x="1295" y="1482"/>
                  </a:lnTo>
                  <a:close/>
                  <a:moveTo>
                    <a:pt x="1225" y="1501"/>
                  </a:moveTo>
                  <a:lnTo>
                    <a:pt x="1171" y="1515"/>
                  </a:lnTo>
                  <a:lnTo>
                    <a:pt x="1176" y="1533"/>
                  </a:lnTo>
                  <a:lnTo>
                    <a:pt x="1229" y="1519"/>
                  </a:lnTo>
                  <a:lnTo>
                    <a:pt x="1225" y="1501"/>
                  </a:lnTo>
                  <a:close/>
                  <a:moveTo>
                    <a:pt x="1153" y="1520"/>
                  </a:moveTo>
                  <a:lnTo>
                    <a:pt x="1117" y="1529"/>
                  </a:lnTo>
                  <a:lnTo>
                    <a:pt x="1100" y="1534"/>
                  </a:lnTo>
                  <a:lnTo>
                    <a:pt x="1105" y="1551"/>
                  </a:lnTo>
                  <a:lnTo>
                    <a:pt x="1122" y="1547"/>
                  </a:lnTo>
                  <a:lnTo>
                    <a:pt x="1158" y="1538"/>
                  </a:lnTo>
                  <a:lnTo>
                    <a:pt x="1153" y="1520"/>
                  </a:lnTo>
                  <a:close/>
                  <a:moveTo>
                    <a:pt x="1083" y="1538"/>
                  </a:moveTo>
                  <a:lnTo>
                    <a:pt x="1029" y="1551"/>
                  </a:lnTo>
                  <a:lnTo>
                    <a:pt x="1034" y="1569"/>
                  </a:lnTo>
                  <a:lnTo>
                    <a:pt x="1087" y="1556"/>
                  </a:lnTo>
                  <a:lnTo>
                    <a:pt x="1083" y="1538"/>
                  </a:lnTo>
                  <a:close/>
                  <a:moveTo>
                    <a:pt x="1011" y="1555"/>
                  </a:moveTo>
                  <a:lnTo>
                    <a:pt x="965" y="1567"/>
                  </a:lnTo>
                  <a:lnTo>
                    <a:pt x="958" y="1568"/>
                  </a:lnTo>
                  <a:lnTo>
                    <a:pt x="962" y="1586"/>
                  </a:lnTo>
                  <a:lnTo>
                    <a:pt x="969" y="1585"/>
                  </a:lnTo>
                  <a:lnTo>
                    <a:pt x="1016" y="1573"/>
                  </a:lnTo>
                  <a:lnTo>
                    <a:pt x="1011" y="1555"/>
                  </a:lnTo>
                  <a:close/>
                  <a:moveTo>
                    <a:pt x="940" y="1573"/>
                  </a:moveTo>
                  <a:lnTo>
                    <a:pt x="886" y="1585"/>
                  </a:lnTo>
                  <a:lnTo>
                    <a:pt x="891" y="1603"/>
                  </a:lnTo>
                  <a:lnTo>
                    <a:pt x="944" y="1591"/>
                  </a:lnTo>
                  <a:lnTo>
                    <a:pt x="940" y="1573"/>
                  </a:lnTo>
                  <a:close/>
                  <a:moveTo>
                    <a:pt x="869" y="1589"/>
                  </a:moveTo>
                  <a:lnTo>
                    <a:pt x="815" y="1602"/>
                  </a:lnTo>
                  <a:lnTo>
                    <a:pt x="819" y="1620"/>
                  </a:lnTo>
                  <a:lnTo>
                    <a:pt x="873" y="1607"/>
                  </a:lnTo>
                  <a:lnTo>
                    <a:pt x="869" y="1589"/>
                  </a:lnTo>
                  <a:close/>
                  <a:moveTo>
                    <a:pt x="797" y="1606"/>
                  </a:moveTo>
                  <a:lnTo>
                    <a:pt x="744" y="1618"/>
                  </a:lnTo>
                  <a:lnTo>
                    <a:pt x="748" y="1636"/>
                  </a:lnTo>
                  <a:lnTo>
                    <a:pt x="801" y="1624"/>
                  </a:lnTo>
                  <a:lnTo>
                    <a:pt x="797" y="1606"/>
                  </a:lnTo>
                  <a:close/>
                  <a:moveTo>
                    <a:pt x="726" y="1622"/>
                  </a:moveTo>
                  <a:lnTo>
                    <a:pt x="672" y="1634"/>
                  </a:lnTo>
                  <a:lnTo>
                    <a:pt x="676" y="1652"/>
                  </a:lnTo>
                  <a:lnTo>
                    <a:pt x="730" y="1640"/>
                  </a:lnTo>
                  <a:lnTo>
                    <a:pt x="726" y="1622"/>
                  </a:lnTo>
                  <a:close/>
                  <a:moveTo>
                    <a:pt x="654" y="1638"/>
                  </a:moveTo>
                  <a:lnTo>
                    <a:pt x="651" y="1639"/>
                  </a:lnTo>
                  <a:lnTo>
                    <a:pt x="600" y="1650"/>
                  </a:lnTo>
                  <a:lnTo>
                    <a:pt x="604" y="1668"/>
                  </a:lnTo>
                  <a:lnTo>
                    <a:pt x="655" y="1657"/>
                  </a:lnTo>
                  <a:lnTo>
                    <a:pt x="658" y="1656"/>
                  </a:lnTo>
                  <a:lnTo>
                    <a:pt x="654" y="1638"/>
                  </a:lnTo>
                  <a:close/>
                  <a:moveTo>
                    <a:pt x="583" y="1654"/>
                  </a:moveTo>
                  <a:lnTo>
                    <a:pt x="529" y="1666"/>
                  </a:lnTo>
                  <a:lnTo>
                    <a:pt x="533" y="1684"/>
                  </a:lnTo>
                  <a:lnTo>
                    <a:pt x="587" y="1672"/>
                  </a:lnTo>
                  <a:lnTo>
                    <a:pt x="583" y="1654"/>
                  </a:lnTo>
                  <a:close/>
                  <a:moveTo>
                    <a:pt x="511" y="1670"/>
                  </a:moveTo>
                  <a:lnTo>
                    <a:pt x="490" y="1674"/>
                  </a:lnTo>
                  <a:lnTo>
                    <a:pt x="457" y="1681"/>
                  </a:lnTo>
                  <a:lnTo>
                    <a:pt x="461" y="1699"/>
                  </a:lnTo>
                  <a:lnTo>
                    <a:pt x="494" y="1692"/>
                  </a:lnTo>
                  <a:lnTo>
                    <a:pt x="515" y="1688"/>
                  </a:lnTo>
                  <a:lnTo>
                    <a:pt x="511" y="1670"/>
                  </a:lnTo>
                  <a:close/>
                  <a:moveTo>
                    <a:pt x="439" y="1685"/>
                  </a:moveTo>
                  <a:lnTo>
                    <a:pt x="385" y="1697"/>
                  </a:lnTo>
                  <a:lnTo>
                    <a:pt x="389" y="1714"/>
                  </a:lnTo>
                  <a:lnTo>
                    <a:pt x="443" y="1703"/>
                  </a:lnTo>
                  <a:lnTo>
                    <a:pt x="439" y="1685"/>
                  </a:lnTo>
                  <a:close/>
                  <a:moveTo>
                    <a:pt x="367" y="1700"/>
                  </a:moveTo>
                  <a:lnTo>
                    <a:pt x="328" y="1709"/>
                  </a:lnTo>
                  <a:lnTo>
                    <a:pt x="314" y="1712"/>
                  </a:lnTo>
                  <a:lnTo>
                    <a:pt x="317" y="1730"/>
                  </a:lnTo>
                  <a:lnTo>
                    <a:pt x="331" y="1727"/>
                  </a:lnTo>
                  <a:lnTo>
                    <a:pt x="371" y="1718"/>
                  </a:lnTo>
                  <a:lnTo>
                    <a:pt x="367" y="1700"/>
                  </a:lnTo>
                  <a:close/>
                  <a:moveTo>
                    <a:pt x="296" y="1715"/>
                  </a:moveTo>
                  <a:lnTo>
                    <a:pt x="242" y="1727"/>
                  </a:lnTo>
                  <a:lnTo>
                    <a:pt x="245" y="1745"/>
                  </a:lnTo>
                  <a:lnTo>
                    <a:pt x="299" y="1733"/>
                  </a:lnTo>
                  <a:lnTo>
                    <a:pt x="296" y="1715"/>
                  </a:lnTo>
                  <a:close/>
                  <a:moveTo>
                    <a:pt x="224" y="1730"/>
                  </a:moveTo>
                  <a:lnTo>
                    <a:pt x="170" y="1742"/>
                  </a:lnTo>
                  <a:lnTo>
                    <a:pt x="174" y="1760"/>
                  </a:lnTo>
                  <a:lnTo>
                    <a:pt x="228" y="1748"/>
                  </a:lnTo>
                  <a:lnTo>
                    <a:pt x="224" y="1730"/>
                  </a:lnTo>
                  <a:close/>
                  <a:moveTo>
                    <a:pt x="152" y="1745"/>
                  </a:moveTo>
                  <a:lnTo>
                    <a:pt x="98" y="1757"/>
                  </a:lnTo>
                  <a:lnTo>
                    <a:pt x="102" y="1775"/>
                  </a:lnTo>
                  <a:lnTo>
                    <a:pt x="156" y="1763"/>
                  </a:lnTo>
                  <a:lnTo>
                    <a:pt x="152" y="1745"/>
                  </a:lnTo>
                  <a:close/>
                  <a:moveTo>
                    <a:pt x="80" y="1760"/>
                  </a:moveTo>
                  <a:lnTo>
                    <a:pt x="26" y="1772"/>
                  </a:lnTo>
                  <a:lnTo>
                    <a:pt x="30" y="1789"/>
                  </a:lnTo>
                  <a:lnTo>
                    <a:pt x="84" y="1778"/>
                  </a:lnTo>
                  <a:lnTo>
                    <a:pt x="80" y="1760"/>
                  </a:lnTo>
                  <a:close/>
                  <a:moveTo>
                    <a:pt x="8" y="1775"/>
                  </a:moveTo>
                  <a:lnTo>
                    <a:pt x="0" y="1777"/>
                  </a:lnTo>
                  <a:lnTo>
                    <a:pt x="4" y="1795"/>
                  </a:lnTo>
                  <a:lnTo>
                    <a:pt x="12" y="1793"/>
                  </a:lnTo>
                  <a:lnTo>
                    <a:pt x="8" y="1775"/>
                  </a:lnTo>
                  <a:close/>
                </a:path>
              </a:pathLst>
            </a:custGeom>
            <a:solidFill>
              <a:srgbClr val="C0504D"/>
            </a:solidFill>
            <a:ln w="0" cap="flat">
              <a:solidFill>
                <a:srgbClr val="C0504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Rectangle 32">
              <a:extLst>
                <a:ext uri="{FF2B5EF4-FFF2-40B4-BE49-F238E27FC236}">
                  <a16:creationId xmlns:a16="http://schemas.microsoft.com/office/drawing/2014/main" id="{26B2AF3F-8273-47CA-A02C-6326EE502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" y="3664"/>
              <a:ext cx="1416" cy="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Rectangle 34">
              <a:extLst>
                <a:ext uri="{FF2B5EF4-FFF2-40B4-BE49-F238E27FC236}">
                  <a16:creationId xmlns:a16="http://schemas.microsoft.com/office/drawing/2014/main" id="{FEB03C67-14B6-4976-91F6-4B3B1F218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8" y="3715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35">
              <a:extLst>
                <a:ext uri="{FF2B5EF4-FFF2-40B4-BE49-F238E27FC236}">
                  <a16:creationId xmlns:a16="http://schemas.microsoft.com/office/drawing/2014/main" id="{2A1F1BF8-66A6-4B84-AD5E-A4D5F99F8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1735"/>
              <a:ext cx="932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36">
              <a:extLst>
                <a:ext uri="{FF2B5EF4-FFF2-40B4-BE49-F238E27FC236}">
                  <a16:creationId xmlns:a16="http://schemas.microsoft.com/office/drawing/2014/main" id="{8E9AE70C-05DE-4246-A57A-642E13B20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1" y="1362"/>
              <a:ext cx="101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Marginale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kosten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" name="Rectangle 37">
              <a:extLst>
                <a:ext uri="{FF2B5EF4-FFF2-40B4-BE49-F238E27FC236}">
                  <a16:creationId xmlns:a16="http://schemas.microsoft.com/office/drawing/2014/main" id="{182B6748-AA10-402B-9F70-1840E1921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786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38">
              <a:extLst>
                <a:ext uri="{FF2B5EF4-FFF2-40B4-BE49-F238E27FC236}">
                  <a16:creationId xmlns:a16="http://schemas.microsoft.com/office/drawing/2014/main" id="{F8AE0512-6725-4691-A70E-3E10082D6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9" y="1772"/>
              <a:ext cx="1195" cy="2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Rectangle 39">
              <a:extLst>
                <a:ext uri="{FF2B5EF4-FFF2-40B4-BE49-F238E27FC236}">
                  <a16:creationId xmlns:a16="http://schemas.microsoft.com/office/drawing/2014/main" id="{2ED70C1D-F4D6-4CC8-9230-C0D6DE85D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1338"/>
              <a:ext cx="137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Marginale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opbrengsten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3" name="Rectangle 40">
              <a:extLst>
                <a:ext uri="{FF2B5EF4-FFF2-40B4-BE49-F238E27FC236}">
                  <a16:creationId xmlns:a16="http://schemas.microsoft.com/office/drawing/2014/main" id="{9D0FD8CF-428E-449B-90A6-5D28B949C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0" y="1823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Freeform 41">
              <a:extLst>
                <a:ext uri="{FF2B5EF4-FFF2-40B4-BE49-F238E27FC236}">
                  <a16:creationId xmlns:a16="http://schemas.microsoft.com/office/drawing/2014/main" id="{184558F4-6E99-4865-AB69-5AF0F28FCA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98" y="3044"/>
              <a:ext cx="9" cy="563"/>
            </a:xfrm>
            <a:custGeom>
              <a:avLst/>
              <a:gdLst>
                <a:gd name="T0" fmla="*/ 0 w 9"/>
                <a:gd name="T1" fmla="*/ 8 h 563"/>
                <a:gd name="T2" fmla="*/ 9 w 9"/>
                <a:gd name="T3" fmla="*/ 17 h 563"/>
                <a:gd name="T4" fmla="*/ 0 w 9"/>
                <a:gd name="T5" fmla="*/ 17 h 563"/>
                <a:gd name="T6" fmla="*/ 9 w 9"/>
                <a:gd name="T7" fmla="*/ 42 h 563"/>
                <a:gd name="T8" fmla="*/ 9 w 9"/>
                <a:gd name="T9" fmla="*/ 34 h 563"/>
                <a:gd name="T10" fmla="*/ 0 w 9"/>
                <a:gd name="T11" fmla="*/ 59 h 563"/>
                <a:gd name="T12" fmla="*/ 9 w 9"/>
                <a:gd name="T13" fmla="*/ 68 h 563"/>
                <a:gd name="T14" fmla="*/ 0 w 9"/>
                <a:gd name="T15" fmla="*/ 68 h 563"/>
                <a:gd name="T16" fmla="*/ 9 w 9"/>
                <a:gd name="T17" fmla="*/ 93 h 563"/>
                <a:gd name="T18" fmla="*/ 9 w 9"/>
                <a:gd name="T19" fmla="*/ 85 h 563"/>
                <a:gd name="T20" fmla="*/ 0 w 9"/>
                <a:gd name="T21" fmla="*/ 110 h 563"/>
                <a:gd name="T22" fmla="*/ 9 w 9"/>
                <a:gd name="T23" fmla="*/ 119 h 563"/>
                <a:gd name="T24" fmla="*/ 0 w 9"/>
                <a:gd name="T25" fmla="*/ 119 h 563"/>
                <a:gd name="T26" fmla="*/ 9 w 9"/>
                <a:gd name="T27" fmla="*/ 144 h 563"/>
                <a:gd name="T28" fmla="*/ 9 w 9"/>
                <a:gd name="T29" fmla="*/ 135 h 563"/>
                <a:gd name="T30" fmla="*/ 0 w 9"/>
                <a:gd name="T31" fmla="*/ 161 h 563"/>
                <a:gd name="T32" fmla="*/ 9 w 9"/>
                <a:gd name="T33" fmla="*/ 169 h 563"/>
                <a:gd name="T34" fmla="*/ 0 w 9"/>
                <a:gd name="T35" fmla="*/ 169 h 563"/>
                <a:gd name="T36" fmla="*/ 9 w 9"/>
                <a:gd name="T37" fmla="*/ 195 h 563"/>
                <a:gd name="T38" fmla="*/ 9 w 9"/>
                <a:gd name="T39" fmla="*/ 186 h 563"/>
                <a:gd name="T40" fmla="*/ 0 w 9"/>
                <a:gd name="T41" fmla="*/ 212 h 563"/>
                <a:gd name="T42" fmla="*/ 9 w 9"/>
                <a:gd name="T43" fmla="*/ 220 h 563"/>
                <a:gd name="T44" fmla="*/ 0 w 9"/>
                <a:gd name="T45" fmla="*/ 220 h 563"/>
                <a:gd name="T46" fmla="*/ 9 w 9"/>
                <a:gd name="T47" fmla="*/ 246 h 563"/>
                <a:gd name="T48" fmla="*/ 9 w 9"/>
                <a:gd name="T49" fmla="*/ 237 h 563"/>
                <a:gd name="T50" fmla="*/ 0 w 9"/>
                <a:gd name="T51" fmla="*/ 263 h 563"/>
                <a:gd name="T52" fmla="*/ 9 w 9"/>
                <a:gd name="T53" fmla="*/ 271 h 563"/>
                <a:gd name="T54" fmla="*/ 0 w 9"/>
                <a:gd name="T55" fmla="*/ 271 h 563"/>
                <a:gd name="T56" fmla="*/ 9 w 9"/>
                <a:gd name="T57" fmla="*/ 297 h 563"/>
                <a:gd name="T58" fmla="*/ 9 w 9"/>
                <a:gd name="T59" fmla="*/ 288 h 563"/>
                <a:gd name="T60" fmla="*/ 0 w 9"/>
                <a:gd name="T61" fmla="*/ 314 h 563"/>
                <a:gd name="T62" fmla="*/ 9 w 9"/>
                <a:gd name="T63" fmla="*/ 322 h 563"/>
                <a:gd name="T64" fmla="*/ 0 w 9"/>
                <a:gd name="T65" fmla="*/ 322 h 563"/>
                <a:gd name="T66" fmla="*/ 9 w 9"/>
                <a:gd name="T67" fmla="*/ 347 h 563"/>
                <a:gd name="T68" fmla="*/ 9 w 9"/>
                <a:gd name="T69" fmla="*/ 339 h 563"/>
                <a:gd name="T70" fmla="*/ 0 w 9"/>
                <a:gd name="T71" fmla="*/ 364 h 563"/>
                <a:gd name="T72" fmla="*/ 9 w 9"/>
                <a:gd name="T73" fmla="*/ 373 h 563"/>
                <a:gd name="T74" fmla="*/ 0 w 9"/>
                <a:gd name="T75" fmla="*/ 373 h 563"/>
                <a:gd name="T76" fmla="*/ 9 w 9"/>
                <a:gd name="T77" fmla="*/ 398 h 563"/>
                <a:gd name="T78" fmla="*/ 9 w 9"/>
                <a:gd name="T79" fmla="*/ 390 h 563"/>
                <a:gd name="T80" fmla="*/ 0 w 9"/>
                <a:gd name="T81" fmla="*/ 415 h 563"/>
                <a:gd name="T82" fmla="*/ 9 w 9"/>
                <a:gd name="T83" fmla="*/ 424 h 563"/>
                <a:gd name="T84" fmla="*/ 0 w 9"/>
                <a:gd name="T85" fmla="*/ 424 h 563"/>
                <a:gd name="T86" fmla="*/ 9 w 9"/>
                <a:gd name="T87" fmla="*/ 449 h 563"/>
                <a:gd name="T88" fmla="*/ 9 w 9"/>
                <a:gd name="T89" fmla="*/ 441 h 563"/>
                <a:gd name="T90" fmla="*/ 0 w 9"/>
                <a:gd name="T91" fmla="*/ 466 h 563"/>
                <a:gd name="T92" fmla="*/ 9 w 9"/>
                <a:gd name="T93" fmla="*/ 475 h 563"/>
                <a:gd name="T94" fmla="*/ 0 w 9"/>
                <a:gd name="T95" fmla="*/ 475 h 563"/>
                <a:gd name="T96" fmla="*/ 9 w 9"/>
                <a:gd name="T97" fmla="*/ 500 h 563"/>
                <a:gd name="T98" fmla="*/ 9 w 9"/>
                <a:gd name="T99" fmla="*/ 492 h 563"/>
                <a:gd name="T100" fmla="*/ 0 w 9"/>
                <a:gd name="T101" fmla="*/ 517 h 563"/>
                <a:gd name="T102" fmla="*/ 9 w 9"/>
                <a:gd name="T103" fmla="*/ 525 h 563"/>
                <a:gd name="T104" fmla="*/ 0 w 9"/>
                <a:gd name="T105" fmla="*/ 525 h 563"/>
                <a:gd name="T106" fmla="*/ 9 w 9"/>
                <a:gd name="T107" fmla="*/ 551 h 563"/>
                <a:gd name="T108" fmla="*/ 9 w 9"/>
                <a:gd name="T109" fmla="*/ 542 h 563"/>
                <a:gd name="T110" fmla="*/ 0 w 9"/>
                <a:gd name="T111" fmla="*/ 563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" h="563">
                  <a:moveTo>
                    <a:pt x="9" y="0"/>
                  </a:moveTo>
                  <a:lnTo>
                    <a:pt x="9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9" y="0"/>
                  </a:lnTo>
                  <a:close/>
                  <a:moveTo>
                    <a:pt x="9" y="17"/>
                  </a:moveTo>
                  <a:lnTo>
                    <a:pt x="9" y="25"/>
                  </a:lnTo>
                  <a:lnTo>
                    <a:pt x="0" y="25"/>
                  </a:lnTo>
                  <a:lnTo>
                    <a:pt x="0" y="17"/>
                  </a:lnTo>
                  <a:lnTo>
                    <a:pt x="9" y="17"/>
                  </a:lnTo>
                  <a:close/>
                  <a:moveTo>
                    <a:pt x="9" y="34"/>
                  </a:moveTo>
                  <a:lnTo>
                    <a:pt x="9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9" y="34"/>
                  </a:lnTo>
                  <a:close/>
                  <a:moveTo>
                    <a:pt x="9" y="51"/>
                  </a:moveTo>
                  <a:lnTo>
                    <a:pt x="9" y="59"/>
                  </a:lnTo>
                  <a:lnTo>
                    <a:pt x="0" y="59"/>
                  </a:lnTo>
                  <a:lnTo>
                    <a:pt x="0" y="51"/>
                  </a:lnTo>
                  <a:lnTo>
                    <a:pt x="9" y="51"/>
                  </a:lnTo>
                  <a:close/>
                  <a:moveTo>
                    <a:pt x="9" y="68"/>
                  </a:moveTo>
                  <a:lnTo>
                    <a:pt x="9" y="76"/>
                  </a:lnTo>
                  <a:lnTo>
                    <a:pt x="0" y="76"/>
                  </a:lnTo>
                  <a:lnTo>
                    <a:pt x="0" y="68"/>
                  </a:lnTo>
                  <a:lnTo>
                    <a:pt x="9" y="68"/>
                  </a:lnTo>
                  <a:close/>
                  <a:moveTo>
                    <a:pt x="9" y="85"/>
                  </a:moveTo>
                  <a:lnTo>
                    <a:pt x="9" y="93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9" y="85"/>
                  </a:lnTo>
                  <a:close/>
                  <a:moveTo>
                    <a:pt x="9" y="102"/>
                  </a:moveTo>
                  <a:lnTo>
                    <a:pt x="9" y="110"/>
                  </a:lnTo>
                  <a:lnTo>
                    <a:pt x="0" y="110"/>
                  </a:lnTo>
                  <a:lnTo>
                    <a:pt x="0" y="102"/>
                  </a:lnTo>
                  <a:lnTo>
                    <a:pt x="9" y="102"/>
                  </a:lnTo>
                  <a:close/>
                  <a:moveTo>
                    <a:pt x="9" y="119"/>
                  </a:moveTo>
                  <a:lnTo>
                    <a:pt x="9" y="127"/>
                  </a:lnTo>
                  <a:lnTo>
                    <a:pt x="0" y="127"/>
                  </a:lnTo>
                  <a:lnTo>
                    <a:pt x="0" y="119"/>
                  </a:lnTo>
                  <a:lnTo>
                    <a:pt x="9" y="119"/>
                  </a:lnTo>
                  <a:close/>
                  <a:moveTo>
                    <a:pt x="9" y="135"/>
                  </a:moveTo>
                  <a:lnTo>
                    <a:pt x="9" y="144"/>
                  </a:lnTo>
                  <a:lnTo>
                    <a:pt x="0" y="144"/>
                  </a:lnTo>
                  <a:lnTo>
                    <a:pt x="0" y="135"/>
                  </a:lnTo>
                  <a:lnTo>
                    <a:pt x="9" y="135"/>
                  </a:lnTo>
                  <a:close/>
                  <a:moveTo>
                    <a:pt x="9" y="152"/>
                  </a:moveTo>
                  <a:lnTo>
                    <a:pt x="9" y="161"/>
                  </a:lnTo>
                  <a:lnTo>
                    <a:pt x="0" y="161"/>
                  </a:lnTo>
                  <a:lnTo>
                    <a:pt x="0" y="152"/>
                  </a:lnTo>
                  <a:lnTo>
                    <a:pt x="9" y="152"/>
                  </a:lnTo>
                  <a:close/>
                  <a:moveTo>
                    <a:pt x="9" y="169"/>
                  </a:moveTo>
                  <a:lnTo>
                    <a:pt x="9" y="178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9" y="169"/>
                  </a:lnTo>
                  <a:close/>
                  <a:moveTo>
                    <a:pt x="9" y="186"/>
                  </a:moveTo>
                  <a:lnTo>
                    <a:pt x="9" y="195"/>
                  </a:lnTo>
                  <a:lnTo>
                    <a:pt x="0" y="195"/>
                  </a:lnTo>
                  <a:lnTo>
                    <a:pt x="0" y="186"/>
                  </a:lnTo>
                  <a:lnTo>
                    <a:pt x="9" y="186"/>
                  </a:lnTo>
                  <a:close/>
                  <a:moveTo>
                    <a:pt x="9" y="203"/>
                  </a:moveTo>
                  <a:lnTo>
                    <a:pt x="9" y="212"/>
                  </a:lnTo>
                  <a:lnTo>
                    <a:pt x="0" y="212"/>
                  </a:lnTo>
                  <a:lnTo>
                    <a:pt x="0" y="203"/>
                  </a:lnTo>
                  <a:lnTo>
                    <a:pt x="9" y="203"/>
                  </a:lnTo>
                  <a:close/>
                  <a:moveTo>
                    <a:pt x="9" y="220"/>
                  </a:moveTo>
                  <a:lnTo>
                    <a:pt x="9" y="229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9" y="220"/>
                  </a:lnTo>
                  <a:close/>
                  <a:moveTo>
                    <a:pt x="9" y="237"/>
                  </a:moveTo>
                  <a:lnTo>
                    <a:pt x="9" y="246"/>
                  </a:lnTo>
                  <a:lnTo>
                    <a:pt x="0" y="246"/>
                  </a:lnTo>
                  <a:lnTo>
                    <a:pt x="0" y="237"/>
                  </a:lnTo>
                  <a:lnTo>
                    <a:pt x="9" y="237"/>
                  </a:lnTo>
                  <a:close/>
                  <a:moveTo>
                    <a:pt x="9" y="254"/>
                  </a:moveTo>
                  <a:lnTo>
                    <a:pt x="9" y="263"/>
                  </a:lnTo>
                  <a:lnTo>
                    <a:pt x="0" y="263"/>
                  </a:lnTo>
                  <a:lnTo>
                    <a:pt x="0" y="254"/>
                  </a:lnTo>
                  <a:lnTo>
                    <a:pt x="9" y="254"/>
                  </a:lnTo>
                  <a:close/>
                  <a:moveTo>
                    <a:pt x="9" y="271"/>
                  </a:moveTo>
                  <a:lnTo>
                    <a:pt x="9" y="280"/>
                  </a:lnTo>
                  <a:lnTo>
                    <a:pt x="0" y="280"/>
                  </a:lnTo>
                  <a:lnTo>
                    <a:pt x="0" y="271"/>
                  </a:lnTo>
                  <a:lnTo>
                    <a:pt x="9" y="271"/>
                  </a:lnTo>
                  <a:close/>
                  <a:moveTo>
                    <a:pt x="9" y="288"/>
                  </a:moveTo>
                  <a:lnTo>
                    <a:pt x="9" y="297"/>
                  </a:lnTo>
                  <a:lnTo>
                    <a:pt x="0" y="297"/>
                  </a:lnTo>
                  <a:lnTo>
                    <a:pt x="0" y="288"/>
                  </a:lnTo>
                  <a:lnTo>
                    <a:pt x="9" y="288"/>
                  </a:lnTo>
                  <a:close/>
                  <a:moveTo>
                    <a:pt x="9" y="305"/>
                  </a:moveTo>
                  <a:lnTo>
                    <a:pt x="9" y="314"/>
                  </a:lnTo>
                  <a:lnTo>
                    <a:pt x="0" y="314"/>
                  </a:lnTo>
                  <a:lnTo>
                    <a:pt x="0" y="305"/>
                  </a:lnTo>
                  <a:lnTo>
                    <a:pt x="9" y="305"/>
                  </a:lnTo>
                  <a:close/>
                  <a:moveTo>
                    <a:pt x="9" y="322"/>
                  </a:moveTo>
                  <a:lnTo>
                    <a:pt x="9" y="330"/>
                  </a:lnTo>
                  <a:lnTo>
                    <a:pt x="0" y="330"/>
                  </a:lnTo>
                  <a:lnTo>
                    <a:pt x="0" y="322"/>
                  </a:lnTo>
                  <a:lnTo>
                    <a:pt x="9" y="322"/>
                  </a:lnTo>
                  <a:close/>
                  <a:moveTo>
                    <a:pt x="9" y="339"/>
                  </a:moveTo>
                  <a:lnTo>
                    <a:pt x="9" y="347"/>
                  </a:lnTo>
                  <a:lnTo>
                    <a:pt x="0" y="347"/>
                  </a:lnTo>
                  <a:lnTo>
                    <a:pt x="0" y="339"/>
                  </a:lnTo>
                  <a:lnTo>
                    <a:pt x="9" y="339"/>
                  </a:lnTo>
                  <a:close/>
                  <a:moveTo>
                    <a:pt x="9" y="356"/>
                  </a:moveTo>
                  <a:lnTo>
                    <a:pt x="9" y="364"/>
                  </a:lnTo>
                  <a:lnTo>
                    <a:pt x="0" y="364"/>
                  </a:lnTo>
                  <a:lnTo>
                    <a:pt x="0" y="356"/>
                  </a:lnTo>
                  <a:lnTo>
                    <a:pt x="9" y="356"/>
                  </a:lnTo>
                  <a:close/>
                  <a:moveTo>
                    <a:pt x="9" y="373"/>
                  </a:moveTo>
                  <a:lnTo>
                    <a:pt x="9" y="381"/>
                  </a:lnTo>
                  <a:lnTo>
                    <a:pt x="0" y="381"/>
                  </a:lnTo>
                  <a:lnTo>
                    <a:pt x="0" y="373"/>
                  </a:lnTo>
                  <a:lnTo>
                    <a:pt x="9" y="373"/>
                  </a:lnTo>
                  <a:close/>
                  <a:moveTo>
                    <a:pt x="9" y="390"/>
                  </a:moveTo>
                  <a:lnTo>
                    <a:pt x="9" y="398"/>
                  </a:lnTo>
                  <a:lnTo>
                    <a:pt x="0" y="398"/>
                  </a:lnTo>
                  <a:lnTo>
                    <a:pt x="0" y="390"/>
                  </a:lnTo>
                  <a:lnTo>
                    <a:pt x="9" y="390"/>
                  </a:lnTo>
                  <a:close/>
                  <a:moveTo>
                    <a:pt x="9" y="407"/>
                  </a:moveTo>
                  <a:lnTo>
                    <a:pt x="9" y="415"/>
                  </a:lnTo>
                  <a:lnTo>
                    <a:pt x="0" y="415"/>
                  </a:lnTo>
                  <a:lnTo>
                    <a:pt x="0" y="407"/>
                  </a:lnTo>
                  <a:lnTo>
                    <a:pt x="9" y="407"/>
                  </a:lnTo>
                  <a:close/>
                  <a:moveTo>
                    <a:pt x="9" y="424"/>
                  </a:moveTo>
                  <a:lnTo>
                    <a:pt x="9" y="432"/>
                  </a:lnTo>
                  <a:lnTo>
                    <a:pt x="0" y="432"/>
                  </a:lnTo>
                  <a:lnTo>
                    <a:pt x="0" y="424"/>
                  </a:lnTo>
                  <a:lnTo>
                    <a:pt x="9" y="424"/>
                  </a:lnTo>
                  <a:close/>
                  <a:moveTo>
                    <a:pt x="9" y="441"/>
                  </a:moveTo>
                  <a:lnTo>
                    <a:pt x="9" y="449"/>
                  </a:lnTo>
                  <a:lnTo>
                    <a:pt x="0" y="449"/>
                  </a:lnTo>
                  <a:lnTo>
                    <a:pt x="0" y="441"/>
                  </a:lnTo>
                  <a:lnTo>
                    <a:pt x="9" y="441"/>
                  </a:lnTo>
                  <a:close/>
                  <a:moveTo>
                    <a:pt x="9" y="458"/>
                  </a:moveTo>
                  <a:lnTo>
                    <a:pt x="9" y="466"/>
                  </a:lnTo>
                  <a:lnTo>
                    <a:pt x="0" y="466"/>
                  </a:lnTo>
                  <a:lnTo>
                    <a:pt x="0" y="458"/>
                  </a:lnTo>
                  <a:lnTo>
                    <a:pt x="9" y="458"/>
                  </a:lnTo>
                  <a:close/>
                  <a:moveTo>
                    <a:pt x="9" y="475"/>
                  </a:moveTo>
                  <a:lnTo>
                    <a:pt x="9" y="483"/>
                  </a:lnTo>
                  <a:lnTo>
                    <a:pt x="0" y="483"/>
                  </a:lnTo>
                  <a:lnTo>
                    <a:pt x="0" y="475"/>
                  </a:lnTo>
                  <a:lnTo>
                    <a:pt x="9" y="475"/>
                  </a:lnTo>
                  <a:close/>
                  <a:moveTo>
                    <a:pt x="9" y="492"/>
                  </a:moveTo>
                  <a:lnTo>
                    <a:pt x="9" y="500"/>
                  </a:lnTo>
                  <a:lnTo>
                    <a:pt x="0" y="500"/>
                  </a:lnTo>
                  <a:lnTo>
                    <a:pt x="0" y="492"/>
                  </a:lnTo>
                  <a:lnTo>
                    <a:pt x="9" y="492"/>
                  </a:lnTo>
                  <a:close/>
                  <a:moveTo>
                    <a:pt x="9" y="509"/>
                  </a:moveTo>
                  <a:lnTo>
                    <a:pt x="9" y="517"/>
                  </a:lnTo>
                  <a:lnTo>
                    <a:pt x="0" y="517"/>
                  </a:lnTo>
                  <a:lnTo>
                    <a:pt x="0" y="509"/>
                  </a:lnTo>
                  <a:lnTo>
                    <a:pt x="9" y="509"/>
                  </a:lnTo>
                  <a:close/>
                  <a:moveTo>
                    <a:pt x="9" y="525"/>
                  </a:moveTo>
                  <a:lnTo>
                    <a:pt x="9" y="534"/>
                  </a:lnTo>
                  <a:lnTo>
                    <a:pt x="0" y="534"/>
                  </a:lnTo>
                  <a:lnTo>
                    <a:pt x="0" y="525"/>
                  </a:lnTo>
                  <a:lnTo>
                    <a:pt x="9" y="525"/>
                  </a:lnTo>
                  <a:close/>
                  <a:moveTo>
                    <a:pt x="9" y="542"/>
                  </a:moveTo>
                  <a:lnTo>
                    <a:pt x="9" y="551"/>
                  </a:lnTo>
                  <a:lnTo>
                    <a:pt x="0" y="551"/>
                  </a:lnTo>
                  <a:lnTo>
                    <a:pt x="0" y="542"/>
                  </a:lnTo>
                  <a:lnTo>
                    <a:pt x="9" y="542"/>
                  </a:lnTo>
                  <a:close/>
                  <a:moveTo>
                    <a:pt x="9" y="559"/>
                  </a:moveTo>
                  <a:lnTo>
                    <a:pt x="9" y="563"/>
                  </a:lnTo>
                  <a:lnTo>
                    <a:pt x="0" y="563"/>
                  </a:lnTo>
                  <a:lnTo>
                    <a:pt x="0" y="559"/>
                  </a:lnTo>
                  <a:lnTo>
                    <a:pt x="9" y="55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42">
              <a:extLst>
                <a:ext uri="{FF2B5EF4-FFF2-40B4-BE49-F238E27FC236}">
                  <a16:creationId xmlns:a16="http://schemas.microsoft.com/office/drawing/2014/main" id="{7C503793-446A-4A5D-A390-78AB10239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3" y="3629"/>
              <a:ext cx="702" cy="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43">
              <a:extLst>
                <a:ext uri="{FF2B5EF4-FFF2-40B4-BE49-F238E27FC236}">
                  <a16:creationId xmlns:a16="http://schemas.microsoft.com/office/drawing/2014/main" id="{EB7764B5-0A79-4198-BCF9-DF37D9BF0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3680"/>
              <a:ext cx="54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Optimum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44">
              <a:extLst>
                <a:ext uri="{FF2B5EF4-FFF2-40B4-BE49-F238E27FC236}">
                  <a16:creationId xmlns:a16="http://schemas.microsoft.com/office/drawing/2014/main" id="{D91880E3-F274-48AB-B28F-702055E85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3" y="3680"/>
              <a:ext cx="78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9" name="Tekstvak 48">
            <a:extLst>
              <a:ext uri="{FF2B5EF4-FFF2-40B4-BE49-F238E27FC236}">
                <a16:creationId xmlns:a16="http://schemas.microsoft.com/office/drawing/2014/main" id="{0AD33085-3530-4874-844D-F5A732C78405}"/>
              </a:ext>
            </a:extLst>
          </p:cNvPr>
          <p:cNvSpPr txBox="1"/>
          <p:nvPr/>
        </p:nvSpPr>
        <p:spPr>
          <a:xfrm>
            <a:off x="7866857" y="5816601"/>
            <a:ext cx="317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Intensiteit van globalisering</a:t>
            </a:r>
            <a:endParaRPr lang="en-GB" dirty="0"/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99C03A1A-6256-4ABB-9FD7-DEA667AECA98}"/>
              </a:ext>
            </a:extLst>
          </p:cNvPr>
          <p:cNvSpPr txBox="1"/>
          <p:nvPr/>
        </p:nvSpPr>
        <p:spPr>
          <a:xfrm rot="16200000">
            <a:off x="2670711" y="2148176"/>
            <a:ext cx="1224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Kosten, baten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286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Huiswerk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77089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 err="1"/>
              <a:t>Verschuiving</a:t>
            </a:r>
            <a:r>
              <a:rPr lang="en-US" dirty="0"/>
              <a:t> van de curve</a:t>
            </a:r>
          </a:p>
          <a:p>
            <a:pPr lvl="1"/>
            <a:r>
              <a:rPr lang="en-US" dirty="0"/>
              <a:t>David Cameron is bang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splijting</a:t>
            </a:r>
            <a:r>
              <a:rPr lang="en-US" dirty="0"/>
              <a:t> Conservatives</a:t>
            </a:r>
          </a:p>
          <a:p>
            <a:pPr lvl="1"/>
            <a:r>
              <a:rPr lang="en-US" dirty="0"/>
              <a:t>Xi Jinping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leven</a:t>
            </a:r>
            <a:r>
              <a:rPr lang="en-US" dirty="0"/>
              <a:t> </a:t>
            </a:r>
            <a:r>
              <a:rPr lang="en-US" dirty="0" err="1"/>
              <a:t>benoemd</a:t>
            </a:r>
            <a:endParaRPr lang="en-US" dirty="0"/>
          </a:p>
          <a:p>
            <a:pPr lvl="1"/>
            <a:r>
              <a:rPr lang="en-US" dirty="0"/>
              <a:t>Mueller rapport over Donald Trump </a:t>
            </a:r>
            <a:r>
              <a:rPr lang="en-US" dirty="0" err="1"/>
              <a:t>openbaar</a:t>
            </a:r>
            <a:endParaRPr lang="en-US" dirty="0"/>
          </a:p>
          <a:p>
            <a:pPr lvl="1"/>
            <a:r>
              <a:rPr lang="en-US" dirty="0"/>
              <a:t>De </a:t>
            </a:r>
            <a:r>
              <a:rPr lang="en-US" dirty="0" err="1"/>
              <a:t>Muur</a:t>
            </a:r>
            <a:r>
              <a:rPr lang="en-US" dirty="0"/>
              <a:t> van </a:t>
            </a:r>
            <a:r>
              <a:rPr lang="en-US" dirty="0" err="1"/>
              <a:t>Berlijn</a:t>
            </a:r>
            <a:r>
              <a:rPr lang="en-US" dirty="0"/>
              <a:t> </a:t>
            </a:r>
            <a:r>
              <a:rPr lang="en-US" dirty="0" err="1"/>
              <a:t>valt</a:t>
            </a:r>
            <a:endParaRPr lang="en-US" dirty="0"/>
          </a:p>
          <a:p>
            <a:r>
              <a:rPr lang="en-US" dirty="0"/>
              <a:t>Meer </a:t>
            </a:r>
            <a:r>
              <a:rPr lang="en-US" dirty="0" err="1"/>
              <a:t>lezen</a:t>
            </a:r>
            <a:r>
              <a:rPr lang="en-US" dirty="0"/>
              <a:t>? Nooit de hardcover</a:t>
            </a:r>
          </a:p>
          <a:p>
            <a:pPr lvl="1"/>
            <a:r>
              <a:rPr lang="en-US" dirty="0"/>
              <a:t>Trump is </a:t>
            </a:r>
            <a:r>
              <a:rPr lang="en-US" dirty="0" err="1"/>
              <a:t>rationeel</a:t>
            </a:r>
            <a:endParaRPr lang="en-US" dirty="0"/>
          </a:p>
          <a:p>
            <a:pPr lvl="1"/>
            <a:r>
              <a:rPr lang="en-US" dirty="0"/>
              <a:t>Brexit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zegening</a:t>
            </a:r>
            <a:endParaRPr lang="en-US" dirty="0"/>
          </a:p>
          <a:p>
            <a:pPr lvl="1"/>
            <a:r>
              <a:rPr lang="en-US" dirty="0"/>
              <a:t>Hoe </a:t>
            </a:r>
            <a:r>
              <a:rPr lang="en-US" dirty="0" err="1"/>
              <a:t>overleef</a:t>
            </a:r>
            <a:r>
              <a:rPr lang="en-US" dirty="0"/>
              <a:t> je </a:t>
            </a:r>
            <a:r>
              <a:rPr lang="en-US" dirty="0" err="1"/>
              <a:t>deglobalizering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Scenario’s </a:t>
            </a:r>
            <a:r>
              <a:rPr lang="en-US" dirty="0" err="1"/>
              <a:t>voor</a:t>
            </a:r>
            <a:r>
              <a:rPr lang="en-US" dirty="0"/>
              <a:t> China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Europese</a:t>
            </a:r>
            <a:r>
              <a:rPr lang="en-US" dirty="0"/>
              <a:t> </a:t>
            </a:r>
            <a:r>
              <a:rPr lang="en-US" dirty="0" err="1"/>
              <a:t>unie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5B3B77C-7B2A-4D7A-B212-3F084CE119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054" y="1825624"/>
            <a:ext cx="2728595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0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Huiswerk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77089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 err="1"/>
              <a:t>Projecten</a:t>
            </a:r>
            <a:r>
              <a:rPr lang="en-US" dirty="0"/>
              <a:t> in de </a:t>
            </a:r>
            <a:r>
              <a:rPr lang="en-US" dirty="0" err="1"/>
              <a:t>klas</a:t>
            </a:r>
            <a:endParaRPr lang="en-US" dirty="0"/>
          </a:p>
          <a:p>
            <a:pPr lvl="1"/>
            <a:r>
              <a:rPr lang="en-US" dirty="0" err="1"/>
              <a:t>Samen</a:t>
            </a:r>
            <a:r>
              <a:rPr lang="en-US" dirty="0"/>
              <a:t> met </a:t>
            </a:r>
            <a:r>
              <a:rPr lang="en-US" dirty="0" err="1"/>
              <a:t>geschiedenis</a:t>
            </a:r>
            <a:endParaRPr lang="en-US" dirty="0"/>
          </a:p>
          <a:p>
            <a:pPr lvl="1"/>
            <a:r>
              <a:rPr lang="en-US" dirty="0" err="1"/>
              <a:t>Samen</a:t>
            </a:r>
            <a:r>
              <a:rPr lang="en-US" dirty="0"/>
              <a:t> met </a:t>
            </a:r>
            <a:r>
              <a:rPr lang="en-US" dirty="0" err="1"/>
              <a:t>maatschappijleer</a:t>
            </a:r>
            <a:endParaRPr lang="en-US" dirty="0"/>
          </a:p>
          <a:p>
            <a:pPr lvl="1"/>
            <a:r>
              <a:rPr lang="en-US" dirty="0"/>
              <a:t>Debating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tegen</a:t>
            </a:r>
            <a:r>
              <a:rPr lang="en-US" dirty="0"/>
              <a:t> (de)</a:t>
            </a:r>
            <a:r>
              <a:rPr lang="en-US" dirty="0" err="1"/>
              <a:t>globalizering</a:t>
            </a:r>
            <a:endParaRPr lang="en-US" dirty="0"/>
          </a:p>
          <a:p>
            <a:pPr lvl="1"/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zelf</a:t>
            </a:r>
            <a:r>
              <a:rPr lang="en-US" dirty="0"/>
              <a:t> scenario’s</a:t>
            </a:r>
          </a:p>
          <a:p>
            <a:r>
              <a:rPr lang="en-US" dirty="0" err="1"/>
              <a:t>Kosten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baten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Ontwikkelingslanden</a:t>
            </a:r>
            <a:endParaRPr lang="en-US" dirty="0"/>
          </a:p>
          <a:p>
            <a:pPr lvl="1"/>
            <a:r>
              <a:rPr lang="en-US" dirty="0" err="1"/>
              <a:t>Onderkant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bovenkant</a:t>
            </a:r>
            <a:r>
              <a:rPr lang="en-US" dirty="0"/>
              <a:t> van de </a:t>
            </a:r>
            <a:r>
              <a:rPr lang="en-US" dirty="0" err="1"/>
              <a:t>samenleving</a:t>
            </a:r>
            <a:endParaRPr lang="en-US" dirty="0"/>
          </a:p>
          <a:p>
            <a:pPr lvl="1"/>
            <a:r>
              <a:rPr lang="en-US" dirty="0" err="1"/>
              <a:t>Azie</a:t>
            </a:r>
            <a:r>
              <a:rPr lang="en-US" dirty="0"/>
              <a:t>, Europa, Afrika, Amerika’s</a:t>
            </a:r>
          </a:p>
          <a:p>
            <a:pPr lvl="1"/>
            <a:r>
              <a:rPr lang="en-US" dirty="0"/>
              <a:t>Milieu, </a:t>
            </a:r>
            <a:r>
              <a:rPr lang="en-US" dirty="0" err="1"/>
              <a:t>vrede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veiligheid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5B3B77C-7B2A-4D7A-B212-3F084CE119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054" y="1825624"/>
            <a:ext cx="2728595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3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Huiswerk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71550" y="1825623"/>
            <a:ext cx="77089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Gratis </a:t>
            </a:r>
            <a:r>
              <a:rPr lang="en-US" dirty="0" err="1"/>
              <a:t>lezen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Economendagboek</a:t>
            </a:r>
            <a:r>
              <a:rPr lang="en-US" dirty="0"/>
              <a:t> http://economie.blogspot.com</a:t>
            </a:r>
          </a:p>
          <a:p>
            <a:pPr lvl="1"/>
            <a:r>
              <a:rPr lang="en-US" dirty="0"/>
              <a:t>@</a:t>
            </a:r>
            <a:r>
              <a:rPr lang="en-US" dirty="0" err="1"/>
              <a:t>economendagboek</a:t>
            </a:r>
            <a:endParaRPr lang="en-US" dirty="0"/>
          </a:p>
          <a:p>
            <a:pPr lvl="1"/>
            <a:r>
              <a:rPr lang="en-US" dirty="0"/>
              <a:t>Deglobalization http://deglobalization.blogspot.com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5B3B77C-7B2A-4D7A-B212-3F084CE119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054" y="1825624"/>
            <a:ext cx="2728595" cy="4351337"/>
          </a:xfrm>
          <a:prstGeom prst="rect">
            <a:avLst/>
          </a:prstGeom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150649DA-9EDD-48DA-87B9-84E776332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3619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A2C562A0-B380-43E5-AA82-E380FDA786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7650" y="3619500"/>
            <a:ext cx="1905000" cy="1905000"/>
          </a:xfrm>
          <a:prstGeom prst="rect">
            <a:avLst/>
          </a:prstGeom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EC188029-A25D-41AF-8603-DA9A12750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2" y="3619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66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330</Words>
  <Application>Microsoft Office PowerPoint</Application>
  <PresentationFormat>Breedbeeld</PresentationFormat>
  <Paragraphs>146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Office Theme</vt:lpstr>
      <vt:lpstr>Deglobalizeuren</vt:lpstr>
      <vt:lpstr>Wat we gaan doen</vt:lpstr>
      <vt:lpstr>De lange-golfbeweging. De Roaring Twenties en de Roaring 2000s</vt:lpstr>
      <vt:lpstr>Globalisering is een kracht ten kwade</vt:lpstr>
      <vt:lpstr>Kosten en baten van globalisering</vt:lpstr>
      <vt:lpstr>Marginale kosten en baten, optimale intensiteit</vt:lpstr>
      <vt:lpstr>Huiswerk</vt:lpstr>
      <vt:lpstr>Huiswerk</vt:lpstr>
      <vt:lpstr>Huiswerk</vt:lpstr>
    </vt:vector>
  </TitlesOfParts>
  <Company>EUR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Deglobalizeuren</dc:title>
  <dc:creator>Peter van Bergeijk</dc:creator>
  <cp:lastModifiedBy>voornaam achternaam</cp:lastModifiedBy>
  <cp:revision>15</cp:revision>
  <dcterms:created xsi:type="dcterms:W3CDTF">2019-03-18T14:50:33Z</dcterms:created>
  <dcterms:modified xsi:type="dcterms:W3CDTF">2019-03-21T16:28:29Z</dcterms:modified>
</cp:coreProperties>
</file>