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7" r:id="rId2"/>
    <p:sldId id="288" r:id="rId3"/>
    <p:sldId id="311" r:id="rId4"/>
    <p:sldId id="312" r:id="rId5"/>
    <p:sldId id="313" r:id="rId6"/>
    <p:sldId id="298" r:id="rId7"/>
    <p:sldId id="305" r:id="rId8"/>
    <p:sldId id="309" r:id="rId9"/>
    <p:sldId id="308" r:id="rId10"/>
    <p:sldId id="310" r:id="rId11"/>
    <p:sldId id="307" r:id="rId12"/>
    <p:sldId id="321" r:id="rId13"/>
    <p:sldId id="322" r:id="rId14"/>
    <p:sldId id="320" r:id="rId15"/>
    <p:sldId id="319" r:id="rId16"/>
    <p:sldId id="299" r:id="rId17"/>
    <p:sldId id="304" r:id="rId18"/>
    <p:sldId id="315" r:id="rId19"/>
    <p:sldId id="302" r:id="rId20"/>
    <p:sldId id="301" r:id="rId21"/>
    <p:sldId id="297" r:id="rId22"/>
    <p:sldId id="296" r:id="rId23"/>
    <p:sldId id="291" r:id="rId24"/>
    <p:sldId id="294" r:id="rId25"/>
  </p:sldIdLst>
  <p:sldSz cx="9144000" cy="6858000" type="screen4x3"/>
  <p:notesSz cx="9944100" cy="6805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523"/>
    <a:srgbClr val="1A0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8029" autoAdjust="0"/>
  </p:normalViewPr>
  <p:slideViewPr>
    <p:cSldViewPr showGuides="1">
      <p:cViewPr varScale="1">
        <p:scale>
          <a:sx n="88" d="100"/>
          <a:sy n="88" d="100"/>
        </p:scale>
        <p:origin x="166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9" d="100"/>
          <a:sy n="109" d="100"/>
        </p:scale>
        <p:origin x="116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Windows\Desktop\Grafieken%20Vecon-presentatie%20Aerd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81212989017956261"/>
          <c:h val="0.73577136191309422"/>
        </c:manualLayout>
      </c:layout>
      <c:areaChart>
        <c:grouping val="stacked"/>
        <c:varyColors val="0"/>
        <c:ser>
          <c:idx val="0"/>
          <c:order val="2"/>
          <c:tx>
            <c:strRef>
              <c:f>Geldaggregaten!$A$7</c:f>
              <c:strCache>
                <c:ptCount val="1"/>
                <c:pt idx="0">
                  <c:v>Bankbiljetten in omloop</c:v>
                </c:pt>
              </c:strCache>
            </c:strRef>
          </c:tx>
          <c:spPr>
            <a:solidFill>
              <a:srgbClr val="002060"/>
            </a:solidFill>
            <a:ln>
              <a:noFill/>
            </a:ln>
            <a:effectLst/>
          </c:spPr>
          <c:cat>
            <c:numRef>
              <c:f>Geldaggregaten!$B$6:$IF$6</c:f>
              <c:numCache>
                <c:formatCode>dd\.mm\.yyyy;@</c:formatCode>
                <c:ptCount val="239"/>
                <c:pt idx="0">
                  <c:v>43405</c:v>
                </c:pt>
                <c:pt idx="1">
                  <c:v>43374</c:v>
                </c:pt>
                <c:pt idx="2">
                  <c:v>43344</c:v>
                </c:pt>
                <c:pt idx="3">
                  <c:v>43313</c:v>
                </c:pt>
                <c:pt idx="4">
                  <c:v>43282</c:v>
                </c:pt>
                <c:pt idx="5">
                  <c:v>43252</c:v>
                </c:pt>
                <c:pt idx="6">
                  <c:v>43221</c:v>
                </c:pt>
                <c:pt idx="7">
                  <c:v>43191</c:v>
                </c:pt>
                <c:pt idx="8">
                  <c:v>43160</c:v>
                </c:pt>
                <c:pt idx="9">
                  <c:v>43132</c:v>
                </c:pt>
                <c:pt idx="10">
                  <c:v>43101</c:v>
                </c:pt>
                <c:pt idx="11">
                  <c:v>43070</c:v>
                </c:pt>
                <c:pt idx="12">
                  <c:v>43040</c:v>
                </c:pt>
                <c:pt idx="13">
                  <c:v>43009</c:v>
                </c:pt>
                <c:pt idx="14">
                  <c:v>42979</c:v>
                </c:pt>
                <c:pt idx="15">
                  <c:v>42948</c:v>
                </c:pt>
                <c:pt idx="16">
                  <c:v>42917</c:v>
                </c:pt>
                <c:pt idx="17">
                  <c:v>42887</c:v>
                </c:pt>
                <c:pt idx="18">
                  <c:v>42856</c:v>
                </c:pt>
                <c:pt idx="19">
                  <c:v>42826</c:v>
                </c:pt>
                <c:pt idx="20">
                  <c:v>42795</c:v>
                </c:pt>
                <c:pt idx="21">
                  <c:v>42767</c:v>
                </c:pt>
                <c:pt idx="22">
                  <c:v>42736</c:v>
                </c:pt>
                <c:pt idx="23">
                  <c:v>42705</c:v>
                </c:pt>
                <c:pt idx="24">
                  <c:v>42675</c:v>
                </c:pt>
                <c:pt idx="25">
                  <c:v>42644</c:v>
                </c:pt>
                <c:pt idx="26">
                  <c:v>42614</c:v>
                </c:pt>
                <c:pt idx="27">
                  <c:v>42583</c:v>
                </c:pt>
                <c:pt idx="28">
                  <c:v>42552</c:v>
                </c:pt>
                <c:pt idx="29">
                  <c:v>42522</c:v>
                </c:pt>
                <c:pt idx="30">
                  <c:v>42491</c:v>
                </c:pt>
                <c:pt idx="31">
                  <c:v>42461</c:v>
                </c:pt>
                <c:pt idx="32">
                  <c:v>42430</c:v>
                </c:pt>
                <c:pt idx="33">
                  <c:v>42401</c:v>
                </c:pt>
                <c:pt idx="34">
                  <c:v>42370</c:v>
                </c:pt>
                <c:pt idx="35">
                  <c:v>42339</c:v>
                </c:pt>
                <c:pt idx="36">
                  <c:v>42309</c:v>
                </c:pt>
                <c:pt idx="37">
                  <c:v>42278</c:v>
                </c:pt>
                <c:pt idx="38">
                  <c:v>42248</c:v>
                </c:pt>
                <c:pt idx="39">
                  <c:v>42217</c:v>
                </c:pt>
                <c:pt idx="40">
                  <c:v>42186</c:v>
                </c:pt>
                <c:pt idx="41">
                  <c:v>42156</c:v>
                </c:pt>
                <c:pt idx="42">
                  <c:v>42125</c:v>
                </c:pt>
                <c:pt idx="43">
                  <c:v>42095</c:v>
                </c:pt>
                <c:pt idx="44">
                  <c:v>42064</c:v>
                </c:pt>
                <c:pt idx="45">
                  <c:v>42036</c:v>
                </c:pt>
                <c:pt idx="46">
                  <c:v>42005</c:v>
                </c:pt>
                <c:pt idx="47">
                  <c:v>41974</c:v>
                </c:pt>
                <c:pt idx="48">
                  <c:v>41944</c:v>
                </c:pt>
                <c:pt idx="49">
                  <c:v>41913</c:v>
                </c:pt>
                <c:pt idx="50">
                  <c:v>41883</c:v>
                </c:pt>
                <c:pt idx="51">
                  <c:v>41852</c:v>
                </c:pt>
                <c:pt idx="52">
                  <c:v>41821</c:v>
                </c:pt>
                <c:pt idx="53">
                  <c:v>41791</c:v>
                </c:pt>
                <c:pt idx="54">
                  <c:v>41760</c:v>
                </c:pt>
                <c:pt idx="55">
                  <c:v>41730</c:v>
                </c:pt>
                <c:pt idx="56">
                  <c:v>41699</c:v>
                </c:pt>
                <c:pt idx="57">
                  <c:v>41671</c:v>
                </c:pt>
                <c:pt idx="58">
                  <c:v>41640</c:v>
                </c:pt>
                <c:pt idx="59">
                  <c:v>41609</c:v>
                </c:pt>
                <c:pt idx="60">
                  <c:v>41579</c:v>
                </c:pt>
                <c:pt idx="61">
                  <c:v>41548</c:v>
                </c:pt>
                <c:pt idx="62">
                  <c:v>41518</c:v>
                </c:pt>
                <c:pt idx="63">
                  <c:v>41487</c:v>
                </c:pt>
                <c:pt idx="64">
                  <c:v>41456</c:v>
                </c:pt>
                <c:pt idx="65">
                  <c:v>41426</c:v>
                </c:pt>
                <c:pt idx="66">
                  <c:v>41395</c:v>
                </c:pt>
                <c:pt idx="67">
                  <c:v>41365</c:v>
                </c:pt>
                <c:pt idx="68">
                  <c:v>41334</c:v>
                </c:pt>
                <c:pt idx="69">
                  <c:v>41306</c:v>
                </c:pt>
                <c:pt idx="70">
                  <c:v>41275</c:v>
                </c:pt>
                <c:pt idx="71">
                  <c:v>41244</c:v>
                </c:pt>
                <c:pt idx="72">
                  <c:v>41214</c:v>
                </c:pt>
                <c:pt idx="73">
                  <c:v>41183</c:v>
                </c:pt>
                <c:pt idx="74">
                  <c:v>41153</c:v>
                </c:pt>
                <c:pt idx="75">
                  <c:v>41122</c:v>
                </c:pt>
                <c:pt idx="76">
                  <c:v>41091</c:v>
                </c:pt>
                <c:pt idx="77">
                  <c:v>41061</c:v>
                </c:pt>
                <c:pt idx="78">
                  <c:v>41030</c:v>
                </c:pt>
                <c:pt idx="79">
                  <c:v>41000</c:v>
                </c:pt>
                <c:pt idx="80">
                  <c:v>40969</c:v>
                </c:pt>
                <c:pt idx="81">
                  <c:v>40940</c:v>
                </c:pt>
                <c:pt idx="82">
                  <c:v>40909</c:v>
                </c:pt>
                <c:pt idx="83">
                  <c:v>40878</c:v>
                </c:pt>
                <c:pt idx="84">
                  <c:v>40848</c:v>
                </c:pt>
                <c:pt idx="85">
                  <c:v>40817</c:v>
                </c:pt>
                <c:pt idx="86">
                  <c:v>40787</c:v>
                </c:pt>
                <c:pt idx="87">
                  <c:v>40756</c:v>
                </c:pt>
                <c:pt idx="88">
                  <c:v>40725</c:v>
                </c:pt>
                <c:pt idx="89">
                  <c:v>40695</c:v>
                </c:pt>
                <c:pt idx="90">
                  <c:v>40664</c:v>
                </c:pt>
                <c:pt idx="91">
                  <c:v>40634</c:v>
                </c:pt>
                <c:pt idx="92">
                  <c:v>40603</c:v>
                </c:pt>
                <c:pt idx="93">
                  <c:v>40575</c:v>
                </c:pt>
                <c:pt idx="94">
                  <c:v>40544</c:v>
                </c:pt>
                <c:pt idx="95">
                  <c:v>40513</c:v>
                </c:pt>
                <c:pt idx="96">
                  <c:v>40483</c:v>
                </c:pt>
                <c:pt idx="97">
                  <c:v>40452</c:v>
                </c:pt>
                <c:pt idx="98">
                  <c:v>40422</c:v>
                </c:pt>
                <c:pt idx="99">
                  <c:v>40391</c:v>
                </c:pt>
                <c:pt idx="100">
                  <c:v>40360</c:v>
                </c:pt>
                <c:pt idx="101">
                  <c:v>40330</c:v>
                </c:pt>
                <c:pt idx="102">
                  <c:v>40299</c:v>
                </c:pt>
                <c:pt idx="103">
                  <c:v>40269</c:v>
                </c:pt>
                <c:pt idx="104">
                  <c:v>40238</c:v>
                </c:pt>
                <c:pt idx="105">
                  <c:v>40210</c:v>
                </c:pt>
                <c:pt idx="106">
                  <c:v>40179</c:v>
                </c:pt>
                <c:pt idx="107">
                  <c:v>40148</c:v>
                </c:pt>
                <c:pt idx="108">
                  <c:v>40118</c:v>
                </c:pt>
                <c:pt idx="109">
                  <c:v>40087</c:v>
                </c:pt>
                <c:pt idx="110">
                  <c:v>40057</c:v>
                </c:pt>
                <c:pt idx="111">
                  <c:v>40026</c:v>
                </c:pt>
                <c:pt idx="112">
                  <c:v>39995</c:v>
                </c:pt>
                <c:pt idx="113">
                  <c:v>39965</c:v>
                </c:pt>
                <c:pt idx="114">
                  <c:v>39934</c:v>
                </c:pt>
                <c:pt idx="115">
                  <c:v>39904</c:v>
                </c:pt>
                <c:pt idx="116">
                  <c:v>39873</c:v>
                </c:pt>
                <c:pt idx="117">
                  <c:v>39845</c:v>
                </c:pt>
                <c:pt idx="118">
                  <c:v>39814</c:v>
                </c:pt>
                <c:pt idx="119">
                  <c:v>39783</c:v>
                </c:pt>
                <c:pt idx="120">
                  <c:v>39753</c:v>
                </c:pt>
                <c:pt idx="121">
                  <c:v>39722</c:v>
                </c:pt>
                <c:pt idx="122">
                  <c:v>39692</c:v>
                </c:pt>
                <c:pt idx="123">
                  <c:v>39661</c:v>
                </c:pt>
                <c:pt idx="124">
                  <c:v>39630</c:v>
                </c:pt>
                <c:pt idx="125">
                  <c:v>39600</c:v>
                </c:pt>
                <c:pt idx="126">
                  <c:v>39569</c:v>
                </c:pt>
                <c:pt idx="127">
                  <c:v>39539</c:v>
                </c:pt>
                <c:pt idx="128">
                  <c:v>39508</c:v>
                </c:pt>
                <c:pt idx="129">
                  <c:v>39479</c:v>
                </c:pt>
                <c:pt idx="130">
                  <c:v>39448</c:v>
                </c:pt>
                <c:pt idx="131">
                  <c:v>39417</c:v>
                </c:pt>
                <c:pt idx="132">
                  <c:v>39387</c:v>
                </c:pt>
                <c:pt idx="133">
                  <c:v>39356</c:v>
                </c:pt>
                <c:pt idx="134">
                  <c:v>39326</c:v>
                </c:pt>
                <c:pt idx="135">
                  <c:v>39295</c:v>
                </c:pt>
                <c:pt idx="136">
                  <c:v>39264</c:v>
                </c:pt>
                <c:pt idx="137">
                  <c:v>39234</c:v>
                </c:pt>
                <c:pt idx="138">
                  <c:v>39203</c:v>
                </c:pt>
                <c:pt idx="139">
                  <c:v>39173</c:v>
                </c:pt>
                <c:pt idx="140">
                  <c:v>39142</c:v>
                </c:pt>
                <c:pt idx="141">
                  <c:v>39114</c:v>
                </c:pt>
                <c:pt idx="142">
                  <c:v>39083</c:v>
                </c:pt>
                <c:pt idx="143">
                  <c:v>39052</c:v>
                </c:pt>
                <c:pt idx="144">
                  <c:v>39022</c:v>
                </c:pt>
                <c:pt idx="145">
                  <c:v>38991</c:v>
                </c:pt>
                <c:pt idx="146">
                  <c:v>38961</c:v>
                </c:pt>
                <c:pt idx="147">
                  <c:v>38930</c:v>
                </c:pt>
                <c:pt idx="148">
                  <c:v>38899</c:v>
                </c:pt>
                <c:pt idx="149">
                  <c:v>38869</c:v>
                </c:pt>
                <c:pt idx="150">
                  <c:v>38838</c:v>
                </c:pt>
                <c:pt idx="151">
                  <c:v>38808</c:v>
                </c:pt>
                <c:pt idx="152">
                  <c:v>38777</c:v>
                </c:pt>
                <c:pt idx="153">
                  <c:v>38749</c:v>
                </c:pt>
                <c:pt idx="154">
                  <c:v>38718</c:v>
                </c:pt>
                <c:pt idx="155">
                  <c:v>38687</c:v>
                </c:pt>
                <c:pt idx="156">
                  <c:v>38657</c:v>
                </c:pt>
                <c:pt idx="157">
                  <c:v>38626</c:v>
                </c:pt>
                <c:pt idx="158">
                  <c:v>38596</c:v>
                </c:pt>
                <c:pt idx="159">
                  <c:v>38565</c:v>
                </c:pt>
                <c:pt idx="160">
                  <c:v>38534</c:v>
                </c:pt>
                <c:pt idx="161">
                  <c:v>38504</c:v>
                </c:pt>
                <c:pt idx="162">
                  <c:v>38473</c:v>
                </c:pt>
                <c:pt idx="163">
                  <c:v>38443</c:v>
                </c:pt>
                <c:pt idx="164">
                  <c:v>38412</c:v>
                </c:pt>
                <c:pt idx="165">
                  <c:v>38384</c:v>
                </c:pt>
                <c:pt idx="166">
                  <c:v>38353</c:v>
                </c:pt>
                <c:pt idx="167">
                  <c:v>38322</c:v>
                </c:pt>
                <c:pt idx="168">
                  <c:v>38292</c:v>
                </c:pt>
                <c:pt idx="169">
                  <c:v>38261</c:v>
                </c:pt>
                <c:pt idx="170">
                  <c:v>38231</c:v>
                </c:pt>
                <c:pt idx="171">
                  <c:v>38200</c:v>
                </c:pt>
                <c:pt idx="172">
                  <c:v>38169</c:v>
                </c:pt>
                <c:pt idx="173">
                  <c:v>38139</c:v>
                </c:pt>
                <c:pt idx="174">
                  <c:v>38108</c:v>
                </c:pt>
                <c:pt idx="175">
                  <c:v>38078</c:v>
                </c:pt>
                <c:pt idx="176">
                  <c:v>38047</c:v>
                </c:pt>
                <c:pt idx="177">
                  <c:v>38018</c:v>
                </c:pt>
                <c:pt idx="178">
                  <c:v>37987</c:v>
                </c:pt>
                <c:pt idx="179">
                  <c:v>37956</c:v>
                </c:pt>
                <c:pt idx="180">
                  <c:v>37926</c:v>
                </c:pt>
                <c:pt idx="181">
                  <c:v>37895</c:v>
                </c:pt>
                <c:pt idx="182">
                  <c:v>37865</c:v>
                </c:pt>
                <c:pt idx="183">
                  <c:v>37834</c:v>
                </c:pt>
                <c:pt idx="184">
                  <c:v>37803</c:v>
                </c:pt>
                <c:pt idx="185">
                  <c:v>37773</c:v>
                </c:pt>
                <c:pt idx="186">
                  <c:v>37742</c:v>
                </c:pt>
                <c:pt idx="187">
                  <c:v>37712</c:v>
                </c:pt>
                <c:pt idx="188">
                  <c:v>37681</c:v>
                </c:pt>
                <c:pt idx="189">
                  <c:v>37653</c:v>
                </c:pt>
                <c:pt idx="190">
                  <c:v>37622</c:v>
                </c:pt>
                <c:pt idx="191">
                  <c:v>37591</c:v>
                </c:pt>
                <c:pt idx="192">
                  <c:v>37561</c:v>
                </c:pt>
                <c:pt idx="193">
                  <c:v>37530</c:v>
                </c:pt>
                <c:pt idx="194">
                  <c:v>37500</c:v>
                </c:pt>
                <c:pt idx="195">
                  <c:v>37469</c:v>
                </c:pt>
                <c:pt idx="196">
                  <c:v>37438</c:v>
                </c:pt>
                <c:pt idx="197">
                  <c:v>37408</c:v>
                </c:pt>
                <c:pt idx="198">
                  <c:v>37377</c:v>
                </c:pt>
                <c:pt idx="199">
                  <c:v>37347</c:v>
                </c:pt>
                <c:pt idx="200">
                  <c:v>37316</c:v>
                </c:pt>
                <c:pt idx="201">
                  <c:v>37288</c:v>
                </c:pt>
                <c:pt idx="202">
                  <c:v>37257</c:v>
                </c:pt>
                <c:pt idx="203">
                  <c:v>37226</c:v>
                </c:pt>
                <c:pt idx="204">
                  <c:v>37196</c:v>
                </c:pt>
                <c:pt idx="205">
                  <c:v>37165</c:v>
                </c:pt>
                <c:pt idx="206">
                  <c:v>37135</c:v>
                </c:pt>
                <c:pt idx="207">
                  <c:v>37104</c:v>
                </c:pt>
                <c:pt idx="208">
                  <c:v>37073</c:v>
                </c:pt>
                <c:pt idx="209">
                  <c:v>37043</c:v>
                </c:pt>
                <c:pt idx="210">
                  <c:v>37012</c:v>
                </c:pt>
                <c:pt idx="211">
                  <c:v>36982</c:v>
                </c:pt>
                <c:pt idx="212">
                  <c:v>36951</c:v>
                </c:pt>
                <c:pt idx="213">
                  <c:v>36923</c:v>
                </c:pt>
                <c:pt idx="214">
                  <c:v>36892</c:v>
                </c:pt>
                <c:pt idx="215">
                  <c:v>36861</c:v>
                </c:pt>
                <c:pt idx="216">
                  <c:v>36831</c:v>
                </c:pt>
                <c:pt idx="217">
                  <c:v>36800</c:v>
                </c:pt>
                <c:pt idx="218">
                  <c:v>36770</c:v>
                </c:pt>
                <c:pt idx="219">
                  <c:v>36739</c:v>
                </c:pt>
                <c:pt idx="220">
                  <c:v>36708</c:v>
                </c:pt>
                <c:pt idx="221">
                  <c:v>36678</c:v>
                </c:pt>
                <c:pt idx="222">
                  <c:v>36647</c:v>
                </c:pt>
                <c:pt idx="223">
                  <c:v>36617</c:v>
                </c:pt>
                <c:pt idx="224">
                  <c:v>36586</c:v>
                </c:pt>
                <c:pt idx="225">
                  <c:v>36557</c:v>
                </c:pt>
                <c:pt idx="226">
                  <c:v>36526</c:v>
                </c:pt>
                <c:pt idx="227">
                  <c:v>36495</c:v>
                </c:pt>
                <c:pt idx="228">
                  <c:v>36465</c:v>
                </c:pt>
                <c:pt idx="229">
                  <c:v>36434</c:v>
                </c:pt>
                <c:pt idx="230">
                  <c:v>36404</c:v>
                </c:pt>
                <c:pt idx="231">
                  <c:v>36373</c:v>
                </c:pt>
                <c:pt idx="232">
                  <c:v>36342</c:v>
                </c:pt>
                <c:pt idx="233">
                  <c:v>36312</c:v>
                </c:pt>
                <c:pt idx="234">
                  <c:v>36281</c:v>
                </c:pt>
                <c:pt idx="235">
                  <c:v>36251</c:v>
                </c:pt>
                <c:pt idx="236">
                  <c:v>36220</c:v>
                </c:pt>
                <c:pt idx="237">
                  <c:v>36192</c:v>
                </c:pt>
                <c:pt idx="238">
                  <c:v>36161</c:v>
                </c:pt>
              </c:numCache>
            </c:numRef>
          </c:cat>
          <c:val>
            <c:numRef>
              <c:f>Geldaggregaten!$B$7:$IF$7</c:f>
              <c:numCache>
                <c:formatCode>General</c:formatCode>
                <c:ptCount val="239"/>
                <c:pt idx="0" formatCode="0">
                  <c:v>1157448.969</c:v>
                </c:pt>
                <c:pt idx="1">
                  <c:v>1152159.6780000001</c:v>
                </c:pt>
                <c:pt idx="2">
                  <c:v>1150393.8659999999</c:v>
                </c:pt>
                <c:pt idx="3">
                  <c:v>1148254.952</c:v>
                </c:pt>
                <c:pt idx="4">
                  <c:v>1145342.112</c:v>
                </c:pt>
                <c:pt idx="5">
                  <c:v>1137580.791</c:v>
                </c:pt>
                <c:pt idx="6">
                  <c:v>1126135.5860000001</c:v>
                </c:pt>
                <c:pt idx="7">
                  <c:v>1121226.5189999999</c:v>
                </c:pt>
                <c:pt idx="8">
                  <c:v>1117016.173</c:v>
                </c:pt>
                <c:pt idx="9">
                  <c:v>1108314.0219999999</c:v>
                </c:pt>
                <c:pt idx="10">
                  <c:v>1108031.442</c:v>
                </c:pt>
                <c:pt idx="11">
                  <c:v>1123205.3229999999</c:v>
                </c:pt>
                <c:pt idx="12">
                  <c:v>1107124.406</c:v>
                </c:pt>
                <c:pt idx="13">
                  <c:v>1106174.4129999999</c:v>
                </c:pt>
                <c:pt idx="14">
                  <c:v>1104235.2140000002</c:v>
                </c:pt>
                <c:pt idx="15">
                  <c:v>1103269.0389999999</c:v>
                </c:pt>
                <c:pt idx="16">
                  <c:v>1105610.067</c:v>
                </c:pt>
                <c:pt idx="17">
                  <c:v>1099709.068</c:v>
                </c:pt>
                <c:pt idx="18">
                  <c:v>1090178.871</c:v>
                </c:pt>
                <c:pt idx="19">
                  <c:v>1089730.8560000001</c:v>
                </c:pt>
                <c:pt idx="20">
                  <c:v>1082914.733</c:v>
                </c:pt>
                <c:pt idx="21">
                  <c:v>1078536.8229999999</c:v>
                </c:pt>
                <c:pt idx="22">
                  <c:v>1075637.45</c:v>
                </c:pt>
                <c:pt idx="23">
                  <c:v>1087486.4539999999</c:v>
                </c:pt>
                <c:pt idx="24">
                  <c:v>1071199.425</c:v>
                </c:pt>
                <c:pt idx="25">
                  <c:v>1069895.372</c:v>
                </c:pt>
                <c:pt idx="26">
                  <c:v>1066500.801</c:v>
                </c:pt>
                <c:pt idx="27">
                  <c:v>1064304.5180000002</c:v>
                </c:pt>
                <c:pt idx="28">
                  <c:v>1067801.159</c:v>
                </c:pt>
                <c:pt idx="29">
                  <c:v>1057707.77</c:v>
                </c:pt>
                <c:pt idx="30">
                  <c:v>1049349.389</c:v>
                </c:pt>
                <c:pt idx="31">
                  <c:v>1047084.113</c:v>
                </c:pt>
                <c:pt idx="32">
                  <c:v>1042517.571</c:v>
                </c:pt>
                <c:pt idx="33">
                  <c:v>1038866.657</c:v>
                </c:pt>
                <c:pt idx="34">
                  <c:v>1037666.767</c:v>
                </c:pt>
                <c:pt idx="35">
                  <c:v>1048926.45</c:v>
                </c:pt>
                <c:pt idx="36">
                  <c:v>1034491.5700000001</c:v>
                </c:pt>
                <c:pt idx="37">
                  <c:v>1028788.677</c:v>
                </c:pt>
                <c:pt idx="38">
                  <c:v>1026546.039</c:v>
                </c:pt>
                <c:pt idx="39">
                  <c:v>1029364.103</c:v>
                </c:pt>
                <c:pt idx="40">
                  <c:v>1031284.925</c:v>
                </c:pt>
                <c:pt idx="41">
                  <c:v>1017083.115</c:v>
                </c:pt>
                <c:pt idx="42">
                  <c:v>1006424.0279999999</c:v>
                </c:pt>
                <c:pt idx="43">
                  <c:v>999766.17700000003</c:v>
                </c:pt>
                <c:pt idx="44">
                  <c:v>990949.05499999993</c:v>
                </c:pt>
                <c:pt idx="45">
                  <c:v>983220.13</c:v>
                </c:pt>
                <c:pt idx="46">
                  <c:v>979086.64500000002</c:v>
                </c:pt>
                <c:pt idx="47">
                  <c:v>980634.46200000006</c:v>
                </c:pt>
                <c:pt idx="48">
                  <c:v>956813.21900000004</c:v>
                </c:pt>
                <c:pt idx="49">
                  <c:v>950565.89800000004</c:v>
                </c:pt>
                <c:pt idx="50">
                  <c:v>947025.36499999999</c:v>
                </c:pt>
                <c:pt idx="51">
                  <c:v>946755.22600000002</c:v>
                </c:pt>
                <c:pt idx="52">
                  <c:v>944706.54500000004</c:v>
                </c:pt>
                <c:pt idx="53">
                  <c:v>935293.84499999997</c:v>
                </c:pt>
                <c:pt idx="54">
                  <c:v>928897.40800000005</c:v>
                </c:pt>
                <c:pt idx="55">
                  <c:v>921814.19299999997</c:v>
                </c:pt>
                <c:pt idx="56">
                  <c:v>916522.152</c:v>
                </c:pt>
                <c:pt idx="57">
                  <c:v>910193.98900000006</c:v>
                </c:pt>
                <c:pt idx="58">
                  <c:v>908272.07400000002</c:v>
                </c:pt>
                <c:pt idx="59">
                  <c:v>921221.179</c:v>
                </c:pt>
                <c:pt idx="60">
                  <c:v>903364.12</c:v>
                </c:pt>
                <c:pt idx="61">
                  <c:v>897950.74699999997</c:v>
                </c:pt>
                <c:pt idx="62">
                  <c:v>894026.03700000001</c:v>
                </c:pt>
                <c:pt idx="63">
                  <c:v>894196.38399999996</c:v>
                </c:pt>
                <c:pt idx="64">
                  <c:v>892803.96400000004</c:v>
                </c:pt>
                <c:pt idx="65">
                  <c:v>885908.12400000007</c:v>
                </c:pt>
                <c:pt idx="66">
                  <c:v>879697.74300000002</c:v>
                </c:pt>
                <c:pt idx="67">
                  <c:v>874708.02099999995</c:v>
                </c:pt>
                <c:pt idx="68">
                  <c:v>867535.60400000005</c:v>
                </c:pt>
                <c:pt idx="69">
                  <c:v>855786.23800000001</c:v>
                </c:pt>
                <c:pt idx="70">
                  <c:v>856974.90299999993</c:v>
                </c:pt>
                <c:pt idx="71">
                  <c:v>876786.96900000004</c:v>
                </c:pt>
                <c:pt idx="72">
                  <c:v>864073.76399999997</c:v>
                </c:pt>
                <c:pt idx="73">
                  <c:v>864266.03300000005</c:v>
                </c:pt>
                <c:pt idx="74">
                  <c:v>866651.61</c:v>
                </c:pt>
                <c:pt idx="75">
                  <c:v>870165.6</c:v>
                </c:pt>
                <c:pt idx="76">
                  <c:v>871508.625</c:v>
                </c:pt>
                <c:pt idx="77">
                  <c:v>867744.30799999996</c:v>
                </c:pt>
                <c:pt idx="78">
                  <c:v>856302.62599999993</c:v>
                </c:pt>
                <c:pt idx="79">
                  <c:v>847598.3</c:v>
                </c:pt>
                <c:pt idx="80">
                  <c:v>844906.28500000003</c:v>
                </c:pt>
                <c:pt idx="81">
                  <c:v>842540.68799999997</c:v>
                </c:pt>
                <c:pt idx="82">
                  <c:v>842958.15100000007</c:v>
                </c:pt>
                <c:pt idx="83">
                  <c:v>857481.67299999995</c:v>
                </c:pt>
                <c:pt idx="84">
                  <c:v>841367.39899999998</c:v>
                </c:pt>
                <c:pt idx="85">
                  <c:v>837497.58600000001</c:v>
                </c:pt>
                <c:pt idx="86">
                  <c:v>831170.07900000003</c:v>
                </c:pt>
                <c:pt idx="87">
                  <c:v>823444.82299999997</c:v>
                </c:pt>
                <c:pt idx="88">
                  <c:v>828193.68599999999</c:v>
                </c:pt>
                <c:pt idx="89">
                  <c:v>819663.48900000006</c:v>
                </c:pt>
                <c:pt idx="90">
                  <c:v>810434.88399999996</c:v>
                </c:pt>
                <c:pt idx="91">
                  <c:v>805449.65399999998</c:v>
                </c:pt>
                <c:pt idx="92">
                  <c:v>798343.94799999997</c:v>
                </c:pt>
                <c:pt idx="93">
                  <c:v>796243.69799999997</c:v>
                </c:pt>
                <c:pt idx="94">
                  <c:v>796248.96499999997</c:v>
                </c:pt>
                <c:pt idx="95">
                  <c:v>808562.25300000003</c:v>
                </c:pt>
                <c:pt idx="96">
                  <c:v>790205.63599999994</c:v>
                </c:pt>
                <c:pt idx="97">
                  <c:v>789040.42700000003</c:v>
                </c:pt>
                <c:pt idx="98">
                  <c:v>786755.65299999993</c:v>
                </c:pt>
                <c:pt idx="99">
                  <c:v>787968.84299999999</c:v>
                </c:pt>
                <c:pt idx="100">
                  <c:v>793930.02899999998</c:v>
                </c:pt>
                <c:pt idx="101">
                  <c:v>785493.473</c:v>
                </c:pt>
                <c:pt idx="102">
                  <c:v>778963.05700000003</c:v>
                </c:pt>
                <c:pt idx="103">
                  <c:v>772608.04799999995</c:v>
                </c:pt>
                <c:pt idx="104">
                  <c:v>768585.42099999997</c:v>
                </c:pt>
                <c:pt idx="105">
                  <c:v>759517.07199999993</c:v>
                </c:pt>
                <c:pt idx="106">
                  <c:v>757084.20500000007</c:v>
                </c:pt>
                <c:pt idx="107">
                  <c:v>769871.48699999996</c:v>
                </c:pt>
                <c:pt idx="108">
                  <c:v>749965.08299999998</c:v>
                </c:pt>
                <c:pt idx="109">
                  <c:v>745289.63100000005</c:v>
                </c:pt>
                <c:pt idx="110">
                  <c:v>740515.06499999994</c:v>
                </c:pt>
                <c:pt idx="111">
                  <c:v>741043.81099999999</c:v>
                </c:pt>
                <c:pt idx="112">
                  <c:v>745341.23</c:v>
                </c:pt>
                <c:pt idx="113">
                  <c:v>734896.68799999997</c:v>
                </c:pt>
                <c:pt idx="114">
                  <c:v>731910.98800000001</c:v>
                </c:pt>
                <c:pt idx="115">
                  <c:v>729135.74699999997</c:v>
                </c:pt>
                <c:pt idx="116">
                  <c:v>719841.04200000002</c:v>
                </c:pt>
                <c:pt idx="117">
                  <c:v>715828.86199999996</c:v>
                </c:pt>
                <c:pt idx="118">
                  <c:v>712198.95200000005</c:v>
                </c:pt>
                <c:pt idx="119">
                  <c:v>722746.03700000001</c:v>
                </c:pt>
                <c:pt idx="120">
                  <c:v>703623.94200000004</c:v>
                </c:pt>
                <c:pt idx="121">
                  <c:v>698783.57299999997</c:v>
                </c:pt>
                <c:pt idx="122">
                  <c:v>657080.29399999999</c:v>
                </c:pt>
                <c:pt idx="123">
                  <c:v>655993.37899999996</c:v>
                </c:pt>
                <c:pt idx="124">
                  <c:v>658817.21699999995</c:v>
                </c:pt>
                <c:pt idx="125">
                  <c:v>652087.43799999997</c:v>
                </c:pt>
                <c:pt idx="126">
                  <c:v>645745.91399999999</c:v>
                </c:pt>
                <c:pt idx="127">
                  <c:v>641391.45400000003</c:v>
                </c:pt>
                <c:pt idx="128">
                  <c:v>632867.71100000001</c:v>
                </c:pt>
                <c:pt idx="129">
                  <c:v>628987.27899999998</c:v>
                </c:pt>
                <c:pt idx="130">
                  <c:v>623126.978</c:v>
                </c:pt>
                <c:pt idx="131">
                  <c:v>638550.51</c:v>
                </c:pt>
                <c:pt idx="132">
                  <c:v>618655.27</c:v>
                </c:pt>
                <c:pt idx="133">
                  <c:v>613501.54599999997</c:v>
                </c:pt>
                <c:pt idx="134">
                  <c:v>610478.61400000006</c:v>
                </c:pt>
                <c:pt idx="135">
                  <c:v>610644.34400000004</c:v>
                </c:pt>
                <c:pt idx="136">
                  <c:v>612926.46499999997</c:v>
                </c:pt>
                <c:pt idx="137">
                  <c:v>604977.929</c:v>
                </c:pt>
                <c:pt idx="138">
                  <c:v>597609.68299999996</c:v>
                </c:pt>
                <c:pt idx="139">
                  <c:v>594795.61300000001</c:v>
                </c:pt>
                <c:pt idx="140">
                  <c:v>588521.64199999999</c:v>
                </c:pt>
                <c:pt idx="141">
                  <c:v>578719.90700000001</c:v>
                </c:pt>
                <c:pt idx="142">
                  <c:v>575640.25199999998</c:v>
                </c:pt>
                <c:pt idx="143">
                  <c:v>592122</c:v>
                </c:pt>
                <c:pt idx="144">
                  <c:v>571419</c:v>
                </c:pt>
                <c:pt idx="145">
                  <c:v>566998</c:v>
                </c:pt>
                <c:pt idx="146">
                  <c:v>563110</c:v>
                </c:pt>
                <c:pt idx="147">
                  <c:v>558909</c:v>
                </c:pt>
                <c:pt idx="148">
                  <c:v>562621</c:v>
                </c:pt>
                <c:pt idx="149">
                  <c:v>553658</c:v>
                </c:pt>
                <c:pt idx="150">
                  <c:v>543523</c:v>
                </c:pt>
                <c:pt idx="151">
                  <c:v>540257</c:v>
                </c:pt>
                <c:pt idx="152">
                  <c:v>532187</c:v>
                </c:pt>
                <c:pt idx="153">
                  <c:v>524765</c:v>
                </c:pt>
                <c:pt idx="154">
                  <c:v>520777</c:v>
                </c:pt>
                <c:pt idx="155">
                  <c:v>532738</c:v>
                </c:pt>
                <c:pt idx="156">
                  <c:v>514338</c:v>
                </c:pt>
                <c:pt idx="157">
                  <c:v>510363</c:v>
                </c:pt>
                <c:pt idx="158">
                  <c:v>507014</c:v>
                </c:pt>
                <c:pt idx="159">
                  <c:v>500775</c:v>
                </c:pt>
                <c:pt idx="160">
                  <c:v>506284</c:v>
                </c:pt>
                <c:pt idx="161">
                  <c:v>496407</c:v>
                </c:pt>
                <c:pt idx="162">
                  <c:v>485829</c:v>
                </c:pt>
                <c:pt idx="163">
                  <c:v>481074</c:v>
                </c:pt>
                <c:pt idx="164">
                  <c:v>471751</c:v>
                </c:pt>
                <c:pt idx="165">
                  <c:v>463566</c:v>
                </c:pt>
                <c:pt idx="166">
                  <c:v>459893</c:v>
                </c:pt>
                <c:pt idx="167">
                  <c:v>468426</c:v>
                </c:pt>
                <c:pt idx="168">
                  <c:v>448753</c:v>
                </c:pt>
                <c:pt idx="169">
                  <c:v>444394</c:v>
                </c:pt>
                <c:pt idx="170">
                  <c:v>438041</c:v>
                </c:pt>
                <c:pt idx="171">
                  <c:v>433400</c:v>
                </c:pt>
                <c:pt idx="172">
                  <c:v>436246</c:v>
                </c:pt>
                <c:pt idx="173">
                  <c:v>423014</c:v>
                </c:pt>
                <c:pt idx="174">
                  <c:v>416623</c:v>
                </c:pt>
                <c:pt idx="175">
                  <c:v>409373</c:v>
                </c:pt>
                <c:pt idx="176">
                  <c:v>399591</c:v>
                </c:pt>
                <c:pt idx="177">
                  <c:v>393469</c:v>
                </c:pt>
                <c:pt idx="178">
                  <c:v>389117</c:v>
                </c:pt>
                <c:pt idx="179">
                  <c:v>397902</c:v>
                </c:pt>
                <c:pt idx="180">
                  <c:v>379148</c:v>
                </c:pt>
                <c:pt idx="181">
                  <c:v>371239</c:v>
                </c:pt>
                <c:pt idx="182">
                  <c:v>364830</c:v>
                </c:pt>
                <c:pt idx="183">
                  <c:v>362668</c:v>
                </c:pt>
                <c:pt idx="184">
                  <c:v>361475</c:v>
                </c:pt>
                <c:pt idx="185">
                  <c:v>351042</c:v>
                </c:pt>
                <c:pt idx="186">
                  <c:v>343756</c:v>
                </c:pt>
                <c:pt idx="187">
                  <c:v>336320</c:v>
                </c:pt>
                <c:pt idx="188">
                  <c:v>327218</c:v>
                </c:pt>
                <c:pt idx="189">
                  <c:v>319317</c:v>
                </c:pt>
                <c:pt idx="190">
                  <c:v>312120</c:v>
                </c:pt>
                <c:pt idx="191">
                  <c:v>341158</c:v>
                </c:pt>
                <c:pt idx="192">
                  <c:v>321353</c:v>
                </c:pt>
                <c:pt idx="193">
                  <c:v>313872</c:v>
                </c:pt>
                <c:pt idx="194">
                  <c:v>306676</c:v>
                </c:pt>
                <c:pt idx="195">
                  <c:v>301114</c:v>
                </c:pt>
                <c:pt idx="196">
                  <c:v>296574</c:v>
                </c:pt>
                <c:pt idx="197">
                  <c:v>285696</c:v>
                </c:pt>
                <c:pt idx="198">
                  <c:v>273847</c:v>
                </c:pt>
                <c:pt idx="199">
                  <c:v>261655</c:v>
                </c:pt>
                <c:pt idx="200">
                  <c:v>254298</c:v>
                </c:pt>
                <c:pt idx="201">
                  <c:v>240476</c:v>
                </c:pt>
                <c:pt idx="202">
                  <c:v>246680</c:v>
                </c:pt>
                <c:pt idx="203">
                  <c:v>239720</c:v>
                </c:pt>
                <c:pt idx="204">
                  <c:v>279707</c:v>
                </c:pt>
                <c:pt idx="205">
                  <c:v>295453</c:v>
                </c:pt>
                <c:pt idx="206">
                  <c:v>309607</c:v>
                </c:pt>
                <c:pt idx="207">
                  <c:v>319234</c:v>
                </c:pt>
                <c:pt idx="208">
                  <c:v>328033</c:v>
                </c:pt>
                <c:pt idx="209">
                  <c:v>333023</c:v>
                </c:pt>
                <c:pt idx="210">
                  <c:v>332902</c:v>
                </c:pt>
                <c:pt idx="211">
                  <c:v>336171</c:v>
                </c:pt>
                <c:pt idx="212">
                  <c:v>336281</c:v>
                </c:pt>
                <c:pt idx="213">
                  <c:v>335032</c:v>
                </c:pt>
                <c:pt idx="214">
                  <c:v>336070</c:v>
                </c:pt>
                <c:pt idx="215">
                  <c:v>348369</c:v>
                </c:pt>
                <c:pt idx="216">
                  <c:v>337698</c:v>
                </c:pt>
                <c:pt idx="217">
                  <c:v>337602</c:v>
                </c:pt>
                <c:pt idx="218">
                  <c:v>339817</c:v>
                </c:pt>
                <c:pt idx="219">
                  <c:v>338781</c:v>
                </c:pt>
                <c:pt idx="220">
                  <c:v>343909</c:v>
                </c:pt>
                <c:pt idx="221">
                  <c:v>342023</c:v>
                </c:pt>
                <c:pt idx="222">
                  <c:v>338382</c:v>
                </c:pt>
                <c:pt idx="223">
                  <c:v>338582</c:v>
                </c:pt>
                <c:pt idx="224">
                  <c:v>335456</c:v>
                </c:pt>
                <c:pt idx="225">
                  <c:v>331989</c:v>
                </c:pt>
                <c:pt idx="226">
                  <c:v>333840</c:v>
                </c:pt>
                <c:pt idx="227">
                  <c:v>350787</c:v>
                </c:pt>
                <c:pt idx="228">
                  <c:v>331071.46405100002</c:v>
                </c:pt>
                <c:pt idx="229">
                  <c:v>330543.83895200002</c:v>
                </c:pt>
                <c:pt idx="230">
                  <c:v>328282.26797400002</c:v>
                </c:pt>
                <c:pt idx="231">
                  <c:v>327370.45285987225</c:v>
                </c:pt>
                <c:pt idx="232">
                  <c:v>332861</c:v>
                </c:pt>
                <c:pt idx="233">
                  <c:v>324790</c:v>
                </c:pt>
                <c:pt idx="234">
                  <c:v>322403</c:v>
                </c:pt>
                <c:pt idx="235">
                  <c:v>320733</c:v>
                </c:pt>
                <c:pt idx="236">
                  <c:v>318574</c:v>
                </c:pt>
                <c:pt idx="237">
                  <c:v>313911</c:v>
                </c:pt>
                <c:pt idx="238">
                  <c:v>314331</c:v>
                </c:pt>
              </c:numCache>
            </c:numRef>
          </c:val>
        </c:ser>
        <c:ser>
          <c:idx val="3"/>
          <c:order val="3"/>
          <c:tx>
            <c:v>Digitaal geld</c:v>
          </c:tx>
          <c:spPr>
            <a:solidFill>
              <a:schemeClr val="accent1">
                <a:lumMod val="20000"/>
                <a:lumOff val="80000"/>
              </a:schemeClr>
            </a:solidFill>
            <a:ln>
              <a:noFill/>
            </a:ln>
            <a:effectLst/>
          </c:spPr>
          <c:cat>
            <c:numRef>
              <c:f>Geldaggregaten!$B$6:$IF$6</c:f>
              <c:numCache>
                <c:formatCode>dd\.mm\.yyyy;@</c:formatCode>
                <c:ptCount val="239"/>
                <c:pt idx="0">
                  <c:v>43405</c:v>
                </c:pt>
                <c:pt idx="1">
                  <c:v>43374</c:v>
                </c:pt>
                <c:pt idx="2">
                  <c:v>43344</c:v>
                </c:pt>
                <c:pt idx="3">
                  <c:v>43313</c:v>
                </c:pt>
                <c:pt idx="4">
                  <c:v>43282</c:v>
                </c:pt>
                <c:pt idx="5">
                  <c:v>43252</c:v>
                </c:pt>
                <c:pt idx="6">
                  <c:v>43221</c:v>
                </c:pt>
                <c:pt idx="7">
                  <c:v>43191</c:v>
                </c:pt>
                <c:pt idx="8">
                  <c:v>43160</c:v>
                </c:pt>
                <c:pt idx="9">
                  <c:v>43132</c:v>
                </c:pt>
                <c:pt idx="10">
                  <c:v>43101</c:v>
                </c:pt>
                <c:pt idx="11">
                  <c:v>43070</c:v>
                </c:pt>
                <c:pt idx="12">
                  <c:v>43040</c:v>
                </c:pt>
                <c:pt idx="13">
                  <c:v>43009</c:v>
                </c:pt>
                <c:pt idx="14">
                  <c:v>42979</c:v>
                </c:pt>
                <c:pt idx="15">
                  <c:v>42948</c:v>
                </c:pt>
                <c:pt idx="16">
                  <c:v>42917</c:v>
                </c:pt>
                <c:pt idx="17">
                  <c:v>42887</c:v>
                </c:pt>
                <c:pt idx="18">
                  <c:v>42856</c:v>
                </c:pt>
                <c:pt idx="19">
                  <c:v>42826</c:v>
                </c:pt>
                <c:pt idx="20">
                  <c:v>42795</c:v>
                </c:pt>
                <c:pt idx="21">
                  <c:v>42767</c:v>
                </c:pt>
                <c:pt idx="22">
                  <c:v>42736</c:v>
                </c:pt>
                <c:pt idx="23">
                  <c:v>42705</c:v>
                </c:pt>
                <c:pt idx="24">
                  <c:v>42675</c:v>
                </c:pt>
                <c:pt idx="25">
                  <c:v>42644</c:v>
                </c:pt>
                <c:pt idx="26">
                  <c:v>42614</c:v>
                </c:pt>
                <c:pt idx="27">
                  <c:v>42583</c:v>
                </c:pt>
                <c:pt idx="28">
                  <c:v>42552</c:v>
                </c:pt>
                <c:pt idx="29">
                  <c:v>42522</c:v>
                </c:pt>
                <c:pt idx="30">
                  <c:v>42491</c:v>
                </c:pt>
                <c:pt idx="31">
                  <c:v>42461</c:v>
                </c:pt>
                <c:pt idx="32">
                  <c:v>42430</c:v>
                </c:pt>
                <c:pt idx="33">
                  <c:v>42401</c:v>
                </c:pt>
                <c:pt idx="34">
                  <c:v>42370</c:v>
                </c:pt>
                <c:pt idx="35">
                  <c:v>42339</c:v>
                </c:pt>
                <c:pt idx="36">
                  <c:v>42309</c:v>
                </c:pt>
                <c:pt idx="37">
                  <c:v>42278</c:v>
                </c:pt>
                <c:pt idx="38">
                  <c:v>42248</c:v>
                </c:pt>
                <c:pt idx="39">
                  <c:v>42217</c:v>
                </c:pt>
                <c:pt idx="40">
                  <c:v>42186</c:v>
                </c:pt>
                <c:pt idx="41">
                  <c:v>42156</c:v>
                </c:pt>
                <c:pt idx="42">
                  <c:v>42125</c:v>
                </c:pt>
                <c:pt idx="43">
                  <c:v>42095</c:v>
                </c:pt>
                <c:pt idx="44">
                  <c:v>42064</c:v>
                </c:pt>
                <c:pt idx="45">
                  <c:v>42036</c:v>
                </c:pt>
                <c:pt idx="46">
                  <c:v>42005</c:v>
                </c:pt>
                <c:pt idx="47">
                  <c:v>41974</c:v>
                </c:pt>
                <c:pt idx="48">
                  <c:v>41944</c:v>
                </c:pt>
                <c:pt idx="49">
                  <c:v>41913</c:v>
                </c:pt>
                <c:pt idx="50">
                  <c:v>41883</c:v>
                </c:pt>
                <c:pt idx="51">
                  <c:v>41852</c:v>
                </c:pt>
                <c:pt idx="52">
                  <c:v>41821</c:v>
                </c:pt>
                <c:pt idx="53">
                  <c:v>41791</c:v>
                </c:pt>
                <c:pt idx="54">
                  <c:v>41760</c:v>
                </c:pt>
                <c:pt idx="55">
                  <c:v>41730</c:v>
                </c:pt>
                <c:pt idx="56">
                  <c:v>41699</c:v>
                </c:pt>
                <c:pt idx="57">
                  <c:v>41671</c:v>
                </c:pt>
                <c:pt idx="58">
                  <c:v>41640</c:v>
                </c:pt>
                <c:pt idx="59">
                  <c:v>41609</c:v>
                </c:pt>
                <c:pt idx="60">
                  <c:v>41579</c:v>
                </c:pt>
                <c:pt idx="61">
                  <c:v>41548</c:v>
                </c:pt>
                <c:pt idx="62">
                  <c:v>41518</c:v>
                </c:pt>
                <c:pt idx="63">
                  <c:v>41487</c:v>
                </c:pt>
                <c:pt idx="64">
                  <c:v>41456</c:v>
                </c:pt>
                <c:pt idx="65">
                  <c:v>41426</c:v>
                </c:pt>
                <c:pt idx="66">
                  <c:v>41395</c:v>
                </c:pt>
                <c:pt idx="67">
                  <c:v>41365</c:v>
                </c:pt>
                <c:pt idx="68">
                  <c:v>41334</c:v>
                </c:pt>
                <c:pt idx="69">
                  <c:v>41306</c:v>
                </c:pt>
                <c:pt idx="70">
                  <c:v>41275</c:v>
                </c:pt>
                <c:pt idx="71">
                  <c:v>41244</c:v>
                </c:pt>
                <c:pt idx="72">
                  <c:v>41214</c:v>
                </c:pt>
                <c:pt idx="73">
                  <c:v>41183</c:v>
                </c:pt>
                <c:pt idx="74">
                  <c:v>41153</c:v>
                </c:pt>
                <c:pt idx="75">
                  <c:v>41122</c:v>
                </c:pt>
                <c:pt idx="76">
                  <c:v>41091</c:v>
                </c:pt>
                <c:pt idx="77">
                  <c:v>41061</c:v>
                </c:pt>
                <c:pt idx="78">
                  <c:v>41030</c:v>
                </c:pt>
                <c:pt idx="79">
                  <c:v>41000</c:v>
                </c:pt>
                <c:pt idx="80">
                  <c:v>40969</c:v>
                </c:pt>
                <c:pt idx="81">
                  <c:v>40940</c:v>
                </c:pt>
                <c:pt idx="82">
                  <c:v>40909</c:v>
                </c:pt>
                <c:pt idx="83">
                  <c:v>40878</c:v>
                </c:pt>
                <c:pt idx="84">
                  <c:v>40848</c:v>
                </c:pt>
                <c:pt idx="85">
                  <c:v>40817</c:v>
                </c:pt>
                <c:pt idx="86">
                  <c:v>40787</c:v>
                </c:pt>
                <c:pt idx="87">
                  <c:v>40756</c:v>
                </c:pt>
                <c:pt idx="88">
                  <c:v>40725</c:v>
                </c:pt>
                <c:pt idx="89">
                  <c:v>40695</c:v>
                </c:pt>
                <c:pt idx="90">
                  <c:v>40664</c:v>
                </c:pt>
                <c:pt idx="91">
                  <c:v>40634</c:v>
                </c:pt>
                <c:pt idx="92">
                  <c:v>40603</c:v>
                </c:pt>
                <c:pt idx="93">
                  <c:v>40575</c:v>
                </c:pt>
                <c:pt idx="94">
                  <c:v>40544</c:v>
                </c:pt>
                <c:pt idx="95">
                  <c:v>40513</c:v>
                </c:pt>
                <c:pt idx="96">
                  <c:v>40483</c:v>
                </c:pt>
                <c:pt idx="97">
                  <c:v>40452</c:v>
                </c:pt>
                <c:pt idx="98">
                  <c:v>40422</c:v>
                </c:pt>
                <c:pt idx="99">
                  <c:v>40391</c:v>
                </c:pt>
                <c:pt idx="100">
                  <c:v>40360</c:v>
                </c:pt>
                <c:pt idx="101">
                  <c:v>40330</c:v>
                </c:pt>
                <c:pt idx="102">
                  <c:v>40299</c:v>
                </c:pt>
                <c:pt idx="103">
                  <c:v>40269</c:v>
                </c:pt>
                <c:pt idx="104">
                  <c:v>40238</c:v>
                </c:pt>
                <c:pt idx="105">
                  <c:v>40210</c:v>
                </c:pt>
                <c:pt idx="106">
                  <c:v>40179</c:v>
                </c:pt>
                <c:pt idx="107">
                  <c:v>40148</c:v>
                </c:pt>
                <c:pt idx="108">
                  <c:v>40118</c:v>
                </c:pt>
                <c:pt idx="109">
                  <c:v>40087</c:v>
                </c:pt>
                <c:pt idx="110">
                  <c:v>40057</c:v>
                </c:pt>
                <c:pt idx="111">
                  <c:v>40026</c:v>
                </c:pt>
                <c:pt idx="112">
                  <c:v>39995</c:v>
                </c:pt>
                <c:pt idx="113">
                  <c:v>39965</c:v>
                </c:pt>
                <c:pt idx="114">
                  <c:v>39934</c:v>
                </c:pt>
                <c:pt idx="115">
                  <c:v>39904</c:v>
                </c:pt>
                <c:pt idx="116">
                  <c:v>39873</c:v>
                </c:pt>
                <c:pt idx="117">
                  <c:v>39845</c:v>
                </c:pt>
                <c:pt idx="118">
                  <c:v>39814</c:v>
                </c:pt>
                <c:pt idx="119">
                  <c:v>39783</c:v>
                </c:pt>
                <c:pt idx="120">
                  <c:v>39753</c:v>
                </c:pt>
                <c:pt idx="121">
                  <c:v>39722</c:v>
                </c:pt>
                <c:pt idx="122">
                  <c:v>39692</c:v>
                </c:pt>
                <c:pt idx="123">
                  <c:v>39661</c:v>
                </c:pt>
                <c:pt idx="124">
                  <c:v>39630</c:v>
                </c:pt>
                <c:pt idx="125">
                  <c:v>39600</c:v>
                </c:pt>
                <c:pt idx="126">
                  <c:v>39569</c:v>
                </c:pt>
                <c:pt idx="127">
                  <c:v>39539</c:v>
                </c:pt>
                <c:pt idx="128">
                  <c:v>39508</c:v>
                </c:pt>
                <c:pt idx="129">
                  <c:v>39479</c:v>
                </c:pt>
                <c:pt idx="130">
                  <c:v>39448</c:v>
                </c:pt>
                <c:pt idx="131">
                  <c:v>39417</c:v>
                </c:pt>
                <c:pt idx="132">
                  <c:v>39387</c:v>
                </c:pt>
                <c:pt idx="133">
                  <c:v>39356</c:v>
                </c:pt>
                <c:pt idx="134">
                  <c:v>39326</c:v>
                </c:pt>
                <c:pt idx="135">
                  <c:v>39295</c:v>
                </c:pt>
                <c:pt idx="136">
                  <c:v>39264</c:v>
                </c:pt>
                <c:pt idx="137">
                  <c:v>39234</c:v>
                </c:pt>
                <c:pt idx="138">
                  <c:v>39203</c:v>
                </c:pt>
                <c:pt idx="139">
                  <c:v>39173</c:v>
                </c:pt>
                <c:pt idx="140">
                  <c:v>39142</c:v>
                </c:pt>
                <c:pt idx="141">
                  <c:v>39114</c:v>
                </c:pt>
                <c:pt idx="142">
                  <c:v>39083</c:v>
                </c:pt>
                <c:pt idx="143">
                  <c:v>39052</c:v>
                </c:pt>
                <c:pt idx="144">
                  <c:v>39022</c:v>
                </c:pt>
                <c:pt idx="145">
                  <c:v>38991</c:v>
                </c:pt>
                <c:pt idx="146">
                  <c:v>38961</c:v>
                </c:pt>
                <c:pt idx="147">
                  <c:v>38930</c:v>
                </c:pt>
                <c:pt idx="148">
                  <c:v>38899</c:v>
                </c:pt>
                <c:pt idx="149">
                  <c:v>38869</c:v>
                </c:pt>
                <c:pt idx="150">
                  <c:v>38838</c:v>
                </c:pt>
                <c:pt idx="151">
                  <c:v>38808</c:v>
                </c:pt>
                <c:pt idx="152">
                  <c:v>38777</c:v>
                </c:pt>
                <c:pt idx="153">
                  <c:v>38749</c:v>
                </c:pt>
                <c:pt idx="154">
                  <c:v>38718</c:v>
                </c:pt>
                <c:pt idx="155">
                  <c:v>38687</c:v>
                </c:pt>
                <c:pt idx="156">
                  <c:v>38657</c:v>
                </c:pt>
                <c:pt idx="157">
                  <c:v>38626</c:v>
                </c:pt>
                <c:pt idx="158">
                  <c:v>38596</c:v>
                </c:pt>
                <c:pt idx="159">
                  <c:v>38565</c:v>
                </c:pt>
                <c:pt idx="160">
                  <c:v>38534</c:v>
                </c:pt>
                <c:pt idx="161">
                  <c:v>38504</c:v>
                </c:pt>
                <c:pt idx="162">
                  <c:v>38473</c:v>
                </c:pt>
                <c:pt idx="163">
                  <c:v>38443</c:v>
                </c:pt>
                <c:pt idx="164">
                  <c:v>38412</c:v>
                </c:pt>
                <c:pt idx="165">
                  <c:v>38384</c:v>
                </c:pt>
                <c:pt idx="166">
                  <c:v>38353</c:v>
                </c:pt>
                <c:pt idx="167">
                  <c:v>38322</c:v>
                </c:pt>
                <c:pt idx="168">
                  <c:v>38292</c:v>
                </c:pt>
                <c:pt idx="169">
                  <c:v>38261</c:v>
                </c:pt>
                <c:pt idx="170">
                  <c:v>38231</c:v>
                </c:pt>
                <c:pt idx="171">
                  <c:v>38200</c:v>
                </c:pt>
                <c:pt idx="172">
                  <c:v>38169</c:v>
                </c:pt>
                <c:pt idx="173">
                  <c:v>38139</c:v>
                </c:pt>
                <c:pt idx="174">
                  <c:v>38108</c:v>
                </c:pt>
                <c:pt idx="175">
                  <c:v>38078</c:v>
                </c:pt>
                <c:pt idx="176">
                  <c:v>38047</c:v>
                </c:pt>
                <c:pt idx="177">
                  <c:v>38018</c:v>
                </c:pt>
                <c:pt idx="178">
                  <c:v>37987</c:v>
                </c:pt>
                <c:pt idx="179">
                  <c:v>37956</c:v>
                </c:pt>
                <c:pt idx="180">
                  <c:v>37926</c:v>
                </c:pt>
                <c:pt idx="181">
                  <c:v>37895</c:v>
                </c:pt>
                <c:pt idx="182">
                  <c:v>37865</c:v>
                </c:pt>
                <c:pt idx="183">
                  <c:v>37834</c:v>
                </c:pt>
                <c:pt idx="184">
                  <c:v>37803</c:v>
                </c:pt>
                <c:pt idx="185">
                  <c:v>37773</c:v>
                </c:pt>
                <c:pt idx="186">
                  <c:v>37742</c:v>
                </c:pt>
                <c:pt idx="187">
                  <c:v>37712</c:v>
                </c:pt>
                <c:pt idx="188">
                  <c:v>37681</c:v>
                </c:pt>
                <c:pt idx="189">
                  <c:v>37653</c:v>
                </c:pt>
                <c:pt idx="190">
                  <c:v>37622</c:v>
                </c:pt>
                <c:pt idx="191">
                  <c:v>37591</c:v>
                </c:pt>
                <c:pt idx="192">
                  <c:v>37561</c:v>
                </c:pt>
                <c:pt idx="193">
                  <c:v>37530</c:v>
                </c:pt>
                <c:pt idx="194">
                  <c:v>37500</c:v>
                </c:pt>
                <c:pt idx="195">
                  <c:v>37469</c:v>
                </c:pt>
                <c:pt idx="196">
                  <c:v>37438</c:v>
                </c:pt>
                <c:pt idx="197">
                  <c:v>37408</c:v>
                </c:pt>
                <c:pt idx="198">
                  <c:v>37377</c:v>
                </c:pt>
                <c:pt idx="199">
                  <c:v>37347</c:v>
                </c:pt>
                <c:pt idx="200">
                  <c:v>37316</c:v>
                </c:pt>
                <c:pt idx="201">
                  <c:v>37288</c:v>
                </c:pt>
                <c:pt idx="202">
                  <c:v>37257</c:v>
                </c:pt>
                <c:pt idx="203">
                  <c:v>37226</c:v>
                </c:pt>
                <c:pt idx="204">
                  <c:v>37196</c:v>
                </c:pt>
                <c:pt idx="205">
                  <c:v>37165</c:v>
                </c:pt>
                <c:pt idx="206">
                  <c:v>37135</c:v>
                </c:pt>
                <c:pt idx="207">
                  <c:v>37104</c:v>
                </c:pt>
                <c:pt idx="208">
                  <c:v>37073</c:v>
                </c:pt>
                <c:pt idx="209">
                  <c:v>37043</c:v>
                </c:pt>
                <c:pt idx="210">
                  <c:v>37012</c:v>
                </c:pt>
                <c:pt idx="211">
                  <c:v>36982</c:v>
                </c:pt>
                <c:pt idx="212">
                  <c:v>36951</c:v>
                </c:pt>
                <c:pt idx="213">
                  <c:v>36923</c:v>
                </c:pt>
                <c:pt idx="214">
                  <c:v>36892</c:v>
                </c:pt>
                <c:pt idx="215">
                  <c:v>36861</c:v>
                </c:pt>
                <c:pt idx="216">
                  <c:v>36831</c:v>
                </c:pt>
                <c:pt idx="217">
                  <c:v>36800</c:v>
                </c:pt>
                <c:pt idx="218">
                  <c:v>36770</c:v>
                </c:pt>
                <c:pt idx="219">
                  <c:v>36739</c:v>
                </c:pt>
                <c:pt idx="220">
                  <c:v>36708</c:v>
                </c:pt>
                <c:pt idx="221">
                  <c:v>36678</c:v>
                </c:pt>
                <c:pt idx="222">
                  <c:v>36647</c:v>
                </c:pt>
                <c:pt idx="223">
                  <c:v>36617</c:v>
                </c:pt>
                <c:pt idx="224">
                  <c:v>36586</c:v>
                </c:pt>
                <c:pt idx="225">
                  <c:v>36557</c:v>
                </c:pt>
                <c:pt idx="226">
                  <c:v>36526</c:v>
                </c:pt>
                <c:pt idx="227">
                  <c:v>36495</c:v>
                </c:pt>
                <c:pt idx="228">
                  <c:v>36465</c:v>
                </c:pt>
                <c:pt idx="229">
                  <c:v>36434</c:v>
                </c:pt>
                <c:pt idx="230">
                  <c:v>36404</c:v>
                </c:pt>
                <c:pt idx="231">
                  <c:v>36373</c:v>
                </c:pt>
                <c:pt idx="232">
                  <c:v>36342</c:v>
                </c:pt>
                <c:pt idx="233">
                  <c:v>36312</c:v>
                </c:pt>
                <c:pt idx="234">
                  <c:v>36281</c:v>
                </c:pt>
                <c:pt idx="235">
                  <c:v>36251</c:v>
                </c:pt>
                <c:pt idx="236">
                  <c:v>36220</c:v>
                </c:pt>
                <c:pt idx="237">
                  <c:v>36192</c:v>
                </c:pt>
                <c:pt idx="238">
                  <c:v>36161</c:v>
                </c:pt>
              </c:numCache>
            </c:numRef>
          </c:cat>
          <c:val>
            <c:numRef>
              <c:f>Geldaggregaten!$B$10:$IF$10</c:f>
              <c:numCache>
                <c:formatCode>General</c:formatCode>
                <c:ptCount val="239"/>
                <c:pt idx="0">
                  <c:v>11673160.19017807</c:v>
                </c:pt>
                <c:pt idx="1">
                  <c:v>11585927.739002131</c:v>
                </c:pt>
                <c:pt idx="2">
                  <c:v>11567259.447633691</c:v>
                </c:pt>
                <c:pt idx="3">
                  <c:v>11520075.873810809</c:v>
                </c:pt>
                <c:pt idx="4">
                  <c:v>11519126.909278631</c:v>
                </c:pt>
                <c:pt idx="5">
                  <c:v>11529817.740327999</c:v>
                </c:pt>
                <c:pt idx="6">
                  <c:v>11420060.33667746</c:v>
                </c:pt>
                <c:pt idx="7">
                  <c:v>11317112.09011996</c:v>
                </c:pt>
                <c:pt idx="8">
                  <c:v>11283370.295727439</c:v>
                </c:pt>
                <c:pt idx="9">
                  <c:v>11218039.492602341</c:v>
                </c:pt>
                <c:pt idx="10">
                  <c:v>11221330.686801411</c:v>
                </c:pt>
                <c:pt idx="11">
                  <c:v>11234139.53756725</c:v>
                </c:pt>
                <c:pt idx="12">
                  <c:v>11175526.563306971</c:v>
                </c:pt>
                <c:pt idx="13">
                  <c:v>11114431.2167382</c:v>
                </c:pt>
                <c:pt idx="14">
                  <c:v>11098264.063808199</c:v>
                </c:pt>
                <c:pt idx="15">
                  <c:v>11073579.592168979</c:v>
                </c:pt>
                <c:pt idx="16">
                  <c:v>11032483.980104979</c:v>
                </c:pt>
                <c:pt idx="17">
                  <c:v>11007624.905394251</c:v>
                </c:pt>
                <c:pt idx="18">
                  <c:v>10939549.02647193</c:v>
                </c:pt>
                <c:pt idx="19">
                  <c:v>10927119.12442917</c:v>
                </c:pt>
                <c:pt idx="20">
                  <c:v>10860498.366463851</c:v>
                </c:pt>
                <c:pt idx="21">
                  <c:v>10769905.48318617</c:v>
                </c:pt>
                <c:pt idx="22">
                  <c:v>10734723.05653771</c:v>
                </c:pt>
                <c:pt idx="23">
                  <c:v>10735848.18935925</c:v>
                </c:pt>
                <c:pt idx="24">
                  <c:v>10660038.82884055</c:v>
                </c:pt>
                <c:pt idx="25">
                  <c:v>10568301.17271873</c:v>
                </c:pt>
                <c:pt idx="26">
                  <c:v>10551933.039592979</c:v>
                </c:pt>
                <c:pt idx="27">
                  <c:v>10533418.25026305</c:v>
                </c:pt>
                <c:pt idx="28">
                  <c:v>10542981.00935459</c:v>
                </c:pt>
                <c:pt idx="29">
                  <c:v>10473188.59304874</c:v>
                </c:pt>
                <c:pt idx="30">
                  <c:v>10440845.60437645</c:v>
                </c:pt>
                <c:pt idx="31">
                  <c:v>10399150.27124029</c:v>
                </c:pt>
                <c:pt idx="32">
                  <c:v>10322673.001790531</c:v>
                </c:pt>
                <c:pt idx="33">
                  <c:v>10278383.32362715</c:v>
                </c:pt>
                <c:pt idx="34">
                  <c:v>10264186.671515821</c:v>
                </c:pt>
                <c:pt idx="35">
                  <c:v>10228443.98553369</c:v>
                </c:pt>
                <c:pt idx="36">
                  <c:v>10180680.65548729</c:v>
                </c:pt>
                <c:pt idx="37">
                  <c:v>10114074.145600339</c:v>
                </c:pt>
                <c:pt idx="38">
                  <c:v>10040558.27023923</c:v>
                </c:pt>
                <c:pt idx="39">
                  <c:v>10032569.66938688</c:v>
                </c:pt>
                <c:pt idx="40">
                  <c:v>10027937.785304509</c:v>
                </c:pt>
                <c:pt idx="41">
                  <c:v>9973904.7856341004</c:v>
                </c:pt>
                <c:pt idx="42">
                  <c:v>9940378.4090995602</c:v>
                </c:pt>
                <c:pt idx="43">
                  <c:v>9869940.6494364589</c:v>
                </c:pt>
                <c:pt idx="44">
                  <c:v>9801261.5966348611</c:v>
                </c:pt>
                <c:pt idx="45">
                  <c:v>9737247.8064343706</c:v>
                </c:pt>
                <c:pt idx="46">
                  <c:v>9738744.1563582011</c:v>
                </c:pt>
                <c:pt idx="47">
                  <c:v>9695411.8188262098</c:v>
                </c:pt>
                <c:pt idx="48">
                  <c:v>9567456.9675504789</c:v>
                </c:pt>
                <c:pt idx="49">
                  <c:v>9476256.4183010701</c:v>
                </c:pt>
                <c:pt idx="50">
                  <c:v>9466964.4487695992</c:v>
                </c:pt>
                <c:pt idx="51">
                  <c:v>9443646.89311154</c:v>
                </c:pt>
                <c:pt idx="52">
                  <c:v>9400331.2471733205</c:v>
                </c:pt>
                <c:pt idx="53">
                  <c:v>9384212.4389625005</c:v>
                </c:pt>
                <c:pt idx="54">
                  <c:v>9360277.9226279408</c:v>
                </c:pt>
                <c:pt idx="55">
                  <c:v>9297491.0534610189</c:v>
                </c:pt>
                <c:pt idx="56">
                  <c:v>9270958.1156401597</c:v>
                </c:pt>
                <c:pt idx="57">
                  <c:v>9232803.4791733511</c:v>
                </c:pt>
                <c:pt idx="58">
                  <c:v>9221349.9856644608</c:v>
                </c:pt>
                <c:pt idx="59">
                  <c:v>9246611.1258494407</c:v>
                </c:pt>
                <c:pt idx="60">
                  <c:v>9233295.2609204911</c:v>
                </c:pt>
                <c:pt idx="61">
                  <c:v>9198418.1988803707</c:v>
                </c:pt>
                <c:pt idx="62">
                  <c:v>9178508.6524009202</c:v>
                </c:pt>
                <c:pt idx="63">
                  <c:v>9182536.533354491</c:v>
                </c:pt>
                <c:pt idx="64">
                  <c:v>9152049.9261789694</c:v>
                </c:pt>
                <c:pt idx="65">
                  <c:v>9161985.4700396508</c:v>
                </c:pt>
                <c:pt idx="66">
                  <c:v>9137227.2553167492</c:v>
                </c:pt>
                <c:pt idx="67">
                  <c:v>9125702.0551254004</c:v>
                </c:pt>
                <c:pt idx="68">
                  <c:v>9079303.3485848196</c:v>
                </c:pt>
                <c:pt idx="69">
                  <c:v>9016091.7304998003</c:v>
                </c:pt>
                <c:pt idx="70">
                  <c:v>9000857.3647493701</c:v>
                </c:pt>
                <c:pt idx="71">
                  <c:v>9044640.0806299895</c:v>
                </c:pt>
                <c:pt idx="72">
                  <c:v>8955966.0309394598</c:v>
                </c:pt>
                <c:pt idx="73">
                  <c:v>8928497.6587167308</c:v>
                </c:pt>
                <c:pt idx="74">
                  <c:v>8866345.642950289</c:v>
                </c:pt>
                <c:pt idx="75">
                  <c:v>8826210.7292699702</c:v>
                </c:pt>
                <c:pt idx="76">
                  <c:v>8833837.7749211099</c:v>
                </c:pt>
                <c:pt idx="77">
                  <c:v>8810355.9728060495</c:v>
                </c:pt>
                <c:pt idx="78">
                  <c:v>8752512.9609386194</c:v>
                </c:pt>
                <c:pt idx="79">
                  <c:v>8721253.8912177198</c:v>
                </c:pt>
                <c:pt idx="80">
                  <c:v>8718043.2823761404</c:v>
                </c:pt>
                <c:pt idx="81">
                  <c:v>8648412.2811783403</c:v>
                </c:pt>
                <c:pt idx="82">
                  <c:v>8640110.6350497939</c:v>
                </c:pt>
                <c:pt idx="83">
                  <c:v>8670606.5620921105</c:v>
                </c:pt>
                <c:pt idx="84">
                  <c:v>8565194.5610302296</c:v>
                </c:pt>
                <c:pt idx="85">
                  <c:v>8555870.4794461597</c:v>
                </c:pt>
                <c:pt idx="86">
                  <c:v>8568032.0900130495</c:v>
                </c:pt>
                <c:pt idx="87">
                  <c:v>8530700.1751296893</c:v>
                </c:pt>
                <c:pt idx="88">
                  <c:v>8522261.9875303302</c:v>
                </c:pt>
                <c:pt idx="89">
                  <c:v>8517983.7996742912</c:v>
                </c:pt>
                <c:pt idx="90">
                  <c:v>8488119.1537703797</c:v>
                </c:pt>
                <c:pt idx="91">
                  <c:v>8482014.9528152402</c:v>
                </c:pt>
                <c:pt idx="92">
                  <c:v>8441079.8138790503</c:v>
                </c:pt>
                <c:pt idx="93">
                  <c:v>8415890.1125906203</c:v>
                </c:pt>
                <c:pt idx="94">
                  <c:v>8435754.5957473889</c:v>
                </c:pt>
                <c:pt idx="95">
                  <c:v>8472295.4504778106</c:v>
                </c:pt>
                <c:pt idx="96">
                  <c:v>8388300.5722142402</c:v>
                </c:pt>
                <c:pt idx="97">
                  <c:v>8378476.2066590805</c:v>
                </c:pt>
                <c:pt idx="98">
                  <c:v>8344372.8690036302</c:v>
                </c:pt>
                <c:pt idx="99">
                  <c:v>8342473.5414477</c:v>
                </c:pt>
                <c:pt idx="100">
                  <c:v>8337672.9081903994</c:v>
                </c:pt>
                <c:pt idx="101">
                  <c:v>8333155.33258582</c:v>
                </c:pt>
                <c:pt idx="102">
                  <c:v>8301215.0794967394</c:v>
                </c:pt>
                <c:pt idx="103">
                  <c:v>8268951.7355119996</c:v>
                </c:pt>
                <c:pt idx="104">
                  <c:v>8209451.5252511902</c:v>
                </c:pt>
                <c:pt idx="105">
                  <c:v>8210916.1224293206</c:v>
                </c:pt>
                <c:pt idx="106">
                  <c:v>8234925.0662825303</c:v>
                </c:pt>
                <c:pt idx="107">
                  <c:v>8275090.5935746599</c:v>
                </c:pt>
                <c:pt idx="108">
                  <c:v>8169984.2378889397</c:v>
                </c:pt>
                <c:pt idx="109">
                  <c:v>8178413.5001885602</c:v>
                </c:pt>
                <c:pt idx="110">
                  <c:v>8153645.3874399699</c:v>
                </c:pt>
                <c:pt idx="111">
                  <c:v>8152961.5458424799</c:v>
                </c:pt>
                <c:pt idx="112">
                  <c:v>8170120.4321897402</c:v>
                </c:pt>
                <c:pt idx="113">
                  <c:v>8186152.5651904</c:v>
                </c:pt>
                <c:pt idx="114">
                  <c:v>8157431.58660773</c:v>
                </c:pt>
                <c:pt idx="115">
                  <c:v>8164981.3185027</c:v>
                </c:pt>
                <c:pt idx="116">
                  <c:v>8094023.2298216699</c:v>
                </c:pt>
                <c:pt idx="117">
                  <c:v>8093799.2429006901</c:v>
                </c:pt>
                <c:pt idx="118">
                  <c:v>8101892.2089805696</c:v>
                </c:pt>
                <c:pt idx="119">
                  <c:v>8103056.977</c:v>
                </c:pt>
                <c:pt idx="120">
                  <c:v>8018985.0839999998</c:v>
                </c:pt>
                <c:pt idx="121">
                  <c:v>7972122</c:v>
                </c:pt>
                <c:pt idx="122">
                  <c:v>7839898.8169999998</c:v>
                </c:pt>
                <c:pt idx="123">
                  <c:v>7759475.6720000003</c:v>
                </c:pt>
                <c:pt idx="124">
                  <c:v>7750323.8619999997</c:v>
                </c:pt>
                <c:pt idx="125">
                  <c:v>7734626.5580000002</c:v>
                </c:pt>
                <c:pt idx="126">
                  <c:v>7688719.5729999999</c:v>
                </c:pt>
                <c:pt idx="127">
                  <c:v>7625570.9230000004</c:v>
                </c:pt>
                <c:pt idx="128">
                  <c:v>7544870.8279999997</c:v>
                </c:pt>
                <c:pt idx="129">
                  <c:v>7471674.8210000005</c:v>
                </c:pt>
                <c:pt idx="130">
                  <c:v>7449456.1919999998</c:v>
                </c:pt>
                <c:pt idx="131">
                  <c:v>7436873.8900000006</c:v>
                </c:pt>
                <c:pt idx="132">
                  <c:v>7288789.2420000006</c:v>
                </c:pt>
                <c:pt idx="133">
                  <c:v>7229789.1629999997</c:v>
                </c:pt>
                <c:pt idx="134">
                  <c:v>7140136.0150000006</c:v>
                </c:pt>
                <c:pt idx="135">
                  <c:v>7044759.2999999998</c:v>
                </c:pt>
                <c:pt idx="136">
                  <c:v>7063718.3100000005</c:v>
                </c:pt>
                <c:pt idx="137">
                  <c:v>7023576.9129999997</c:v>
                </c:pt>
                <c:pt idx="138">
                  <c:v>6928872.6050000004</c:v>
                </c:pt>
                <c:pt idx="139">
                  <c:v>6875257.5419999994</c:v>
                </c:pt>
                <c:pt idx="140">
                  <c:v>6830308.977</c:v>
                </c:pt>
                <c:pt idx="141">
                  <c:v>6707663.5870000003</c:v>
                </c:pt>
                <c:pt idx="142">
                  <c:v>6704078.6909999996</c:v>
                </c:pt>
                <c:pt idx="143">
                  <c:v>6743791</c:v>
                </c:pt>
                <c:pt idx="144">
                  <c:v>6535927</c:v>
                </c:pt>
                <c:pt idx="145">
                  <c:v>6472185</c:v>
                </c:pt>
                <c:pt idx="146">
                  <c:v>6461105</c:v>
                </c:pt>
                <c:pt idx="147">
                  <c:v>6360016</c:v>
                </c:pt>
                <c:pt idx="148">
                  <c:v>6382249</c:v>
                </c:pt>
                <c:pt idx="149">
                  <c:v>6386776</c:v>
                </c:pt>
                <c:pt idx="150">
                  <c:v>6321177</c:v>
                </c:pt>
                <c:pt idx="151">
                  <c:v>6316677</c:v>
                </c:pt>
                <c:pt idx="152">
                  <c:v>6212517</c:v>
                </c:pt>
                <c:pt idx="153">
                  <c:v>6157331</c:v>
                </c:pt>
                <c:pt idx="154">
                  <c:v>6134008</c:v>
                </c:pt>
                <c:pt idx="155">
                  <c:v>6168737</c:v>
                </c:pt>
                <c:pt idx="156">
                  <c:v>6002366</c:v>
                </c:pt>
                <c:pt idx="157">
                  <c:v>5976941</c:v>
                </c:pt>
                <c:pt idx="158">
                  <c:v>5939643</c:v>
                </c:pt>
                <c:pt idx="159">
                  <c:v>5859423</c:v>
                </c:pt>
                <c:pt idx="160">
                  <c:v>5896526</c:v>
                </c:pt>
                <c:pt idx="161">
                  <c:v>5858475</c:v>
                </c:pt>
                <c:pt idx="162">
                  <c:v>5778327</c:v>
                </c:pt>
                <c:pt idx="163">
                  <c:v>5738282</c:v>
                </c:pt>
                <c:pt idx="164">
                  <c:v>5680387</c:v>
                </c:pt>
                <c:pt idx="165">
                  <c:v>5643364</c:v>
                </c:pt>
                <c:pt idx="166">
                  <c:v>5637298</c:v>
                </c:pt>
                <c:pt idx="167">
                  <c:v>5632265</c:v>
                </c:pt>
                <c:pt idx="168">
                  <c:v>5528865</c:v>
                </c:pt>
                <c:pt idx="169">
                  <c:v>5490285</c:v>
                </c:pt>
                <c:pt idx="170">
                  <c:v>5451083</c:v>
                </c:pt>
                <c:pt idx="171">
                  <c:v>5397916</c:v>
                </c:pt>
                <c:pt idx="172">
                  <c:v>5428440</c:v>
                </c:pt>
                <c:pt idx="173">
                  <c:v>5408012</c:v>
                </c:pt>
                <c:pt idx="174">
                  <c:v>5377365</c:v>
                </c:pt>
                <c:pt idx="175">
                  <c:v>5344467</c:v>
                </c:pt>
                <c:pt idx="176">
                  <c:v>5310219</c:v>
                </c:pt>
                <c:pt idx="177">
                  <c:v>5273548</c:v>
                </c:pt>
                <c:pt idx="178">
                  <c:v>5271712</c:v>
                </c:pt>
                <c:pt idx="179">
                  <c:v>5297999</c:v>
                </c:pt>
                <c:pt idx="180">
                  <c:v>5206044</c:v>
                </c:pt>
                <c:pt idx="181">
                  <c:v>5157878</c:v>
                </c:pt>
                <c:pt idx="182">
                  <c:v>5136978</c:v>
                </c:pt>
                <c:pt idx="183">
                  <c:v>5125966</c:v>
                </c:pt>
                <c:pt idx="184">
                  <c:v>5124234</c:v>
                </c:pt>
                <c:pt idx="185">
                  <c:v>5130101</c:v>
                </c:pt>
                <c:pt idx="186">
                  <c:v>5109432</c:v>
                </c:pt>
                <c:pt idx="187">
                  <c:v>5052347</c:v>
                </c:pt>
                <c:pt idx="188">
                  <c:v>5006352</c:v>
                </c:pt>
                <c:pt idx="189">
                  <c:v>4951523</c:v>
                </c:pt>
                <c:pt idx="190">
                  <c:v>4923614</c:v>
                </c:pt>
                <c:pt idx="191">
                  <c:v>4981449</c:v>
                </c:pt>
                <c:pt idx="192">
                  <c:v>4875496</c:v>
                </c:pt>
                <c:pt idx="193">
                  <c:v>4811015</c:v>
                </c:pt>
                <c:pt idx="194">
                  <c:v>4792133</c:v>
                </c:pt>
                <c:pt idx="195">
                  <c:v>4750263</c:v>
                </c:pt>
                <c:pt idx="196">
                  <c:v>4758307</c:v>
                </c:pt>
                <c:pt idx="197">
                  <c:v>4768158</c:v>
                </c:pt>
                <c:pt idx="198">
                  <c:v>4728195</c:v>
                </c:pt>
                <c:pt idx="199">
                  <c:v>4706318</c:v>
                </c:pt>
                <c:pt idx="200">
                  <c:v>4670235</c:v>
                </c:pt>
                <c:pt idx="201">
                  <c:v>4644451</c:v>
                </c:pt>
                <c:pt idx="202">
                  <c:v>4655663</c:v>
                </c:pt>
                <c:pt idx="203">
                  <c:v>4684363</c:v>
                </c:pt>
                <c:pt idx="204">
                  <c:v>4565041</c:v>
                </c:pt>
                <c:pt idx="205">
                  <c:v>4512933</c:v>
                </c:pt>
                <c:pt idx="206">
                  <c:v>4508739</c:v>
                </c:pt>
                <c:pt idx="207">
                  <c:v>4461073</c:v>
                </c:pt>
                <c:pt idx="208">
                  <c:v>4479923</c:v>
                </c:pt>
                <c:pt idx="209">
                  <c:v>4492195</c:v>
                </c:pt>
                <c:pt idx="210">
                  <c:v>4445379</c:v>
                </c:pt>
                <c:pt idx="211">
                  <c:v>4422968</c:v>
                </c:pt>
                <c:pt idx="212">
                  <c:v>4385080</c:v>
                </c:pt>
                <c:pt idx="213">
                  <c:v>4355581</c:v>
                </c:pt>
                <c:pt idx="214">
                  <c:v>4348576</c:v>
                </c:pt>
                <c:pt idx="215">
                  <c:v>4299630</c:v>
                </c:pt>
                <c:pt idx="216">
                  <c:v>4210799</c:v>
                </c:pt>
                <c:pt idx="217">
                  <c:v>4187284</c:v>
                </c:pt>
                <c:pt idx="218">
                  <c:v>4182500</c:v>
                </c:pt>
                <c:pt idx="219">
                  <c:v>4176869</c:v>
                </c:pt>
                <c:pt idx="220">
                  <c:v>4184938</c:v>
                </c:pt>
                <c:pt idx="221">
                  <c:v>4186421</c:v>
                </c:pt>
                <c:pt idx="222">
                  <c:v>4177617</c:v>
                </c:pt>
                <c:pt idx="223">
                  <c:v>4186038</c:v>
                </c:pt>
                <c:pt idx="224">
                  <c:v>4143894</c:v>
                </c:pt>
                <c:pt idx="225">
                  <c:v>4133651</c:v>
                </c:pt>
                <c:pt idx="226">
                  <c:v>4137751</c:v>
                </c:pt>
                <c:pt idx="227">
                  <c:v>4142298</c:v>
                </c:pt>
                <c:pt idx="228">
                  <c:v>4049146.6363940001</c:v>
                </c:pt>
                <c:pt idx="229">
                  <c:v>4019771.5758489999</c:v>
                </c:pt>
                <c:pt idx="230">
                  <c:v>4000411.8477679999</c:v>
                </c:pt>
                <c:pt idx="231">
                  <c:v>3991117.6138380743</c:v>
                </c:pt>
                <c:pt idx="232">
                  <c:v>4021979</c:v>
                </c:pt>
                <c:pt idx="233">
                  <c:v>4005344</c:v>
                </c:pt>
                <c:pt idx="234">
                  <c:v>3979502</c:v>
                </c:pt>
                <c:pt idx="235">
                  <c:v>3950654</c:v>
                </c:pt>
                <c:pt idx="236">
                  <c:v>3929382</c:v>
                </c:pt>
                <c:pt idx="237">
                  <c:v>3911195</c:v>
                </c:pt>
                <c:pt idx="238">
                  <c:v>3953260</c:v>
                </c:pt>
              </c:numCache>
            </c:numRef>
          </c:val>
        </c:ser>
        <c:dLbls>
          <c:showLegendKey val="0"/>
          <c:showVal val="0"/>
          <c:showCatName val="0"/>
          <c:showSerName val="0"/>
          <c:showPercent val="0"/>
          <c:showBubbleSize val="0"/>
        </c:dLbls>
        <c:axId val="403269432"/>
        <c:axId val="403268648"/>
        <c:extLst>
          <c:ext xmlns:c15="http://schemas.microsoft.com/office/drawing/2012/chart" uri="{02D57815-91ED-43cb-92C2-25804820EDAC}">
            <c15:filteredAreaSeries>
              <c15:ser>
                <c:idx val="1"/>
                <c:order val="0"/>
                <c:tx>
                  <c:strRef>
                    <c:extLst>
                      <c:ext uri="{02D57815-91ED-43cb-92C2-25804820EDAC}">
                        <c15:formulaRef>
                          <c15:sqref>Geldaggregaten!$A$8</c15:sqref>
                        </c15:formulaRef>
                      </c:ext>
                    </c:extLst>
                    <c:strCache>
                      <c:ptCount val="1"/>
                      <c:pt idx="0">
                        <c:v>Digitaal geld</c:v>
                      </c:pt>
                    </c:strCache>
                  </c:strRef>
                </c:tx>
                <c:spPr>
                  <a:solidFill>
                    <a:schemeClr val="bg2">
                      <a:lumMod val="90000"/>
                    </a:schemeClr>
                  </a:solidFill>
                  <a:ln>
                    <a:noFill/>
                  </a:ln>
                  <a:effectLst/>
                </c:spPr>
                <c:cat>
                  <c:numRef>
                    <c:extLst>
                      <c:ext uri="{02D57815-91ED-43cb-92C2-25804820EDAC}">
                        <c15:formulaRef>
                          <c15:sqref>Geldaggregaten!$B$6:$IF$6</c15:sqref>
                        </c15:formulaRef>
                      </c:ext>
                    </c:extLst>
                    <c:numCache>
                      <c:formatCode>dd\.mm\.yyyy;@</c:formatCode>
                      <c:ptCount val="239"/>
                      <c:pt idx="0">
                        <c:v>43405</c:v>
                      </c:pt>
                      <c:pt idx="1">
                        <c:v>43374</c:v>
                      </c:pt>
                      <c:pt idx="2">
                        <c:v>43344</c:v>
                      </c:pt>
                      <c:pt idx="3">
                        <c:v>43313</c:v>
                      </c:pt>
                      <c:pt idx="4">
                        <c:v>43282</c:v>
                      </c:pt>
                      <c:pt idx="5">
                        <c:v>43252</c:v>
                      </c:pt>
                      <c:pt idx="6">
                        <c:v>43221</c:v>
                      </c:pt>
                      <c:pt idx="7">
                        <c:v>43191</c:v>
                      </c:pt>
                      <c:pt idx="8">
                        <c:v>43160</c:v>
                      </c:pt>
                      <c:pt idx="9">
                        <c:v>43132</c:v>
                      </c:pt>
                      <c:pt idx="10">
                        <c:v>43101</c:v>
                      </c:pt>
                      <c:pt idx="11">
                        <c:v>43070</c:v>
                      </c:pt>
                      <c:pt idx="12">
                        <c:v>43040</c:v>
                      </c:pt>
                      <c:pt idx="13">
                        <c:v>43009</c:v>
                      </c:pt>
                      <c:pt idx="14">
                        <c:v>42979</c:v>
                      </c:pt>
                      <c:pt idx="15">
                        <c:v>42948</c:v>
                      </c:pt>
                      <c:pt idx="16">
                        <c:v>42917</c:v>
                      </c:pt>
                      <c:pt idx="17">
                        <c:v>42887</c:v>
                      </c:pt>
                      <c:pt idx="18">
                        <c:v>42856</c:v>
                      </c:pt>
                      <c:pt idx="19">
                        <c:v>42826</c:v>
                      </c:pt>
                      <c:pt idx="20">
                        <c:v>42795</c:v>
                      </c:pt>
                      <c:pt idx="21">
                        <c:v>42767</c:v>
                      </c:pt>
                      <c:pt idx="22">
                        <c:v>42736</c:v>
                      </c:pt>
                      <c:pt idx="23">
                        <c:v>42705</c:v>
                      </c:pt>
                      <c:pt idx="24">
                        <c:v>42675</c:v>
                      </c:pt>
                      <c:pt idx="25">
                        <c:v>42644</c:v>
                      </c:pt>
                      <c:pt idx="26">
                        <c:v>42614</c:v>
                      </c:pt>
                      <c:pt idx="27">
                        <c:v>42583</c:v>
                      </c:pt>
                      <c:pt idx="28">
                        <c:v>42552</c:v>
                      </c:pt>
                      <c:pt idx="29">
                        <c:v>42522</c:v>
                      </c:pt>
                      <c:pt idx="30">
                        <c:v>42491</c:v>
                      </c:pt>
                      <c:pt idx="31">
                        <c:v>42461</c:v>
                      </c:pt>
                      <c:pt idx="32">
                        <c:v>42430</c:v>
                      </c:pt>
                      <c:pt idx="33">
                        <c:v>42401</c:v>
                      </c:pt>
                      <c:pt idx="34">
                        <c:v>42370</c:v>
                      </c:pt>
                      <c:pt idx="35">
                        <c:v>42339</c:v>
                      </c:pt>
                      <c:pt idx="36">
                        <c:v>42309</c:v>
                      </c:pt>
                      <c:pt idx="37">
                        <c:v>42278</c:v>
                      </c:pt>
                      <c:pt idx="38">
                        <c:v>42248</c:v>
                      </c:pt>
                      <c:pt idx="39">
                        <c:v>42217</c:v>
                      </c:pt>
                      <c:pt idx="40">
                        <c:v>42186</c:v>
                      </c:pt>
                      <c:pt idx="41">
                        <c:v>42156</c:v>
                      </c:pt>
                      <c:pt idx="42">
                        <c:v>42125</c:v>
                      </c:pt>
                      <c:pt idx="43">
                        <c:v>42095</c:v>
                      </c:pt>
                      <c:pt idx="44">
                        <c:v>42064</c:v>
                      </c:pt>
                      <c:pt idx="45">
                        <c:v>42036</c:v>
                      </c:pt>
                      <c:pt idx="46">
                        <c:v>42005</c:v>
                      </c:pt>
                      <c:pt idx="47">
                        <c:v>41974</c:v>
                      </c:pt>
                      <c:pt idx="48">
                        <c:v>41944</c:v>
                      </c:pt>
                      <c:pt idx="49">
                        <c:v>41913</c:v>
                      </c:pt>
                      <c:pt idx="50">
                        <c:v>41883</c:v>
                      </c:pt>
                      <c:pt idx="51">
                        <c:v>41852</c:v>
                      </c:pt>
                      <c:pt idx="52">
                        <c:v>41821</c:v>
                      </c:pt>
                      <c:pt idx="53">
                        <c:v>41791</c:v>
                      </c:pt>
                      <c:pt idx="54">
                        <c:v>41760</c:v>
                      </c:pt>
                      <c:pt idx="55">
                        <c:v>41730</c:v>
                      </c:pt>
                      <c:pt idx="56">
                        <c:v>41699</c:v>
                      </c:pt>
                      <c:pt idx="57">
                        <c:v>41671</c:v>
                      </c:pt>
                      <c:pt idx="58">
                        <c:v>41640</c:v>
                      </c:pt>
                      <c:pt idx="59">
                        <c:v>41609</c:v>
                      </c:pt>
                      <c:pt idx="60">
                        <c:v>41579</c:v>
                      </c:pt>
                      <c:pt idx="61">
                        <c:v>41548</c:v>
                      </c:pt>
                      <c:pt idx="62">
                        <c:v>41518</c:v>
                      </c:pt>
                      <c:pt idx="63">
                        <c:v>41487</c:v>
                      </c:pt>
                      <c:pt idx="64">
                        <c:v>41456</c:v>
                      </c:pt>
                      <c:pt idx="65">
                        <c:v>41426</c:v>
                      </c:pt>
                      <c:pt idx="66">
                        <c:v>41395</c:v>
                      </c:pt>
                      <c:pt idx="67">
                        <c:v>41365</c:v>
                      </c:pt>
                      <c:pt idx="68">
                        <c:v>41334</c:v>
                      </c:pt>
                      <c:pt idx="69">
                        <c:v>41306</c:v>
                      </c:pt>
                      <c:pt idx="70">
                        <c:v>41275</c:v>
                      </c:pt>
                      <c:pt idx="71">
                        <c:v>41244</c:v>
                      </c:pt>
                      <c:pt idx="72">
                        <c:v>41214</c:v>
                      </c:pt>
                      <c:pt idx="73">
                        <c:v>41183</c:v>
                      </c:pt>
                      <c:pt idx="74">
                        <c:v>41153</c:v>
                      </c:pt>
                      <c:pt idx="75">
                        <c:v>41122</c:v>
                      </c:pt>
                      <c:pt idx="76">
                        <c:v>41091</c:v>
                      </c:pt>
                      <c:pt idx="77">
                        <c:v>41061</c:v>
                      </c:pt>
                      <c:pt idx="78">
                        <c:v>41030</c:v>
                      </c:pt>
                      <c:pt idx="79">
                        <c:v>41000</c:v>
                      </c:pt>
                      <c:pt idx="80">
                        <c:v>40969</c:v>
                      </c:pt>
                      <c:pt idx="81">
                        <c:v>40940</c:v>
                      </c:pt>
                      <c:pt idx="82">
                        <c:v>40909</c:v>
                      </c:pt>
                      <c:pt idx="83">
                        <c:v>40878</c:v>
                      </c:pt>
                      <c:pt idx="84">
                        <c:v>40848</c:v>
                      </c:pt>
                      <c:pt idx="85">
                        <c:v>40817</c:v>
                      </c:pt>
                      <c:pt idx="86">
                        <c:v>40787</c:v>
                      </c:pt>
                      <c:pt idx="87">
                        <c:v>40756</c:v>
                      </c:pt>
                      <c:pt idx="88">
                        <c:v>40725</c:v>
                      </c:pt>
                      <c:pt idx="89">
                        <c:v>40695</c:v>
                      </c:pt>
                      <c:pt idx="90">
                        <c:v>40664</c:v>
                      </c:pt>
                      <c:pt idx="91">
                        <c:v>40634</c:v>
                      </c:pt>
                      <c:pt idx="92">
                        <c:v>40603</c:v>
                      </c:pt>
                      <c:pt idx="93">
                        <c:v>40575</c:v>
                      </c:pt>
                      <c:pt idx="94">
                        <c:v>40544</c:v>
                      </c:pt>
                      <c:pt idx="95">
                        <c:v>40513</c:v>
                      </c:pt>
                      <c:pt idx="96">
                        <c:v>40483</c:v>
                      </c:pt>
                      <c:pt idx="97">
                        <c:v>40452</c:v>
                      </c:pt>
                      <c:pt idx="98">
                        <c:v>40422</c:v>
                      </c:pt>
                      <c:pt idx="99">
                        <c:v>40391</c:v>
                      </c:pt>
                      <c:pt idx="100">
                        <c:v>40360</c:v>
                      </c:pt>
                      <c:pt idx="101">
                        <c:v>40330</c:v>
                      </c:pt>
                      <c:pt idx="102">
                        <c:v>40299</c:v>
                      </c:pt>
                      <c:pt idx="103">
                        <c:v>40269</c:v>
                      </c:pt>
                      <c:pt idx="104">
                        <c:v>40238</c:v>
                      </c:pt>
                      <c:pt idx="105">
                        <c:v>40210</c:v>
                      </c:pt>
                      <c:pt idx="106">
                        <c:v>40179</c:v>
                      </c:pt>
                      <c:pt idx="107">
                        <c:v>40148</c:v>
                      </c:pt>
                      <c:pt idx="108">
                        <c:v>40118</c:v>
                      </c:pt>
                      <c:pt idx="109">
                        <c:v>40087</c:v>
                      </c:pt>
                      <c:pt idx="110">
                        <c:v>40057</c:v>
                      </c:pt>
                      <c:pt idx="111">
                        <c:v>40026</c:v>
                      </c:pt>
                      <c:pt idx="112">
                        <c:v>39995</c:v>
                      </c:pt>
                      <c:pt idx="113">
                        <c:v>39965</c:v>
                      </c:pt>
                      <c:pt idx="114">
                        <c:v>39934</c:v>
                      </c:pt>
                      <c:pt idx="115">
                        <c:v>39904</c:v>
                      </c:pt>
                      <c:pt idx="116">
                        <c:v>39873</c:v>
                      </c:pt>
                      <c:pt idx="117">
                        <c:v>39845</c:v>
                      </c:pt>
                      <c:pt idx="118">
                        <c:v>39814</c:v>
                      </c:pt>
                      <c:pt idx="119">
                        <c:v>39783</c:v>
                      </c:pt>
                      <c:pt idx="120">
                        <c:v>39753</c:v>
                      </c:pt>
                      <c:pt idx="121">
                        <c:v>39722</c:v>
                      </c:pt>
                      <c:pt idx="122">
                        <c:v>39692</c:v>
                      </c:pt>
                      <c:pt idx="123">
                        <c:v>39661</c:v>
                      </c:pt>
                      <c:pt idx="124">
                        <c:v>39630</c:v>
                      </c:pt>
                      <c:pt idx="125">
                        <c:v>39600</c:v>
                      </c:pt>
                      <c:pt idx="126">
                        <c:v>39569</c:v>
                      </c:pt>
                      <c:pt idx="127">
                        <c:v>39539</c:v>
                      </c:pt>
                      <c:pt idx="128">
                        <c:v>39508</c:v>
                      </c:pt>
                      <c:pt idx="129">
                        <c:v>39479</c:v>
                      </c:pt>
                      <c:pt idx="130">
                        <c:v>39448</c:v>
                      </c:pt>
                      <c:pt idx="131">
                        <c:v>39417</c:v>
                      </c:pt>
                      <c:pt idx="132">
                        <c:v>39387</c:v>
                      </c:pt>
                      <c:pt idx="133">
                        <c:v>39356</c:v>
                      </c:pt>
                      <c:pt idx="134">
                        <c:v>39326</c:v>
                      </c:pt>
                      <c:pt idx="135">
                        <c:v>39295</c:v>
                      </c:pt>
                      <c:pt idx="136">
                        <c:v>39264</c:v>
                      </c:pt>
                      <c:pt idx="137">
                        <c:v>39234</c:v>
                      </c:pt>
                      <c:pt idx="138">
                        <c:v>39203</c:v>
                      </c:pt>
                      <c:pt idx="139">
                        <c:v>39173</c:v>
                      </c:pt>
                      <c:pt idx="140">
                        <c:v>39142</c:v>
                      </c:pt>
                      <c:pt idx="141">
                        <c:v>39114</c:v>
                      </c:pt>
                      <c:pt idx="142">
                        <c:v>39083</c:v>
                      </c:pt>
                      <c:pt idx="143">
                        <c:v>39052</c:v>
                      </c:pt>
                      <c:pt idx="144">
                        <c:v>39022</c:v>
                      </c:pt>
                      <c:pt idx="145">
                        <c:v>38991</c:v>
                      </c:pt>
                      <c:pt idx="146">
                        <c:v>38961</c:v>
                      </c:pt>
                      <c:pt idx="147">
                        <c:v>38930</c:v>
                      </c:pt>
                      <c:pt idx="148">
                        <c:v>38899</c:v>
                      </c:pt>
                      <c:pt idx="149">
                        <c:v>38869</c:v>
                      </c:pt>
                      <c:pt idx="150">
                        <c:v>38838</c:v>
                      </c:pt>
                      <c:pt idx="151">
                        <c:v>38808</c:v>
                      </c:pt>
                      <c:pt idx="152">
                        <c:v>38777</c:v>
                      </c:pt>
                      <c:pt idx="153">
                        <c:v>38749</c:v>
                      </c:pt>
                      <c:pt idx="154">
                        <c:v>38718</c:v>
                      </c:pt>
                      <c:pt idx="155">
                        <c:v>38687</c:v>
                      </c:pt>
                      <c:pt idx="156">
                        <c:v>38657</c:v>
                      </c:pt>
                      <c:pt idx="157">
                        <c:v>38626</c:v>
                      </c:pt>
                      <c:pt idx="158">
                        <c:v>38596</c:v>
                      </c:pt>
                      <c:pt idx="159">
                        <c:v>38565</c:v>
                      </c:pt>
                      <c:pt idx="160">
                        <c:v>38534</c:v>
                      </c:pt>
                      <c:pt idx="161">
                        <c:v>38504</c:v>
                      </c:pt>
                      <c:pt idx="162">
                        <c:v>38473</c:v>
                      </c:pt>
                      <c:pt idx="163">
                        <c:v>38443</c:v>
                      </c:pt>
                      <c:pt idx="164">
                        <c:v>38412</c:v>
                      </c:pt>
                      <c:pt idx="165">
                        <c:v>38384</c:v>
                      </c:pt>
                      <c:pt idx="166">
                        <c:v>38353</c:v>
                      </c:pt>
                      <c:pt idx="167">
                        <c:v>38322</c:v>
                      </c:pt>
                      <c:pt idx="168">
                        <c:v>38292</c:v>
                      </c:pt>
                      <c:pt idx="169">
                        <c:v>38261</c:v>
                      </c:pt>
                      <c:pt idx="170">
                        <c:v>38231</c:v>
                      </c:pt>
                      <c:pt idx="171">
                        <c:v>38200</c:v>
                      </c:pt>
                      <c:pt idx="172">
                        <c:v>38169</c:v>
                      </c:pt>
                      <c:pt idx="173">
                        <c:v>38139</c:v>
                      </c:pt>
                      <c:pt idx="174">
                        <c:v>38108</c:v>
                      </c:pt>
                      <c:pt idx="175">
                        <c:v>38078</c:v>
                      </c:pt>
                      <c:pt idx="176">
                        <c:v>38047</c:v>
                      </c:pt>
                      <c:pt idx="177">
                        <c:v>38018</c:v>
                      </c:pt>
                      <c:pt idx="178">
                        <c:v>37987</c:v>
                      </c:pt>
                      <c:pt idx="179">
                        <c:v>37956</c:v>
                      </c:pt>
                      <c:pt idx="180">
                        <c:v>37926</c:v>
                      </c:pt>
                      <c:pt idx="181">
                        <c:v>37895</c:v>
                      </c:pt>
                      <c:pt idx="182">
                        <c:v>37865</c:v>
                      </c:pt>
                      <c:pt idx="183">
                        <c:v>37834</c:v>
                      </c:pt>
                      <c:pt idx="184">
                        <c:v>37803</c:v>
                      </c:pt>
                      <c:pt idx="185">
                        <c:v>37773</c:v>
                      </c:pt>
                      <c:pt idx="186">
                        <c:v>37742</c:v>
                      </c:pt>
                      <c:pt idx="187">
                        <c:v>37712</c:v>
                      </c:pt>
                      <c:pt idx="188">
                        <c:v>37681</c:v>
                      </c:pt>
                      <c:pt idx="189">
                        <c:v>37653</c:v>
                      </c:pt>
                      <c:pt idx="190">
                        <c:v>37622</c:v>
                      </c:pt>
                      <c:pt idx="191">
                        <c:v>37591</c:v>
                      </c:pt>
                      <c:pt idx="192">
                        <c:v>37561</c:v>
                      </c:pt>
                      <c:pt idx="193">
                        <c:v>37530</c:v>
                      </c:pt>
                      <c:pt idx="194">
                        <c:v>37500</c:v>
                      </c:pt>
                      <c:pt idx="195">
                        <c:v>37469</c:v>
                      </c:pt>
                      <c:pt idx="196">
                        <c:v>37438</c:v>
                      </c:pt>
                      <c:pt idx="197">
                        <c:v>37408</c:v>
                      </c:pt>
                      <c:pt idx="198">
                        <c:v>37377</c:v>
                      </c:pt>
                      <c:pt idx="199">
                        <c:v>37347</c:v>
                      </c:pt>
                      <c:pt idx="200">
                        <c:v>37316</c:v>
                      </c:pt>
                      <c:pt idx="201">
                        <c:v>37288</c:v>
                      </c:pt>
                      <c:pt idx="202">
                        <c:v>37257</c:v>
                      </c:pt>
                      <c:pt idx="203">
                        <c:v>37226</c:v>
                      </c:pt>
                      <c:pt idx="204">
                        <c:v>37196</c:v>
                      </c:pt>
                      <c:pt idx="205">
                        <c:v>37165</c:v>
                      </c:pt>
                      <c:pt idx="206">
                        <c:v>37135</c:v>
                      </c:pt>
                      <c:pt idx="207">
                        <c:v>37104</c:v>
                      </c:pt>
                      <c:pt idx="208">
                        <c:v>37073</c:v>
                      </c:pt>
                      <c:pt idx="209">
                        <c:v>37043</c:v>
                      </c:pt>
                      <c:pt idx="210">
                        <c:v>37012</c:v>
                      </c:pt>
                      <c:pt idx="211">
                        <c:v>36982</c:v>
                      </c:pt>
                      <c:pt idx="212">
                        <c:v>36951</c:v>
                      </c:pt>
                      <c:pt idx="213">
                        <c:v>36923</c:v>
                      </c:pt>
                      <c:pt idx="214">
                        <c:v>36892</c:v>
                      </c:pt>
                      <c:pt idx="215">
                        <c:v>36861</c:v>
                      </c:pt>
                      <c:pt idx="216">
                        <c:v>36831</c:v>
                      </c:pt>
                      <c:pt idx="217">
                        <c:v>36800</c:v>
                      </c:pt>
                      <c:pt idx="218">
                        <c:v>36770</c:v>
                      </c:pt>
                      <c:pt idx="219">
                        <c:v>36739</c:v>
                      </c:pt>
                      <c:pt idx="220">
                        <c:v>36708</c:v>
                      </c:pt>
                      <c:pt idx="221">
                        <c:v>36678</c:v>
                      </c:pt>
                      <c:pt idx="222">
                        <c:v>36647</c:v>
                      </c:pt>
                      <c:pt idx="223">
                        <c:v>36617</c:v>
                      </c:pt>
                      <c:pt idx="224">
                        <c:v>36586</c:v>
                      </c:pt>
                      <c:pt idx="225">
                        <c:v>36557</c:v>
                      </c:pt>
                      <c:pt idx="226">
                        <c:v>36526</c:v>
                      </c:pt>
                      <c:pt idx="227">
                        <c:v>36495</c:v>
                      </c:pt>
                      <c:pt idx="228">
                        <c:v>36465</c:v>
                      </c:pt>
                      <c:pt idx="229">
                        <c:v>36434</c:v>
                      </c:pt>
                      <c:pt idx="230">
                        <c:v>36404</c:v>
                      </c:pt>
                      <c:pt idx="231">
                        <c:v>36373</c:v>
                      </c:pt>
                      <c:pt idx="232">
                        <c:v>36342</c:v>
                      </c:pt>
                      <c:pt idx="233">
                        <c:v>36312</c:v>
                      </c:pt>
                      <c:pt idx="234">
                        <c:v>36281</c:v>
                      </c:pt>
                      <c:pt idx="235">
                        <c:v>36251</c:v>
                      </c:pt>
                      <c:pt idx="236">
                        <c:v>36220</c:v>
                      </c:pt>
                      <c:pt idx="237">
                        <c:v>36192</c:v>
                      </c:pt>
                      <c:pt idx="238">
                        <c:v>36161</c:v>
                      </c:pt>
                    </c:numCache>
                  </c:numRef>
                </c:cat>
                <c:val>
                  <c:numRef>
                    <c:extLst>
                      <c:ext uri="{02D57815-91ED-43cb-92C2-25804820EDAC}">
                        <c15:formulaRef>
                          <c15:sqref>Geldaggregaten!$B$8:$IF$8</c15:sqref>
                        </c15:formulaRef>
                      </c:ext>
                    </c:extLst>
                    <c:numCache>
                      <c:formatCode>General</c:formatCode>
                      <c:ptCount val="239"/>
                      <c:pt idx="0" formatCode="0">
                        <c:v>7102572.1747780703</c:v>
                      </c:pt>
                      <c:pt idx="1">
                        <c:v>7012176.9666021299</c:v>
                      </c:pt>
                      <c:pt idx="2">
                        <c:v>7002396.0122336894</c:v>
                      </c:pt>
                      <c:pt idx="3">
                        <c:v>6934099.8754108101</c:v>
                      </c:pt>
                      <c:pt idx="4">
                        <c:v>6935512.7388786301</c:v>
                      </c:pt>
                      <c:pt idx="5">
                        <c:v>6949420.684928</c:v>
                      </c:pt>
                      <c:pt idx="6">
                        <c:v>6868925.2682774598</c:v>
                      </c:pt>
                      <c:pt idx="7">
                        <c:v>6771518.5577199599</c:v>
                      </c:pt>
                      <c:pt idx="8">
                        <c:v>6723827.4633274395</c:v>
                      </c:pt>
                      <c:pt idx="9">
                        <c:v>6669204.5782023398</c:v>
                      </c:pt>
                      <c:pt idx="10">
                        <c:v>6660145.8954014098</c:v>
                      </c:pt>
                      <c:pt idx="11">
                        <c:v>6663453.3151672501</c:v>
                      </c:pt>
                      <c:pt idx="12">
                        <c:v>6617274.3489069697</c:v>
                      </c:pt>
                      <c:pt idx="13">
                        <c:v>6540374.2743381998</c:v>
                      </c:pt>
                      <c:pt idx="14">
                        <c:v>6516597.9404082</c:v>
                      </c:pt>
                      <c:pt idx="15">
                        <c:v>6468727.7547689797</c:v>
                      </c:pt>
                      <c:pt idx="16">
                        <c:v>6438936.8567049801</c:v>
                      </c:pt>
                      <c:pt idx="17">
                        <c:v>6416385.7929942496</c:v>
                      </c:pt>
                      <c:pt idx="18">
                        <c:v>6347098.1154719302</c:v>
                      </c:pt>
                      <c:pt idx="19">
                        <c:v>6316698.1530291699</c:v>
                      </c:pt>
                      <c:pt idx="20">
                        <c:v>6226189.1850638501</c:v>
                      </c:pt>
                      <c:pt idx="21">
                        <c:v>6139894.3877861705</c:v>
                      </c:pt>
                      <c:pt idx="22">
                        <c:v>6108013.92613771</c:v>
                      </c:pt>
                      <c:pt idx="23">
                        <c:v>6106637.8619592497</c:v>
                      </c:pt>
                      <c:pt idx="24">
                        <c:v>6074787.5996105503</c:v>
                      </c:pt>
                      <c:pt idx="25">
                        <c:v>5973802.87448873</c:v>
                      </c:pt>
                      <c:pt idx="26">
                        <c:v>5918139.7963629803</c:v>
                      </c:pt>
                      <c:pt idx="27">
                        <c:v>5897645.7100330498</c:v>
                      </c:pt>
                      <c:pt idx="28">
                        <c:v>5899875.8531245906</c:v>
                      </c:pt>
                      <c:pt idx="29">
                        <c:v>5843845.7788187396</c:v>
                      </c:pt>
                      <c:pt idx="30">
                        <c:v>5818237.2381464504</c:v>
                      </c:pt>
                      <c:pt idx="31">
                        <c:v>5768325.1250102902</c:v>
                      </c:pt>
                      <c:pt idx="32">
                        <c:v>5679115.8605605299</c:v>
                      </c:pt>
                      <c:pt idx="33">
                        <c:v>5649576.8763971496</c:v>
                      </c:pt>
                      <c:pt idx="34">
                        <c:v>5628363.1475158203</c:v>
                      </c:pt>
                      <c:pt idx="35">
                        <c:v>5582891.6614036895</c:v>
                      </c:pt>
                      <c:pt idx="36">
                        <c:v>5557959.0563572906</c:v>
                      </c:pt>
                      <c:pt idx="37">
                        <c:v>5496745.9804703398</c:v>
                      </c:pt>
                      <c:pt idx="38">
                        <c:v>5411842.0591092296</c:v>
                      </c:pt>
                      <c:pt idx="39">
                        <c:v>5386903.7008768804</c:v>
                      </c:pt>
                      <c:pt idx="40">
                        <c:v>5377293.9858445097</c:v>
                      </c:pt>
                      <c:pt idx="41">
                        <c:v>5344482.7995541003</c:v>
                      </c:pt>
                      <c:pt idx="42">
                        <c:v>5296444.24364956</c:v>
                      </c:pt>
                      <c:pt idx="43">
                        <c:v>5204041.0630164603</c:v>
                      </c:pt>
                      <c:pt idx="44">
                        <c:v>5128693.0485012606</c:v>
                      </c:pt>
                      <c:pt idx="45">
                        <c:v>5078257.7963507697</c:v>
                      </c:pt>
                      <c:pt idx="46">
                        <c:v>5052022.1113045998</c:v>
                      </c:pt>
                      <c:pt idx="47">
                        <c:v>4987313.7775562098</c:v>
                      </c:pt>
                      <c:pt idx="48">
                        <c:v>4851197.6813393105</c:v>
                      </c:pt>
                      <c:pt idx="49">
                        <c:v>4757260.1140199006</c:v>
                      </c:pt>
                      <c:pt idx="50">
                        <c:v>4721974.1555084297</c:v>
                      </c:pt>
                      <c:pt idx="51">
                        <c:v>4682417.3651703699</c:v>
                      </c:pt>
                      <c:pt idx="52">
                        <c:v>4647871.7952721501</c:v>
                      </c:pt>
                      <c:pt idx="53">
                        <c:v>4646780.0400513299</c:v>
                      </c:pt>
                      <c:pt idx="54">
                        <c:v>4608656.9677279405</c:v>
                      </c:pt>
                      <c:pt idx="55">
                        <c:v>4558164.1905606594</c:v>
                      </c:pt>
                      <c:pt idx="56">
                        <c:v>4525505.4013398001</c:v>
                      </c:pt>
                      <c:pt idx="57">
                        <c:v>4498957.3250229899</c:v>
                      </c:pt>
                      <c:pt idx="58">
                        <c:v>4491692.6247640997</c:v>
                      </c:pt>
                      <c:pt idx="59">
                        <c:v>4504705.1798090804</c:v>
                      </c:pt>
                      <c:pt idx="60">
                        <c:v>4509543.1308801305</c:v>
                      </c:pt>
                      <c:pt idx="61">
                        <c:v>4467782.0435488001</c:v>
                      </c:pt>
                      <c:pt idx="62">
                        <c:v>4435025.5223693503</c:v>
                      </c:pt>
                      <c:pt idx="63">
                        <c:v>4412986.9709229199</c:v>
                      </c:pt>
                      <c:pt idx="64">
                        <c:v>4388466.9407973997</c:v>
                      </c:pt>
                      <c:pt idx="65">
                        <c:v>4405496.5977880806</c:v>
                      </c:pt>
                      <c:pt idx="66">
                        <c:v>4367324.0820051804</c:v>
                      </c:pt>
                      <c:pt idx="67">
                        <c:v>4346994.3018880002</c:v>
                      </c:pt>
                      <c:pt idx="68">
                        <c:v>4284996.5534774195</c:v>
                      </c:pt>
                      <c:pt idx="69">
                        <c:v>4246090.4183924003</c:v>
                      </c:pt>
                      <c:pt idx="70">
                        <c:v>4235428.6126419697</c:v>
                      </c:pt>
                      <c:pt idx="71">
                        <c:v>4274604.4226325899</c:v>
                      </c:pt>
                      <c:pt idx="72">
                        <c:v>4227541.8422820605</c:v>
                      </c:pt>
                      <c:pt idx="73">
                        <c:v>4192203.7637167303</c:v>
                      </c:pt>
                      <c:pt idx="74">
                        <c:v>4156196.7569502899</c:v>
                      </c:pt>
                      <c:pt idx="75">
                        <c:v>4108845.71267374</c:v>
                      </c:pt>
                      <c:pt idx="76">
                        <c:v>4111241.7683248799</c:v>
                      </c:pt>
                      <c:pt idx="77">
                        <c:v>4090482.3432098199</c:v>
                      </c:pt>
                      <c:pt idx="78">
                        <c:v>4026781.9991623899</c:v>
                      </c:pt>
                      <c:pt idx="79">
                        <c:v>3989551.1436214899</c:v>
                      </c:pt>
                      <c:pt idx="80">
                        <c:v>3986919.35577991</c:v>
                      </c:pt>
                      <c:pt idx="81">
                        <c:v>3939305.10567834</c:v>
                      </c:pt>
                      <c:pt idx="82">
                        <c:v>3972777.4805497932</c:v>
                      </c:pt>
                      <c:pt idx="83">
                        <c:v>4009152.3773996201</c:v>
                      </c:pt>
                      <c:pt idx="84">
                        <c:v>3941060.5634657498</c:v>
                      </c:pt>
                      <c:pt idx="85">
                        <c:v>3928009.8709461601</c:v>
                      </c:pt>
                      <c:pt idx="86">
                        <c:v>3927309.7355130501</c:v>
                      </c:pt>
                      <c:pt idx="87">
                        <c:v>3909346.7201296901</c:v>
                      </c:pt>
                      <c:pt idx="88">
                        <c:v>3923241.9355303301</c:v>
                      </c:pt>
                      <c:pt idx="89">
                        <c:v>3949684.8076742901</c:v>
                      </c:pt>
                      <c:pt idx="90">
                        <c:v>3904277.4077703799</c:v>
                      </c:pt>
                      <c:pt idx="91">
                        <c:v>3921416.4808152402</c:v>
                      </c:pt>
                      <c:pt idx="92">
                        <c:v>3894591.70987905</c:v>
                      </c:pt>
                      <c:pt idx="93">
                        <c:v>3881447.4006058201</c:v>
                      </c:pt>
                      <c:pt idx="94">
                        <c:v>3915722.2139146198</c:v>
                      </c:pt>
                      <c:pt idx="95">
                        <c:v>3945827.6628450397</c:v>
                      </c:pt>
                      <c:pt idx="96">
                        <c:v>3897546.0968914703</c:v>
                      </c:pt>
                      <c:pt idx="97">
                        <c:v>3882764.8476763098</c:v>
                      </c:pt>
                      <c:pt idx="98">
                        <c:v>3877651.16517086</c:v>
                      </c:pt>
                      <c:pt idx="99">
                        <c:v>3875091.1576149301</c:v>
                      </c:pt>
                      <c:pt idx="100">
                        <c:v>3902279.4173576301</c:v>
                      </c:pt>
                      <c:pt idx="101">
                        <c:v>3927947.8027530499</c:v>
                      </c:pt>
                      <c:pt idx="102">
                        <c:v>3884805.6926639699</c:v>
                      </c:pt>
                      <c:pt idx="103">
                        <c:v>3853247.2126792301</c:v>
                      </c:pt>
                      <c:pt idx="104">
                        <c:v>3775732.3064184198</c:v>
                      </c:pt>
                      <c:pt idx="105">
                        <c:v>3779361.4405965498</c:v>
                      </c:pt>
                      <c:pt idx="106">
                        <c:v>3797027.5656337598</c:v>
                      </c:pt>
                      <c:pt idx="107">
                        <c:v>3786299.3401418901</c:v>
                      </c:pt>
                      <c:pt idx="108">
                        <c:v>3722382.4458761699</c:v>
                      </c:pt>
                      <c:pt idx="109">
                        <c:v>3689279.35017579</c:v>
                      </c:pt>
                      <c:pt idx="110">
                        <c:v>3638832.3080072002</c:v>
                      </c:pt>
                      <c:pt idx="111">
                        <c:v>3576583.7232188303</c:v>
                      </c:pt>
                      <c:pt idx="112">
                        <c:v>3565660.15956609</c:v>
                      </c:pt>
                      <c:pt idx="113">
                        <c:v>3576735.9735667501</c:v>
                      </c:pt>
                      <c:pt idx="114">
                        <c:v>3489218.4309840798</c:v>
                      </c:pt>
                      <c:pt idx="115">
                        <c:v>3468433.8564490499</c:v>
                      </c:pt>
                      <c:pt idx="116">
                        <c:v>3410930.8112980202</c:v>
                      </c:pt>
                      <c:pt idx="117">
                        <c:v>3386039.0710946098</c:v>
                      </c:pt>
                      <c:pt idx="118">
                        <c:v>3383950.8176843198</c:v>
                      </c:pt>
                      <c:pt idx="119">
                        <c:v>3312996.3119999999</c:v>
                      </c:pt>
                      <c:pt idx="120">
                        <c:v>3266057.3429999999</c:v>
                      </c:pt>
                      <c:pt idx="121">
                        <c:v>3245683.1579999998</c:v>
                      </c:pt>
                      <c:pt idx="122">
                        <c:v>3219936.2489999998</c:v>
                      </c:pt>
                      <c:pt idx="123">
                        <c:v>3134304.318</c:v>
                      </c:pt>
                      <c:pt idx="124">
                        <c:v>3180214.0690000001</c:v>
                      </c:pt>
                      <c:pt idx="125">
                        <c:v>3262837.4939999999</c:v>
                      </c:pt>
                      <c:pt idx="126">
                        <c:v>3222275.9840000002</c:v>
                      </c:pt>
                      <c:pt idx="127">
                        <c:v>3196141.1030000001</c:v>
                      </c:pt>
                      <c:pt idx="128">
                        <c:v>3219659.4419999998</c:v>
                      </c:pt>
                      <c:pt idx="129">
                        <c:v>3172145.6040000003</c:v>
                      </c:pt>
                      <c:pt idx="130">
                        <c:v>3228500.304</c:v>
                      </c:pt>
                      <c:pt idx="131">
                        <c:v>3262729.548</c:v>
                      </c:pt>
                      <c:pt idx="132">
                        <c:v>3217860.8119999999</c:v>
                      </c:pt>
                      <c:pt idx="133">
                        <c:v>3182530.051</c:v>
                      </c:pt>
                      <c:pt idx="134">
                        <c:v>3217277.5959999999</c:v>
                      </c:pt>
                      <c:pt idx="135">
                        <c:v>3143747.7510000002</c:v>
                      </c:pt>
                      <c:pt idx="136">
                        <c:v>3223298.7519999999</c:v>
                      </c:pt>
                      <c:pt idx="137">
                        <c:v>3244608.6359999999</c:v>
                      </c:pt>
                      <c:pt idx="138">
                        <c:v>3182872.324</c:v>
                      </c:pt>
                      <c:pt idx="139">
                        <c:v>3163818.7069999999</c:v>
                      </c:pt>
                      <c:pt idx="140">
                        <c:v>3150465.5819999999</c:v>
                      </c:pt>
                      <c:pt idx="141">
                        <c:v>3099389.9560000002</c:v>
                      </c:pt>
                      <c:pt idx="142">
                        <c:v>3110098.412</c:v>
                      </c:pt>
                      <c:pt idx="143">
                        <c:v>3166489</c:v>
                      </c:pt>
                      <c:pt idx="144">
                        <c:v>3041374</c:v>
                      </c:pt>
                      <c:pt idx="145">
                        <c:v>2999558</c:v>
                      </c:pt>
                      <c:pt idx="146">
                        <c:v>3020760</c:v>
                      </c:pt>
                      <c:pt idx="147">
                        <c:v>2959415</c:v>
                      </c:pt>
                      <c:pt idx="148">
                        <c:v>3012367</c:v>
                      </c:pt>
                      <c:pt idx="149">
                        <c:v>3047023</c:v>
                      </c:pt>
                      <c:pt idx="150">
                        <c:v>3008545</c:v>
                      </c:pt>
                      <c:pt idx="151">
                        <c:v>2994201</c:v>
                      </c:pt>
                      <c:pt idx="152">
                        <c:v>2937423</c:v>
                      </c:pt>
                      <c:pt idx="153">
                        <c:v>2917840</c:v>
                      </c:pt>
                      <c:pt idx="154">
                        <c:v>2923562</c:v>
                      </c:pt>
                      <c:pt idx="155">
                        <c:v>2949399</c:v>
                      </c:pt>
                      <c:pt idx="156">
                        <c:v>2864801</c:v>
                      </c:pt>
                      <c:pt idx="157">
                        <c:v>2839559</c:v>
                      </c:pt>
                      <c:pt idx="158">
                        <c:v>2816134</c:v>
                      </c:pt>
                      <c:pt idx="159">
                        <c:v>2768367</c:v>
                      </c:pt>
                      <c:pt idx="160">
                        <c:v>2814597</c:v>
                      </c:pt>
                      <c:pt idx="161">
                        <c:v>2808455</c:v>
                      </c:pt>
                      <c:pt idx="162">
                        <c:v>2578250</c:v>
                      </c:pt>
                      <c:pt idx="163">
                        <c:v>2549975</c:v>
                      </c:pt>
                      <c:pt idx="164">
                        <c:v>2525821</c:v>
                      </c:pt>
                      <c:pt idx="165">
                        <c:v>2506553</c:v>
                      </c:pt>
                      <c:pt idx="166">
                        <c:v>2506096</c:v>
                      </c:pt>
                      <c:pt idx="167">
                        <c:v>2480457</c:v>
                      </c:pt>
                      <c:pt idx="168">
                        <c:v>2464952</c:v>
                      </c:pt>
                      <c:pt idx="169">
                        <c:v>2421605</c:v>
                      </c:pt>
                      <c:pt idx="170">
                        <c:v>2419066</c:v>
                      </c:pt>
                      <c:pt idx="171">
                        <c:v>2362274</c:v>
                      </c:pt>
                      <c:pt idx="172">
                        <c:v>2398549</c:v>
                      </c:pt>
                      <c:pt idx="173">
                        <c:v>2410370</c:v>
                      </c:pt>
                      <c:pt idx="174">
                        <c:v>2371977</c:v>
                      </c:pt>
                      <c:pt idx="175">
                        <c:v>2361288</c:v>
                      </c:pt>
                      <c:pt idx="176">
                        <c:v>2345936</c:v>
                      </c:pt>
                      <c:pt idx="177">
                        <c:v>2309843</c:v>
                      </c:pt>
                      <c:pt idx="178">
                        <c:v>2313758</c:v>
                      </c:pt>
                      <c:pt idx="179">
                        <c:v>2329186</c:v>
                      </c:pt>
                      <c:pt idx="180">
                        <c:v>2288606</c:v>
                      </c:pt>
                      <c:pt idx="181">
                        <c:v>2249123</c:v>
                      </c:pt>
                      <c:pt idx="182">
                        <c:v>2250763</c:v>
                      </c:pt>
                      <c:pt idx="183">
                        <c:v>2210482</c:v>
                      </c:pt>
                      <c:pt idx="184">
                        <c:v>2223320</c:v>
                      </c:pt>
                      <c:pt idx="185">
                        <c:v>2254402</c:v>
                      </c:pt>
                      <c:pt idx="186">
                        <c:v>2217718</c:v>
                      </c:pt>
                      <c:pt idx="187">
                        <c:v>2190798</c:v>
                      </c:pt>
                      <c:pt idx="188">
                        <c:v>2170291</c:v>
                      </c:pt>
                      <c:pt idx="189">
                        <c:v>2131880</c:v>
                      </c:pt>
                      <c:pt idx="190">
                        <c:v>2128755</c:v>
                      </c:pt>
                      <c:pt idx="191">
                        <c:v>2158271</c:v>
                      </c:pt>
                      <c:pt idx="192">
                        <c:v>2093233</c:v>
                      </c:pt>
                      <c:pt idx="193">
                        <c:v>2041209</c:v>
                      </c:pt>
                      <c:pt idx="194">
                        <c:v>2057765</c:v>
                      </c:pt>
                      <c:pt idx="195">
                        <c:v>2000339</c:v>
                      </c:pt>
                      <c:pt idx="196">
                        <c:v>2031535</c:v>
                      </c:pt>
                      <c:pt idx="197">
                        <c:v>2064058</c:v>
                      </c:pt>
                      <c:pt idx="198">
                        <c:v>2016685</c:v>
                      </c:pt>
                      <c:pt idx="199">
                        <c:v>2016458</c:v>
                      </c:pt>
                      <c:pt idx="200">
                        <c:v>1984354</c:v>
                      </c:pt>
                      <c:pt idx="201">
                        <c:v>1987825</c:v>
                      </c:pt>
                      <c:pt idx="202">
                        <c:v>1992658</c:v>
                      </c:pt>
                      <c:pt idx="203">
                        <c:v>2039256</c:v>
                      </c:pt>
                      <c:pt idx="204">
                        <c:v>1930867</c:v>
                      </c:pt>
                      <c:pt idx="205">
                        <c:v>1880269</c:v>
                      </c:pt>
                      <c:pt idx="206">
                        <c:v>1877692</c:v>
                      </c:pt>
                      <c:pt idx="207">
                        <c:v>1809146</c:v>
                      </c:pt>
                      <c:pt idx="208">
                        <c:v>1839946</c:v>
                      </c:pt>
                      <c:pt idx="209">
                        <c:v>1858421</c:v>
                      </c:pt>
                      <c:pt idx="210">
                        <c:v>1817436</c:v>
                      </c:pt>
                      <c:pt idx="211">
                        <c:v>1793592</c:v>
                      </c:pt>
                      <c:pt idx="212">
                        <c:v>1759720</c:v>
                      </c:pt>
                      <c:pt idx="213">
                        <c:v>1748981</c:v>
                      </c:pt>
                      <c:pt idx="214">
                        <c:v>1747633</c:v>
                      </c:pt>
                      <c:pt idx="215">
                        <c:v>1736231</c:v>
                      </c:pt>
                      <c:pt idx="216">
                        <c:v>1683180</c:v>
                      </c:pt>
                      <c:pt idx="217">
                        <c:v>1664477</c:v>
                      </c:pt>
                      <c:pt idx="218">
                        <c:v>1662426</c:v>
                      </c:pt>
                      <c:pt idx="219">
                        <c:v>1650574</c:v>
                      </c:pt>
                      <c:pt idx="220">
                        <c:v>1678902</c:v>
                      </c:pt>
                      <c:pt idx="221">
                        <c:v>1682215</c:v>
                      </c:pt>
                      <c:pt idx="222">
                        <c:v>1670698</c:v>
                      </c:pt>
                      <c:pt idx="223">
                        <c:v>1688560</c:v>
                      </c:pt>
                      <c:pt idx="224">
                        <c:v>1650595</c:v>
                      </c:pt>
                      <c:pt idx="225">
                        <c:v>1641806</c:v>
                      </c:pt>
                      <c:pt idx="226">
                        <c:v>1648745</c:v>
                      </c:pt>
                      <c:pt idx="227">
                        <c:v>1621258</c:v>
                      </c:pt>
                      <c:pt idx="228">
                        <c:v>1587007.1723430001</c:v>
                      </c:pt>
                      <c:pt idx="229">
                        <c:v>1552422.0823679999</c:v>
                      </c:pt>
                      <c:pt idx="230">
                        <c:v>1548263.190465</c:v>
                      </c:pt>
                      <c:pt idx="231">
                        <c:v>1523619.915272933</c:v>
                      </c:pt>
                      <c:pt idx="232">
                        <c:v>1552554</c:v>
                      </c:pt>
                      <c:pt idx="233">
                        <c:v>1561903</c:v>
                      </c:pt>
                      <c:pt idx="234">
                        <c:v>1521106</c:v>
                      </c:pt>
                      <c:pt idx="235">
                        <c:v>1490288</c:v>
                      </c:pt>
                      <c:pt idx="236">
                        <c:v>1477871</c:v>
                      </c:pt>
                      <c:pt idx="237">
                        <c:v>1461774</c:v>
                      </c:pt>
                      <c:pt idx="238">
                        <c:v>1491645</c:v>
                      </c:pt>
                    </c:numCache>
                  </c:numRef>
                </c:val>
              </c15:ser>
            </c15:filteredAreaSeries>
            <c15:filteredAreaSeries>
              <c15:ser>
                <c:idx val="2"/>
                <c:order val="1"/>
                <c:tx>
                  <c:strRef>
                    <c:extLst xmlns:c15="http://schemas.microsoft.com/office/drawing/2012/chart">
                      <c:ext xmlns:c15="http://schemas.microsoft.com/office/drawing/2012/chart" uri="{02D57815-91ED-43cb-92C2-25804820EDAC}">
                        <c15:formulaRef>
                          <c15:sqref>Geldaggregaten!$A$9</c15:sqref>
                        </c15:formulaRef>
                      </c:ext>
                    </c:extLst>
                    <c:strCache>
                      <c:ptCount val="1"/>
                      <c:pt idx="0">
                        <c:v>M1</c:v>
                      </c:pt>
                    </c:strCache>
                  </c:strRef>
                </c:tx>
                <c:spPr>
                  <a:solidFill>
                    <a:schemeClr val="accent3"/>
                  </a:solidFill>
                  <a:ln>
                    <a:solidFill>
                      <a:schemeClr val="tx1"/>
                    </a:solidFill>
                    <a:prstDash val="solid"/>
                  </a:ln>
                  <a:effectLst/>
                </c:spPr>
                <c:cat>
                  <c:numRef>
                    <c:extLst xmlns:c15="http://schemas.microsoft.com/office/drawing/2012/chart">
                      <c:ext xmlns:c15="http://schemas.microsoft.com/office/drawing/2012/chart" uri="{02D57815-91ED-43cb-92C2-25804820EDAC}">
                        <c15:formulaRef>
                          <c15:sqref>Geldaggregaten!$B$6:$IF$6</c15:sqref>
                        </c15:formulaRef>
                      </c:ext>
                    </c:extLst>
                    <c:numCache>
                      <c:formatCode>dd\.mm\.yyyy;@</c:formatCode>
                      <c:ptCount val="239"/>
                      <c:pt idx="0">
                        <c:v>43405</c:v>
                      </c:pt>
                      <c:pt idx="1">
                        <c:v>43374</c:v>
                      </c:pt>
                      <c:pt idx="2">
                        <c:v>43344</c:v>
                      </c:pt>
                      <c:pt idx="3">
                        <c:v>43313</c:v>
                      </c:pt>
                      <c:pt idx="4">
                        <c:v>43282</c:v>
                      </c:pt>
                      <c:pt idx="5">
                        <c:v>43252</c:v>
                      </c:pt>
                      <c:pt idx="6">
                        <c:v>43221</c:v>
                      </c:pt>
                      <c:pt idx="7">
                        <c:v>43191</c:v>
                      </c:pt>
                      <c:pt idx="8">
                        <c:v>43160</c:v>
                      </c:pt>
                      <c:pt idx="9">
                        <c:v>43132</c:v>
                      </c:pt>
                      <c:pt idx="10">
                        <c:v>43101</c:v>
                      </c:pt>
                      <c:pt idx="11">
                        <c:v>43070</c:v>
                      </c:pt>
                      <c:pt idx="12">
                        <c:v>43040</c:v>
                      </c:pt>
                      <c:pt idx="13">
                        <c:v>43009</c:v>
                      </c:pt>
                      <c:pt idx="14">
                        <c:v>42979</c:v>
                      </c:pt>
                      <c:pt idx="15">
                        <c:v>42948</c:v>
                      </c:pt>
                      <c:pt idx="16">
                        <c:v>42917</c:v>
                      </c:pt>
                      <c:pt idx="17">
                        <c:v>42887</c:v>
                      </c:pt>
                      <c:pt idx="18">
                        <c:v>42856</c:v>
                      </c:pt>
                      <c:pt idx="19">
                        <c:v>42826</c:v>
                      </c:pt>
                      <c:pt idx="20">
                        <c:v>42795</c:v>
                      </c:pt>
                      <c:pt idx="21">
                        <c:v>42767</c:v>
                      </c:pt>
                      <c:pt idx="22">
                        <c:v>42736</c:v>
                      </c:pt>
                      <c:pt idx="23">
                        <c:v>42705</c:v>
                      </c:pt>
                      <c:pt idx="24">
                        <c:v>42675</c:v>
                      </c:pt>
                      <c:pt idx="25">
                        <c:v>42644</c:v>
                      </c:pt>
                      <c:pt idx="26">
                        <c:v>42614</c:v>
                      </c:pt>
                      <c:pt idx="27">
                        <c:v>42583</c:v>
                      </c:pt>
                      <c:pt idx="28">
                        <c:v>42552</c:v>
                      </c:pt>
                      <c:pt idx="29">
                        <c:v>42522</c:v>
                      </c:pt>
                      <c:pt idx="30">
                        <c:v>42491</c:v>
                      </c:pt>
                      <c:pt idx="31">
                        <c:v>42461</c:v>
                      </c:pt>
                      <c:pt idx="32">
                        <c:v>42430</c:v>
                      </c:pt>
                      <c:pt idx="33">
                        <c:v>42401</c:v>
                      </c:pt>
                      <c:pt idx="34">
                        <c:v>42370</c:v>
                      </c:pt>
                      <c:pt idx="35">
                        <c:v>42339</c:v>
                      </c:pt>
                      <c:pt idx="36">
                        <c:v>42309</c:v>
                      </c:pt>
                      <c:pt idx="37">
                        <c:v>42278</c:v>
                      </c:pt>
                      <c:pt idx="38">
                        <c:v>42248</c:v>
                      </c:pt>
                      <c:pt idx="39">
                        <c:v>42217</c:v>
                      </c:pt>
                      <c:pt idx="40">
                        <c:v>42186</c:v>
                      </c:pt>
                      <c:pt idx="41">
                        <c:v>42156</c:v>
                      </c:pt>
                      <c:pt idx="42">
                        <c:v>42125</c:v>
                      </c:pt>
                      <c:pt idx="43">
                        <c:v>42095</c:v>
                      </c:pt>
                      <c:pt idx="44">
                        <c:v>42064</c:v>
                      </c:pt>
                      <c:pt idx="45">
                        <c:v>42036</c:v>
                      </c:pt>
                      <c:pt idx="46">
                        <c:v>42005</c:v>
                      </c:pt>
                      <c:pt idx="47">
                        <c:v>41974</c:v>
                      </c:pt>
                      <c:pt idx="48">
                        <c:v>41944</c:v>
                      </c:pt>
                      <c:pt idx="49">
                        <c:v>41913</c:v>
                      </c:pt>
                      <c:pt idx="50">
                        <c:v>41883</c:v>
                      </c:pt>
                      <c:pt idx="51">
                        <c:v>41852</c:v>
                      </c:pt>
                      <c:pt idx="52">
                        <c:v>41821</c:v>
                      </c:pt>
                      <c:pt idx="53">
                        <c:v>41791</c:v>
                      </c:pt>
                      <c:pt idx="54">
                        <c:v>41760</c:v>
                      </c:pt>
                      <c:pt idx="55">
                        <c:v>41730</c:v>
                      </c:pt>
                      <c:pt idx="56">
                        <c:v>41699</c:v>
                      </c:pt>
                      <c:pt idx="57">
                        <c:v>41671</c:v>
                      </c:pt>
                      <c:pt idx="58">
                        <c:v>41640</c:v>
                      </c:pt>
                      <c:pt idx="59">
                        <c:v>41609</c:v>
                      </c:pt>
                      <c:pt idx="60">
                        <c:v>41579</c:v>
                      </c:pt>
                      <c:pt idx="61">
                        <c:v>41548</c:v>
                      </c:pt>
                      <c:pt idx="62">
                        <c:v>41518</c:v>
                      </c:pt>
                      <c:pt idx="63">
                        <c:v>41487</c:v>
                      </c:pt>
                      <c:pt idx="64">
                        <c:v>41456</c:v>
                      </c:pt>
                      <c:pt idx="65">
                        <c:v>41426</c:v>
                      </c:pt>
                      <c:pt idx="66">
                        <c:v>41395</c:v>
                      </c:pt>
                      <c:pt idx="67">
                        <c:v>41365</c:v>
                      </c:pt>
                      <c:pt idx="68">
                        <c:v>41334</c:v>
                      </c:pt>
                      <c:pt idx="69">
                        <c:v>41306</c:v>
                      </c:pt>
                      <c:pt idx="70">
                        <c:v>41275</c:v>
                      </c:pt>
                      <c:pt idx="71">
                        <c:v>41244</c:v>
                      </c:pt>
                      <c:pt idx="72">
                        <c:v>41214</c:v>
                      </c:pt>
                      <c:pt idx="73">
                        <c:v>41183</c:v>
                      </c:pt>
                      <c:pt idx="74">
                        <c:v>41153</c:v>
                      </c:pt>
                      <c:pt idx="75">
                        <c:v>41122</c:v>
                      </c:pt>
                      <c:pt idx="76">
                        <c:v>41091</c:v>
                      </c:pt>
                      <c:pt idx="77">
                        <c:v>41061</c:v>
                      </c:pt>
                      <c:pt idx="78">
                        <c:v>41030</c:v>
                      </c:pt>
                      <c:pt idx="79">
                        <c:v>41000</c:v>
                      </c:pt>
                      <c:pt idx="80">
                        <c:v>40969</c:v>
                      </c:pt>
                      <c:pt idx="81">
                        <c:v>40940</c:v>
                      </c:pt>
                      <c:pt idx="82">
                        <c:v>40909</c:v>
                      </c:pt>
                      <c:pt idx="83">
                        <c:v>40878</c:v>
                      </c:pt>
                      <c:pt idx="84">
                        <c:v>40848</c:v>
                      </c:pt>
                      <c:pt idx="85">
                        <c:v>40817</c:v>
                      </c:pt>
                      <c:pt idx="86">
                        <c:v>40787</c:v>
                      </c:pt>
                      <c:pt idx="87">
                        <c:v>40756</c:v>
                      </c:pt>
                      <c:pt idx="88">
                        <c:v>40725</c:v>
                      </c:pt>
                      <c:pt idx="89">
                        <c:v>40695</c:v>
                      </c:pt>
                      <c:pt idx="90">
                        <c:v>40664</c:v>
                      </c:pt>
                      <c:pt idx="91">
                        <c:v>40634</c:v>
                      </c:pt>
                      <c:pt idx="92">
                        <c:v>40603</c:v>
                      </c:pt>
                      <c:pt idx="93">
                        <c:v>40575</c:v>
                      </c:pt>
                      <c:pt idx="94">
                        <c:v>40544</c:v>
                      </c:pt>
                      <c:pt idx="95">
                        <c:v>40513</c:v>
                      </c:pt>
                      <c:pt idx="96">
                        <c:v>40483</c:v>
                      </c:pt>
                      <c:pt idx="97">
                        <c:v>40452</c:v>
                      </c:pt>
                      <c:pt idx="98">
                        <c:v>40422</c:v>
                      </c:pt>
                      <c:pt idx="99">
                        <c:v>40391</c:v>
                      </c:pt>
                      <c:pt idx="100">
                        <c:v>40360</c:v>
                      </c:pt>
                      <c:pt idx="101">
                        <c:v>40330</c:v>
                      </c:pt>
                      <c:pt idx="102">
                        <c:v>40299</c:v>
                      </c:pt>
                      <c:pt idx="103">
                        <c:v>40269</c:v>
                      </c:pt>
                      <c:pt idx="104">
                        <c:v>40238</c:v>
                      </c:pt>
                      <c:pt idx="105">
                        <c:v>40210</c:v>
                      </c:pt>
                      <c:pt idx="106">
                        <c:v>40179</c:v>
                      </c:pt>
                      <c:pt idx="107">
                        <c:v>40148</c:v>
                      </c:pt>
                      <c:pt idx="108">
                        <c:v>40118</c:v>
                      </c:pt>
                      <c:pt idx="109">
                        <c:v>40087</c:v>
                      </c:pt>
                      <c:pt idx="110">
                        <c:v>40057</c:v>
                      </c:pt>
                      <c:pt idx="111">
                        <c:v>40026</c:v>
                      </c:pt>
                      <c:pt idx="112">
                        <c:v>39995</c:v>
                      </c:pt>
                      <c:pt idx="113">
                        <c:v>39965</c:v>
                      </c:pt>
                      <c:pt idx="114">
                        <c:v>39934</c:v>
                      </c:pt>
                      <c:pt idx="115">
                        <c:v>39904</c:v>
                      </c:pt>
                      <c:pt idx="116">
                        <c:v>39873</c:v>
                      </c:pt>
                      <c:pt idx="117">
                        <c:v>39845</c:v>
                      </c:pt>
                      <c:pt idx="118">
                        <c:v>39814</c:v>
                      </c:pt>
                      <c:pt idx="119">
                        <c:v>39783</c:v>
                      </c:pt>
                      <c:pt idx="120">
                        <c:v>39753</c:v>
                      </c:pt>
                      <c:pt idx="121">
                        <c:v>39722</c:v>
                      </c:pt>
                      <c:pt idx="122">
                        <c:v>39692</c:v>
                      </c:pt>
                      <c:pt idx="123">
                        <c:v>39661</c:v>
                      </c:pt>
                      <c:pt idx="124">
                        <c:v>39630</c:v>
                      </c:pt>
                      <c:pt idx="125">
                        <c:v>39600</c:v>
                      </c:pt>
                      <c:pt idx="126">
                        <c:v>39569</c:v>
                      </c:pt>
                      <c:pt idx="127">
                        <c:v>39539</c:v>
                      </c:pt>
                      <c:pt idx="128">
                        <c:v>39508</c:v>
                      </c:pt>
                      <c:pt idx="129">
                        <c:v>39479</c:v>
                      </c:pt>
                      <c:pt idx="130">
                        <c:v>39448</c:v>
                      </c:pt>
                      <c:pt idx="131">
                        <c:v>39417</c:v>
                      </c:pt>
                      <c:pt idx="132">
                        <c:v>39387</c:v>
                      </c:pt>
                      <c:pt idx="133">
                        <c:v>39356</c:v>
                      </c:pt>
                      <c:pt idx="134">
                        <c:v>39326</c:v>
                      </c:pt>
                      <c:pt idx="135">
                        <c:v>39295</c:v>
                      </c:pt>
                      <c:pt idx="136">
                        <c:v>39264</c:v>
                      </c:pt>
                      <c:pt idx="137">
                        <c:v>39234</c:v>
                      </c:pt>
                      <c:pt idx="138">
                        <c:v>39203</c:v>
                      </c:pt>
                      <c:pt idx="139">
                        <c:v>39173</c:v>
                      </c:pt>
                      <c:pt idx="140">
                        <c:v>39142</c:v>
                      </c:pt>
                      <c:pt idx="141">
                        <c:v>39114</c:v>
                      </c:pt>
                      <c:pt idx="142">
                        <c:v>39083</c:v>
                      </c:pt>
                      <c:pt idx="143">
                        <c:v>39052</c:v>
                      </c:pt>
                      <c:pt idx="144">
                        <c:v>39022</c:v>
                      </c:pt>
                      <c:pt idx="145">
                        <c:v>38991</c:v>
                      </c:pt>
                      <c:pt idx="146">
                        <c:v>38961</c:v>
                      </c:pt>
                      <c:pt idx="147">
                        <c:v>38930</c:v>
                      </c:pt>
                      <c:pt idx="148">
                        <c:v>38899</c:v>
                      </c:pt>
                      <c:pt idx="149">
                        <c:v>38869</c:v>
                      </c:pt>
                      <c:pt idx="150">
                        <c:v>38838</c:v>
                      </c:pt>
                      <c:pt idx="151">
                        <c:v>38808</c:v>
                      </c:pt>
                      <c:pt idx="152">
                        <c:v>38777</c:v>
                      </c:pt>
                      <c:pt idx="153">
                        <c:v>38749</c:v>
                      </c:pt>
                      <c:pt idx="154">
                        <c:v>38718</c:v>
                      </c:pt>
                      <c:pt idx="155">
                        <c:v>38687</c:v>
                      </c:pt>
                      <c:pt idx="156">
                        <c:v>38657</c:v>
                      </c:pt>
                      <c:pt idx="157">
                        <c:v>38626</c:v>
                      </c:pt>
                      <c:pt idx="158">
                        <c:v>38596</c:v>
                      </c:pt>
                      <c:pt idx="159">
                        <c:v>38565</c:v>
                      </c:pt>
                      <c:pt idx="160">
                        <c:v>38534</c:v>
                      </c:pt>
                      <c:pt idx="161">
                        <c:v>38504</c:v>
                      </c:pt>
                      <c:pt idx="162">
                        <c:v>38473</c:v>
                      </c:pt>
                      <c:pt idx="163">
                        <c:v>38443</c:v>
                      </c:pt>
                      <c:pt idx="164">
                        <c:v>38412</c:v>
                      </c:pt>
                      <c:pt idx="165">
                        <c:v>38384</c:v>
                      </c:pt>
                      <c:pt idx="166">
                        <c:v>38353</c:v>
                      </c:pt>
                      <c:pt idx="167">
                        <c:v>38322</c:v>
                      </c:pt>
                      <c:pt idx="168">
                        <c:v>38292</c:v>
                      </c:pt>
                      <c:pt idx="169">
                        <c:v>38261</c:v>
                      </c:pt>
                      <c:pt idx="170">
                        <c:v>38231</c:v>
                      </c:pt>
                      <c:pt idx="171">
                        <c:v>38200</c:v>
                      </c:pt>
                      <c:pt idx="172">
                        <c:v>38169</c:v>
                      </c:pt>
                      <c:pt idx="173">
                        <c:v>38139</c:v>
                      </c:pt>
                      <c:pt idx="174">
                        <c:v>38108</c:v>
                      </c:pt>
                      <c:pt idx="175">
                        <c:v>38078</c:v>
                      </c:pt>
                      <c:pt idx="176">
                        <c:v>38047</c:v>
                      </c:pt>
                      <c:pt idx="177">
                        <c:v>38018</c:v>
                      </c:pt>
                      <c:pt idx="178">
                        <c:v>37987</c:v>
                      </c:pt>
                      <c:pt idx="179">
                        <c:v>37956</c:v>
                      </c:pt>
                      <c:pt idx="180">
                        <c:v>37926</c:v>
                      </c:pt>
                      <c:pt idx="181">
                        <c:v>37895</c:v>
                      </c:pt>
                      <c:pt idx="182">
                        <c:v>37865</c:v>
                      </c:pt>
                      <c:pt idx="183">
                        <c:v>37834</c:v>
                      </c:pt>
                      <c:pt idx="184">
                        <c:v>37803</c:v>
                      </c:pt>
                      <c:pt idx="185">
                        <c:v>37773</c:v>
                      </c:pt>
                      <c:pt idx="186">
                        <c:v>37742</c:v>
                      </c:pt>
                      <c:pt idx="187">
                        <c:v>37712</c:v>
                      </c:pt>
                      <c:pt idx="188">
                        <c:v>37681</c:v>
                      </c:pt>
                      <c:pt idx="189">
                        <c:v>37653</c:v>
                      </c:pt>
                      <c:pt idx="190">
                        <c:v>37622</c:v>
                      </c:pt>
                      <c:pt idx="191">
                        <c:v>37591</c:v>
                      </c:pt>
                      <c:pt idx="192">
                        <c:v>37561</c:v>
                      </c:pt>
                      <c:pt idx="193">
                        <c:v>37530</c:v>
                      </c:pt>
                      <c:pt idx="194">
                        <c:v>37500</c:v>
                      </c:pt>
                      <c:pt idx="195">
                        <c:v>37469</c:v>
                      </c:pt>
                      <c:pt idx="196">
                        <c:v>37438</c:v>
                      </c:pt>
                      <c:pt idx="197">
                        <c:v>37408</c:v>
                      </c:pt>
                      <c:pt idx="198">
                        <c:v>37377</c:v>
                      </c:pt>
                      <c:pt idx="199">
                        <c:v>37347</c:v>
                      </c:pt>
                      <c:pt idx="200">
                        <c:v>37316</c:v>
                      </c:pt>
                      <c:pt idx="201">
                        <c:v>37288</c:v>
                      </c:pt>
                      <c:pt idx="202">
                        <c:v>37257</c:v>
                      </c:pt>
                      <c:pt idx="203">
                        <c:v>37226</c:v>
                      </c:pt>
                      <c:pt idx="204">
                        <c:v>37196</c:v>
                      </c:pt>
                      <c:pt idx="205">
                        <c:v>37165</c:v>
                      </c:pt>
                      <c:pt idx="206">
                        <c:v>37135</c:v>
                      </c:pt>
                      <c:pt idx="207">
                        <c:v>37104</c:v>
                      </c:pt>
                      <c:pt idx="208">
                        <c:v>37073</c:v>
                      </c:pt>
                      <c:pt idx="209">
                        <c:v>37043</c:v>
                      </c:pt>
                      <c:pt idx="210">
                        <c:v>37012</c:v>
                      </c:pt>
                      <c:pt idx="211">
                        <c:v>36982</c:v>
                      </c:pt>
                      <c:pt idx="212">
                        <c:v>36951</c:v>
                      </c:pt>
                      <c:pt idx="213">
                        <c:v>36923</c:v>
                      </c:pt>
                      <c:pt idx="214">
                        <c:v>36892</c:v>
                      </c:pt>
                      <c:pt idx="215">
                        <c:v>36861</c:v>
                      </c:pt>
                      <c:pt idx="216">
                        <c:v>36831</c:v>
                      </c:pt>
                      <c:pt idx="217">
                        <c:v>36800</c:v>
                      </c:pt>
                      <c:pt idx="218">
                        <c:v>36770</c:v>
                      </c:pt>
                      <c:pt idx="219">
                        <c:v>36739</c:v>
                      </c:pt>
                      <c:pt idx="220">
                        <c:v>36708</c:v>
                      </c:pt>
                      <c:pt idx="221">
                        <c:v>36678</c:v>
                      </c:pt>
                      <c:pt idx="222">
                        <c:v>36647</c:v>
                      </c:pt>
                      <c:pt idx="223">
                        <c:v>36617</c:v>
                      </c:pt>
                      <c:pt idx="224">
                        <c:v>36586</c:v>
                      </c:pt>
                      <c:pt idx="225">
                        <c:v>36557</c:v>
                      </c:pt>
                      <c:pt idx="226">
                        <c:v>36526</c:v>
                      </c:pt>
                      <c:pt idx="227">
                        <c:v>36495</c:v>
                      </c:pt>
                      <c:pt idx="228">
                        <c:v>36465</c:v>
                      </c:pt>
                      <c:pt idx="229">
                        <c:v>36434</c:v>
                      </c:pt>
                      <c:pt idx="230">
                        <c:v>36404</c:v>
                      </c:pt>
                      <c:pt idx="231">
                        <c:v>36373</c:v>
                      </c:pt>
                      <c:pt idx="232">
                        <c:v>36342</c:v>
                      </c:pt>
                      <c:pt idx="233">
                        <c:v>36312</c:v>
                      </c:pt>
                      <c:pt idx="234">
                        <c:v>36281</c:v>
                      </c:pt>
                      <c:pt idx="235">
                        <c:v>36251</c:v>
                      </c:pt>
                      <c:pt idx="236">
                        <c:v>36220</c:v>
                      </c:pt>
                      <c:pt idx="237">
                        <c:v>36192</c:v>
                      </c:pt>
                      <c:pt idx="238">
                        <c:v>36161</c:v>
                      </c:pt>
                    </c:numCache>
                  </c:numRef>
                </c:cat>
                <c:val>
                  <c:numRef>
                    <c:extLst xmlns:c15="http://schemas.microsoft.com/office/drawing/2012/chart">
                      <c:ext xmlns:c15="http://schemas.microsoft.com/office/drawing/2012/chart" uri="{02D57815-91ED-43cb-92C2-25804820EDAC}">
                        <c15:formulaRef>
                          <c15:sqref>Geldaggregaten!$B$9:$IF$9</c15:sqref>
                        </c15:formulaRef>
                      </c:ext>
                    </c:extLst>
                    <c:numCache>
                      <c:formatCode>General</c:formatCode>
                      <c:ptCount val="239"/>
                      <c:pt idx="0" formatCode="0">
                        <c:v>8260021.1437780699</c:v>
                      </c:pt>
                      <c:pt idx="1">
                        <c:v>8164336.6446021302</c:v>
                      </c:pt>
                      <c:pt idx="2">
                        <c:v>8152789.8782336898</c:v>
                      </c:pt>
                      <c:pt idx="3">
                        <c:v>8082354.8274108097</c:v>
                      </c:pt>
                      <c:pt idx="4">
                        <c:v>8080854.8508786298</c:v>
                      </c:pt>
                      <c:pt idx="5">
                        <c:v>8087001.4759280002</c:v>
                      </c:pt>
                      <c:pt idx="6">
                        <c:v>7995060.8542774599</c:v>
                      </c:pt>
                      <c:pt idx="7">
                        <c:v>7892745.0767199602</c:v>
                      </c:pt>
                      <c:pt idx="8">
                        <c:v>7840843.6363274399</c:v>
                      </c:pt>
                      <c:pt idx="9">
                        <c:v>7777518.6002023397</c:v>
                      </c:pt>
                      <c:pt idx="10">
                        <c:v>7768177.3374014106</c:v>
                      </c:pt>
                      <c:pt idx="11">
                        <c:v>7786658.63816725</c:v>
                      </c:pt>
                      <c:pt idx="12">
                        <c:v>7724398.7549069701</c:v>
                      </c:pt>
                      <c:pt idx="13">
                        <c:v>7646548.6873381995</c:v>
                      </c:pt>
                      <c:pt idx="14">
                        <c:v>7620833.1544081997</c:v>
                      </c:pt>
                      <c:pt idx="15">
                        <c:v>7571996.7937689796</c:v>
                      </c:pt>
                      <c:pt idx="16">
                        <c:v>7544546.9237049799</c:v>
                      </c:pt>
                      <c:pt idx="17">
                        <c:v>7516094.8609942505</c:v>
                      </c:pt>
                      <c:pt idx="18">
                        <c:v>7437276.9864719305</c:v>
                      </c:pt>
                      <c:pt idx="19">
                        <c:v>7406429.0090291705</c:v>
                      </c:pt>
                      <c:pt idx="20">
                        <c:v>7309103.9180638501</c:v>
                      </c:pt>
                      <c:pt idx="21">
                        <c:v>7218431.2107861694</c:v>
                      </c:pt>
                      <c:pt idx="22">
                        <c:v>7183651.3761377102</c:v>
                      </c:pt>
                      <c:pt idx="23">
                        <c:v>7194124.3159592506</c:v>
                      </c:pt>
                      <c:pt idx="24">
                        <c:v>7145987.0246105501</c:v>
                      </c:pt>
                      <c:pt idx="25">
                        <c:v>7043698.2464887295</c:v>
                      </c:pt>
                      <c:pt idx="26">
                        <c:v>6984640.5973629802</c:v>
                      </c:pt>
                      <c:pt idx="27">
                        <c:v>6961950.22803305</c:v>
                      </c:pt>
                      <c:pt idx="28">
                        <c:v>6967677.0121245906</c:v>
                      </c:pt>
                      <c:pt idx="29">
                        <c:v>6901553.5488187401</c:v>
                      </c:pt>
                      <c:pt idx="30">
                        <c:v>6867586.6271464499</c:v>
                      </c:pt>
                      <c:pt idx="31">
                        <c:v>6815409.2380102901</c:v>
                      </c:pt>
                      <c:pt idx="32">
                        <c:v>6721633.4315605303</c:v>
                      </c:pt>
                      <c:pt idx="33">
                        <c:v>6688443.5333971502</c:v>
                      </c:pt>
                      <c:pt idx="34">
                        <c:v>6666029.9145158194</c:v>
                      </c:pt>
                      <c:pt idx="35">
                        <c:v>6631818.1114036897</c:v>
                      </c:pt>
                      <c:pt idx="36">
                        <c:v>6592450.62635729</c:v>
                      </c:pt>
                      <c:pt idx="37">
                        <c:v>6525534.6574703399</c:v>
                      </c:pt>
                      <c:pt idx="38">
                        <c:v>6438388.0981092304</c:v>
                      </c:pt>
                      <c:pt idx="39">
                        <c:v>6416267.8038768806</c:v>
                      </c:pt>
                      <c:pt idx="40">
                        <c:v>6408578.9108445104</c:v>
                      </c:pt>
                      <c:pt idx="41">
                        <c:v>6361565.9145541005</c:v>
                      </c:pt>
                      <c:pt idx="42">
                        <c:v>6302868.27164956</c:v>
                      </c:pt>
                      <c:pt idx="43">
                        <c:v>6203807.2400164604</c:v>
                      </c:pt>
                      <c:pt idx="44">
                        <c:v>6119642.1035012603</c:v>
                      </c:pt>
                      <c:pt idx="45">
                        <c:v>6061477.9263507705</c:v>
                      </c:pt>
                      <c:pt idx="46">
                        <c:v>6031108.7563046003</c:v>
                      </c:pt>
                      <c:pt idx="47">
                        <c:v>5967948.2395562101</c:v>
                      </c:pt>
                      <c:pt idx="48">
                        <c:v>5808010.9003393101</c:v>
                      </c:pt>
                      <c:pt idx="49">
                        <c:v>5707826.0120199006</c:v>
                      </c:pt>
                      <c:pt idx="50">
                        <c:v>5668999.52050843</c:v>
                      </c:pt>
                      <c:pt idx="51">
                        <c:v>5629172.5911703706</c:v>
                      </c:pt>
                      <c:pt idx="52">
                        <c:v>5592578.34027215</c:v>
                      </c:pt>
                      <c:pt idx="53">
                        <c:v>5582073.8850513306</c:v>
                      </c:pt>
                      <c:pt idx="54">
                        <c:v>5537554.3757279404</c:v>
                      </c:pt>
                      <c:pt idx="55">
                        <c:v>5479978.3835606603</c:v>
                      </c:pt>
                      <c:pt idx="56">
                        <c:v>5442027.5533397999</c:v>
                      </c:pt>
                      <c:pt idx="57">
                        <c:v>5409151.3140229899</c:v>
                      </c:pt>
                      <c:pt idx="58">
                        <c:v>5399964.6987640997</c:v>
                      </c:pt>
                      <c:pt idx="59">
                        <c:v>5425926.35880908</c:v>
                      </c:pt>
                      <c:pt idx="60">
                        <c:v>5412907.2508801296</c:v>
                      </c:pt>
                      <c:pt idx="61">
                        <c:v>5365732.7905487996</c:v>
                      </c:pt>
                      <c:pt idx="62">
                        <c:v>5329051.5593693499</c:v>
                      </c:pt>
                      <c:pt idx="63">
                        <c:v>5307183.3549229205</c:v>
                      </c:pt>
                      <c:pt idx="64">
                        <c:v>5281270.9047973994</c:v>
                      </c:pt>
                      <c:pt idx="65">
                        <c:v>5291404.7217880804</c:v>
                      </c:pt>
                      <c:pt idx="66">
                        <c:v>5247021.8250051802</c:v>
                      </c:pt>
                      <c:pt idx="67">
                        <c:v>5221702.3228879999</c:v>
                      </c:pt>
                      <c:pt idx="68">
                        <c:v>5152532.1574774198</c:v>
                      </c:pt>
                      <c:pt idx="69">
                        <c:v>5101876.6563924002</c:v>
                      </c:pt>
                      <c:pt idx="70">
                        <c:v>5092403.5156419706</c:v>
                      </c:pt>
                      <c:pt idx="71">
                        <c:v>5151391.3916325904</c:v>
                      </c:pt>
                      <c:pt idx="72">
                        <c:v>5091615.60628206</c:v>
                      </c:pt>
                      <c:pt idx="73">
                        <c:v>5056469.7967167301</c:v>
                      </c:pt>
                      <c:pt idx="74">
                        <c:v>5022848.3669502903</c:v>
                      </c:pt>
                      <c:pt idx="75">
                        <c:v>4979011.3126737401</c:v>
                      </c:pt>
                      <c:pt idx="76">
                        <c:v>4982750.3933248799</c:v>
                      </c:pt>
                      <c:pt idx="77">
                        <c:v>4958226.6512098201</c:v>
                      </c:pt>
                      <c:pt idx="78">
                        <c:v>4883084.6251623901</c:v>
                      </c:pt>
                      <c:pt idx="79">
                        <c:v>4837149.4436214902</c:v>
                      </c:pt>
                      <c:pt idx="80">
                        <c:v>4831825.6407799106</c:v>
                      </c:pt>
                      <c:pt idx="81">
                        <c:v>4781845.7936783396</c:v>
                      </c:pt>
                      <c:pt idx="82">
                        <c:v>4815735.6315497933</c:v>
                      </c:pt>
                      <c:pt idx="83">
                        <c:v>4866634.0503996201</c:v>
                      </c:pt>
                      <c:pt idx="84">
                        <c:v>4782427.9624657501</c:v>
                      </c:pt>
                      <c:pt idx="85">
                        <c:v>4765507.4569461597</c:v>
                      </c:pt>
                      <c:pt idx="86">
                        <c:v>4758479.81451305</c:v>
                      </c:pt>
                      <c:pt idx="87">
                        <c:v>4732791.54312969</c:v>
                      </c:pt>
                      <c:pt idx="88">
                        <c:v>4751435.6215303298</c:v>
                      </c:pt>
                      <c:pt idx="89">
                        <c:v>4769348.2966742897</c:v>
                      </c:pt>
                      <c:pt idx="90">
                        <c:v>4714712.29177038</c:v>
                      </c:pt>
                      <c:pt idx="91">
                        <c:v>4726866.1348152403</c:v>
                      </c:pt>
                      <c:pt idx="92">
                        <c:v>4692935.6578790499</c:v>
                      </c:pt>
                      <c:pt idx="93">
                        <c:v>4677691.09860582</c:v>
                      </c:pt>
                      <c:pt idx="94">
                        <c:v>4711971.1789146196</c:v>
                      </c:pt>
                      <c:pt idx="95">
                        <c:v>4754389.9158450402</c:v>
                      </c:pt>
                      <c:pt idx="96">
                        <c:v>4687751.7328914702</c:v>
                      </c:pt>
                      <c:pt idx="97">
                        <c:v>4671805.2746763099</c:v>
                      </c:pt>
                      <c:pt idx="98">
                        <c:v>4664406.8181708604</c:v>
                      </c:pt>
                      <c:pt idx="99">
                        <c:v>4663060.0006149299</c:v>
                      </c:pt>
                      <c:pt idx="100">
                        <c:v>4696209.4463576302</c:v>
                      </c:pt>
                      <c:pt idx="101">
                        <c:v>4713441.2757530501</c:v>
                      </c:pt>
                      <c:pt idx="102">
                        <c:v>4663768.7496639695</c:v>
                      </c:pt>
                      <c:pt idx="103">
                        <c:v>4625855.2606792301</c:v>
                      </c:pt>
                      <c:pt idx="104">
                        <c:v>4544317.7274184199</c:v>
                      </c:pt>
                      <c:pt idx="105">
                        <c:v>4538878.5125965495</c:v>
                      </c:pt>
                      <c:pt idx="106">
                        <c:v>4554111.7706337599</c:v>
                      </c:pt>
                      <c:pt idx="107">
                        <c:v>4556170.8271418903</c:v>
                      </c:pt>
                      <c:pt idx="108">
                        <c:v>4472347.5288761705</c:v>
                      </c:pt>
                      <c:pt idx="109">
                        <c:v>4434568.9811757896</c:v>
                      </c:pt>
                      <c:pt idx="110">
                        <c:v>4379347.3730071997</c:v>
                      </c:pt>
                      <c:pt idx="111">
                        <c:v>4317627.5342188301</c:v>
                      </c:pt>
                      <c:pt idx="112">
                        <c:v>4311001.38956609</c:v>
                      </c:pt>
                      <c:pt idx="113">
                        <c:v>4311632.6615667501</c:v>
                      </c:pt>
                      <c:pt idx="114">
                        <c:v>4221129.4189840797</c:v>
                      </c:pt>
                      <c:pt idx="115">
                        <c:v>4197569.6034490503</c:v>
                      </c:pt>
                      <c:pt idx="116">
                        <c:v>4130771.8532980201</c:v>
                      </c:pt>
                      <c:pt idx="117">
                        <c:v>4101867.93309461</c:v>
                      </c:pt>
                      <c:pt idx="118">
                        <c:v>4096149.7696843199</c:v>
                      </c:pt>
                      <c:pt idx="119">
                        <c:v>4035742.3489999999</c:v>
                      </c:pt>
                      <c:pt idx="120">
                        <c:v>3969681.2850000001</c:v>
                      </c:pt>
                      <c:pt idx="121">
                        <c:v>3944466.7310000001</c:v>
                      </c:pt>
                      <c:pt idx="122">
                        <c:v>3877016.5430000001</c:v>
                      </c:pt>
                      <c:pt idx="123">
                        <c:v>3790297.6969999997</c:v>
                      </c:pt>
                      <c:pt idx="124">
                        <c:v>3839031.2859999998</c:v>
                      </c:pt>
                      <c:pt idx="125">
                        <c:v>3914924.932</c:v>
                      </c:pt>
                      <c:pt idx="126">
                        <c:v>3868021.898</c:v>
                      </c:pt>
                      <c:pt idx="127">
                        <c:v>3837532.557</c:v>
                      </c:pt>
                      <c:pt idx="128">
                        <c:v>3852527.1529999999</c:v>
                      </c:pt>
                      <c:pt idx="129">
                        <c:v>3801132.8829999999</c:v>
                      </c:pt>
                      <c:pt idx="130">
                        <c:v>3851627.2820000001</c:v>
                      </c:pt>
                      <c:pt idx="131">
                        <c:v>3901280.0580000002</c:v>
                      </c:pt>
                      <c:pt idx="132">
                        <c:v>3836516.0819999999</c:v>
                      </c:pt>
                      <c:pt idx="133">
                        <c:v>3796031.5970000001</c:v>
                      </c:pt>
                      <c:pt idx="134">
                        <c:v>3827756.21</c:v>
                      </c:pt>
                      <c:pt idx="135">
                        <c:v>3754392.0949999997</c:v>
                      </c:pt>
                      <c:pt idx="136">
                        <c:v>3836225.2170000002</c:v>
                      </c:pt>
                      <c:pt idx="137">
                        <c:v>3849586.5649999999</c:v>
                      </c:pt>
                      <c:pt idx="138">
                        <c:v>3780482.0070000002</c:v>
                      </c:pt>
                      <c:pt idx="139">
                        <c:v>3758614.3200000003</c:v>
                      </c:pt>
                      <c:pt idx="140">
                        <c:v>3738987.2239999999</c:v>
                      </c:pt>
                      <c:pt idx="141">
                        <c:v>3678109.8629999999</c:v>
                      </c:pt>
                      <c:pt idx="142">
                        <c:v>3685738.6639999999</c:v>
                      </c:pt>
                      <c:pt idx="143">
                        <c:v>3758611</c:v>
                      </c:pt>
                      <c:pt idx="144">
                        <c:v>3612793</c:v>
                      </c:pt>
                      <c:pt idx="145">
                        <c:v>3566556</c:v>
                      </c:pt>
                      <c:pt idx="146">
                        <c:v>3583870</c:v>
                      </c:pt>
                      <c:pt idx="147">
                        <c:v>3518324</c:v>
                      </c:pt>
                      <c:pt idx="148">
                        <c:v>3574988</c:v>
                      </c:pt>
                      <c:pt idx="149">
                        <c:v>3600681</c:v>
                      </c:pt>
                      <c:pt idx="150">
                        <c:v>3552068</c:v>
                      </c:pt>
                      <c:pt idx="151">
                        <c:v>3534458</c:v>
                      </c:pt>
                      <c:pt idx="152">
                        <c:v>3469610</c:v>
                      </c:pt>
                      <c:pt idx="153">
                        <c:v>3442605</c:v>
                      </c:pt>
                      <c:pt idx="154">
                        <c:v>3444339</c:v>
                      </c:pt>
                      <c:pt idx="155">
                        <c:v>3482137</c:v>
                      </c:pt>
                      <c:pt idx="156">
                        <c:v>3379139</c:v>
                      </c:pt>
                      <c:pt idx="157">
                        <c:v>3349922</c:v>
                      </c:pt>
                      <c:pt idx="158">
                        <c:v>3323148</c:v>
                      </c:pt>
                      <c:pt idx="159">
                        <c:v>3269142</c:v>
                      </c:pt>
                      <c:pt idx="160">
                        <c:v>3320881</c:v>
                      </c:pt>
                      <c:pt idx="161">
                        <c:v>3304862</c:v>
                      </c:pt>
                      <c:pt idx="162">
                        <c:v>3064079</c:v>
                      </c:pt>
                      <c:pt idx="163">
                        <c:v>3031049</c:v>
                      </c:pt>
                      <c:pt idx="164">
                        <c:v>2997572</c:v>
                      </c:pt>
                      <c:pt idx="165">
                        <c:v>2970119</c:v>
                      </c:pt>
                      <c:pt idx="166">
                        <c:v>2965989</c:v>
                      </c:pt>
                      <c:pt idx="167">
                        <c:v>2948883</c:v>
                      </c:pt>
                      <c:pt idx="168">
                        <c:v>2913705</c:v>
                      </c:pt>
                      <c:pt idx="169">
                        <c:v>2865999</c:v>
                      </c:pt>
                      <c:pt idx="170">
                        <c:v>2857107</c:v>
                      </c:pt>
                      <c:pt idx="171">
                        <c:v>2795674</c:v>
                      </c:pt>
                      <c:pt idx="172">
                        <c:v>2834795</c:v>
                      </c:pt>
                      <c:pt idx="173">
                        <c:v>2833384</c:v>
                      </c:pt>
                      <c:pt idx="174">
                        <c:v>2788600</c:v>
                      </c:pt>
                      <c:pt idx="175">
                        <c:v>2770661</c:v>
                      </c:pt>
                      <c:pt idx="176">
                        <c:v>2745527</c:v>
                      </c:pt>
                      <c:pt idx="177">
                        <c:v>2703312</c:v>
                      </c:pt>
                      <c:pt idx="178">
                        <c:v>2702875</c:v>
                      </c:pt>
                      <c:pt idx="179">
                        <c:v>2727088</c:v>
                      </c:pt>
                      <c:pt idx="180">
                        <c:v>2667754</c:v>
                      </c:pt>
                      <c:pt idx="181">
                        <c:v>2620362</c:v>
                      </c:pt>
                      <c:pt idx="182">
                        <c:v>2615593</c:v>
                      </c:pt>
                      <c:pt idx="183">
                        <c:v>2573150</c:v>
                      </c:pt>
                      <c:pt idx="184">
                        <c:v>2584795</c:v>
                      </c:pt>
                      <c:pt idx="185">
                        <c:v>2605444</c:v>
                      </c:pt>
                      <c:pt idx="186">
                        <c:v>2561474</c:v>
                      </c:pt>
                      <c:pt idx="187">
                        <c:v>2527118</c:v>
                      </c:pt>
                      <c:pt idx="188">
                        <c:v>2497509</c:v>
                      </c:pt>
                      <c:pt idx="189">
                        <c:v>2451197</c:v>
                      </c:pt>
                      <c:pt idx="190">
                        <c:v>2440875</c:v>
                      </c:pt>
                      <c:pt idx="191">
                        <c:v>2499429</c:v>
                      </c:pt>
                      <c:pt idx="192">
                        <c:v>2414586</c:v>
                      </c:pt>
                      <c:pt idx="193">
                        <c:v>2355081</c:v>
                      </c:pt>
                      <c:pt idx="194">
                        <c:v>2364441</c:v>
                      </c:pt>
                      <c:pt idx="195">
                        <c:v>2301453</c:v>
                      </c:pt>
                      <c:pt idx="196">
                        <c:v>2328109</c:v>
                      </c:pt>
                      <c:pt idx="197">
                        <c:v>2349754</c:v>
                      </c:pt>
                      <c:pt idx="198">
                        <c:v>2290532</c:v>
                      </c:pt>
                      <c:pt idx="199">
                        <c:v>2278113</c:v>
                      </c:pt>
                      <c:pt idx="200">
                        <c:v>2238652</c:v>
                      </c:pt>
                      <c:pt idx="201">
                        <c:v>2228301</c:v>
                      </c:pt>
                      <c:pt idx="202">
                        <c:v>2239338</c:v>
                      </c:pt>
                      <c:pt idx="203">
                        <c:v>2278976</c:v>
                      </c:pt>
                      <c:pt idx="204">
                        <c:v>2210574</c:v>
                      </c:pt>
                      <c:pt idx="205">
                        <c:v>2175722</c:v>
                      </c:pt>
                      <c:pt idx="206">
                        <c:v>2187299</c:v>
                      </c:pt>
                      <c:pt idx="207">
                        <c:v>2128380</c:v>
                      </c:pt>
                      <c:pt idx="208">
                        <c:v>2167979</c:v>
                      </c:pt>
                      <c:pt idx="209">
                        <c:v>2191444</c:v>
                      </c:pt>
                      <c:pt idx="210">
                        <c:v>2150338</c:v>
                      </c:pt>
                      <c:pt idx="211">
                        <c:v>2129763</c:v>
                      </c:pt>
                      <c:pt idx="212">
                        <c:v>2096001</c:v>
                      </c:pt>
                      <c:pt idx="213">
                        <c:v>2084013</c:v>
                      </c:pt>
                      <c:pt idx="214">
                        <c:v>2083703</c:v>
                      </c:pt>
                      <c:pt idx="215">
                        <c:v>2084600</c:v>
                      </c:pt>
                      <c:pt idx="216">
                        <c:v>2020878</c:v>
                      </c:pt>
                      <c:pt idx="217">
                        <c:v>2002079</c:v>
                      </c:pt>
                      <c:pt idx="218">
                        <c:v>2002243</c:v>
                      </c:pt>
                      <c:pt idx="219">
                        <c:v>1989355</c:v>
                      </c:pt>
                      <c:pt idx="220">
                        <c:v>2022811</c:v>
                      </c:pt>
                      <c:pt idx="221">
                        <c:v>2024238</c:v>
                      </c:pt>
                      <c:pt idx="222">
                        <c:v>2009080</c:v>
                      </c:pt>
                      <c:pt idx="223">
                        <c:v>2027142</c:v>
                      </c:pt>
                      <c:pt idx="224">
                        <c:v>1986051</c:v>
                      </c:pt>
                      <c:pt idx="225">
                        <c:v>1973795</c:v>
                      </c:pt>
                      <c:pt idx="226">
                        <c:v>1982585</c:v>
                      </c:pt>
                      <c:pt idx="227">
                        <c:v>1972045</c:v>
                      </c:pt>
                      <c:pt idx="228">
                        <c:v>1918078.6363940001</c:v>
                      </c:pt>
                      <c:pt idx="229">
                        <c:v>1882965.92132</c:v>
                      </c:pt>
                      <c:pt idx="230">
                        <c:v>1876545.458439</c:v>
                      </c:pt>
                      <c:pt idx="231">
                        <c:v>1850990.368132805</c:v>
                      </c:pt>
                      <c:pt idx="232">
                        <c:v>1885415</c:v>
                      </c:pt>
                      <c:pt idx="233">
                        <c:v>1886693</c:v>
                      </c:pt>
                      <c:pt idx="234">
                        <c:v>1843509</c:v>
                      </c:pt>
                      <c:pt idx="235">
                        <c:v>1811021</c:v>
                      </c:pt>
                      <c:pt idx="236">
                        <c:v>1796445</c:v>
                      </c:pt>
                      <c:pt idx="237">
                        <c:v>1775685</c:v>
                      </c:pt>
                      <c:pt idx="238">
                        <c:v>1805976</c:v>
                      </c:pt>
                    </c:numCache>
                  </c:numRef>
                </c:val>
              </c15:ser>
            </c15:filteredAreaSeries>
            <c15:filteredAreaSeries>
              <c15:ser>
                <c:idx val="4"/>
                <c:order val="4"/>
                <c:tx>
                  <c:strRef>
                    <c:extLst xmlns:c15="http://schemas.microsoft.com/office/drawing/2012/chart">
                      <c:ext xmlns:c15="http://schemas.microsoft.com/office/drawing/2012/chart" uri="{02D57815-91ED-43cb-92C2-25804820EDAC}">
                        <c15:formulaRef>
                          <c15:sqref>Geldaggregaten!$A$11</c15:sqref>
                        </c15:formulaRef>
                      </c:ext>
                    </c:extLst>
                    <c:strCache>
                      <c:ptCount val="1"/>
                      <c:pt idx="0">
                        <c:v>M3</c:v>
                      </c:pt>
                    </c:strCache>
                  </c:strRef>
                </c:tx>
                <c:spPr>
                  <a:solidFill>
                    <a:schemeClr val="accent5"/>
                  </a:solidFill>
                  <a:ln>
                    <a:solidFill>
                      <a:srgbClr val="C00000"/>
                    </a:solidFill>
                  </a:ln>
                  <a:effectLst/>
                </c:spPr>
                <c:cat>
                  <c:numRef>
                    <c:extLst xmlns:c15="http://schemas.microsoft.com/office/drawing/2012/chart">
                      <c:ext xmlns:c15="http://schemas.microsoft.com/office/drawing/2012/chart" uri="{02D57815-91ED-43cb-92C2-25804820EDAC}">
                        <c15:formulaRef>
                          <c15:sqref>Geldaggregaten!$B$6:$IF$6</c15:sqref>
                        </c15:formulaRef>
                      </c:ext>
                    </c:extLst>
                    <c:numCache>
                      <c:formatCode>dd\.mm\.yyyy;@</c:formatCode>
                      <c:ptCount val="239"/>
                      <c:pt idx="0">
                        <c:v>43405</c:v>
                      </c:pt>
                      <c:pt idx="1">
                        <c:v>43374</c:v>
                      </c:pt>
                      <c:pt idx="2">
                        <c:v>43344</c:v>
                      </c:pt>
                      <c:pt idx="3">
                        <c:v>43313</c:v>
                      </c:pt>
                      <c:pt idx="4">
                        <c:v>43282</c:v>
                      </c:pt>
                      <c:pt idx="5">
                        <c:v>43252</c:v>
                      </c:pt>
                      <c:pt idx="6">
                        <c:v>43221</c:v>
                      </c:pt>
                      <c:pt idx="7">
                        <c:v>43191</c:v>
                      </c:pt>
                      <c:pt idx="8">
                        <c:v>43160</c:v>
                      </c:pt>
                      <c:pt idx="9">
                        <c:v>43132</c:v>
                      </c:pt>
                      <c:pt idx="10">
                        <c:v>43101</c:v>
                      </c:pt>
                      <c:pt idx="11">
                        <c:v>43070</c:v>
                      </c:pt>
                      <c:pt idx="12">
                        <c:v>43040</c:v>
                      </c:pt>
                      <c:pt idx="13">
                        <c:v>43009</c:v>
                      </c:pt>
                      <c:pt idx="14">
                        <c:v>42979</c:v>
                      </c:pt>
                      <c:pt idx="15">
                        <c:v>42948</c:v>
                      </c:pt>
                      <c:pt idx="16">
                        <c:v>42917</c:v>
                      </c:pt>
                      <c:pt idx="17">
                        <c:v>42887</c:v>
                      </c:pt>
                      <c:pt idx="18">
                        <c:v>42856</c:v>
                      </c:pt>
                      <c:pt idx="19">
                        <c:v>42826</c:v>
                      </c:pt>
                      <c:pt idx="20">
                        <c:v>42795</c:v>
                      </c:pt>
                      <c:pt idx="21">
                        <c:v>42767</c:v>
                      </c:pt>
                      <c:pt idx="22">
                        <c:v>42736</c:v>
                      </c:pt>
                      <c:pt idx="23">
                        <c:v>42705</c:v>
                      </c:pt>
                      <c:pt idx="24">
                        <c:v>42675</c:v>
                      </c:pt>
                      <c:pt idx="25">
                        <c:v>42644</c:v>
                      </c:pt>
                      <c:pt idx="26">
                        <c:v>42614</c:v>
                      </c:pt>
                      <c:pt idx="27">
                        <c:v>42583</c:v>
                      </c:pt>
                      <c:pt idx="28">
                        <c:v>42552</c:v>
                      </c:pt>
                      <c:pt idx="29">
                        <c:v>42522</c:v>
                      </c:pt>
                      <c:pt idx="30">
                        <c:v>42491</c:v>
                      </c:pt>
                      <c:pt idx="31">
                        <c:v>42461</c:v>
                      </c:pt>
                      <c:pt idx="32">
                        <c:v>42430</c:v>
                      </c:pt>
                      <c:pt idx="33">
                        <c:v>42401</c:v>
                      </c:pt>
                      <c:pt idx="34">
                        <c:v>42370</c:v>
                      </c:pt>
                      <c:pt idx="35">
                        <c:v>42339</c:v>
                      </c:pt>
                      <c:pt idx="36">
                        <c:v>42309</c:v>
                      </c:pt>
                      <c:pt idx="37">
                        <c:v>42278</c:v>
                      </c:pt>
                      <c:pt idx="38">
                        <c:v>42248</c:v>
                      </c:pt>
                      <c:pt idx="39">
                        <c:v>42217</c:v>
                      </c:pt>
                      <c:pt idx="40">
                        <c:v>42186</c:v>
                      </c:pt>
                      <c:pt idx="41">
                        <c:v>42156</c:v>
                      </c:pt>
                      <c:pt idx="42">
                        <c:v>42125</c:v>
                      </c:pt>
                      <c:pt idx="43">
                        <c:v>42095</c:v>
                      </c:pt>
                      <c:pt idx="44">
                        <c:v>42064</c:v>
                      </c:pt>
                      <c:pt idx="45">
                        <c:v>42036</c:v>
                      </c:pt>
                      <c:pt idx="46">
                        <c:v>42005</c:v>
                      </c:pt>
                      <c:pt idx="47">
                        <c:v>41974</c:v>
                      </c:pt>
                      <c:pt idx="48">
                        <c:v>41944</c:v>
                      </c:pt>
                      <c:pt idx="49">
                        <c:v>41913</c:v>
                      </c:pt>
                      <c:pt idx="50">
                        <c:v>41883</c:v>
                      </c:pt>
                      <c:pt idx="51">
                        <c:v>41852</c:v>
                      </c:pt>
                      <c:pt idx="52">
                        <c:v>41821</c:v>
                      </c:pt>
                      <c:pt idx="53">
                        <c:v>41791</c:v>
                      </c:pt>
                      <c:pt idx="54">
                        <c:v>41760</c:v>
                      </c:pt>
                      <c:pt idx="55">
                        <c:v>41730</c:v>
                      </c:pt>
                      <c:pt idx="56">
                        <c:v>41699</c:v>
                      </c:pt>
                      <c:pt idx="57">
                        <c:v>41671</c:v>
                      </c:pt>
                      <c:pt idx="58">
                        <c:v>41640</c:v>
                      </c:pt>
                      <c:pt idx="59">
                        <c:v>41609</c:v>
                      </c:pt>
                      <c:pt idx="60">
                        <c:v>41579</c:v>
                      </c:pt>
                      <c:pt idx="61">
                        <c:v>41548</c:v>
                      </c:pt>
                      <c:pt idx="62">
                        <c:v>41518</c:v>
                      </c:pt>
                      <c:pt idx="63">
                        <c:v>41487</c:v>
                      </c:pt>
                      <c:pt idx="64">
                        <c:v>41456</c:v>
                      </c:pt>
                      <c:pt idx="65">
                        <c:v>41426</c:v>
                      </c:pt>
                      <c:pt idx="66">
                        <c:v>41395</c:v>
                      </c:pt>
                      <c:pt idx="67">
                        <c:v>41365</c:v>
                      </c:pt>
                      <c:pt idx="68">
                        <c:v>41334</c:v>
                      </c:pt>
                      <c:pt idx="69">
                        <c:v>41306</c:v>
                      </c:pt>
                      <c:pt idx="70">
                        <c:v>41275</c:v>
                      </c:pt>
                      <c:pt idx="71">
                        <c:v>41244</c:v>
                      </c:pt>
                      <c:pt idx="72">
                        <c:v>41214</c:v>
                      </c:pt>
                      <c:pt idx="73">
                        <c:v>41183</c:v>
                      </c:pt>
                      <c:pt idx="74">
                        <c:v>41153</c:v>
                      </c:pt>
                      <c:pt idx="75">
                        <c:v>41122</c:v>
                      </c:pt>
                      <c:pt idx="76">
                        <c:v>41091</c:v>
                      </c:pt>
                      <c:pt idx="77">
                        <c:v>41061</c:v>
                      </c:pt>
                      <c:pt idx="78">
                        <c:v>41030</c:v>
                      </c:pt>
                      <c:pt idx="79">
                        <c:v>41000</c:v>
                      </c:pt>
                      <c:pt idx="80">
                        <c:v>40969</c:v>
                      </c:pt>
                      <c:pt idx="81">
                        <c:v>40940</c:v>
                      </c:pt>
                      <c:pt idx="82">
                        <c:v>40909</c:v>
                      </c:pt>
                      <c:pt idx="83">
                        <c:v>40878</c:v>
                      </c:pt>
                      <c:pt idx="84">
                        <c:v>40848</c:v>
                      </c:pt>
                      <c:pt idx="85">
                        <c:v>40817</c:v>
                      </c:pt>
                      <c:pt idx="86">
                        <c:v>40787</c:v>
                      </c:pt>
                      <c:pt idx="87">
                        <c:v>40756</c:v>
                      </c:pt>
                      <c:pt idx="88">
                        <c:v>40725</c:v>
                      </c:pt>
                      <c:pt idx="89">
                        <c:v>40695</c:v>
                      </c:pt>
                      <c:pt idx="90">
                        <c:v>40664</c:v>
                      </c:pt>
                      <c:pt idx="91">
                        <c:v>40634</c:v>
                      </c:pt>
                      <c:pt idx="92">
                        <c:v>40603</c:v>
                      </c:pt>
                      <c:pt idx="93">
                        <c:v>40575</c:v>
                      </c:pt>
                      <c:pt idx="94">
                        <c:v>40544</c:v>
                      </c:pt>
                      <c:pt idx="95">
                        <c:v>40513</c:v>
                      </c:pt>
                      <c:pt idx="96">
                        <c:v>40483</c:v>
                      </c:pt>
                      <c:pt idx="97">
                        <c:v>40452</c:v>
                      </c:pt>
                      <c:pt idx="98">
                        <c:v>40422</c:v>
                      </c:pt>
                      <c:pt idx="99">
                        <c:v>40391</c:v>
                      </c:pt>
                      <c:pt idx="100">
                        <c:v>40360</c:v>
                      </c:pt>
                      <c:pt idx="101">
                        <c:v>40330</c:v>
                      </c:pt>
                      <c:pt idx="102">
                        <c:v>40299</c:v>
                      </c:pt>
                      <c:pt idx="103">
                        <c:v>40269</c:v>
                      </c:pt>
                      <c:pt idx="104">
                        <c:v>40238</c:v>
                      </c:pt>
                      <c:pt idx="105">
                        <c:v>40210</c:v>
                      </c:pt>
                      <c:pt idx="106">
                        <c:v>40179</c:v>
                      </c:pt>
                      <c:pt idx="107">
                        <c:v>40148</c:v>
                      </c:pt>
                      <c:pt idx="108">
                        <c:v>40118</c:v>
                      </c:pt>
                      <c:pt idx="109">
                        <c:v>40087</c:v>
                      </c:pt>
                      <c:pt idx="110">
                        <c:v>40057</c:v>
                      </c:pt>
                      <c:pt idx="111">
                        <c:v>40026</c:v>
                      </c:pt>
                      <c:pt idx="112">
                        <c:v>39995</c:v>
                      </c:pt>
                      <c:pt idx="113">
                        <c:v>39965</c:v>
                      </c:pt>
                      <c:pt idx="114">
                        <c:v>39934</c:v>
                      </c:pt>
                      <c:pt idx="115">
                        <c:v>39904</c:v>
                      </c:pt>
                      <c:pt idx="116">
                        <c:v>39873</c:v>
                      </c:pt>
                      <c:pt idx="117">
                        <c:v>39845</c:v>
                      </c:pt>
                      <c:pt idx="118">
                        <c:v>39814</c:v>
                      </c:pt>
                      <c:pt idx="119">
                        <c:v>39783</c:v>
                      </c:pt>
                      <c:pt idx="120">
                        <c:v>39753</c:v>
                      </c:pt>
                      <c:pt idx="121">
                        <c:v>39722</c:v>
                      </c:pt>
                      <c:pt idx="122">
                        <c:v>39692</c:v>
                      </c:pt>
                      <c:pt idx="123">
                        <c:v>39661</c:v>
                      </c:pt>
                      <c:pt idx="124">
                        <c:v>39630</c:v>
                      </c:pt>
                      <c:pt idx="125">
                        <c:v>39600</c:v>
                      </c:pt>
                      <c:pt idx="126">
                        <c:v>39569</c:v>
                      </c:pt>
                      <c:pt idx="127">
                        <c:v>39539</c:v>
                      </c:pt>
                      <c:pt idx="128">
                        <c:v>39508</c:v>
                      </c:pt>
                      <c:pt idx="129">
                        <c:v>39479</c:v>
                      </c:pt>
                      <c:pt idx="130">
                        <c:v>39448</c:v>
                      </c:pt>
                      <c:pt idx="131">
                        <c:v>39417</c:v>
                      </c:pt>
                      <c:pt idx="132">
                        <c:v>39387</c:v>
                      </c:pt>
                      <c:pt idx="133">
                        <c:v>39356</c:v>
                      </c:pt>
                      <c:pt idx="134">
                        <c:v>39326</c:v>
                      </c:pt>
                      <c:pt idx="135">
                        <c:v>39295</c:v>
                      </c:pt>
                      <c:pt idx="136">
                        <c:v>39264</c:v>
                      </c:pt>
                      <c:pt idx="137">
                        <c:v>39234</c:v>
                      </c:pt>
                      <c:pt idx="138">
                        <c:v>39203</c:v>
                      </c:pt>
                      <c:pt idx="139">
                        <c:v>39173</c:v>
                      </c:pt>
                      <c:pt idx="140">
                        <c:v>39142</c:v>
                      </c:pt>
                      <c:pt idx="141">
                        <c:v>39114</c:v>
                      </c:pt>
                      <c:pt idx="142">
                        <c:v>39083</c:v>
                      </c:pt>
                      <c:pt idx="143">
                        <c:v>39052</c:v>
                      </c:pt>
                      <c:pt idx="144">
                        <c:v>39022</c:v>
                      </c:pt>
                      <c:pt idx="145">
                        <c:v>38991</c:v>
                      </c:pt>
                      <c:pt idx="146">
                        <c:v>38961</c:v>
                      </c:pt>
                      <c:pt idx="147">
                        <c:v>38930</c:v>
                      </c:pt>
                      <c:pt idx="148">
                        <c:v>38899</c:v>
                      </c:pt>
                      <c:pt idx="149">
                        <c:v>38869</c:v>
                      </c:pt>
                      <c:pt idx="150">
                        <c:v>38838</c:v>
                      </c:pt>
                      <c:pt idx="151">
                        <c:v>38808</c:v>
                      </c:pt>
                      <c:pt idx="152">
                        <c:v>38777</c:v>
                      </c:pt>
                      <c:pt idx="153">
                        <c:v>38749</c:v>
                      </c:pt>
                      <c:pt idx="154">
                        <c:v>38718</c:v>
                      </c:pt>
                      <c:pt idx="155">
                        <c:v>38687</c:v>
                      </c:pt>
                      <c:pt idx="156">
                        <c:v>38657</c:v>
                      </c:pt>
                      <c:pt idx="157">
                        <c:v>38626</c:v>
                      </c:pt>
                      <c:pt idx="158">
                        <c:v>38596</c:v>
                      </c:pt>
                      <c:pt idx="159">
                        <c:v>38565</c:v>
                      </c:pt>
                      <c:pt idx="160">
                        <c:v>38534</c:v>
                      </c:pt>
                      <c:pt idx="161">
                        <c:v>38504</c:v>
                      </c:pt>
                      <c:pt idx="162">
                        <c:v>38473</c:v>
                      </c:pt>
                      <c:pt idx="163">
                        <c:v>38443</c:v>
                      </c:pt>
                      <c:pt idx="164">
                        <c:v>38412</c:v>
                      </c:pt>
                      <c:pt idx="165">
                        <c:v>38384</c:v>
                      </c:pt>
                      <c:pt idx="166">
                        <c:v>38353</c:v>
                      </c:pt>
                      <c:pt idx="167">
                        <c:v>38322</c:v>
                      </c:pt>
                      <c:pt idx="168">
                        <c:v>38292</c:v>
                      </c:pt>
                      <c:pt idx="169">
                        <c:v>38261</c:v>
                      </c:pt>
                      <c:pt idx="170">
                        <c:v>38231</c:v>
                      </c:pt>
                      <c:pt idx="171">
                        <c:v>38200</c:v>
                      </c:pt>
                      <c:pt idx="172">
                        <c:v>38169</c:v>
                      </c:pt>
                      <c:pt idx="173">
                        <c:v>38139</c:v>
                      </c:pt>
                      <c:pt idx="174">
                        <c:v>38108</c:v>
                      </c:pt>
                      <c:pt idx="175">
                        <c:v>38078</c:v>
                      </c:pt>
                      <c:pt idx="176">
                        <c:v>38047</c:v>
                      </c:pt>
                      <c:pt idx="177">
                        <c:v>38018</c:v>
                      </c:pt>
                      <c:pt idx="178">
                        <c:v>37987</c:v>
                      </c:pt>
                      <c:pt idx="179">
                        <c:v>37956</c:v>
                      </c:pt>
                      <c:pt idx="180">
                        <c:v>37926</c:v>
                      </c:pt>
                      <c:pt idx="181">
                        <c:v>37895</c:v>
                      </c:pt>
                      <c:pt idx="182">
                        <c:v>37865</c:v>
                      </c:pt>
                      <c:pt idx="183">
                        <c:v>37834</c:v>
                      </c:pt>
                      <c:pt idx="184">
                        <c:v>37803</c:v>
                      </c:pt>
                      <c:pt idx="185">
                        <c:v>37773</c:v>
                      </c:pt>
                      <c:pt idx="186">
                        <c:v>37742</c:v>
                      </c:pt>
                      <c:pt idx="187">
                        <c:v>37712</c:v>
                      </c:pt>
                      <c:pt idx="188">
                        <c:v>37681</c:v>
                      </c:pt>
                      <c:pt idx="189">
                        <c:v>37653</c:v>
                      </c:pt>
                      <c:pt idx="190">
                        <c:v>37622</c:v>
                      </c:pt>
                      <c:pt idx="191">
                        <c:v>37591</c:v>
                      </c:pt>
                      <c:pt idx="192">
                        <c:v>37561</c:v>
                      </c:pt>
                      <c:pt idx="193">
                        <c:v>37530</c:v>
                      </c:pt>
                      <c:pt idx="194">
                        <c:v>37500</c:v>
                      </c:pt>
                      <c:pt idx="195">
                        <c:v>37469</c:v>
                      </c:pt>
                      <c:pt idx="196">
                        <c:v>37438</c:v>
                      </c:pt>
                      <c:pt idx="197">
                        <c:v>37408</c:v>
                      </c:pt>
                      <c:pt idx="198">
                        <c:v>37377</c:v>
                      </c:pt>
                      <c:pt idx="199">
                        <c:v>37347</c:v>
                      </c:pt>
                      <c:pt idx="200">
                        <c:v>37316</c:v>
                      </c:pt>
                      <c:pt idx="201">
                        <c:v>37288</c:v>
                      </c:pt>
                      <c:pt idx="202">
                        <c:v>37257</c:v>
                      </c:pt>
                      <c:pt idx="203">
                        <c:v>37226</c:v>
                      </c:pt>
                      <c:pt idx="204">
                        <c:v>37196</c:v>
                      </c:pt>
                      <c:pt idx="205">
                        <c:v>37165</c:v>
                      </c:pt>
                      <c:pt idx="206">
                        <c:v>37135</c:v>
                      </c:pt>
                      <c:pt idx="207">
                        <c:v>37104</c:v>
                      </c:pt>
                      <c:pt idx="208">
                        <c:v>37073</c:v>
                      </c:pt>
                      <c:pt idx="209">
                        <c:v>37043</c:v>
                      </c:pt>
                      <c:pt idx="210">
                        <c:v>37012</c:v>
                      </c:pt>
                      <c:pt idx="211">
                        <c:v>36982</c:v>
                      </c:pt>
                      <c:pt idx="212">
                        <c:v>36951</c:v>
                      </c:pt>
                      <c:pt idx="213">
                        <c:v>36923</c:v>
                      </c:pt>
                      <c:pt idx="214">
                        <c:v>36892</c:v>
                      </c:pt>
                      <c:pt idx="215">
                        <c:v>36861</c:v>
                      </c:pt>
                      <c:pt idx="216">
                        <c:v>36831</c:v>
                      </c:pt>
                      <c:pt idx="217">
                        <c:v>36800</c:v>
                      </c:pt>
                      <c:pt idx="218">
                        <c:v>36770</c:v>
                      </c:pt>
                      <c:pt idx="219">
                        <c:v>36739</c:v>
                      </c:pt>
                      <c:pt idx="220">
                        <c:v>36708</c:v>
                      </c:pt>
                      <c:pt idx="221">
                        <c:v>36678</c:v>
                      </c:pt>
                      <c:pt idx="222">
                        <c:v>36647</c:v>
                      </c:pt>
                      <c:pt idx="223">
                        <c:v>36617</c:v>
                      </c:pt>
                      <c:pt idx="224">
                        <c:v>36586</c:v>
                      </c:pt>
                      <c:pt idx="225">
                        <c:v>36557</c:v>
                      </c:pt>
                      <c:pt idx="226">
                        <c:v>36526</c:v>
                      </c:pt>
                      <c:pt idx="227">
                        <c:v>36495</c:v>
                      </c:pt>
                      <c:pt idx="228">
                        <c:v>36465</c:v>
                      </c:pt>
                      <c:pt idx="229">
                        <c:v>36434</c:v>
                      </c:pt>
                      <c:pt idx="230">
                        <c:v>36404</c:v>
                      </c:pt>
                      <c:pt idx="231">
                        <c:v>36373</c:v>
                      </c:pt>
                      <c:pt idx="232">
                        <c:v>36342</c:v>
                      </c:pt>
                      <c:pt idx="233">
                        <c:v>36312</c:v>
                      </c:pt>
                      <c:pt idx="234">
                        <c:v>36281</c:v>
                      </c:pt>
                      <c:pt idx="235">
                        <c:v>36251</c:v>
                      </c:pt>
                      <c:pt idx="236">
                        <c:v>36220</c:v>
                      </c:pt>
                      <c:pt idx="237">
                        <c:v>36192</c:v>
                      </c:pt>
                      <c:pt idx="238">
                        <c:v>36161</c:v>
                      </c:pt>
                    </c:numCache>
                  </c:numRef>
                </c:cat>
                <c:val>
                  <c:numRef>
                    <c:extLst xmlns:c15="http://schemas.microsoft.com/office/drawing/2012/chart">
                      <c:ext xmlns:c15="http://schemas.microsoft.com/office/drawing/2012/chart" uri="{02D57815-91ED-43cb-92C2-25804820EDAC}">
                        <c15:formulaRef>
                          <c15:sqref>Geldaggregaten!$B$11:$IF$11</c15:sqref>
                        </c15:formulaRef>
                      </c:ext>
                    </c:extLst>
                    <c:numCache>
                      <c:formatCode>General</c:formatCode>
                      <c:ptCount val="239"/>
                      <c:pt idx="0">
                        <c:v>12315013.560178071</c:v>
                      </c:pt>
                      <c:pt idx="1">
                        <c:v>12232147.339002129</c:v>
                      </c:pt>
                      <c:pt idx="2">
                        <c:v>12187576.206633691</c:v>
                      </c:pt>
                      <c:pt idx="3">
                        <c:v>12166882.24181081</c:v>
                      </c:pt>
                      <c:pt idx="4">
                        <c:v>12158526.10927863</c:v>
                      </c:pt>
                      <c:pt idx="5">
                        <c:v>12168341.977328001</c:v>
                      </c:pt>
                      <c:pt idx="6">
                        <c:v>12064793.863677461</c:v>
                      </c:pt>
                      <c:pt idx="7">
                        <c:v>11984844.25211996</c:v>
                      </c:pt>
                      <c:pt idx="8">
                        <c:v>11929144.86572744</c:v>
                      </c:pt>
                      <c:pt idx="9">
                        <c:v>11862407.404602339</c:v>
                      </c:pt>
                      <c:pt idx="10">
                        <c:v>11867729.299801409</c:v>
                      </c:pt>
                      <c:pt idx="11">
                        <c:v>11870097.609567251</c:v>
                      </c:pt>
                      <c:pt idx="12">
                        <c:v>11852705.507306971</c:v>
                      </c:pt>
                      <c:pt idx="13">
                        <c:v>11783709.258738201</c:v>
                      </c:pt>
                      <c:pt idx="14">
                        <c:v>11763995.304808199</c:v>
                      </c:pt>
                      <c:pt idx="15">
                        <c:v>11743219.624168979</c:v>
                      </c:pt>
                      <c:pt idx="16">
                        <c:v>11691281.312104981</c:v>
                      </c:pt>
                      <c:pt idx="17">
                        <c:v>11656459.488394249</c:v>
                      </c:pt>
                      <c:pt idx="18">
                        <c:v>11618055.816471931</c:v>
                      </c:pt>
                      <c:pt idx="19">
                        <c:v>11601921.313429169</c:v>
                      </c:pt>
                      <c:pt idx="20">
                        <c:v>11554192.624463851</c:v>
                      </c:pt>
                      <c:pt idx="21">
                        <c:v>11448531.68418617</c:v>
                      </c:pt>
                      <c:pt idx="22">
                        <c:v>11414419.78453771</c:v>
                      </c:pt>
                      <c:pt idx="23">
                        <c:v>11391154.27435925</c:v>
                      </c:pt>
                      <c:pt idx="24">
                        <c:v>11336836.62284055</c:v>
                      </c:pt>
                      <c:pt idx="25">
                        <c:v>11241536.022718729</c:v>
                      </c:pt>
                      <c:pt idx="26">
                        <c:v>11213459.524592981</c:v>
                      </c:pt>
                      <c:pt idx="27">
                        <c:v>11208810.549263049</c:v>
                      </c:pt>
                      <c:pt idx="28">
                        <c:v>11219735.039354589</c:v>
                      </c:pt>
                      <c:pt idx="29">
                        <c:v>11128190.289048741</c:v>
                      </c:pt>
                      <c:pt idx="30">
                        <c:v>11106728.507376451</c:v>
                      </c:pt>
                      <c:pt idx="31">
                        <c:v>11067129.932240291</c:v>
                      </c:pt>
                      <c:pt idx="32">
                        <c:v>10965297.52879053</c:v>
                      </c:pt>
                      <c:pt idx="33">
                        <c:v>10938688.63462715</c:v>
                      </c:pt>
                      <c:pt idx="34">
                        <c:v>10904118.978515821</c:v>
                      </c:pt>
                      <c:pt idx="35">
                        <c:v>10837485.812533692</c:v>
                      </c:pt>
                      <c:pt idx="36">
                        <c:v>10839929.11048729</c:v>
                      </c:pt>
                      <c:pt idx="37">
                        <c:v>10774901.95760034</c:v>
                      </c:pt>
                      <c:pt idx="38">
                        <c:v>10666354.824239232</c:v>
                      </c:pt>
                      <c:pt idx="39">
                        <c:v>10670070.375386881</c:v>
                      </c:pt>
                      <c:pt idx="40">
                        <c:v>10672397.706304509</c:v>
                      </c:pt>
                      <c:pt idx="41">
                        <c:v>10598404.9506341</c:v>
                      </c:pt>
                      <c:pt idx="42">
                        <c:v>10599010.23709956</c:v>
                      </c:pt>
                      <c:pt idx="43">
                        <c:v>10562759.216436461</c:v>
                      </c:pt>
                      <c:pt idx="44">
                        <c:v>10460715.639634859</c:v>
                      </c:pt>
                      <c:pt idx="45">
                        <c:v>10416684.56343437</c:v>
                      </c:pt>
                      <c:pt idx="46">
                        <c:v>10395263.2623582</c:v>
                      </c:pt>
                      <c:pt idx="47">
                        <c:v>10328151.47682621</c:v>
                      </c:pt>
                      <c:pt idx="48">
                        <c:v>10196211.32455048</c:v>
                      </c:pt>
                      <c:pt idx="49">
                        <c:v>10103037.057301071</c:v>
                      </c:pt>
                      <c:pt idx="50">
                        <c:v>10077045.3377696</c:v>
                      </c:pt>
                      <c:pt idx="51">
                        <c:v>10068184.22411154</c:v>
                      </c:pt>
                      <c:pt idx="52">
                        <c:v>10017900.066173321</c:v>
                      </c:pt>
                      <c:pt idx="53">
                        <c:v>9986859.8389624991</c:v>
                      </c:pt>
                      <c:pt idx="54">
                        <c:v>9970853.1616279408</c:v>
                      </c:pt>
                      <c:pt idx="55">
                        <c:v>9900283.5724610202</c:v>
                      </c:pt>
                      <c:pt idx="56">
                        <c:v>9878637.8756401595</c:v>
                      </c:pt>
                      <c:pt idx="57">
                        <c:v>9864752.7751733493</c:v>
                      </c:pt>
                      <c:pt idx="58">
                        <c:v>9852348.8366644606</c:v>
                      </c:pt>
                      <c:pt idx="59">
                        <c:v>9849472.945849441</c:v>
                      </c:pt>
                      <c:pt idx="60">
                        <c:v>9885411.6889204904</c:v>
                      </c:pt>
                      <c:pt idx="61">
                        <c:v>9857474.1708803698</c:v>
                      </c:pt>
                      <c:pt idx="62">
                        <c:v>9843987.214400921</c:v>
                      </c:pt>
                      <c:pt idx="63">
                        <c:v>9882186.6383544896</c:v>
                      </c:pt>
                      <c:pt idx="64">
                        <c:v>9838325.0081789698</c:v>
                      </c:pt>
                      <c:pt idx="65">
                        <c:v>9846648.6450396497</c:v>
                      </c:pt>
                      <c:pt idx="66">
                        <c:v>9854519.1913167499</c:v>
                      </c:pt>
                      <c:pt idx="67">
                        <c:v>9852611.3951254003</c:v>
                      </c:pt>
                      <c:pt idx="68">
                        <c:v>9803283.0935848206</c:v>
                      </c:pt>
                      <c:pt idx="69">
                        <c:v>9754427.9014998004</c:v>
                      </c:pt>
                      <c:pt idx="70">
                        <c:v>9747376.2867493704</c:v>
                      </c:pt>
                      <c:pt idx="71">
                        <c:v>9807967.67462999</c:v>
                      </c:pt>
                      <c:pt idx="72">
                        <c:v>9759439.116939459</c:v>
                      </c:pt>
                      <c:pt idx="73">
                        <c:v>9754761.431716729</c:v>
                      </c:pt>
                      <c:pt idx="74">
                        <c:v>9700182.2849502899</c:v>
                      </c:pt>
                      <c:pt idx="75">
                        <c:v>9687649.3882699702</c:v>
                      </c:pt>
                      <c:pt idx="76">
                        <c:v>9712259.4529211111</c:v>
                      </c:pt>
                      <c:pt idx="77">
                        <c:v>9683131.7528060507</c:v>
                      </c:pt>
                      <c:pt idx="78">
                        <c:v>9646447.8799386211</c:v>
                      </c:pt>
                      <c:pt idx="79">
                        <c:v>9608369.5582177192</c:v>
                      </c:pt>
                      <c:pt idx="80">
                        <c:v>9605842.9763761405</c:v>
                      </c:pt>
                      <c:pt idx="81">
                        <c:v>9505535.4341783393</c:v>
                      </c:pt>
                      <c:pt idx="82">
                        <c:v>9495264.6310497932</c:v>
                      </c:pt>
                      <c:pt idx="83">
                        <c:v>9535046.8280921094</c:v>
                      </c:pt>
                      <c:pt idx="84">
                        <c:v>9448343.2940302305</c:v>
                      </c:pt>
                      <c:pt idx="85">
                        <c:v>9436921.1504461598</c:v>
                      </c:pt>
                      <c:pt idx="86">
                        <c:v>9465968.7350130491</c:v>
                      </c:pt>
                      <c:pt idx="87">
                        <c:v>9446140.1941296905</c:v>
                      </c:pt>
                      <c:pt idx="88">
                        <c:v>9405853.0955303293</c:v>
                      </c:pt>
                      <c:pt idx="89">
                        <c:v>9404390.8866742905</c:v>
                      </c:pt>
                      <c:pt idx="90">
                        <c:v>9391993.6277703792</c:v>
                      </c:pt>
                      <c:pt idx="91">
                        <c:v>9391506.7848152407</c:v>
                      </c:pt>
                      <c:pt idx="92">
                        <c:v>9328842.0058790501</c:v>
                      </c:pt>
                      <c:pt idx="93">
                        <c:v>9298648.2739806194</c:v>
                      </c:pt>
                      <c:pt idx="94">
                        <c:v>9309189.0047473907</c:v>
                      </c:pt>
                      <c:pt idx="95">
                        <c:v>9320772.3484778106</c:v>
                      </c:pt>
                      <c:pt idx="96">
                        <c:v>9270086.6342142411</c:v>
                      </c:pt>
                      <c:pt idx="97">
                        <c:v>9257330.8446590789</c:v>
                      </c:pt>
                      <c:pt idx="98">
                        <c:v>9248048.2330036294</c:v>
                      </c:pt>
                      <c:pt idx="99">
                        <c:v>9251623.3574477006</c:v>
                      </c:pt>
                      <c:pt idx="100">
                        <c:v>9242775.5551903993</c:v>
                      </c:pt>
                      <c:pt idx="101">
                        <c:v>9256526.2695858199</c:v>
                      </c:pt>
                      <c:pt idx="102">
                        <c:v>9427101.0804967396</c:v>
                      </c:pt>
                      <c:pt idx="103">
                        <c:v>9399886.1775119994</c:v>
                      </c:pt>
                      <c:pt idx="104">
                        <c:v>9313183.1238511894</c:v>
                      </c:pt>
                      <c:pt idx="105">
                        <c:v>9303401.1434293203</c:v>
                      </c:pt>
                      <c:pt idx="106">
                        <c:v>9326163.9852825291</c:v>
                      </c:pt>
                      <c:pt idx="107">
                        <c:v>9382248.9449526593</c:v>
                      </c:pt>
                      <c:pt idx="108">
                        <c:v>9341007.9918889403</c:v>
                      </c:pt>
                      <c:pt idx="109">
                        <c:v>9362115.5401885603</c:v>
                      </c:pt>
                      <c:pt idx="110">
                        <c:v>9378228.2812399697</c:v>
                      </c:pt>
                      <c:pt idx="111">
                        <c:v>9379996.6709224805</c:v>
                      </c:pt>
                      <c:pt idx="112">
                        <c:v>9420891.1867087409</c:v>
                      </c:pt>
                      <c:pt idx="113">
                        <c:v>9457502.8140274007</c:v>
                      </c:pt>
                      <c:pt idx="114">
                        <c:v>9462892.5806077309</c:v>
                      </c:pt>
                      <c:pt idx="115">
                        <c:v>9490158.9915277008</c:v>
                      </c:pt>
                      <c:pt idx="116">
                        <c:v>9406751.0602496713</c:v>
                      </c:pt>
                      <c:pt idx="117">
                        <c:v>9414394.9209006894</c:v>
                      </c:pt>
                      <c:pt idx="118">
                        <c:v>9400007.1349805705</c:v>
                      </c:pt>
                      <c:pt idx="119">
                        <c:v>9423780.0859999992</c:v>
                      </c:pt>
                      <c:pt idx="120">
                        <c:v>9367448.3530000001</c:v>
                      </c:pt>
                      <c:pt idx="121">
                        <c:v>9326351.0300000012</c:v>
                      </c:pt>
                      <c:pt idx="122">
                        <c:v>9198869.4199999999</c:v>
                      </c:pt>
                      <c:pt idx="123">
                        <c:v>9133021.5800000001</c:v>
                      </c:pt>
                      <c:pt idx="124">
                        <c:v>9108827.4000000004</c:v>
                      </c:pt>
                      <c:pt idx="125">
                        <c:v>9076946.3029999994</c:v>
                      </c:pt>
                      <c:pt idx="126">
                        <c:v>9060572.0020000003</c:v>
                      </c:pt>
                      <c:pt idx="127">
                        <c:v>8972244.5270000007</c:v>
                      </c:pt>
                      <c:pt idx="128">
                        <c:v>8877089.0040000007</c:v>
                      </c:pt>
                      <c:pt idx="129">
                        <c:v>8805947.5820000004</c:v>
                      </c:pt>
                      <c:pt idx="130">
                        <c:v>8785715.5089999996</c:v>
                      </c:pt>
                      <c:pt idx="131">
                        <c:v>8691439.2139999997</c:v>
                      </c:pt>
                      <c:pt idx="132">
                        <c:v>8593524.1569999997</c:v>
                      </c:pt>
                      <c:pt idx="133">
                        <c:v>8500092.3389999997</c:v>
                      </c:pt>
                      <c:pt idx="134">
                        <c:v>8395223.0020000003</c:v>
                      </c:pt>
                      <c:pt idx="135">
                        <c:v>8303860.7180000003</c:v>
                      </c:pt>
                      <c:pt idx="136">
                        <c:v>8298008.8399999999</c:v>
                      </c:pt>
                      <c:pt idx="137">
                        <c:v>8242225.3250000002</c:v>
                      </c:pt>
                      <c:pt idx="138">
                        <c:v>8166525.7050000001</c:v>
                      </c:pt>
                      <c:pt idx="139">
                        <c:v>8076316.6699999999</c:v>
                      </c:pt>
                      <c:pt idx="140">
                        <c:v>8014408.6789999995</c:v>
                      </c:pt>
                      <c:pt idx="141">
                        <c:v>7856263.9960000003</c:v>
                      </c:pt>
                      <c:pt idx="142">
                        <c:v>7824797.2060000002</c:v>
                      </c:pt>
                      <c:pt idx="143">
                        <c:v>7801674.6170000006</c:v>
                      </c:pt>
                      <c:pt idx="144">
                        <c:v>7629035.8059999999</c:v>
                      </c:pt>
                      <c:pt idx="145">
                        <c:v>7568434.6899999995</c:v>
                      </c:pt>
                      <c:pt idx="146">
                        <c:v>7545250.4019999998</c:v>
                      </c:pt>
                      <c:pt idx="147">
                        <c:v>7440734.5160000008</c:v>
                      </c:pt>
                      <c:pt idx="148">
                        <c:v>7417856.7599999998</c:v>
                      </c:pt>
                      <c:pt idx="149">
                        <c:v>7407430.784</c:v>
                      </c:pt>
                      <c:pt idx="150">
                        <c:v>7371811.1830000002</c:v>
                      </c:pt>
                      <c:pt idx="151">
                        <c:v>7340883.4729999993</c:v>
                      </c:pt>
                      <c:pt idx="152">
                        <c:v>7212527.0140000004</c:v>
                      </c:pt>
                      <c:pt idx="153">
                        <c:v>7152523.0350000001</c:v>
                      </c:pt>
                      <c:pt idx="154">
                        <c:v>7120286.7070000004</c:v>
                      </c:pt>
                      <c:pt idx="155">
                        <c:v>7130669.7330000009</c:v>
                      </c:pt>
                      <c:pt idx="156">
                        <c:v>7001166.2209999999</c:v>
                      </c:pt>
                      <c:pt idx="157">
                        <c:v>6968588.3969999999</c:v>
                      </c:pt>
                      <c:pt idx="158">
                        <c:v>6925241.091</c:v>
                      </c:pt>
                      <c:pt idx="159">
                        <c:v>6869182.5870000003</c:v>
                      </c:pt>
                      <c:pt idx="160">
                        <c:v>6889245.9360000007</c:v>
                      </c:pt>
                      <c:pt idx="161">
                        <c:v>6837022.7919999994</c:v>
                      </c:pt>
                      <c:pt idx="162">
                        <c:v>6765829.8770000003</c:v>
                      </c:pt>
                      <c:pt idx="163">
                        <c:v>6713297.0659999996</c:v>
                      </c:pt>
                      <c:pt idx="164">
                        <c:v>6627775.8799999999</c:v>
                      </c:pt>
                      <c:pt idx="165">
                        <c:v>6599810.1109999996</c:v>
                      </c:pt>
                      <c:pt idx="166">
                        <c:v>6581634.7939999998</c:v>
                      </c:pt>
                      <c:pt idx="167">
                        <c:v>6568176.1189999999</c:v>
                      </c:pt>
                      <c:pt idx="168">
                        <c:v>6469649.8229999999</c:v>
                      </c:pt>
                      <c:pt idx="169">
                        <c:v>6436041.9419999998</c:v>
                      </c:pt>
                      <c:pt idx="170">
                        <c:v>6376641.1129999999</c:v>
                      </c:pt>
                      <c:pt idx="171">
                        <c:v>6345512.193</c:v>
                      </c:pt>
                      <c:pt idx="172">
                        <c:v>6362248.7920000004</c:v>
                      </c:pt>
                      <c:pt idx="173">
                        <c:v>6334158.159</c:v>
                      </c:pt>
                      <c:pt idx="174">
                        <c:v>6303752.8719999995</c:v>
                      </c:pt>
                      <c:pt idx="175">
                        <c:v>6279743.6669999994</c:v>
                      </c:pt>
                      <c:pt idx="176">
                        <c:v>6225883.7410000004</c:v>
                      </c:pt>
                      <c:pt idx="177">
                        <c:v>6197447.7090000007</c:v>
                      </c:pt>
                      <c:pt idx="178">
                        <c:v>6172393.5429999996</c:v>
                      </c:pt>
                      <c:pt idx="179">
                        <c:v>6180921.5370000005</c:v>
                      </c:pt>
                      <c:pt idx="180">
                        <c:v>6119711.0759999994</c:v>
                      </c:pt>
                      <c:pt idx="181">
                        <c:v>6069017.551</c:v>
                      </c:pt>
                      <c:pt idx="182">
                        <c:v>6017975.9709999999</c:v>
                      </c:pt>
                      <c:pt idx="183">
                        <c:v>6027513.0010000002</c:v>
                      </c:pt>
                      <c:pt idx="184">
                        <c:v>6028346.9169999994</c:v>
                      </c:pt>
                      <c:pt idx="185">
                        <c:v>6020728.1270000003</c:v>
                      </c:pt>
                      <c:pt idx="186">
                        <c:v>6021151.3470000001</c:v>
                      </c:pt>
                      <c:pt idx="187">
                        <c:v>5977503.9469999997</c:v>
                      </c:pt>
                      <c:pt idx="188">
                        <c:v>5889675.8100000005</c:v>
                      </c:pt>
                      <c:pt idx="189">
                        <c:v>5845442.426</c:v>
                      </c:pt>
                      <c:pt idx="190">
                        <c:v>5805922.6430000002</c:v>
                      </c:pt>
                      <c:pt idx="191">
                        <c:v>5807824.784</c:v>
                      </c:pt>
                      <c:pt idx="192">
                        <c:v>5714500.6830000002</c:v>
                      </c:pt>
                      <c:pt idx="193">
                        <c:v>5643921.6710000001</c:v>
                      </c:pt>
                      <c:pt idx="194">
                        <c:v>5622654.7860000003</c:v>
                      </c:pt>
                      <c:pt idx="195">
                        <c:v>5576687</c:v>
                      </c:pt>
                      <c:pt idx="196">
                        <c:v>5562730.7740000002</c:v>
                      </c:pt>
                      <c:pt idx="197">
                        <c:v>5569629.0549999997</c:v>
                      </c:pt>
                      <c:pt idx="198">
                        <c:v>5549586.5530000003</c:v>
                      </c:pt>
                      <c:pt idx="199">
                        <c:v>5506615.8820000002</c:v>
                      </c:pt>
                      <c:pt idx="200">
                        <c:v>5468342.0490000006</c:v>
                      </c:pt>
                      <c:pt idx="201">
                        <c:v>5431228.4620000003</c:v>
                      </c:pt>
                      <c:pt idx="202">
                        <c:v>5430255.3940000003</c:v>
                      </c:pt>
                      <c:pt idx="203">
                        <c:v>5446736.517</c:v>
                      </c:pt>
                      <c:pt idx="204">
                        <c:v>5343831.5889999997</c:v>
                      </c:pt>
                      <c:pt idx="205">
                        <c:v>5289729.6179999998</c:v>
                      </c:pt>
                      <c:pt idx="206">
                        <c:v>5263160.6639999999</c:v>
                      </c:pt>
                      <c:pt idx="207">
                        <c:v>5211887.3149999995</c:v>
                      </c:pt>
                      <c:pt idx="208">
                        <c:v>5209922.3090000004</c:v>
                      </c:pt>
                      <c:pt idx="209">
                        <c:v>5216143.0779999997</c:v>
                      </c:pt>
                      <c:pt idx="210">
                        <c:v>5174256.3679999998</c:v>
                      </c:pt>
                      <c:pt idx="211">
                        <c:v>5135592.6569999997</c:v>
                      </c:pt>
                      <c:pt idx="212">
                        <c:v>5090545.517</c:v>
                      </c:pt>
                      <c:pt idx="213">
                        <c:v>5047544.01</c:v>
                      </c:pt>
                      <c:pt idx="214">
                        <c:v>5026836.852</c:v>
                      </c:pt>
                      <c:pt idx="215">
                        <c:v>4910328.4929999998</c:v>
                      </c:pt>
                      <c:pt idx="216">
                        <c:v>4832421.3459999999</c:v>
                      </c:pt>
                      <c:pt idx="217">
                        <c:v>4804690.4419999998</c:v>
                      </c:pt>
                      <c:pt idx="218">
                        <c:v>4794882.4519999996</c:v>
                      </c:pt>
                      <c:pt idx="219">
                        <c:v>4798356.807</c:v>
                      </c:pt>
                      <c:pt idx="220">
                        <c:v>4802373.7929999996</c:v>
                      </c:pt>
                      <c:pt idx="221">
                        <c:v>4805383.415</c:v>
                      </c:pt>
                      <c:pt idx="222">
                        <c:v>4820007.8210000005</c:v>
                      </c:pt>
                      <c:pt idx="223">
                        <c:v>4826278.6100000003</c:v>
                      </c:pt>
                      <c:pt idx="224">
                        <c:v>4768884.1280000005</c:v>
                      </c:pt>
                      <c:pt idx="225">
                        <c:v>4738473.3509999998</c:v>
                      </c:pt>
                      <c:pt idx="226">
                        <c:v>4723290.9050000003</c:v>
                      </c:pt>
                      <c:pt idx="227">
                        <c:v>4708946.5089999996</c:v>
                      </c:pt>
                      <c:pt idx="228">
                        <c:v>4625174.5713489996</c:v>
                      </c:pt>
                      <c:pt idx="229">
                        <c:v>4578652.9520040005</c:v>
                      </c:pt>
                      <c:pt idx="230">
                        <c:v>4561346.7947880002</c:v>
                      </c:pt>
                      <c:pt idx="231">
                        <c:v>4540770.5159020983</c:v>
                      </c:pt>
                      <c:pt idx="232">
                        <c:v>4563119.2220000001</c:v>
                      </c:pt>
                      <c:pt idx="233">
                        <c:v>4555933.9270000001</c:v>
                      </c:pt>
                      <c:pt idx="234">
                        <c:v>4529332.699</c:v>
                      </c:pt>
                      <c:pt idx="235">
                        <c:v>4496031.3360000001</c:v>
                      </c:pt>
                      <c:pt idx="236">
                        <c:v>4459586.2889999999</c:v>
                      </c:pt>
                      <c:pt idx="237">
                        <c:v>4447593.8559999997</c:v>
                      </c:pt>
                      <c:pt idx="238">
                        <c:v>4463576.7220000001</c:v>
                      </c:pt>
                    </c:numCache>
                  </c:numRef>
                </c:val>
              </c15:ser>
            </c15:filteredAreaSeries>
          </c:ext>
        </c:extLst>
      </c:areaChart>
      <c:valAx>
        <c:axId val="40326864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l-NL"/>
                  <a:t>In miljarden euro's</a:t>
                </a:r>
              </a:p>
            </c:rich>
          </c:tx>
          <c:layout>
            <c:manualLayout>
              <c:xMode val="edge"/>
              <c:yMode val="edge"/>
              <c:x val="0.95776377952755909"/>
              <c:y val="2.4980314960629923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03269432"/>
        <c:crosses val="max"/>
        <c:crossBetween val="midCat"/>
        <c:dispUnits>
          <c:builtInUnit val="thousands"/>
        </c:dispUnits>
      </c:valAx>
      <c:dateAx>
        <c:axId val="40326943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03268648"/>
        <c:crosses val="autoZero"/>
        <c:auto val="1"/>
        <c:lblOffset val="100"/>
        <c:baseTimeUnit val="months"/>
        <c:majorUnit val="24"/>
        <c:major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sz="16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1" cy="34011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5632673" y="0"/>
            <a:ext cx="4309111" cy="340118"/>
          </a:xfrm>
          <a:prstGeom prst="rect">
            <a:avLst/>
          </a:prstGeom>
        </p:spPr>
        <p:txBody>
          <a:bodyPr vert="horz" lIns="91440" tIns="45720" rIns="91440" bIns="45720" rtlCol="0"/>
          <a:lstStyle>
            <a:lvl1pPr algn="r">
              <a:defRPr sz="1200"/>
            </a:lvl1pPr>
          </a:lstStyle>
          <a:p>
            <a:fld id="{8E04D1BB-9D1E-46C5-A7F2-DC77651D60E7}" type="datetimeFigureOut">
              <a:rPr lang="nl-NL" smtClean="0"/>
              <a:t>17-1-2019</a:t>
            </a:fld>
            <a:endParaRPr lang="nl-NL"/>
          </a:p>
        </p:txBody>
      </p:sp>
      <p:sp>
        <p:nvSpPr>
          <p:cNvPr id="4" name="Footer Placeholder 3"/>
          <p:cNvSpPr>
            <a:spLocks noGrp="1"/>
          </p:cNvSpPr>
          <p:nvPr>
            <p:ph type="ftr" sz="quarter" idx="2"/>
          </p:nvPr>
        </p:nvSpPr>
        <p:spPr>
          <a:xfrm>
            <a:off x="1" y="6464409"/>
            <a:ext cx="4309111" cy="34011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5632673" y="6464409"/>
            <a:ext cx="4309111" cy="340117"/>
          </a:xfrm>
          <a:prstGeom prst="rect">
            <a:avLst/>
          </a:prstGeom>
        </p:spPr>
        <p:txBody>
          <a:bodyPr vert="horz" lIns="91440" tIns="45720" rIns="91440" bIns="45720" rtlCol="0" anchor="b"/>
          <a:lstStyle>
            <a:lvl1pPr algn="r">
              <a:defRPr sz="1200"/>
            </a:lvl1pPr>
          </a:lstStyle>
          <a:p>
            <a:fld id="{C4C6C23C-9BAA-4CEB-BECF-4A1AD4543762}" type="slidenum">
              <a:rPr lang="nl-NL" smtClean="0"/>
              <a:t>‹nr.›</a:t>
            </a:fld>
            <a:endParaRPr lang="nl-NL"/>
          </a:p>
        </p:txBody>
      </p:sp>
    </p:spTree>
    <p:extLst>
      <p:ext uri="{BB962C8B-B14F-4D97-AF65-F5344CB8AC3E}">
        <p14:creationId xmlns:p14="http://schemas.microsoft.com/office/powerpoint/2010/main" val="1921269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1" cy="34011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5632673" y="0"/>
            <a:ext cx="4309111" cy="340118"/>
          </a:xfrm>
          <a:prstGeom prst="rect">
            <a:avLst/>
          </a:prstGeom>
        </p:spPr>
        <p:txBody>
          <a:bodyPr vert="horz" lIns="91440" tIns="45720" rIns="91440" bIns="45720" rtlCol="0"/>
          <a:lstStyle>
            <a:lvl1pPr algn="r">
              <a:defRPr sz="1200"/>
            </a:lvl1pPr>
          </a:lstStyle>
          <a:p>
            <a:fld id="{1CFBD4CF-1F0B-4498-BC39-AEF39E43B3DD}" type="datetimeFigureOut">
              <a:rPr lang="nl-NL" smtClean="0"/>
              <a:t>17-1-2019</a:t>
            </a:fld>
            <a:endParaRPr lang="nl-NL"/>
          </a:p>
        </p:txBody>
      </p:sp>
      <p:sp>
        <p:nvSpPr>
          <p:cNvPr id="4" name="Slide Image Placeholder 3"/>
          <p:cNvSpPr>
            <a:spLocks noGrp="1" noRot="1" noChangeAspect="1"/>
          </p:cNvSpPr>
          <p:nvPr>
            <p:ph type="sldImg" idx="2"/>
          </p:nvPr>
        </p:nvSpPr>
        <p:spPr>
          <a:xfrm>
            <a:off x="3271838" y="511175"/>
            <a:ext cx="3400425" cy="25511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994411" y="3232748"/>
            <a:ext cx="7955280" cy="30621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1" y="6464409"/>
            <a:ext cx="4309111" cy="34011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5632673" y="6464409"/>
            <a:ext cx="4309111" cy="340117"/>
          </a:xfrm>
          <a:prstGeom prst="rect">
            <a:avLst/>
          </a:prstGeom>
        </p:spPr>
        <p:txBody>
          <a:bodyPr vert="horz" lIns="91440" tIns="45720" rIns="91440" bIns="45720" rtlCol="0" anchor="b"/>
          <a:lstStyle>
            <a:lvl1pPr algn="r">
              <a:defRPr sz="1200"/>
            </a:lvl1pPr>
          </a:lstStyle>
          <a:p>
            <a:fld id="{E2AEFB50-5ED0-4BED-9553-863848086BC6}" type="slidenum">
              <a:rPr lang="nl-NL" smtClean="0"/>
              <a:t>‹nr.›</a:t>
            </a:fld>
            <a:endParaRPr lang="nl-NL"/>
          </a:p>
        </p:txBody>
      </p:sp>
    </p:spTree>
    <p:extLst>
      <p:ext uri="{BB962C8B-B14F-4D97-AF65-F5344CB8AC3E}">
        <p14:creationId xmlns:p14="http://schemas.microsoft.com/office/powerpoint/2010/main" val="228818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F9513F78-5509-4637-B397-C3DEABA56153}" type="slidenum">
              <a:rPr lang="nl-NL" smtClean="0"/>
              <a:t>1</a:t>
            </a:fld>
            <a:endParaRPr lang="nl-NL" dirty="0"/>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326164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nl-NL" sz="1100" baseline="0" noProof="0" dirty="0" smtClean="0"/>
          </a:p>
          <a:p>
            <a:pPr marL="628650" lvl="1" indent="-171450">
              <a:buFont typeface="Wingdings" panose="05000000000000000000" pitchFamily="2" charset="2"/>
              <a:buChar char="Ø"/>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10</a:t>
            </a:fld>
            <a:endParaRPr lang="de-DE"/>
          </a:p>
        </p:txBody>
      </p:sp>
    </p:spTree>
    <p:extLst>
      <p:ext uri="{BB962C8B-B14F-4D97-AF65-F5344CB8AC3E}">
        <p14:creationId xmlns:p14="http://schemas.microsoft.com/office/powerpoint/2010/main" val="237676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Bankbiljetten komen in omloop via banken. Zij kunnen bij de centrale bank biljetten aan- en verkopen. </a:t>
            </a:r>
          </a:p>
          <a:p>
            <a:pPr marL="628650" lvl="1" indent="-171450">
              <a:buFont typeface="Arial" panose="020B0604020202020204" pitchFamily="34" charset="0"/>
              <a:buChar char="•"/>
            </a:pPr>
            <a:r>
              <a:rPr lang="nl-NL" sz="1100" baseline="0" noProof="0" dirty="0" smtClean="0"/>
              <a:t>Betaling geschiedt via creditering en debitering van </a:t>
            </a:r>
            <a:r>
              <a:rPr lang="nl-NL" sz="1100" baseline="0" noProof="0" dirty="0" err="1" smtClean="0"/>
              <a:t>centralebankreserves</a:t>
            </a:r>
            <a:r>
              <a:rPr lang="nl-NL" sz="1100" baseline="0" noProof="0" dirty="0" smtClean="0"/>
              <a:t> (rekening </a:t>
            </a:r>
            <a:r>
              <a:rPr lang="nl-NL" sz="1100" baseline="0" noProof="0" dirty="0" err="1" smtClean="0"/>
              <a:t>courranttegoed</a:t>
            </a:r>
            <a:r>
              <a:rPr lang="nl-NL" sz="1100" baseline="0" noProof="0" dirty="0" smtClean="0"/>
              <a:t> van commerciële banken bij de centrale bank).</a:t>
            </a:r>
          </a:p>
          <a:p>
            <a:pPr marL="628650" lvl="1" indent="-171450">
              <a:buFont typeface="Arial" panose="020B0604020202020204" pitchFamily="34" charset="0"/>
              <a:buChar char="•"/>
            </a:pPr>
            <a:r>
              <a:rPr lang="nl-NL" sz="1100" baseline="0" noProof="0" dirty="0" smtClean="0"/>
              <a:t>Maar de centrale bank moet zelf uitzettingen doen tegenover bankbiljetten om de balans te doen sluiten (en de rente te kunnen sturen).</a:t>
            </a:r>
          </a:p>
          <a:p>
            <a:pPr marL="171450" lvl="0" indent="-171450">
              <a:buFont typeface="Arial" panose="020B0604020202020204" pitchFamily="34" charset="0"/>
              <a:buChar char="•"/>
            </a:pPr>
            <a:r>
              <a:rPr lang="nl-NL" sz="1100" baseline="0" noProof="0" dirty="0" smtClean="0"/>
              <a:t>Banken kopen bankbiljetten wanneer de pinautomaten leeg dreigen te raken (denk aan de week voor Sinterklaas of Kerst) of vol zitten door stortingen (denk aan ondernemers die de week na Sinterklaas of Kerst hun verkoopopbrengsten naar de bank brengen).</a:t>
            </a:r>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11</a:t>
            </a:fld>
            <a:endParaRPr lang="de-DE"/>
          </a:p>
        </p:txBody>
      </p:sp>
    </p:spTree>
    <p:extLst>
      <p:ext uri="{BB962C8B-B14F-4D97-AF65-F5344CB8AC3E}">
        <p14:creationId xmlns:p14="http://schemas.microsoft.com/office/powerpoint/2010/main" val="366549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Bankbiljetten komen in omloop via banken. Zij kunnen bij de centrale bank biljetten aan- en verkopen. </a:t>
            </a:r>
          </a:p>
          <a:p>
            <a:pPr marL="628650" lvl="1" indent="-171450">
              <a:buFont typeface="Arial" panose="020B0604020202020204" pitchFamily="34" charset="0"/>
              <a:buChar char="•"/>
            </a:pPr>
            <a:r>
              <a:rPr lang="nl-NL" sz="1100" baseline="0" noProof="0" dirty="0" smtClean="0"/>
              <a:t>Betaling geschiedt via creditering en debitering van </a:t>
            </a:r>
            <a:r>
              <a:rPr lang="nl-NL" sz="1100" baseline="0" noProof="0" dirty="0" err="1" smtClean="0"/>
              <a:t>centralebankreserves</a:t>
            </a:r>
            <a:r>
              <a:rPr lang="nl-NL" sz="1100" baseline="0" noProof="0" dirty="0" smtClean="0"/>
              <a:t> (rekening </a:t>
            </a:r>
            <a:r>
              <a:rPr lang="nl-NL" sz="1100" baseline="0" noProof="0" dirty="0" err="1" smtClean="0"/>
              <a:t>courranttegoed</a:t>
            </a:r>
            <a:r>
              <a:rPr lang="nl-NL" sz="1100" baseline="0" noProof="0" dirty="0" smtClean="0"/>
              <a:t> van commerciële banken bij de centrale bank).</a:t>
            </a:r>
          </a:p>
          <a:p>
            <a:pPr marL="628650" lvl="1" indent="-171450">
              <a:buFont typeface="Arial" panose="020B0604020202020204" pitchFamily="34" charset="0"/>
              <a:buChar char="•"/>
            </a:pPr>
            <a:r>
              <a:rPr lang="nl-NL" sz="1100" baseline="0" noProof="0" dirty="0" smtClean="0"/>
              <a:t>Maar de centrale bank moet zelf uitzettingen doen tegenover bankbiljetten om de balans te doen sluiten (en de rente te kunnen sturen).</a:t>
            </a:r>
          </a:p>
          <a:p>
            <a:pPr marL="171450" lvl="0" indent="-171450">
              <a:buFont typeface="Arial" panose="020B0604020202020204" pitchFamily="34" charset="0"/>
              <a:buChar char="•"/>
            </a:pPr>
            <a:r>
              <a:rPr lang="nl-NL" sz="1100" baseline="0" noProof="0" dirty="0" smtClean="0"/>
              <a:t>Banken kopen bankbiljetten wanneer de pinautomaten leeg dreigen te raken (denk aan de week voor Sinterklaas of Kerst) of vol zitten door stortingen (denk aan ondernemers die de week na Sinterklaas of Kerst hun verkoopopbrengsten naar de bank brengen).</a:t>
            </a:r>
          </a:p>
          <a:p>
            <a:pPr marL="171450" lvl="0" indent="-171450">
              <a:buFont typeface="Arial" panose="020B0604020202020204" pitchFamily="34" charset="0"/>
              <a:buChar char="•"/>
            </a:pPr>
            <a:r>
              <a:rPr lang="nl-NL" sz="1100" u="none" baseline="0" noProof="0" dirty="0" smtClean="0"/>
              <a:t>Bij de tweede transactie wordt geen geld gecreëerd; giraal </a:t>
            </a:r>
            <a:r>
              <a:rPr lang="nl-NL" sz="1100" baseline="0" noProof="0" dirty="0" smtClean="0"/>
              <a:t>geld wordt in chartaal geld omgezet (dit geldt ook voor pintransacties van het publiek). </a:t>
            </a:r>
          </a:p>
          <a:p>
            <a:pPr marL="171450" indent="-171450">
              <a:buFont typeface="Arial" panose="020B0604020202020204" pitchFamily="34" charset="0"/>
              <a:buChar char="•"/>
            </a:pPr>
            <a:endParaRPr lang="nl-NL" sz="1100" baseline="0" noProof="0" dirty="0" smtClean="0"/>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12</a:t>
            </a:fld>
            <a:endParaRPr lang="de-DE"/>
          </a:p>
        </p:txBody>
      </p:sp>
    </p:spTree>
    <p:extLst>
      <p:ext uri="{BB962C8B-B14F-4D97-AF65-F5344CB8AC3E}">
        <p14:creationId xmlns:p14="http://schemas.microsoft.com/office/powerpoint/2010/main" val="212142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Bankbiljetten komen in omloop via banken. Zij kunnen bij de centrale bank biljetten aan- en verkopen. </a:t>
            </a:r>
          </a:p>
          <a:p>
            <a:pPr marL="628650" lvl="1" indent="-171450">
              <a:buFont typeface="Arial" panose="020B0604020202020204" pitchFamily="34" charset="0"/>
              <a:buChar char="•"/>
            </a:pPr>
            <a:r>
              <a:rPr lang="nl-NL" sz="1100" baseline="0" noProof="0" dirty="0" smtClean="0"/>
              <a:t>Betaling geschiedt via creditering en debitering van </a:t>
            </a:r>
            <a:r>
              <a:rPr lang="nl-NL" sz="1100" baseline="0" noProof="0" dirty="0" err="1" smtClean="0"/>
              <a:t>centralebankreserves</a:t>
            </a:r>
            <a:r>
              <a:rPr lang="nl-NL" sz="1100" baseline="0" noProof="0" dirty="0" smtClean="0"/>
              <a:t> (rekening </a:t>
            </a:r>
            <a:r>
              <a:rPr lang="nl-NL" sz="1100" baseline="0" noProof="0" dirty="0" err="1" smtClean="0"/>
              <a:t>courranttegoed</a:t>
            </a:r>
            <a:r>
              <a:rPr lang="nl-NL" sz="1100" baseline="0" noProof="0" dirty="0" smtClean="0"/>
              <a:t> van commerciële banken bij de centrale bank).</a:t>
            </a:r>
          </a:p>
          <a:p>
            <a:pPr marL="628650" lvl="1" indent="-171450">
              <a:buFont typeface="Arial" panose="020B0604020202020204" pitchFamily="34" charset="0"/>
              <a:buChar char="•"/>
            </a:pPr>
            <a:r>
              <a:rPr lang="nl-NL" sz="1100" baseline="0" noProof="0" dirty="0" smtClean="0"/>
              <a:t>Maar de centrale bank moet zelf uitzettingen doen tegenover bankbiljetten om de balans te doen sluiten (en de rente te kunnen sturen).</a:t>
            </a:r>
          </a:p>
          <a:p>
            <a:pPr marL="171450" lvl="0" indent="-171450">
              <a:buFont typeface="Arial" panose="020B0604020202020204" pitchFamily="34" charset="0"/>
              <a:buChar char="•"/>
            </a:pPr>
            <a:r>
              <a:rPr lang="nl-NL" sz="1100" baseline="0" noProof="0" dirty="0" smtClean="0"/>
              <a:t>Banken kopen bankbiljetten wanneer de pinautomaten leeg dreigen te raken (denk aan de week voor Sinterklaas of Kerst) of vol zitten door stortingen (denk aan ondernemers die de week na Sinterklaas of Kerst hun verkoopopbrengsten naar de bank brengen).</a:t>
            </a:r>
          </a:p>
          <a:p>
            <a:pPr marL="171450" lvl="0" indent="-171450">
              <a:buFont typeface="Arial" panose="020B0604020202020204" pitchFamily="34" charset="0"/>
              <a:buChar char="•"/>
            </a:pPr>
            <a:r>
              <a:rPr lang="nl-NL" sz="1100" u="none" baseline="0" noProof="0" dirty="0" smtClean="0"/>
              <a:t>Bij de tweede (pin)transactie wordt geen geld gecreëerd; giraal </a:t>
            </a:r>
            <a:r>
              <a:rPr lang="nl-NL" sz="1100" baseline="0" noProof="0" dirty="0" smtClean="0"/>
              <a:t>geld wordt in chartaal geld omgezet.</a:t>
            </a:r>
          </a:p>
          <a:p>
            <a:pPr marL="171450" indent="-171450">
              <a:buFont typeface="Arial" panose="020B0604020202020204" pitchFamily="34" charset="0"/>
              <a:buChar char="•"/>
            </a:pPr>
            <a:endParaRPr lang="nl-NL" sz="1100" baseline="0" noProof="0" dirty="0" smtClean="0"/>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13</a:t>
            </a:fld>
            <a:endParaRPr lang="de-DE"/>
          </a:p>
        </p:txBody>
      </p:sp>
    </p:spTree>
    <p:extLst>
      <p:ext uri="{BB962C8B-B14F-4D97-AF65-F5344CB8AC3E}">
        <p14:creationId xmlns:p14="http://schemas.microsoft.com/office/powerpoint/2010/main" val="12626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Geldschepping vindt plaats wanneer krediet wordt opgenomen (hypothecair, bedrijfslening of simpelweg door besteding via roodstand).</a:t>
            </a:r>
          </a:p>
          <a:p>
            <a:pPr marL="171450" indent="-171450">
              <a:buFont typeface="Arial" panose="020B0604020202020204" pitchFamily="34" charset="0"/>
              <a:buChar char="•"/>
            </a:pPr>
            <a:r>
              <a:rPr lang="nl-NL" sz="1100" baseline="0" noProof="0" dirty="0" smtClean="0"/>
              <a:t>Omgekeerd vindt geldvernietiging plaats wanneer krediet wordt afbetaald.</a:t>
            </a:r>
          </a:p>
          <a:p>
            <a:pPr marL="628650" lvl="1" indent="-171450">
              <a:buFont typeface="Wingdings" panose="05000000000000000000" pitchFamily="2" charset="2"/>
              <a:buChar char="Ø"/>
            </a:pPr>
            <a:r>
              <a:rPr lang="nl-NL" sz="1100" baseline="0" noProof="0" dirty="0" smtClean="0"/>
              <a:t>De maatschappelijke geldhoeveelheid wordt daarom gedreven door de kredietvraag.</a:t>
            </a:r>
          </a:p>
          <a:p>
            <a:pPr marL="628650" lvl="1" indent="-171450">
              <a:buFont typeface="Wingdings" panose="05000000000000000000" pitchFamily="2" charset="2"/>
              <a:buChar char="Ø"/>
            </a:pPr>
            <a:r>
              <a:rPr lang="nl-NL" sz="1100" baseline="0" noProof="0" dirty="0" smtClean="0"/>
              <a:t>De maatschappelijke geldhoeveelheid wordt gedekt door verplichtingen van ondernemers, particulieren en overheden. Uiteindelijk wordt de geldhoeveelheid dus bepaald door het vertrouwen in onszelf en elkaar.</a:t>
            </a:r>
          </a:p>
          <a:p>
            <a:pPr marL="171450" lvl="0" indent="-171450">
              <a:buFont typeface="Arial" panose="020B0604020202020204" pitchFamily="34" charset="0"/>
              <a:buChar char="•"/>
            </a:pPr>
            <a:r>
              <a:rPr lang="nl-NL" sz="1100" baseline="0" noProof="0" dirty="0" smtClean="0"/>
              <a:t>Maar: bancaire kredietverlening moet een winstgevende rentemarge opleveren.</a:t>
            </a:r>
          </a:p>
          <a:p>
            <a:pPr marL="628650" lvl="1" indent="-171450">
              <a:buFont typeface="Wingdings" panose="05000000000000000000" pitchFamily="2" charset="2"/>
              <a:buChar char="Ø"/>
            </a:pPr>
            <a:r>
              <a:rPr lang="nl-NL" sz="1100" baseline="0" noProof="0" dirty="0" smtClean="0"/>
              <a:t>Banken moeten depositohouders afdoende rente bieden, anders kopen zij andere vermogenstitels.</a:t>
            </a:r>
          </a:p>
          <a:p>
            <a:pPr marL="1085850" lvl="2" indent="-171450">
              <a:buFont typeface="Wingdings" panose="05000000000000000000" pitchFamily="2" charset="2"/>
              <a:buChar char="§"/>
            </a:pPr>
            <a:r>
              <a:rPr lang="nl-NL" sz="1100" baseline="0" noProof="0" dirty="0" smtClean="0"/>
              <a:t>Door de unieke eigenschappen van geld als ruilmiddel en oppotmiddel (ultieme vorm van liquiditeit) kan de rente op deposito’s lager zijn dan andere vermogenstitels; de marginale waarde daarvan neemt echter af met de aangehouden hoeveelheid. Dit zet een rem op de totale omvang van het bankwezen (t.o.v. andere vormen van financiering) en daarmee ook de maatschappelijke geldhoeveelheid.</a:t>
            </a:r>
          </a:p>
          <a:p>
            <a:pPr marL="628650" lvl="1" indent="-171450">
              <a:buFont typeface="Wingdings" panose="05000000000000000000" pitchFamily="2" charset="2"/>
              <a:buChar char="Ø"/>
            </a:pPr>
            <a:r>
              <a:rPr lang="nl-NL" sz="1100" baseline="0" noProof="0" dirty="0" smtClean="0"/>
              <a:t>Banken moeten kredietafnemers marktconforme leenrentes bieden, anders kiezen zij voor andere financieringsbronnen (banken verliezen bijvoorbeeld marktaandeel in hypotheken ten koste van verzekeraars en pensioenfondsen).</a:t>
            </a:r>
          </a:p>
          <a:p>
            <a:pPr marL="171450" lvl="0" indent="-171450">
              <a:buFont typeface="Arial" panose="020B0604020202020204" pitchFamily="34" charset="0"/>
              <a:buChar char="•"/>
            </a:pPr>
            <a:r>
              <a:rPr lang="nl-NL" sz="1100" baseline="0" noProof="0" dirty="0" smtClean="0"/>
              <a:t>Conclusie: het geldscheppende vermogen van banken is afhankelijk van de vraag naar krediet en geld van hun klanten.</a:t>
            </a:r>
          </a:p>
          <a:p>
            <a:pPr marL="628650" lvl="1" indent="-171450">
              <a:buFont typeface="Wingdings" panose="05000000000000000000" pitchFamily="2" charset="2"/>
              <a:buChar char="Ø"/>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14</a:t>
            </a:fld>
            <a:endParaRPr lang="de-DE"/>
          </a:p>
        </p:txBody>
      </p:sp>
    </p:spTree>
    <p:extLst>
      <p:ext uri="{BB962C8B-B14F-4D97-AF65-F5344CB8AC3E}">
        <p14:creationId xmlns:p14="http://schemas.microsoft.com/office/powerpoint/2010/main" val="142583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Je kan het publiek vragen hoeveel cash zij zelf nu op zak hebben, versus hoeveel aan giraal geld zij op hun bank- en spaarrekening hebben staan.</a:t>
            </a:r>
          </a:p>
          <a:p>
            <a:pPr marL="171450" indent="-171450">
              <a:buFont typeface="Arial" panose="020B0604020202020204" pitchFamily="34" charset="0"/>
              <a:buChar char="•"/>
            </a:pPr>
            <a:r>
              <a:rPr lang="nl-NL" sz="1100" baseline="0" noProof="0" dirty="0" smtClean="0"/>
              <a:t>Chartaal geld (publiek) vertegenwoordigt slechts een klein deel van de maatschappelijke geldhoeveelheid in het Eurogebied (14% van M1, 10% van M2 en 9% van M3). De trend is dalende.</a:t>
            </a:r>
          </a:p>
          <a:p>
            <a:pPr marL="171450" indent="-171450">
              <a:buFont typeface="Arial" panose="020B0604020202020204" pitchFamily="34" charset="0"/>
              <a:buChar char="•"/>
            </a:pPr>
            <a:endParaRPr lang="nl-NL" sz="1100" baseline="0" noProof="0" dirty="0" smtClean="0"/>
          </a:p>
          <a:p>
            <a:pPr marL="171450" indent="-171450">
              <a:buFont typeface="Arial" panose="020B0604020202020204" pitchFamily="34" charset="0"/>
              <a:buChar char="•"/>
            </a:pPr>
            <a:r>
              <a:rPr lang="nl-NL" sz="1100" baseline="0" noProof="0" dirty="0" smtClean="0"/>
              <a:t>M0: De basisgeldhoeveelheid (bankbiljetten plus </a:t>
            </a:r>
            <a:r>
              <a:rPr lang="nl-NL" sz="1100" baseline="0" noProof="0" dirty="0" err="1" smtClean="0"/>
              <a:t>centralebankreserves</a:t>
            </a:r>
            <a:r>
              <a:rPr lang="nl-NL" sz="1100" baseline="0" noProof="0" dirty="0" smtClean="0"/>
              <a:t>)</a:t>
            </a:r>
          </a:p>
          <a:p>
            <a:pPr marL="171450" indent="-171450">
              <a:buFont typeface="Arial" panose="020B0604020202020204" pitchFamily="34" charset="0"/>
              <a:buChar char="•"/>
            </a:pPr>
            <a:r>
              <a:rPr lang="nl-NL" sz="1100" baseline="0" noProof="0" dirty="0" smtClean="0"/>
              <a:t>M1: Chartaal plus giraal geld in handen van het publiek (</a:t>
            </a:r>
            <a:r>
              <a:rPr lang="nl-NL" sz="1100" baseline="0" noProof="0" dirty="0" err="1" smtClean="0"/>
              <a:t>centralebankreserves</a:t>
            </a:r>
            <a:r>
              <a:rPr lang="nl-NL" sz="1100" baseline="0" noProof="0" dirty="0" smtClean="0"/>
              <a:t> vallen hierbuiten).</a:t>
            </a:r>
          </a:p>
          <a:p>
            <a:pPr marL="171450" indent="-171450">
              <a:buFont typeface="Arial" panose="020B0604020202020204" pitchFamily="34" charset="0"/>
              <a:buChar char="•"/>
            </a:pPr>
            <a:r>
              <a:rPr lang="nl-NL" sz="1100" baseline="0" noProof="0" dirty="0" smtClean="0"/>
              <a:t>M2: M1 + spaartegoeden looptijd tot 2 jaar + spaartegoeden met looptijd voorbij 2 jaar met een opzegtermijn van maximaal 3 maanden.</a:t>
            </a:r>
          </a:p>
          <a:p>
            <a:pPr marL="171450" indent="-171450">
              <a:buFont typeface="Arial" panose="020B0604020202020204" pitchFamily="34" charset="0"/>
              <a:buChar char="•"/>
            </a:pPr>
            <a:r>
              <a:rPr lang="nl-NL" sz="1100" baseline="0" noProof="0" dirty="0" smtClean="0"/>
              <a:t>M3: M2 plus ‘grootzakelijk geld’ – i.e. liquide middelen voor professionele marktpartijen die te groot zijn voor depositogarantiestelsel (</a:t>
            </a:r>
            <a:r>
              <a:rPr lang="nl-NL" sz="1100" baseline="0" noProof="0" dirty="0" err="1" smtClean="0"/>
              <a:t>repo’s</a:t>
            </a:r>
            <a:r>
              <a:rPr lang="nl-NL" sz="1100" baseline="0" noProof="0" dirty="0" smtClean="0"/>
              <a:t>, aandelen in geldmarktfondsen en obligaties tot 2 jaar).</a:t>
            </a:r>
          </a:p>
          <a:p>
            <a:pPr marL="171450" indent="-171450">
              <a:buFont typeface="Arial" panose="020B0604020202020204" pitchFamily="34" charset="0"/>
              <a:buChar char="•"/>
            </a:pPr>
            <a:endParaRPr lang="nl-NL" sz="1100" baseline="0" noProof="0" dirty="0" smtClean="0"/>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15</a:t>
            </a:fld>
            <a:endParaRPr lang="de-DE"/>
          </a:p>
        </p:txBody>
      </p:sp>
    </p:spTree>
    <p:extLst>
      <p:ext uri="{BB962C8B-B14F-4D97-AF65-F5344CB8AC3E}">
        <p14:creationId xmlns:p14="http://schemas.microsoft.com/office/powerpoint/2010/main" val="411991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noProof="0" dirty="0" smtClean="0"/>
              <a:t>Logica</a:t>
            </a:r>
            <a:r>
              <a:rPr lang="nl-NL" sz="1100" baseline="0" noProof="0" dirty="0" smtClean="0"/>
              <a:t> van het financieel stelsel: decentrale kredietverlening – en dus geldschepping! – binnen publieke waarborgen. </a:t>
            </a:r>
          </a:p>
          <a:p>
            <a:pPr marL="171450" indent="-171450">
              <a:buFont typeface="Arial" panose="020B0604020202020204" pitchFamily="34" charset="0"/>
              <a:buChar char="•"/>
            </a:pPr>
            <a:r>
              <a:rPr lang="nl-NL" sz="1100" baseline="0" noProof="0" dirty="0" smtClean="0"/>
              <a:t>Centrale bank stuurt financiële condities (o.a. de vraag naar krediet en geld wordt zo beïnvloed) om prijsstabiliteit te waarborgen.</a:t>
            </a:r>
          </a:p>
          <a:p>
            <a:pPr marL="628650" lvl="1" indent="-171450">
              <a:buFont typeface="Arial" panose="020B0604020202020204" pitchFamily="34" charset="0"/>
              <a:buChar char="•"/>
            </a:pPr>
            <a:r>
              <a:rPr lang="nl-NL" sz="1100" baseline="0" noProof="0" dirty="0" smtClean="0"/>
              <a:t>Het doel van het aankoopprogramma is om lange rentes te drukken en daarmee uitleenrentes van banken.</a:t>
            </a:r>
          </a:p>
          <a:p>
            <a:pPr marL="628650" lvl="1" indent="-171450">
              <a:buFont typeface="Arial" panose="020B0604020202020204" pitchFamily="34" charset="0"/>
              <a:buChar char="•"/>
            </a:pPr>
            <a:r>
              <a:rPr lang="nl-NL" sz="1100" baseline="0" noProof="0" dirty="0" smtClean="0"/>
              <a:t>Dat is gelukt: hypotheekrentes liggen op recorddieptes en de kredietgroei in het eurogebied is weer positief. </a:t>
            </a:r>
          </a:p>
          <a:p>
            <a:pPr marL="171450" indent="-171450">
              <a:buFont typeface="Arial" panose="020B0604020202020204" pitchFamily="34" charset="0"/>
              <a:buChar char="•"/>
            </a:pPr>
            <a:r>
              <a:rPr lang="nl-NL" sz="1100" baseline="0" noProof="0" dirty="0" smtClean="0"/>
              <a:t>Het depositogarantiestelsel, banktoezicht en </a:t>
            </a:r>
            <a:r>
              <a:rPr lang="nl-NL" sz="1100" baseline="0" noProof="0" dirty="0" err="1" smtClean="0"/>
              <a:t>lender</a:t>
            </a:r>
            <a:r>
              <a:rPr lang="nl-NL" sz="1100" baseline="0" noProof="0" dirty="0" smtClean="0"/>
              <a:t>-of-last-resort-functie van de centrale bank houden de depositobasis van commerciële banken stabiel. Zo kunnen bedrijven, huishouden en overheden langjarig lenen en tegelijkertijd toch over direct opvraagbare tegoeden beschikken. </a:t>
            </a:r>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16</a:t>
            </a:fld>
            <a:endParaRPr lang="de-DE"/>
          </a:p>
        </p:txBody>
      </p:sp>
    </p:spTree>
    <p:extLst>
      <p:ext uri="{BB962C8B-B14F-4D97-AF65-F5344CB8AC3E}">
        <p14:creationId xmlns:p14="http://schemas.microsoft.com/office/powerpoint/2010/main" val="111718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aseline="0" noProof="0" dirty="0" smtClean="0"/>
              <a:t>Conclusie: ook al vindt geldschepping en kredietverlening voornamelijk privaat plaats, de publieke sector (en met name de centrale bank) leidt dit proces op de achtergrond in goede banen.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aseline="0" noProof="0" dirty="0" smtClean="0"/>
              <a:t>De ECB waarborgt via haar monetair beleid prijsstabiliteit in het Eurogebied.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aseline="0" noProof="0" dirty="0" smtClean="0"/>
              <a:t>Samen met banktoezicht en depositogarantiestelsel wordt zo het vertrouwen in geld ondersteunt.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aseline="0" noProof="0" dirty="0" smtClean="0"/>
              <a:t>Vertrouwen is cruciaal voor het functioneren van het geldwezen. Centrale banken hebben de afgelopen decennia een reputatie opgebouwd als hoeder van het financieel stelsel en prijsstabiliteit. Daar moet zuinig mee om gesprongen worden.</a:t>
            </a:r>
          </a:p>
          <a:p>
            <a:endParaRPr lang="de-CH" sz="110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17</a:t>
            </a:fld>
            <a:endParaRPr lang="de-DE"/>
          </a:p>
        </p:txBody>
      </p:sp>
    </p:spTree>
    <p:extLst>
      <p:ext uri="{BB962C8B-B14F-4D97-AF65-F5344CB8AC3E}">
        <p14:creationId xmlns:p14="http://schemas.microsoft.com/office/powerpoint/2010/main" val="116053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noProof="0" dirty="0" smtClean="0"/>
              <a:t>In navolging van</a:t>
            </a:r>
            <a:r>
              <a:rPr lang="nl-NL" sz="1100" baseline="0" noProof="0" dirty="0" smtClean="0"/>
              <a:t> de crisis zijn verschillende alternatieven voorgesteld die het financieel stelsel stabiel, efficiënter of integerder zouden maken:</a:t>
            </a:r>
          </a:p>
          <a:p>
            <a:pPr marL="742950" lvl="1" indent="-285750">
              <a:buFont typeface="+mj-lt"/>
              <a:buAutoNum type="romanLcPeriod"/>
            </a:pPr>
            <a:r>
              <a:rPr lang="nl-NL" sz="1100" noProof="0" dirty="0" smtClean="0"/>
              <a:t>Een geldstelsel</a:t>
            </a:r>
            <a:r>
              <a:rPr lang="nl-NL" sz="1100" baseline="0" noProof="0" dirty="0" smtClean="0"/>
              <a:t> zonder cash.</a:t>
            </a:r>
          </a:p>
          <a:p>
            <a:pPr marL="742950" lvl="1" indent="-285750">
              <a:buFont typeface="+mj-lt"/>
              <a:buAutoNum type="romanLcPeriod"/>
            </a:pPr>
            <a:r>
              <a:rPr lang="nl-NL" sz="1100" baseline="0" noProof="0" dirty="0" smtClean="0"/>
              <a:t>Burgers de mogelijkheid geven om digital </a:t>
            </a:r>
            <a:r>
              <a:rPr lang="nl-NL" sz="1100" baseline="0" noProof="0" dirty="0" err="1" smtClean="0"/>
              <a:t>centralebankgeld</a:t>
            </a:r>
            <a:r>
              <a:rPr lang="nl-NL" sz="1100" baseline="0" noProof="0" dirty="0" smtClean="0"/>
              <a:t> aan te houden (een rekening bij DNB).</a:t>
            </a:r>
          </a:p>
          <a:p>
            <a:pPr marL="742950" lvl="1" indent="-285750">
              <a:buFont typeface="+mj-lt"/>
              <a:buAutoNum type="romanLcPeriod"/>
            </a:pPr>
            <a:r>
              <a:rPr lang="nl-NL" sz="1100" baseline="0" noProof="0" dirty="0" smtClean="0"/>
              <a:t>Banken de mogelijkheid tot wederzijdse schuldaanvaarding ontnemen door hen tot een 100%-dekking van geld met saldo bij de centrale bank te verplichten (equivalent aan alleen nog maar bankieren bij DNB). </a:t>
            </a:r>
            <a:endParaRPr lang="nl-NL" sz="110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18</a:t>
            </a:fld>
            <a:endParaRPr lang="de-DE"/>
          </a:p>
        </p:txBody>
      </p:sp>
    </p:spTree>
    <p:extLst>
      <p:ext uri="{BB962C8B-B14F-4D97-AF65-F5344CB8AC3E}">
        <p14:creationId xmlns:p14="http://schemas.microsoft.com/office/powerpoint/2010/main" val="251868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noProof="0" dirty="0" smtClean="0"/>
              <a:t>Grafiek uit het </a:t>
            </a:r>
            <a:r>
              <a:rPr lang="nl-NL" sz="1100" noProof="0" dirty="0" err="1" smtClean="0"/>
              <a:t>DNBulletin</a:t>
            </a:r>
            <a:r>
              <a:rPr lang="nl-NL" sz="1100" noProof="0" dirty="0" smtClean="0"/>
              <a:t>:</a:t>
            </a:r>
            <a:r>
              <a:rPr lang="nl-NL" sz="1100" baseline="0" noProof="0" dirty="0" smtClean="0"/>
              <a:t> Aandeel contante betalingen aan de kassa daalt naar 45% (april 2017).</a:t>
            </a:r>
          </a:p>
          <a:p>
            <a:pPr marL="171450" indent="-171450">
              <a:buFont typeface="Arial" panose="020B0604020202020204" pitchFamily="34" charset="0"/>
              <a:buChar char="•"/>
            </a:pPr>
            <a:r>
              <a:rPr lang="nl-NL" sz="1100" baseline="0" noProof="0" dirty="0" smtClean="0"/>
              <a:t>Inmiddels is het aandeel gedaald naar 40%. Zie het </a:t>
            </a:r>
            <a:r>
              <a:rPr lang="nl-NL" sz="1100" baseline="0" noProof="0" dirty="0" err="1" smtClean="0"/>
              <a:t>DNBulletin</a:t>
            </a:r>
            <a:r>
              <a:rPr lang="nl-NL" sz="1100" baseline="0" noProof="0" dirty="0" smtClean="0"/>
              <a:t>: Aandeel pinbetalingen aan de kassa overschrijdt 60%-grens (oktober 2018).</a:t>
            </a:r>
          </a:p>
          <a:p>
            <a:pPr marL="171450" indent="-171450">
              <a:buFont typeface="Arial" panose="020B0604020202020204" pitchFamily="34" charset="0"/>
              <a:buChar char="•"/>
            </a:pPr>
            <a:r>
              <a:rPr lang="nl-NL" sz="1100" baseline="0" noProof="0" dirty="0" smtClean="0"/>
              <a:t>Tegelijkertijd is de verwachting dat er de komende 10 jaar nog contant betaald wordt.</a:t>
            </a:r>
          </a:p>
          <a:p>
            <a:pPr marL="628650" lvl="1" indent="-171450">
              <a:buFont typeface="Arial" panose="020B0604020202020204" pitchFamily="34" charset="0"/>
              <a:buChar char="•"/>
            </a:pPr>
            <a:r>
              <a:rPr lang="nl-NL" sz="1100" baseline="0" noProof="0" dirty="0" smtClean="0"/>
              <a:t>DNB, is samenwerking met andere betrokkenen, spannen zich in om de beschikbaarheid en acceptatie van contant geld op peil te houden. </a:t>
            </a:r>
          </a:p>
          <a:p>
            <a:pPr marL="0" indent="0">
              <a:buFont typeface="Arial" panose="020B0604020202020204" pitchFamily="34" charset="0"/>
              <a:buNone/>
            </a:pPr>
            <a:endParaRPr lang="nl-NL" sz="110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19</a:t>
            </a:fld>
            <a:endParaRPr lang="de-DE"/>
          </a:p>
        </p:txBody>
      </p:sp>
    </p:spTree>
    <p:extLst>
      <p:ext uri="{BB962C8B-B14F-4D97-AF65-F5344CB8AC3E}">
        <p14:creationId xmlns:p14="http://schemas.microsoft.com/office/powerpoint/2010/main" val="219914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De</a:t>
            </a:r>
            <a:r>
              <a:rPr lang="en-GB" baseline="0" dirty="0" smtClean="0"/>
              <a:t> WRR </a:t>
            </a:r>
            <a:r>
              <a:rPr lang="en-GB" baseline="0" dirty="0" err="1" smtClean="0"/>
              <a:t>presenteerde</a:t>
            </a:r>
            <a:r>
              <a:rPr lang="en-GB" baseline="0" dirty="0" smtClean="0"/>
              <a:t> </a:t>
            </a:r>
            <a:r>
              <a:rPr lang="en-GB" baseline="0" dirty="0" err="1" smtClean="0"/>
              <a:t>gisteren</a:t>
            </a:r>
            <a:r>
              <a:rPr lang="en-GB" baseline="0" dirty="0" smtClean="0"/>
              <a:t> (</a:t>
            </a:r>
            <a:r>
              <a:rPr lang="en-GB" baseline="0" dirty="0" err="1" smtClean="0"/>
              <a:t>donderdag</a:t>
            </a:r>
            <a:r>
              <a:rPr lang="en-GB" baseline="0" dirty="0" smtClean="0"/>
              <a:t> 17 </a:t>
            </a:r>
            <a:r>
              <a:rPr lang="en-GB" baseline="0" dirty="0" err="1" smtClean="0"/>
              <a:t>januari</a:t>
            </a:r>
            <a:r>
              <a:rPr lang="en-GB" baseline="0" dirty="0" smtClean="0"/>
              <a:t>) </a:t>
            </a:r>
            <a:r>
              <a:rPr lang="en-GB" baseline="0" dirty="0" err="1" smtClean="0"/>
              <a:t>haar</a:t>
            </a:r>
            <a:r>
              <a:rPr lang="en-GB" baseline="0" dirty="0" smtClean="0"/>
              <a:t> rapport over </a:t>
            </a:r>
            <a:r>
              <a:rPr lang="en-GB" baseline="0" dirty="0" err="1" smtClean="0"/>
              <a:t>geldschepping</a:t>
            </a:r>
            <a:r>
              <a:rPr lang="en-GB" baseline="0" dirty="0" smtClean="0"/>
              <a:t>: </a:t>
            </a:r>
            <a:r>
              <a:rPr lang="nl-NL" sz="1200" i="1" kern="1200" dirty="0" smtClean="0">
                <a:solidFill>
                  <a:schemeClr val="tx1"/>
                </a:solidFill>
                <a:effectLst/>
                <a:latin typeface="+mn-lt"/>
                <a:ea typeface="+mn-ea"/>
                <a:cs typeface="+mn-cs"/>
              </a:rPr>
              <a:t>Geld en schuld: de publieke rol van banken</a:t>
            </a:r>
            <a:r>
              <a:rPr lang="en-GB" baseline="0" dirty="0" smtClean="0"/>
              <a:t>. </a:t>
            </a:r>
            <a:r>
              <a:rPr lang="en-GB" baseline="0" dirty="0" err="1" smtClean="0"/>
              <a:t>Daarmee</a:t>
            </a:r>
            <a:r>
              <a:rPr lang="en-GB" baseline="0" dirty="0" smtClean="0"/>
              <a:t> </a:t>
            </a:r>
            <a:r>
              <a:rPr lang="en-GB" baseline="0" dirty="0" err="1" smtClean="0"/>
              <a:t>zal</a:t>
            </a:r>
            <a:r>
              <a:rPr lang="en-GB" baseline="0" dirty="0" smtClean="0"/>
              <a:t> </a:t>
            </a:r>
            <a:r>
              <a:rPr lang="en-GB" baseline="0" dirty="0" err="1" smtClean="0"/>
              <a:t>dit</a:t>
            </a:r>
            <a:r>
              <a:rPr lang="en-GB" baseline="0" dirty="0" smtClean="0"/>
              <a:t> </a:t>
            </a:r>
            <a:r>
              <a:rPr lang="en-GB" baseline="0" dirty="0" err="1" smtClean="0"/>
              <a:t>thema</a:t>
            </a:r>
            <a:r>
              <a:rPr lang="en-GB" baseline="0" dirty="0" smtClean="0"/>
              <a:t> </a:t>
            </a:r>
            <a:r>
              <a:rPr lang="en-GB" baseline="0" dirty="0" err="1" smtClean="0"/>
              <a:t>binnenkort</a:t>
            </a:r>
            <a:r>
              <a:rPr lang="en-GB" baseline="0" dirty="0" smtClean="0"/>
              <a:t> </a:t>
            </a:r>
            <a:r>
              <a:rPr lang="en-GB" baseline="0" dirty="0" err="1" smtClean="0"/>
              <a:t>besproken</a:t>
            </a:r>
            <a:r>
              <a:rPr lang="en-GB" baseline="0" dirty="0" smtClean="0"/>
              <a:t> </a:t>
            </a:r>
            <a:r>
              <a:rPr lang="en-GB" baseline="0" dirty="0" err="1" smtClean="0"/>
              <a:t>worden</a:t>
            </a:r>
            <a:r>
              <a:rPr lang="en-GB" baseline="0" dirty="0" smtClean="0"/>
              <a:t> in de </a:t>
            </a:r>
            <a:r>
              <a:rPr lang="en-GB" baseline="0" dirty="0" err="1" smtClean="0"/>
              <a:t>politiek</a:t>
            </a:r>
            <a:r>
              <a:rPr lang="en-GB" baseline="0" dirty="0" smtClean="0"/>
              <a:t> </a:t>
            </a:r>
            <a:r>
              <a:rPr lang="en-GB" baseline="0" dirty="0" err="1" smtClean="0"/>
              <a:t>en</a:t>
            </a:r>
            <a:r>
              <a:rPr lang="en-GB" baseline="0" dirty="0" smtClean="0"/>
              <a:t> het </a:t>
            </a:r>
            <a:r>
              <a:rPr lang="en-GB" baseline="0" dirty="0" err="1" smtClean="0"/>
              <a:t>publiek</a:t>
            </a:r>
            <a:r>
              <a:rPr lang="en-GB" baseline="0" dirty="0" smtClean="0"/>
              <a:t> </a:t>
            </a:r>
            <a:r>
              <a:rPr lang="en-GB" baseline="0" dirty="0" err="1" smtClean="0"/>
              <a:t>debat</a:t>
            </a:r>
            <a:r>
              <a:rPr lang="en-GB" baseline="0" dirty="0" smtClean="0"/>
              <a:t>.</a:t>
            </a:r>
            <a:endParaRPr lang="en-GB"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a:t>
            </a:fld>
            <a:endParaRPr lang="de-DE"/>
          </a:p>
        </p:txBody>
      </p:sp>
    </p:spTree>
    <p:extLst>
      <p:ext uri="{BB962C8B-B14F-4D97-AF65-F5344CB8AC3E}">
        <p14:creationId xmlns:p14="http://schemas.microsoft.com/office/powerpoint/2010/main" val="1176298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noProof="0" dirty="0" smtClean="0"/>
              <a:t>In</a:t>
            </a:r>
            <a:r>
              <a:rPr lang="nl-NL" sz="1100" baseline="0" noProof="0" dirty="0" smtClean="0"/>
              <a:t> Zweden verwachte de centrale bank dat medio jaren ’20 vrijwel volledig uit circulatie verdwijnt.</a:t>
            </a:r>
          </a:p>
          <a:p>
            <a:pPr marL="171450" indent="-171450">
              <a:buFont typeface="Arial" panose="020B0604020202020204" pitchFamily="34" charset="0"/>
              <a:buChar char="•"/>
            </a:pPr>
            <a:r>
              <a:rPr lang="nl-NL" sz="1100" baseline="0" noProof="0" dirty="0" smtClean="0"/>
              <a:t>Dat zou betekenen dat het publiek alleen nog maar </a:t>
            </a:r>
            <a:r>
              <a:rPr lang="nl-NL" sz="1100" baseline="0" noProof="0" dirty="0" err="1" smtClean="0"/>
              <a:t>commercieelbankgeld</a:t>
            </a:r>
            <a:r>
              <a:rPr lang="nl-NL" sz="1100" baseline="0" noProof="0" dirty="0" smtClean="0"/>
              <a:t> zou aanhouden. Geldschepping zou daarmee volledig privaat worden (maar: onverminderd tegen publieke waarborgen).</a:t>
            </a:r>
          </a:p>
          <a:p>
            <a:pPr marL="171450" indent="-171450">
              <a:buFont typeface="Arial" panose="020B0604020202020204" pitchFamily="34" charset="0"/>
              <a:buChar char="•"/>
            </a:pPr>
            <a:r>
              <a:rPr lang="nl-NL" sz="1100" baseline="0" noProof="0" dirty="0" smtClean="0"/>
              <a:t>De </a:t>
            </a:r>
            <a:r>
              <a:rPr lang="nl-NL" sz="1100" baseline="0" noProof="0" dirty="0" err="1" smtClean="0"/>
              <a:t>Riksbank</a:t>
            </a:r>
            <a:r>
              <a:rPr lang="nl-NL" sz="1100" baseline="0" noProof="0" dirty="0" smtClean="0"/>
              <a:t> onderzoekt daarmee of het een “e-</a:t>
            </a:r>
            <a:r>
              <a:rPr lang="nl-NL" sz="1100" baseline="0" noProof="0" dirty="0" err="1" smtClean="0"/>
              <a:t>krona</a:t>
            </a:r>
            <a:r>
              <a:rPr lang="nl-NL" sz="1100" baseline="0" noProof="0" dirty="0" smtClean="0"/>
              <a:t>” zou moeten uitgeven: digitaal </a:t>
            </a:r>
            <a:r>
              <a:rPr lang="nl-NL" sz="1100" baseline="0" noProof="0" dirty="0" err="1" smtClean="0"/>
              <a:t>centralebankgeld</a:t>
            </a:r>
            <a:r>
              <a:rPr lang="nl-NL" sz="1100" baseline="0" noProof="0" dirty="0" smtClean="0"/>
              <a:t> in het jargon (centrale bank digital </a:t>
            </a:r>
            <a:r>
              <a:rPr lang="nl-NL" sz="1100" baseline="0" noProof="0" dirty="0" err="1" smtClean="0"/>
              <a:t>currency</a:t>
            </a:r>
            <a:r>
              <a:rPr lang="nl-NL" sz="1100" baseline="0" noProof="0" dirty="0" smtClean="0"/>
              <a:t>).</a:t>
            </a:r>
            <a:endParaRPr lang="nl-NL" sz="110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20</a:t>
            </a:fld>
            <a:endParaRPr lang="de-DE"/>
          </a:p>
        </p:txBody>
      </p:sp>
    </p:spTree>
    <p:extLst>
      <p:ext uri="{BB962C8B-B14F-4D97-AF65-F5344CB8AC3E}">
        <p14:creationId xmlns:p14="http://schemas.microsoft.com/office/powerpoint/2010/main" val="304786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noProof="0" dirty="0" smtClean="0"/>
              <a:t>Door CBDC</a:t>
            </a:r>
            <a:r>
              <a:rPr lang="nl-NL" sz="1100" baseline="0" noProof="0" dirty="0" smtClean="0"/>
              <a:t> uit te geven krijgt het publiek naast chartaal (bankbiljetten) ook toegang tot giraal </a:t>
            </a:r>
            <a:r>
              <a:rPr lang="nl-NL" sz="1100" baseline="0" noProof="0" dirty="0" err="1" smtClean="0"/>
              <a:t>centralebankgeld</a:t>
            </a:r>
            <a:r>
              <a:rPr lang="nl-NL" sz="1100" baseline="0" noProof="0" dirty="0" smtClean="0"/>
              <a:t>.</a:t>
            </a:r>
          </a:p>
          <a:p>
            <a:pPr marL="171450" indent="-171450">
              <a:buFont typeface="Arial" panose="020B0604020202020204" pitchFamily="34" charset="0"/>
              <a:buChar char="•"/>
            </a:pPr>
            <a:r>
              <a:rPr lang="nl-NL" sz="1100" baseline="0" noProof="0" dirty="0" smtClean="0"/>
              <a:t>Momenteel is de toegang tot giraal </a:t>
            </a:r>
            <a:r>
              <a:rPr lang="nl-NL" sz="1100" baseline="0" noProof="0" dirty="0" err="1" smtClean="0"/>
              <a:t>centralebankgeld</a:t>
            </a:r>
            <a:r>
              <a:rPr lang="nl-NL" sz="1100" baseline="0" noProof="0" dirty="0" smtClean="0"/>
              <a:t> beperkt tot banken, overheden, buitenlandse centrale banken en enkele markt-infrastructuuraanbieders.</a:t>
            </a:r>
          </a:p>
          <a:p>
            <a:pPr marL="628650" lvl="1" indent="-171450">
              <a:buFont typeface="Courier New" panose="02070309020205020404" pitchFamily="49" charset="0"/>
              <a:buChar char="o"/>
            </a:pPr>
            <a:r>
              <a:rPr lang="nl-NL" sz="1100" baseline="0" noProof="0" dirty="0" smtClean="0"/>
              <a:t>De centrale bank fungeert nu als “</a:t>
            </a:r>
            <a:r>
              <a:rPr lang="nl-NL" sz="1100" i="1" baseline="0" noProof="0" dirty="0" err="1" smtClean="0"/>
              <a:t>bankers</a:t>
            </a:r>
            <a:r>
              <a:rPr lang="nl-NL" sz="1100" i="1" baseline="0" noProof="0" dirty="0" smtClean="0"/>
              <a:t>’ bank</a:t>
            </a:r>
            <a:r>
              <a:rPr lang="nl-NL" sz="1100" baseline="0" noProof="0" dirty="0" smtClean="0"/>
              <a:t>”.</a:t>
            </a:r>
          </a:p>
          <a:p>
            <a:pPr marL="171450" lvl="0" indent="-171450">
              <a:buFont typeface="Arial" panose="020B0604020202020204" pitchFamily="34" charset="0"/>
              <a:buChar char="•"/>
            </a:pPr>
            <a:r>
              <a:rPr lang="nl-NL" sz="1100" baseline="0" noProof="0" dirty="0" smtClean="0"/>
              <a:t>CBDC zou </a:t>
            </a:r>
            <a:r>
              <a:rPr lang="nl-NL" sz="1100" u="none" baseline="0" noProof="0" dirty="0" smtClean="0"/>
              <a:t>naast (giraal) commercieel bankgeld bestaan. Geldschepping ‘door commerciële banken’ blijft dus mogelijk. </a:t>
            </a:r>
          </a:p>
          <a:p>
            <a:pPr marL="628650" lvl="1" indent="-171450">
              <a:buFont typeface="Courier New" panose="02070309020205020404" pitchFamily="49" charset="0"/>
              <a:buChar char="o"/>
            </a:pPr>
            <a:r>
              <a:rPr lang="nl-NL" sz="1100" u="none" baseline="0" noProof="0" dirty="0" smtClean="0"/>
              <a:t>Maar: geld scheppen we voornamelijk zelf (hypotheek, persoonlijke lening, roodstand). Commerciële banken faciliteren dit enkel via hun balans.</a:t>
            </a:r>
          </a:p>
          <a:p>
            <a:pPr marL="628650" lvl="1" indent="-171450">
              <a:buFont typeface="Courier New" panose="02070309020205020404" pitchFamily="49" charset="0"/>
              <a:buChar char="o"/>
            </a:pPr>
            <a:r>
              <a:rPr lang="nl-NL" sz="1100" u="none" baseline="0" noProof="0" dirty="0" smtClean="0"/>
              <a:t>Centrale banken blijven via het monetair beleid de voorwaarden sturen waartegen geld gecreëerd kan worden (bankuitleenrentes).</a:t>
            </a:r>
          </a:p>
          <a:p>
            <a:pPr marL="171450" lvl="0" indent="-171450">
              <a:buFont typeface="Arial" panose="020B0604020202020204" pitchFamily="34" charset="0"/>
              <a:buChar char="•"/>
            </a:pPr>
            <a:r>
              <a:rPr lang="nl-NL" sz="1100" u="none" baseline="0" noProof="0" dirty="0" smtClean="0"/>
              <a:t>Er zijn verschillende varianten van breed beschikbaar </a:t>
            </a:r>
            <a:r>
              <a:rPr lang="nl-NL" sz="1100" baseline="0" noProof="0" dirty="0" smtClean="0"/>
              <a:t>giraal </a:t>
            </a:r>
            <a:r>
              <a:rPr lang="nl-NL" sz="1100" baseline="0" noProof="0" dirty="0" err="1" smtClean="0"/>
              <a:t>centralebankgeld</a:t>
            </a:r>
            <a:r>
              <a:rPr lang="nl-NL" sz="1100" baseline="0" noProof="0" dirty="0" smtClean="0"/>
              <a:t> mogelijk:</a:t>
            </a:r>
          </a:p>
          <a:p>
            <a:pPr marL="628650" lvl="1" indent="-171450">
              <a:buFont typeface="Arial" panose="020B0604020202020204" pitchFamily="34" charset="0"/>
              <a:buChar char="•"/>
            </a:pPr>
            <a:r>
              <a:rPr lang="nl-NL" sz="1100" baseline="0" noProof="0" dirty="0" smtClean="0"/>
              <a:t>Anoniem of niet? (Maar: moet compatibel zijn met anti-witwasregelgeving)</a:t>
            </a:r>
          </a:p>
          <a:p>
            <a:pPr marL="628650" lvl="1" indent="-171450">
              <a:buFont typeface="Arial" panose="020B0604020202020204" pitchFamily="34" charset="0"/>
              <a:buChar char="•"/>
            </a:pPr>
            <a:r>
              <a:rPr lang="nl-NL" sz="1100" baseline="0" noProof="0" dirty="0" smtClean="0"/>
              <a:t>Vergoed tegen de beleidsrente of met afslag?</a:t>
            </a:r>
          </a:p>
          <a:p>
            <a:pPr marL="628650" lvl="1" indent="-171450">
              <a:buFont typeface="Arial" panose="020B0604020202020204" pitchFamily="34" charset="0"/>
              <a:buChar char="•"/>
            </a:pPr>
            <a:r>
              <a:rPr lang="nl-NL" sz="1100" baseline="0" noProof="0" dirty="0" smtClean="0"/>
              <a:t>Met of zonder kwantitatieve limiet? (Bovengrens depositogarantiestelsel?)</a:t>
            </a:r>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21</a:t>
            </a:fld>
            <a:endParaRPr lang="de-DE"/>
          </a:p>
        </p:txBody>
      </p:sp>
    </p:spTree>
    <p:extLst>
      <p:ext uri="{BB962C8B-B14F-4D97-AF65-F5344CB8AC3E}">
        <p14:creationId xmlns:p14="http://schemas.microsoft.com/office/powerpoint/2010/main" val="18496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sz="1100" b="1" noProof="0" dirty="0" smtClean="0"/>
              <a:t>Brede(re) toegang tot </a:t>
            </a:r>
            <a:r>
              <a:rPr lang="nl-NL" sz="1100" b="1" noProof="0" dirty="0" err="1" smtClean="0"/>
              <a:t>centralebankgeld</a:t>
            </a:r>
            <a:r>
              <a:rPr lang="nl-NL" sz="1100" b="1" noProof="0" dirty="0" smtClean="0"/>
              <a:t> is geen nieuw idee:</a:t>
            </a:r>
          </a:p>
          <a:p>
            <a:pPr marL="171450" indent="-171450">
              <a:buFont typeface="Arial" panose="020B0604020202020204" pitchFamily="34" charset="0"/>
              <a:buChar char="•"/>
            </a:pPr>
            <a:r>
              <a:rPr lang="nl-NL" sz="1100" noProof="0" dirty="0" smtClean="0"/>
              <a:t>In de 19e en 20e eeuw hadden meer partijen toegang tot giraal </a:t>
            </a:r>
            <a:r>
              <a:rPr lang="nl-NL" sz="1100" noProof="0" dirty="0" err="1" smtClean="0"/>
              <a:t>centralebankgeld</a:t>
            </a:r>
            <a:r>
              <a:rPr lang="nl-NL" sz="1100" noProof="0" dirty="0" smtClean="0"/>
              <a:t>.</a:t>
            </a:r>
          </a:p>
          <a:p>
            <a:pPr marL="171450" indent="-171450">
              <a:buFont typeface="Arial" panose="020B0604020202020204" pitchFamily="34" charset="0"/>
              <a:buChar char="•"/>
            </a:pPr>
            <a:r>
              <a:rPr lang="nl-NL" sz="1100" noProof="0" dirty="0" smtClean="0"/>
              <a:t>Brede toegang eerder voorgesteld (bijv. James Tobin in 1982) </a:t>
            </a:r>
            <a:endParaRPr lang="nl-NL" sz="1100" b="1" noProof="0" dirty="0" smtClean="0"/>
          </a:p>
          <a:p>
            <a:pPr marL="0" indent="0">
              <a:buFont typeface="Arial" panose="020B0604020202020204" pitchFamily="34" charset="0"/>
              <a:buNone/>
            </a:pPr>
            <a:endParaRPr lang="nl-NL" sz="1100" b="1" noProof="0" dirty="0" smtClean="0"/>
          </a:p>
          <a:p>
            <a:pPr marL="0" indent="0">
              <a:buFont typeface="Arial" panose="020B0604020202020204" pitchFamily="34" charset="0"/>
              <a:buNone/>
            </a:pPr>
            <a:r>
              <a:rPr lang="nl-NL" sz="1100" b="1" noProof="0" dirty="0" smtClean="0"/>
              <a:t>Achtergrond</a:t>
            </a:r>
            <a:r>
              <a:rPr lang="nl-NL" sz="1100" b="1" baseline="0" noProof="0" dirty="0" smtClean="0"/>
              <a:t> bij de 4 redenen:</a:t>
            </a:r>
            <a:endParaRPr lang="nl-NL" sz="1100" b="1" noProof="0" dirty="0" smtClean="0"/>
          </a:p>
          <a:p>
            <a:pPr marL="171450" indent="-171450">
              <a:buFont typeface="Arial" panose="020B0604020202020204" pitchFamily="34" charset="0"/>
              <a:buChar char="•"/>
            </a:pPr>
            <a:r>
              <a:rPr lang="nl-NL" sz="1100" noProof="0" dirty="0" smtClean="0"/>
              <a:t>In Scandinavische</a:t>
            </a:r>
            <a:r>
              <a:rPr lang="nl-NL" sz="1100" baseline="0" noProof="0" dirty="0" smtClean="0"/>
              <a:t> landen – maar ook Nederland! – loopt het gebruik van contant geld terug. In het Eurogebied als geheel is hier nog geen sprake van. </a:t>
            </a:r>
            <a:r>
              <a:rPr lang="nl-NL" sz="1100" baseline="0" noProof="0" dirty="0" err="1" smtClean="0"/>
              <a:t>Sveriges</a:t>
            </a:r>
            <a:r>
              <a:rPr lang="nl-NL" sz="1100" baseline="0" noProof="0" dirty="0" smtClean="0"/>
              <a:t> </a:t>
            </a:r>
            <a:r>
              <a:rPr lang="nl-NL" sz="1100" baseline="0" noProof="0" dirty="0" err="1" smtClean="0"/>
              <a:t>Riksbank</a:t>
            </a:r>
            <a:r>
              <a:rPr lang="nl-NL" sz="1100" baseline="0" noProof="0" dirty="0" smtClean="0"/>
              <a:t> en </a:t>
            </a:r>
            <a:r>
              <a:rPr lang="nl-NL" sz="1100" baseline="0" noProof="0" dirty="0" err="1" smtClean="0"/>
              <a:t>Norges</a:t>
            </a:r>
            <a:r>
              <a:rPr lang="nl-NL" sz="1100" baseline="0" noProof="0" dirty="0" smtClean="0"/>
              <a:t> Bank kijken momenteel concreet naar de vraag of het wenselijk is om CBDC uit te gaan geven, en zo ja in welke vorm.</a:t>
            </a:r>
          </a:p>
          <a:p>
            <a:pPr marL="628650" lvl="1" indent="-171450">
              <a:buFont typeface="Arial" panose="020B0604020202020204" pitchFamily="34" charset="0"/>
              <a:buChar char="•"/>
            </a:pPr>
            <a:r>
              <a:rPr lang="nl-NL" sz="1100" baseline="0" noProof="0" dirty="0" smtClean="0"/>
              <a:t>Belangrijkste argumenten zijn de robuustheid van het betalingsverkeer (creëren van </a:t>
            </a:r>
            <a:r>
              <a:rPr lang="nl-NL" sz="1100" baseline="0" noProof="0" dirty="0" err="1" smtClean="0"/>
              <a:t>achtervang</a:t>
            </a:r>
            <a:r>
              <a:rPr lang="nl-NL" sz="1100" baseline="0" noProof="0" dirty="0" smtClean="0"/>
              <a:t>) en het behouden van contact tussen burger en centrale bank.</a:t>
            </a:r>
          </a:p>
          <a:p>
            <a:pPr marL="171450" lvl="0" indent="-171450">
              <a:buFont typeface="Arial" panose="020B0604020202020204" pitchFamily="34" charset="0"/>
              <a:buChar char="•"/>
            </a:pPr>
            <a:r>
              <a:rPr lang="nl-NL" sz="1100" baseline="0" noProof="0" dirty="0" smtClean="0"/>
              <a:t>Cryptovaluta zijn uitermate volatiel qua waarde. Een  door de centrale bank uitgegeven digitale valuta zou volgens proponenten het beste van beide werelden verenigen.</a:t>
            </a:r>
          </a:p>
          <a:p>
            <a:pPr marL="171450" lvl="0" indent="-171450">
              <a:buFont typeface="Arial" panose="020B0604020202020204" pitchFamily="34" charset="0"/>
              <a:buChar char="•"/>
            </a:pPr>
            <a:r>
              <a:rPr lang="nl-NL" sz="1100" baseline="0" noProof="0" dirty="0" smtClean="0"/>
              <a:t>De Amerikaanse economen Marvin </a:t>
            </a:r>
            <a:r>
              <a:rPr lang="nl-NL" sz="1100" baseline="0" noProof="0" dirty="0" err="1" smtClean="0"/>
              <a:t>Goodfriend</a:t>
            </a:r>
            <a:r>
              <a:rPr lang="nl-NL" sz="1100" baseline="0" noProof="0" dirty="0" smtClean="0"/>
              <a:t> en Kenneth </a:t>
            </a:r>
            <a:r>
              <a:rPr lang="nl-NL" sz="1100" baseline="0" noProof="0" dirty="0" err="1" smtClean="0"/>
              <a:t>Rogoff</a:t>
            </a:r>
            <a:r>
              <a:rPr lang="nl-NL" sz="1100" baseline="0" noProof="0" dirty="0" smtClean="0"/>
              <a:t> hebben het uitgeven van giraal </a:t>
            </a:r>
            <a:r>
              <a:rPr lang="nl-NL" sz="1100" baseline="0" noProof="0" dirty="0" err="1" smtClean="0"/>
              <a:t>centralebankgeld</a:t>
            </a:r>
            <a:r>
              <a:rPr lang="nl-NL" sz="1100" baseline="0" noProof="0" dirty="0" smtClean="0"/>
              <a:t> – als vervanging voor bankbiljetten! – voorgesteld om de ondergrens van beleidsrentes significant te kunnen verlagen: denk aan rentes van -5%.</a:t>
            </a:r>
          </a:p>
          <a:p>
            <a:pPr marL="171450" lvl="0" indent="-171450">
              <a:buFont typeface="Arial" panose="020B0604020202020204" pitchFamily="34" charset="0"/>
              <a:buChar char="•"/>
            </a:pPr>
            <a:r>
              <a:rPr lang="nl-NL" sz="1100" baseline="0" noProof="0" dirty="0" smtClean="0"/>
              <a:t>Tenslotte wordt gesuggereerd dat giraal </a:t>
            </a:r>
            <a:r>
              <a:rPr lang="nl-NL" sz="1100" baseline="0" noProof="0" dirty="0" err="1" smtClean="0"/>
              <a:t>centralebankgeld</a:t>
            </a:r>
            <a:r>
              <a:rPr lang="nl-NL" sz="1100" baseline="0" noProof="0" dirty="0" smtClean="0"/>
              <a:t> burgers eindelijk een veilige plek biedt binnen het financieel stelsel.</a:t>
            </a:r>
          </a:p>
          <a:p>
            <a:pPr marL="171450" lvl="0" indent="-171450">
              <a:buFont typeface="Arial" panose="020B0604020202020204" pitchFamily="34" charset="0"/>
              <a:buChar char="•"/>
            </a:pPr>
            <a:endParaRPr lang="nl-NL" sz="1100" noProof="0" dirty="0" smtClean="0"/>
          </a:p>
          <a:p>
            <a:pPr marL="0" lvl="0" indent="0">
              <a:buFont typeface="Arial" panose="020B0604020202020204" pitchFamily="34" charset="0"/>
              <a:buNone/>
            </a:pPr>
            <a:r>
              <a:rPr lang="nl-NL" sz="1100" b="1" noProof="0" dirty="0" smtClean="0"/>
              <a:t>Deze argumenten zijn niet onomstreden:</a:t>
            </a:r>
          </a:p>
          <a:p>
            <a:pPr marL="171450" lvl="0" indent="-171450">
              <a:buFont typeface="Arial" panose="020B0604020202020204" pitchFamily="34" charset="0"/>
              <a:buChar char="•"/>
            </a:pPr>
            <a:r>
              <a:rPr lang="nl-NL" sz="1100" b="0" noProof="0" dirty="0" smtClean="0"/>
              <a:t>Het</a:t>
            </a:r>
            <a:r>
              <a:rPr lang="nl-NL" sz="1100" b="0" baseline="0" noProof="0" dirty="0" smtClean="0"/>
              <a:t> financieel stelsel kan ook prima zonder contant geld functioneren, en dus zonder </a:t>
            </a:r>
            <a:r>
              <a:rPr lang="nl-NL" sz="1100" b="0" baseline="0" noProof="0" dirty="0" err="1" smtClean="0"/>
              <a:t>centralebankgeld</a:t>
            </a:r>
            <a:r>
              <a:rPr lang="nl-NL" sz="1100" b="0" baseline="0" noProof="0" dirty="0" smtClean="0"/>
              <a:t> dat beschikbaar is voor het publiek.</a:t>
            </a:r>
          </a:p>
          <a:p>
            <a:pPr marL="171450" lvl="0" indent="-171450">
              <a:buFont typeface="Arial" panose="020B0604020202020204" pitchFamily="34" charset="0"/>
              <a:buChar char="•"/>
            </a:pPr>
            <a:r>
              <a:rPr lang="nl-NL" sz="1100" b="0" baseline="0" noProof="0" dirty="0" smtClean="0"/>
              <a:t>Reguliere valuta – zoals de euro en dollar – bieden al een goed functionerend alternatief voor cryptovaluta: cryptovaluta zijn vooral een monetaire </a:t>
            </a:r>
            <a:r>
              <a:rPr lang="nl-NL" sz="1100" b="0" baseline="0" noProof="0" dirty="0" err="1" smtClean="0"/>
              <a:t>mislukkig</a:t>
            </a:r>
            <a:r>
              <a:rPr lang="nl-NL" sz="1100" b="0" baseline="0" noProof="0" dirty="0" smtClean="0"/>
              <a:t>.</a:t>
            </a:r>
          </a:p>
          <a:p>
            <a:pPr marL="171450" lvl="0" indent="-171450">
              <a:buFont typeface="Arial" panose="020B0604020202020204" pitchFamily="34" charset="0"/>
              <a:buChar char="•"/>
            </a:pPr>
            <a:r>
              <a:rPr lang="nl-NL" sz="1100" b="0" noProof="0" dirty="0" smtClean="0"/>
              <a:t>Het is hoogst</a:t>
            </a:r>
            <a:r>
              <a:rPr lang="nl-NL" sz="1100" b="0" baseline="0" noProof="0" dirty="0" smtClean="0"/>
              <a:t> onzeker hoe diep negatieve rentes in de praktijk uitwerken. Is het wel proportioneel om bankbiljetten (met hoge coupures) uit circulatie te nemen wanneer de vraag vanuit het publiek niet verdwenen is?</a:t>
            </a:r>
          </a:p>
          <a:p>
            <a:pPr marL="171450" lvl="0" indent="-171450">
              <a:buFont typeface="Arial" panose="020B0604020202020204" pitchFamily="34" charset="0"/>
              <a:buChar char="•"/>
            </a:pPr>
            <a:r>
              <a:rPr lang="nl-NL" sz="1100" b="0" baseline="0" noProof="0" dirty="0" smtClean="0"/>
              <a:t>Door het </a:t>
            </a:r>
            <a:r>
              <a:rPr lang="nl-NL" sz="1100" b="0" baseline="0" noProof="0" dirty="0" err="1" smtClean="0"/>
              <a:t>depositogarantiestel</a:t>
            </a:r>
            <a:r>
              <a:rPr lang="nl-NL" sz="1100" b="0" baseline="0" noProof="0" dirty="0" smtClean="0"/>
              <a:t>, banktoezicht en </a:t>
            </a:r>
            <a:r>
              <a:rPr lang="nl-NL" sz="1100" b="0" baseline="0" noProof="0" dirty="0" err="1" smtClean="0"/>
              <a:t>Lender</a:t>
            </a:r>
            <a:r>
              <a:rPr lang="nl-NL" sz="1100" b="0" baseline="0" noProof="0" dirty="0" smtClean="0"/>
              <a:t>-of-last-resort-steun van de centrale bank heeft het publiek al een veilige plek binnen het financieel stelsel: commercieel bankgeld. Daarnaast kunnen burgers ook bankbiljetten of andere financiële activa aanhouden.</a:t>
            </a:r>
            <a:endParaRPr lang="nl-NL" sz="1100" b="0" noProof="0" dirty="0" smtClean="0"/>
          </a:p>
          <a:p>
            <a:pPr marL="0" lvl="0" indent="0">
              <a:buFont typeface="Arial" panose="020B0604020202020204" pitchFamily="34" charset="0"/>
              <a:buNone/>
            </a:pPr>
            <a:endParaRPr lang="nl-NL" sz="110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22</a:t>
            </a:fld>
            <a:endParaRPr lang="de-DE"/>
          </a:p>
        </p:txBody>
      </p:sp>
    </p:spTree>
    <p:extLst>
      <p:ext uri="{BB962C8B-B14F-4D97-AF65-F5344CB8AC3E}">
        <p14:creationId xmlns:p14="http://schemas.microsoft.com/office/powerpoint/2010/main" val="3982917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noProof="0" dirty="0" smtClean="0"/>
              <a:t>Logica</a:t>
            </a:r>
            <a:r>
              <a:rPr lang="nl-NL" sz="1100" baseline="0" noProof="0" dirty="0" smtClean="0"/>
              <a:t> van het financieel stelsel: decentrale kredietverlening (en dus geldschepping!) binnen publieke waarborgen. Centrale bank stuurt financiële condities om prijsstabiliteit te waarborgen; depositogarantiestelsel, banktoezicht en </a:t>
            </a:r>
            <a:r>
              <a:rPr lang="nl-NL" sz="1100" baseline="0" noProof="0" dirty="0" err="1" smtClean="0"/>
              <a:t>Lender</a:t>
            </a:r>
            <a:r>
              <a:rPr lang="nl-NL" sz="1100" baseline="0" noProof="0" dirty="0" smtClean="0"/>
              <a:t>-of-last-resort-functie van de centrale bank houden de depositobasis van commerciële banken stabiel. Zo kan het financieel stelsel kredietrisico-, liquiditeits- en looptijdtransformatie verrichten. Zo kunnen bedrijven, huishouden en overheden langjarig lenen en tegelijkertijd toch over direct opvraagbare tegoeden beschikken. </a:t>
            </a:r>
            <a:endParaRPr lang="nl-NL" sz="1100" noProof="0" dirty="0" smtClean="0"/>
          </a:p>
          <a:p>
            <a:endParaRPr lang="nl-NL" sz="1100" noProof="0" dirty="0" smtClean="0"/>
          </a:p>
          <a:p>
            <a:r>
              <a:rPr lang="nl-NL" sz="1100" noProof="0" dirty="0" smtClean="0"/>
              <a:t>In het licht van de risico’s voor</a:t>
            </a:r>
            <a:r>
              <a:rPr lang="nl-NL" sz="1100" baseline="0" noProof="0" dirty="0" smtClean="0"/>
              <a:t> de kredietverlening en financiële stabiliteit ligt – áls er wordt overgegaan tot het uitgeven van CBDC - ligt een beperkte variant voor de hand: een afslag ten opzicht van de beleidsrente en/of bovengrens per rekeninghouder (bijvoorbeeld EUR 100.000 zoals bij het depositogarantiestelsel).</a:t>
            </a:r>
            <a:endParaRPr lang="nl-NL" sz="110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23</a:t>
            </a:fld>
            <a:endParaRPr lang="de-DE"/>
          </a:p>
        </p:txBody>
      </p:sp>
    </p:spTree>
    <p:extLst>
      <p:ext uri="{BB962C8B-B14F-4D97-AF65-F5344CB8AC3E}">
        <p14:creationId xmlns:p14="http://schemas.microsoft.com/office/powerpoint/2010/main" val="1436139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CH" sz="1100" dirty="0" err="1" smtClean="0"/>
              <a:t>Het</a:t>
            </a:r>
            <a:r>
              <a:rPr lang="de-CH" sz="1100" dirty="0" smtClean="0"/>
              <a:t> Vollgeldinitiative </a:t>
            </a:r>
            <a:r>
              <a:rPr lang="de-CH" sz="1100" dirty="0" err="1" smtClean="0"/>
              <a:t>herintroduceerde</a:t>
            </a:r>
            <a:r>
              <a:rPr lang="de-CH" sz="1100" dirty="0" smtClean="0"/>
              <a:t> </a:t>
            </a:r>
            <a:r>
              <a:rPr lang="de-CH" sz="1100" dirty="0" err="1" smtClean="0"/>
              <a:t>een</a:t>
            </a:r>
            <a:r>
              <a:rPr lang="de-CH" sz="1100" dirty="0" smtClean="0"/>
              <a:t> </a:t>
            </a:r>
            <a:r>
              <a:rPr lang="de-CH" sz="1100" dirty="0" err="1" smtClean="0"/>
              <a:t>voorstel</a:t>
            </a:r>
            <a:r>
              <a:rPr lang="de-CH" sz="1100" baseline="0" dirty="0" smtClean="0"/>
              <a:t> </a:t>
            </a:r>
            <a:r>
              <a:rPr lang="de-CH" sz="1100" baseline="0" dirty="0" err="1" smtClean="0"/>
              <a:t>uit</a:t>
            </a:r>
            <a:r>
              <a:rPr lang="de-CH" sz="1100" baseline="0" dirty="0" smtClean="0"/>
              <a:t> de </a:t>
            </a:r>
            <a:r>
              <a:rPr lang="de-CH" sz="1100" baseline="0" dirty="0" err="1" smtClean="0"/>
              <a:t>jaren</a:t>
            </a:r>
            <a:r>
              <a:rPr lang="de-CH" sz="1100" baseline="0" dirty="0" smtClean="0"/>
              <a:t> ’30: </a:t>
            </a:r>
            <a:r>
              <a:rPr lang="de-CH" sz="1100" baseline="0" dirty="0" err="1" smtClean="0"/>
              <a:t>het</a:t>
            </a:r>
            <a:r>
              <a:rPr lang="de-CH" sz="1100" baseline="0" dirty="0" smtClean="0"/>
              <a:t> Chicago-plan.</a:t>
            </a:r>
          </a:p>
          <a:p>
            <a:pPr marL="171450" indent="-171450">
              <a:buFont typeface="Arial" panose="020B0604020202020204" pitchFamily="34" charset="0"/>
              <a:buChar char="•"/>
            </a:pPr>
            <a:r>
              <a:rPr lang="de-CH" sz="1100" baseline="0" dirty="0" err="1" smtClean="0"/>
              <a:t>Vollgeld</a:t>
            </a:r>
            <a:r>
              <a:rPr lang="de-CH" sz="1100" baseline="0" dirty="0" smtClean="0"/>
              <a:t> </a:t>
            </a:r>
            <a:r>
              <a:rPr lang="de-CH" sz="1100" baseline="0" dirty="0" err="1" smtClean="0"/>
              <a:t>is</a:t>
            </a:r>
            <a:r>
              <a:rPr lang="de-CH" sz="1100" baseline="0" dirty="0" smtClean="0"/>
              <a:t> </a:t>
            </a:r>
            <a:r>
              <a:rPr lang="de-CH" sz="1100" baseline="0" dirty="0" err="1" smtClean="0"/>
              <a:t>een</a:t>
            </a:r>
            <a:r>
              <a:rPr lang="de-CH" sz="1100" baseline="0" dirty="0" smtClean="0"/>
              <a:t> extreme variant van CBDC: (</a:t>
            </a:r>
            <a:r>
              <a:rPr lang="de-CH" sz="1100" baseline="0" dirty="0" err="1" smtClean="0"/>
              <a:t>giraal</a:t>
            </a:r>
            <a:r>
              <a:rPr lang="de-CH" sz="1100" baseline="0" dirty="0" smtClean="0"/>
              <a:t>) </a:t>
            </a:r>
            <a:r>
              <a:rPr lang="de-CH" sz="1100" baseline="0" dirty="0" err="1" smtClean="0"/>
              <a:t>geld</a:t>
            </a:r>
            <a:r>
              <a:rPr lang="de-CH" sz="1100" baseline="0" dirty="0" smtClean="0"/>
              <a:t> </a:t>
            </a:r>
            <a:r>
              <a:rPr lang="de-CH" sz="1100" baseline="0" dirty="0" err="1" smtClean="0"/>
              <a:t>wordt</a:t>
            </a:r>
            <a:r>
              <a:rPr lang="de-CH" sz="1100" baseline="0" dirty="0" smtClean="0"/>
              <a:t> </a:t>
            </a:r>
            <a:r>
              <a:rPr lang="de-CH" sz="1100" baseline="0" dirty="0" err="1" smtClean="0"/>
              <a:t>volledig</a:t>
            </a:r>
            <a:r>
              <a:rPr lang="de-CH" sz="1100" baseline="0" dirty="0" smtClean="0"/>
              <a:t> </a:t>
            </a:r>
            <a:r>
              <a:rPr lang="de-CH" sz="1100" baseline="0" dirty="0" err="1" smtClean="0"/>
              <a:t>publiek</a:t>
            </a:r>
            <a:r>
              <a:rPr lang="de-CH" sz="1100" baseline="0" dirty="0" smtClean="0"/>
              <a:t>.</a:t>
            </a:r>
          </a:p>
          <a:p>
            <a:pPr marL="171450" indent="-171450">
              <a:buFont typeface="Arial" panose="020B0604020202020204" pitchFamily="34" charset="0"/>
              <a:buChar char="•"/>
            </a:pPr>
            <a:r>
              <a:rPr lang="de-CH" sz="1100" baseline="0" dirty="0" err="1" smtClean="0"/>
              <a:t>Onder</a:t>
            </a:r>
            <a:r>
              <a:rPr lang="de-CH" sz="1100" baseline="0" dirty="0" smtClean="0"/>
              <a:t> </a:t>
            </a:r>
            <a:r>
              <a:rPr lang="de-CH" sz="1100" baseline="0" dirty="0" err="1" smtClean="0"/>
              <a:t>Vollgeld</a:t>
            </a:r>
            <a:r>
              <a:rPr lang="de-CH" sz="1100" baseline="0" dirty="0" smtClean="0"/>
              <a:t> </a:t>
            </a:r>
            <a:r>
              <a:rPr lang="de-CH" sz="1100" baseline="0" dirty="0" err="1" smtClean="0"/>
              <a:t>moet</a:t>
            </a:r>
            <a:r>
              <a:rPr lang="de-CH" sz="1100" baseline="0" dirty="0" smtClean="0"/>
              <a:t> de </a:t>
            </a:r>
            <a:r>
              <a:rPr lang="de-CH" sz="1100" baseline="0" dirty="0" err="1" smtClean="0"/>
              <a:t>centrale</a:t>
            </a:r>
            <a:r>
              <a:rPr lang="de-CH" sz="1100" baseline="0" dirty="0" smtClean="0"/>
              <a:t> </a:t>
            </a:r>
            <a:r>
              <a:rPr lang="de-CH" sz="1100" baseline="0" dirty="0" err="1" smtClean="0"/>
              <a:t>bank</a:t>
            </a:r>
            <a:r>
              <a:rPr lang="de-CH" sz="1100" baseline="0" dirty="0" smtClean="0"/>
              <a:t> </a:t>
            </a:r>
            <a:r>
              <a:rPr lang="de-CH" sz="1100" baseline="0" dirty="0" err="1" smtClean="0"/>
              <a:t>uitzettingen</a:t>
            </a:r>
            <a:r>
              <a:rPr lang="de-CH" sz="1100" baseline="0" dirty="0" smtClean="0"/>
              <a:t> </a:t>
            </a:r>
            <a:r>
              <a:rPr lang="de-CH" sz="1100" baseline="0" dirty="0" err="1" smtClean="0"/>
              <a:t>doen</a:t>
            </a:r>
            <a:r>
              <a:rPr lang="de-CH" sz="1100" baseline="0" dirty="0" smtClean="0"/>
              <a:t> </a:t>
            </a:r>
            <a:r>
              <a:rPr lang="de-CH" sz="1100" baseline="0" dirty="0" err="1" smtClean="0"/>
              <a:t>tegenover</a:t>
            </a:r>
            <a:r>
              <a:rPr lang="de-CH" sz="1100" baseline="0" dirty="0" smtClean="0"/>
              <a:t> de </a:t>
            </a:r>
            <a:r>
              <a:rPr lang="de-CH" sz="1100" baseline="0" dirty="0" err="1" smtClean="0"/>
              <a:t>maatschappelijke</a:t>
            </a:r>
            <a:r>
              <a:rPr lang="de-CH" sz="1100" baseline="0" dirty="0" smtClean="0"/>
              <a:t> </a:t>
            </a:r>
            <a:r>
              <a:rPr lang="de-CH" sz="1100" baseline="0" dirty="0" err="1" smtClean="0"/>
              <a:t>geldhoeveelheid</a:t>
            </a:r>
            <a:r>
              <a:rPr lang="de-CH" sz="1100" baseline="0" dirty="0" smtClean="0"/>
              <a:t> </a:t>
            </a:r>
            <a:r>
              <a:rPr lang="de-CH" sz="1100" baseline="0" dirty="0" err="1" smtClean="0"/>
              <a:t>i.p.v</a:t>
            </a:r>
            <a:r>
              <a:rPr lang="de-CH" sz="1100" baseline="0" dirty="0" smtClean="0"/>
              <a:t>. </a:t>
            </a:r>
            <a:r>
              <a:rPr lang="de-CH" sz="1100" baseline="0" dirty="0" err="1" smtClean="0"/>
              <a:t>commerciële</a:t>
            </a:r>
            <a:r>
              <a:rPr lang="de-CH" sz="1100" baseline="0" dirty="0" smtClean="0"/>
              <a:t> </a:t>
            </a:r>
            <a:r>
              <a:rPr lang="de-CH" sz="1100" baseline="0" dirty="0" err="1" smtClean="0"/>
              <a:t>banken</a:t>
            </a:r>
            <a:r>
              <a:rPr lang="de-CH" sz="1100" baseline="0" dirty="0" smtClean="0"/>
              <a:t>.</a:t>
            </a:r>
          </a:p>
          <a:p>
            <a:pPr marL="628650" lvl="1" indent="-171450">
              <a:buFont typeface="Arial" panose="020B0604020202020204" pitchFamily="34" charset="0"/>
              <a:buChar char="•"/>
            </a:pPr>
            <a:r>
              <a:rPr lang="de-CH" sz="1100" baseline="0" dirty="0" smtClean="0"/>
              <a:t>De </a:t>
            </a:r>
            <a:r>
              <a:rPr lang="de-CH" sz="1100" baseline="0" dirty="0" err="1" smtClean="0"/>
              <a:t>argumenten</a:t>
            </a:r>
            <a:r>
              <a:rPr lang="de-CH" sz="1100" baseline="0" dirty="0" smtClean="0"/>
              <a:t> </a:t>
            </a:r>
            <a:r>
              <a:rPr lang="de-CH" sz="1100" baseline="0" dirty="0" err="1" smtClean="0"/>
              <a:t>tegen</a:t>
            </a:r>
            <a:r>
              <a:rPr lang="de-CH" sz="1100" baseline="0" dirty="0" smtClean="0"/>
              <a:t> CBDC </a:t>
            </a:r>
            <a:r>
              <a:rPr lang="de-CH" sz="1100" baseline="0" dirty="0" err="1" smtClean="0"/>
              <a:t>gaan</a:t>
            </a:r>
            <a:r>
              <a:rPr lang="de-CH" sz="1100" baseline="0" dirty="0" smtClean="0"/>
              <a:t> </a:t>
            </a:r>
            <a:r>
              <a:rPr lang="de-CH" sz="1100" baseline="0" dirty="0" err="1" smtClean="0"/>
              <a:t>dus</a:t>
            </a:r>
            <a:r>
              <a:rPr lang="de-CH" sz="1100" baseline="0" dirty="0" smtClean="0"/>
              <a:t> in </a:t>
            </a:r>
            <a:r>
              <a:rPr lang="de-CH" sz="1100" baseline="0" dirty="0" err="1" smtClean="0"/>
              <a:t>nog</a:t>
            </a:r>
            <a:r>
              <a:rPr lang="de-CH" sz="1100" baseline="0" dirty="0" smtClean="0"/>
              <a:t> </a:t>
            </a:r>
            <a:r>
              <a:rPr lang="de-CH" sz="1100" baseline="0" dirty="0" err="1" smtClean="0"/>
              <a:t>veel</a:t>
            </a:r>
            <a:r>
              <a:rPr lang="de-CH" sz="1100" baseline="0" dirty="0" smtClean="0"/>
              <a:t> </a:t>
            </a:r>
            <a:r>
              <a:rPr lang="de-CH" sz="1100" baseline="0" dirty="0" err="1" smtClean="0"/>
              <a:t>sterkere</a:t>
            </a:r>
            <a:r>
              <a:rPr lang="de-CH" sz="1100" baseline="0" dirty="0" smtClean="0"/>
              <a:t> </a:t>
            </a:r>
            <a:r>
              <a:rPr lang="de-CH" sz="1100" baseline="0" dirty="0" err="1" smtClean="0"/>
              <a:t>mate</a:t>
            </a:r>
            <a:r>
              <a:rPr lang="de-CH" sz="1100" baseline="0" dirty="0" smtClean="0"/>
              <a:t> op.</a:t>
            </a:r>
          </a:p>
          <a:p>
            <a:pPr marL="171450" lvl="0" indent="-171450">
              <a:buFont typeface="Arial" panose="020B0604020202020204" pitchFamily="34" charset="0"/>
              <a:buChar char="•"/>
            </a:pPr>
            <a:endParaRPr lang="de-CH" sz="110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24</a:t>
            </a:fld>
            <a:endParaRPr lang="de-DE"/>
          </a:p>
        </p:txBody>
      </p:sp>
    </p:spTree>
    <p:extLst>
      <p:ext uri="{BB962C8B-B14F-4D97-AF65-F5344CB8AC3E}">
        <p14:creationId xmlns:p14="http://schemas.microsoft.com/office/powerpoint/2010/main" val="418356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3</a:t>
            </a:fld>
            <a:endParaRPr lang="de-DE"/>
          </a:p>
        </p:txBody>
      </p:sp>
    </p:spTree>
    <p:extLst>
      <p:ext uri="{BB962C8B-B14F-4D97-AF65-F5344CB8AC3E}">
        <p14:creationId xmlns:p14="http://schemas.microsoft.com/office/powerpoint/2010/main" val="398948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smtClean="0"/>
              <a:t>Dit</a:t>
            </a:r>
            <a:r>
              <a:rPr lang="en-GB" baseline="0" dirty="0" smtClean="0"/>
              <a:t> is </a:t>
            </a:r>
            <a:r>
              <a:rPr lang="en-GB" baseline="0" dirty="0" err="1" smtClean="0"/>
              <a:t>allemaal</a:t>
            </a:r>
            <a:r>
              <a:rPr lang="en-GB" baseline="0" dirty="0" smtClean="0"/>
              <a:t> </a:t>
            </a:r>
            <a:r>
              <a:rPr lang="en-GB" baseline="0" dirty="0" err="1" smtClean="0"/>
              <a:t>geen</a:t>
            </a:r>
            <a:r>
              <a:rPr lang="en-GB" baseline="0" dirty="0" smtClean="0"/>
              <a:t> geld! Het is </a:t>
            </a:r>
            <a:r>
              <a:rPr lang="en-GB" baseline="0" dirty="0" err="1" smtClean="0"/>
              <a:t>slechts</a:t>
            </a:r>
            <a:r>
              <a:rPr lang="en-GB" baseline="0" dirty="0" smtClean="0"/>
              <a:t> de </a:t>
            </a:r>
            <a:r>
              <a:rPr lang="en-GB" baseline="0" dirty="0" err="1" smtClean="0"/>
              <a:t>fysieke</a:t>
            </a:r>
            <a:r>
              <a:rPr lang="en-GB" baseline="0" dirty="0" smtClean="0"/>
              <a:t> </a:t>
            </a:r>
            <a:r>
              <a:rPr lang="en-GB" baseline="0" dirty="0" err="1" smtClean="0"/>
              <a:t>vertegenwoordiging</a:t>
            </a:r>
            <a:r>
              <a:rPr lang="en-GB" baseline="0" dirty="0" smtClean="0"/>
              <a:t> van geld; geld is </a:t>
            </a:r>
            <a:r>
              <a:rPr lang="en-GB" baseline="0" dirty="0" err="1" smtClean="0"/>
              <a:t>bankschuld</a:t>
            </a:r>
            <a:r>
              <a:rPr lang="en-GB" baseline="0" dirty="0" smtClean="0"/>
              <a:t>. </a:t>
            </a:r>
            <a:endParaRPr lang="en-GB"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4</a:t>
            </a:fld>
            <a:endParaRPr lang="de-DE"/>
          </a:p>
        </p:txBody>
      </p:sp>
    </p:spTree>
    <p:extLst>
      <p:ext uri="{BB962C8B-B14F-4D97-AF65-F5344CB8AC3E}">
        <p14:creationId xmlns:p14="http://schemas.microsoft.com/office/powerpoint/2010/main" val="189237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5</a:t>
            </a:fld>
            <a:endParaRPr lang="de-DE"/>
          </a:p>
        </p:txBody>
      </p:sp>
    </p:spTree>
    <p:extLst>
      <p:ext uri="{BB962C8B-B14F-4D97-AF65-F5344CB8AC3E}">
        <p14:creationId xmlns:p14="http://schemas.microsoft.com/office/powerpoint/2010/main" val="224298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Geldschepping vindt plaats wanneer krediet wordt opgenomen (hypothecair, bedrijfslening of simpelweg door besteding via roodstand).</a:t>
            </a:r>
          </a:p>
          <a:p>
            <a:pPr marL="171450" indent="-171450">
              <a:buFont typeface="Arial" panose="020B0604020202020204" pitchFamily="34" charset="0"/>
              <a:buChar char="•"/>
            </a:pPr>
            <a:r>
              <a:rPr lang="nl-NL" sz="1100" baseline="0" noProof="0" dirty="0" smtClean="0"/>
              <a:t>Omgekeerd vindt geldvernietiging plaats wanneer krediet wordt afbetaald.</a:t>
            </a:r>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6</a:t>
            </a:fld>
            <a:endParaRPr lang="de-DE"/>
          </a:p>
        </p:txBody>
      </p:sp>
    </p:spTree>
    <p:extLst>
      <p:ext uri="{BB962C8B-B14F-4D97-AF65-F5344CB8AC3E}">
        <p14:creationId xmlns:p14="http://schemas.microsoft.com/office/powerpoint/2010/main" val="292879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Het meeste geld wordt geschapen via kredietverlening.</a:t>
            </a:r>
          </a:p>
          <a:p>
            <a:pPr marL="171450" indent="-171450">
              <a:buFont typeface="Arial" panose="020B0604020202020204" pitchFamily="34" charset="0"/>
              <a:buChar char="•"/>
            </a:pPr>
            <a:r>
              <a:rPr lang="nl-NL" sz="1100" baseline="0" noProof="0" dirty="0" smtClean="0"/>
              <a:t>Via wederzijdse schuldaanvaarding maken banken illiquide activa (in dit geval een huis) liquide.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aseline="0" noProof="0" dirty="0" smtClean="0"/>
              <a:t>Wim </a:t>
            </a:r>
            <a:r>
              <a:rPr lang="nl-NL" sz="1100" baseline="0" noProof="0" dirty="0" err="1" smtClean="0"/>
              <a:t>Boonstra’s</a:t>
            </a:r>
            <a:r>
              <a:rPr lang="nl-NL" sz="1100" baseline="0" noProof="0" dirty="0" smtClean="0"/>
              <a:t> term ‘wederzijdse bezitsvorming’ weerspiegelt de aard van deze transacties nog adequater.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aseline="0" noProof="0" dirty="0" smtClean="0"/>
              <a:t>Voor kredietverstrekking is vertrouwen nodig: van de bank in de kredietafnemer, maar ook in de depositohouders dat de bank krediet verstrekt aan kredietwaardige partijen én vertrouwen van de kredietafnemer in zichzelf (zijn bedrijfsplan, toekomstig loon, toekomstige generaties politici).</a:t>
            </a:r>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7</a:t>
            </a:fld>
            <a:endParaRPr lang="de-DE"/>
          </a:p>
        </p:txBody>
      </p:sp>
    </p:spTree>
    <p:extLst>
      <p:ext uri="{BB962C8B-B14F-4D97-AF65-F5344CB8AC3E}">
        <p14:creationId xmlns:p14="http://schemas.microsoft.com/office/powerpoint/2010/main" val="332687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Omgekeerd via geldvernietiging plaats wanneer krediet wordt afgelost.</a:t>
            </a:r>
          </a:p>
          <a:p>
            <a:pPr marL="171450" indent="-171450">
              <a:buFont typeface="Arial" panose="020B0604020202020204" pitchFamily="34" charset="0"/>
              <a:buChar char="•"/>
            </a:pPr>
            <a:r>
              <a:rPr lang="nl-NL" sz="1100" baseline="0" noProof="0" dirty="0" smtClean="0"/>
              <a:t>Een aanzienlijk deel van het aanwezige publiek vernietigt geld bij hun maandelijkse hypotheekaflossing.</a:t>
            </a:r>
          </a:p>
          <a:p>
            <a:pPr marL="171450" indent="-171450">
              <a:buFont typeface="Arial" panose="020B0604020202020204" pitchFamily="34" charset="0"/>
              <a:buChar char="•"/>
            </a:pPr>
            <a:r>
              <a:rPr lang="nl-NL" sz="1100" baseline="0" noProof="0" dirty="0" smtClean="0"/>
              <a:t>Ook mensen zonder hypotheek kunnen geld vernietigen: bijvoorbeeld bij storting van hun maandelijks loon wanneer zij op dat momenteel tijdelijk rood staan.</a:t>
            </a:r>
          </a:p>
          <a:p>
            <a:pPr marL="171450" indent="-171450">
              <a:buFont typeface="Arial" panose="020B0604020202020204" pitchFamily="34" charset="0"/>
              <a:buChar char="•"/>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8</a:t>
            </a:fld>
            <a:endParaRPr lang="de-DE"/>
          </a:p>
        </p:txBody>
      </p:sp>
    </p:spTree>
    <p:extLst>
      <p:ext uri="{BB962C8B-B14F-4D97-AF65-F5344CB8AC3E}">
        <p14:creationId xmlns:p14="http://schemas.microsoft.com/office/powerpoint/2010/main" val="398210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100" baseline="0" noProof="0" dirty="0" smtClean="0"/>
              <a:t>Geldschepping vindt plaats wanneer krediet wordt opgenomen (hypothecair, bedrijfslening of simpelweg door besteding via roodstand).</a:t>
            </a:r>
          </a:p>
          <a:p>
            <a:pPr marL="171450" indent="-171450">
              <a:buFont typeface="Arial" panose="020B0604020202020204" pitchFamily="34" charset="0"/>
              <a:buChar char="•"/>
            </a:pPr>
            <a:r>
              <a:rPr lang="nl-NL" sz="1100" baseline="0" noProof="0" dirty="0" smtClean="0"/>
              <a:t>Omgekeerd vindt geldvernietiging plaats wanneer krediet wordt afbetaald.</a:t>
            </a:r>
          </a:p>
          <a:p>
            <a:pPr marL="628650" lvl="1" indent="-171450">
              <a:buFont typeface="Wingdings" panose="05000000000000000000" pitchFamily="2" charset="2"/>
              <a:buChar char="Ø"/>
            </a:pPr>
            <a:r>
              <a:rPr lang="nl-NL" sz="1100" baseline="0" noProof="0" dirty="0" smtClean="0"/>
              <a:t>De maatschappelijke geldhoeveelheid wordt daarom gedreven door de kredietvraag.</a:t>
            </a:r>
          </a:p>
          <a:p>
            <a:pPr marL="628650" lvl="1" indent="-171450">
              <a:buFont typeface="Wingdings" panose="05000000000000000000" pitchFamily="2" charset="2"/>
              <a:buChar char="Ø"/>
            </a:pPr>
            <a:r>
              <a:rPr lang="nl-NL" sz="1100" baseline="0" noProof="0" dirty="0" smtClean="0"/>
              <a:t>De maatschappelijke geldhoeveelheid wordt gedekt door verplichtingen van ondernemers, particulieren en overheden. Uiteindelijk wordt de geldhoeveelheid dus bepaald door het vertrouwen in onszelf en elkaar.</a:t>
            </a:r>
          </a:p>
          <a:p>
            <a:pPr marL="171450" lvl="0" indent="-171450">
              <a:buFont typeface="Arial" panose="020B0604020202020204" pitchFamily="34" charset="0"/>
              <a:buChar char="•"/>
            </a:pPr>
            <a:r>
              <a:rPr lang="nl-NL" sz="1100" baseline="0" noProof="0" dirty="0" smtClean="0"/>
              <a:t>Maar: bancaire kredietverlening moet een winstgevende rentemarge opleveren.</a:t>
            </a:r>
          </a:p>
          <a:p>
            <a:pPr marL="628650" lvl="1" indent="-171450">
              <a:buFont typeface="Wingdings" panose="05000000000000000000" pitchFamily="2" charset="2"/>
              <a:buChar char="Ø"/>
            </a:pPr>
            <a:r>
              <a:rPr lang="nl-NL" sz="1100" baseline="0" noProof="0" dirty="0" smtClean="0"/>
              <a:t>Banken moeten depositohouders afdoende rente bieden, anders kopen zij andere vermogenstitels.</a:t>
            </a:r>
          </a:p>
          <a:p>
            <a:pPr marL="1085850" lvl="2" indent="-171450">
              <a:buFont typeface="Wingdings" panose="05000000000000000000" pitchFamily="2" charset="2"/>
              <a:buChar char="§"/>
            </a:pPr>
            <a:r>
              <a:rPr lang="nl-NL" sz="1100" baseline="0" noProof="0" dirty="0" smtClean="0"/>
              <a:t>Door de unieke eigenschappen van geld als ruilmiddel en oppotmiddel (ultieme vorm van liquiditeit) kan de rente op deposito’s lager zijn dan andere vermogenstitels; de marginale waarde daarvan neemt echter af met de aangehouden hoeveelheid. Dit zet een rem op de totale omvang van het bankwezen (t.o.v. andere vormen van financiering) en daarmee ook de maatschappelijke geldhoeveelheid.</a:t>
            </a:r>
          </a:p>
          <a:p>
            <a:pPr marL="628650" lvl="1" indent="-171450">
              <a:buFont typeface="Wingdings" panose="05000000000000000000" pitchFamily="2" charset="2"/>
              <a:buChar char="Ø"/>
            </a:pPr>
            <a:r>
              <a:rPr lang="nl-NL" sz="1100" baseline="0" noProof="0" dirty="0" smtClean="0"/>
              <a:t>Banken moeten kredietafnemers marktconforme leenrentes bieden, anders kiezen zij voor andere financieringsbronnen (banken verliezen bijvoorbeeld marktaandeel in hypotheken ten koste van verzekeraars en pensioenfondsen).</a:t>
            </a:r>
          </a:p>
          <a:p>
            <a:pPr marL="171450" lvl="0" indent="-171450">
              <a:buFont typeface="Arial" panose="020B0604020202020204" pitchFamily="34" charset="0"/>
              <a:buChar char="•"/>
            </a:pPr>
            <a:r>
              <a:rPr lang="nl-NL" sz="1100" baseline="0" noProof="0" dirty="0" smtClean="0"/>
              <a:t>Conclusie: het geldscheppende vermogen van banken is afhankelijk van de vraag naar krediet en geld van hun klanten.</a:t>
            </a:r>
          </a:p>
          <a:p>
            <a:pPr marL="628650" lvl="1" indent="-171450">
              <a:buFont typeface="Wingdings" panose="05000000000000000000" pitchFamily="2" charset="2"/>
              <a:buChar char="Ø"/>
            </a:pPr>
            <a:endParaRPr lang="nl-NL" sz="1100" baseline="0" noProof="0" dirty="0" smtClean="0"/>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17.01.2019</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9</a:t>
            </a:fld>
            <a:endParaRPr lang="de-DE"/>
          </a:p>
        </p:txBody>
      </p:sp>
    </p:spTree>
    <p:extLst>
      <p:ext uri="{BB962C8B-B14F-4D97-AF65-F5344CB8AC3E}">
        <p14:creationId xmlns:p14="http://schemas.microsoft.com/office/powerpoint/2010/main" val="203505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C44AB9C6-A984-4FA5-B7F4-D01EDA108552}" type="datetimeFigureOut">
              <a:rPr lang="nl-NL" smtClean="0"/>
              <a:t>17-1-2019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211335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4AB9C6-A984-4FA5-B7F4-D01EDA108552}" type="datetimeFigureOut">
              <a:rPr lang="nl-NL" smtClean="0"/>
              <a:t>17-1-2019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13697815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4AB9C6-A984-4FA5-B7F4-D01EDA108552}" type="datetimeFigureOut">
              <a:rPr lang="nl-NL" smtClean="0"/>
              <a:t>17-1-2019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40618282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40" cy="6858000"/>
          </a:xfrm>
          <a:prstGeom prst="rect">
            <a:avLst/>
          </a:prstGeom>
        </p:spPr>
      </p:pic>
      <p:sp>
        <p:nvSpPr>
          <p:cNvPr id="9" name="Rechthoek 8"/>
          <p:cNvSpPr/>
          <p:nvPr userDrawn="1"/>
        </p:nvSpPr>
        <p:spPr>
          <a:xfrm>
            <a:off x="316829" y="2202313"/>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p>
        </p:txBody>
      </p:sp>
      <p:sp>
        <p:nvSpPr>
          <p:cNvPr id="2" name="Title 1"/>
          <p:cNvSpPr>
            <a:spLocks noGrp="1"/>
          </p:cNvSpPr>
          <p:nvPr>
            <p:ph type="ctrTitle"/>
          </p:nvPr>
        </p:nvSpPr>
        <p:spPr>
          <a:xfrm>
            <a:off x="316832"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2"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20"/>
            <a:ext cx="1210313" cy="365125"/>
          </a:xfrm>
          <a:prstGeom prst="rect">
            <a:avLst/>
          </a:prstGeom>
        </p:spPr>
        <p:txBody>
          <a:bodyPr/>
          <a:lstStyle/>
          <a:p>
            <a:endParaRPr lang="nl-NL"/>
          </a:p>
        </p:txBody>
      </p:sp>
      <p:sp>
        <p:nvSpPr>
          <p:cNvPr id="5" name="Footer Placeholder 4"/>
          <p:cNvSpPr>
            <a:spLocks noGrp="1"/>
          </p:cNvSpPr>
          <p:nvPr>
            <p:ph type="ftr" sz="quarter" idx="11"/>
          </p:nvPr>
        </p:nvSpPr>
        <p:spPr>
          <a:xfrm>
            <a:off x="2510476" y="6139119"/>
            <a:ext cx="3086100" cy="365125"/>
          </a:xfrm>
        </p:spPr>
        <p:txBody>
          <a:bodyPr/>
          <a:lstStyle/>
          <a:p>
            <a:endParaRPr lang="nl-NL"/>
          </a:p>
        </p:txBody>
      </p:sp>
      <p:sp>
        <p:nvSpPr>
          <p:cNvPr id="6" name="Slide Number Placeholder 5"/>
          <p:cNvSpPr>
            <a:spLocks noGrp="1"/>
          </p:cNvSpPr>
          <p:nvPr>
            <p:ph type="sldNum" sz="quarter" idx="12"/>
          </p:nvPr>
        </p:nvSpPr>
        <p:spPr>
          <a:xfrm>
            <a:off x="6172199" y="6139118"/>
            <a:ext cx="2057400" cy="365125"/>
          </a:xfrm>
        </p:spPr>
        <p:txBody>
          <a:bodyPr/>
          <a:lstStyle/>
          <a:p>
            <a:fld id="{73EE6724-4521-4EF8-974D-BA1C7F9CD007}" type="slidenum">
              <a:rPr lang="nl-NL" smtClean="0"/>
              <a:t>‹nr.›</a:t>
            </a:fld>
            <a:endParaRPr lang="nl-NL"/>
          </a:p>
        </p:txBody>
      </p:sp>
      <p:sp>
        <p:nvSpPr>
          <p:cNvPr id="8" name="Tijdelijke aanduiding voor inhoud 7"/>
          <p:cNvSpPr>
            <a:spLocks noGrp="1"/>
          </p:cNvSpPr>
          <p:nvPr>
            <p:ph sz="quarter" idx="13" hasCustomPrompt="1"/>
          </p:nvPr>
        </p:nvSpPr>
        <p:spPr>
          <a:xfrm>
            <a:off x="317500" y="4038345"/>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808" y="4765513"/>
            <a:ext cx="2438405" cy="780291"/>
          </a:xfrm>
          <a:prstGeom prst="rect">
            <a:avLst/>
          </a:prstGeom>
        </p:spPr>
      </p:pic>
    </p:spTree>
    <p:extLst>
      <p:ext uri="{BB962C8B-B14F-4D97-AF65-F5344CB8AC3E}">
        <p14:creationId xmlns:p14="http://schemas.microsoft.com/office/powerpoint/2010/main" val="42738496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‹nr.›</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1727327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44AB9C6-A984-4FA5-B7F4-D01EDA108552}" type="datetimeFigureOut">
              <a:rPr lang="nl-NL" smtClean="0"/>
              <a:t>17-1-2019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177947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AB9C6-A984-4FA5-B7F4-D01EDA108552}" type="datetimeFigureOut">
              <a:rPr lang="nl-NL" smtClean="0"/>
              <a:t>17-1-2019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34171037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44AB9C6-A984-4FA5-B7F4-D01EDA108552}" type="datetimeFigureOut">
              <a:rPr lang="nl-NL" smtClean="0"/>
              <a:t>17-1-2019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383682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44AB9C6-A984-4FA5-B7F4-D01EDA108552}" type="datetimeFigureOut">
              <a:rPr lang="nl-NL" smtClean="0"/>
              <a:t>17-1-2019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100182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44AB9C6-A984-4FA5-B7F4-D01EDA108552}" type="datetimeFigureOut">
              <a:rPr lang="nl-NL" smtClean="0"/>
              <a:t>17-1-2019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25922148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AB9C6-A984-4FA5-B7F4-D01EDA108552}" type="datetimeFigureOut">
              <a:rPr lang="nl-NL" smtClean="0"/>
              <a:t>17-1-2019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33329409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AB9C6-A984-4FA5-B7F4-D01EDA108552}" type="datetimeFigureOut">
              <a:rPr lang="nl-NL" smtClean="0"/>
              <a:t>17-1-2019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11690309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AB9C6-A984-4FA5-B7F4-D01EDA108552}" type="datetimeFigureOut">
              <a:rPr lang="nl-NL" smtClean="0"/>
              <a:t>17-1-2019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A24AC4-10C8-413E-8958-F7063B41A68F}" type="slidenum">
              <a:rPr lang="nl-NL" smtClean="0"/>
              <a:t>‹nr.›</a:t>
            </a:fld>
            <a:endParaRPr lang="nl-NL"/>
          </a:p>
        </p:txBody>
      </p:sp>
    </p:spTree>
    <p:extLst>
      <p:ext uri="{BB962C8B-B14F-4D97-AF65-F5344CB8AC3E}">
        <p14:creationId xmlns:p14="http://schemas.microsoft.com/office/powerpoint/2010/main" val="449270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AB9C6-A984-4FA5-B7F4-D01EDA108552}" type="datetimeFigureOut">
              <a:rPr lang="nl-NL" smtClean="0"/>
              <a:t>17-1-2019</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24AC4-10C8-413E-8958-F7063B41A68F}" type="slidenum">
              <a:rPr lang="nl-NL" smtClean="0"/>
              <a:t>‹nr.›</a:t>
            </a:fld>
            <a:endParaRPr lang="nl-NL"/>
          </a:p>
        </p:txBody>
      </p:sp>
    </p:spTree>
    <p:extLst>
      <p:ext uri="{BB962C8B-B14F-4D97-AF65-F5344CB8AC3E}">
        <p14:creationId xmlns:p14="http://schemas.microsoft.com/office/powerpoint/2010/main" val="268536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8581" y="2348880"/>
            <a:ext cx="7855568" cy="864096"/>
          </a:xfrm>
        </p:spPr>
        <p:txBody>
          <a:bodyPr>
            <a:noAutofit/>
          </a:bodyPr>
          <a:lstStyle/>
          <a:p>
            <a:r>
              <a:rPr lang="en-GB" sz="3600" dirty="0" err="1" smtClean="0"/>
              <a:t>Geldschepping</a:t>
            </a:r>
            <a:r>
              <a:rPr lang="en-GB" sz="3600" dirty="0" smtClean="0"/>
              <a:t>: </a:t>
            </a:r>
            <a:r>
              <a:rPr lang="en-GB" sz="3600" dirty="0" err="1" smtClean="0"/>
              <a:t>publiek</a:t>
            </a:r>
            <a:r>
              <a:rPr lang="en-GB" sz="3600" dirty="0" smtClean="0"/>
              <a:t> of </a:t>
            </a:r>
            <a:r>
              <a:rPr lang="en-GB" sz="3600" dirty="0" err="1" smtClean="0"/>
              <a:t>privaat</a:t>
            </a:r>
            <a:r>
              <a:rPr lang="en-GB" sz="3600" dirty="0" smtClean="0"/>
              <a:t>?</a:t>
            </a:r>
            <a:br>
              <a:rPr lang="en-GB" sz="3600" dirty="0" smtClean="0"/>
            </a:br>
            <a:r>
              <a:rPr lang="en-GB" sz="3600" dirty="0" smtClean="0"/>
              <a:t/>
            </a:r>
            <a:br>
              <a:rPr lang="en-GB" sz="3600" dirty="0" smtClean="0"/>
            </a:br>
            <a:r>
              <a:rPr lang="en-GB" sz="3600" dirty="0"/>
              <a:t/>
            </a:r>
            <a:br>
              <a:rPr lang="en-GB" sz="3600" dirty="0"/>
            </a:br>
            <a:r>
              <a:rPr lang="en-GB" sz="3300" dirty="0" smtClean="0"/>
              <a:t/>
            </a:r>
            <a:br>
              <a:rPr lang="en-GB" sz="3300" dirty="0" smtClean="0"/>
            </a:br>
            <a:endParaRPr lang="en-GB" sz="3300" dirty="0"/>
          </a:p>
        </p:txBody>
      </p:sp>
      <p:sp>
        <p:nvSpPr>
          <p:cNvPr id="3" name="Ondertitel 2"/>
          <p:cNvSpPr>
            <a:spLocks noGrp="1"/>
          </p:cNvSpPr>
          <p:nvPr>
            <p:ph type="subTitle" idx="1"/>
          </p:nvPr>
        </p:nvSpPr>
        <p:spPr>
          <a:xfrm>
            <a:off x="332856" y="3501008"/>
            <a:ext cx="7912769" cy="665152"/>
          </a:xfrm>
        </p:spPr>
        <p:txBody>
          <a:bodyPr>
            <a:noAutofit/>
          </a:bodyPr>
          <a:lstStyle/>
          <a:p>
            <a:r>
              <a:rPr lang="en-GB" sz="2400" dirty="0" err="1" smtClean="0"/>
              <a:t>Vecon-docentenmiddag</a:t>
            </a:r>
            <a:r>
              <a:rPr lang="en-GB" sz="2400" dirty="0" smtClean="0"/>
              <a:t> – 18 </a:t>
            </a:r>
            <a:r>
              <a:rPr lang="en-GB" sz="2400" dirty="0" err="1" smtClean="0"/>
              <a:t>januari</a:t>
            </a:r>
            <a:r>
              <a:rPr lang="en-GB" sz="2400" dirty="0" smtClean="0"/>
              <a:t> 2019</a:t>
            </a:r>
          </a:p>
          <a:p>
            <a:r>
              <a:rPr lang="en-GB" sz="2400" dirty="0" err="1" smtClean="0"/>
              <a:t>Prof.</a:t>
            </a:r>
            <a:r>
              <a:rPr lang="en-GB" sz="2400" dirty="0" smtClean="0"/>
              <a:t> </a:t>
            </a:r>
            <a:r>
              <a:rPr lang="en-GB" sz="2400" dirty="0" err="1" smtClean="0"/>
              <a:t>Dr.</a:t>
            </a:r>
            <a:r>
              <a:rPr lang="en-GB" sz="2400" dirty="0" smtClean="0"/>
              <a:t> </a:t>
            </a:r>
            <a:r>
              <a:rPr lang="en-GB" sz="2400" dirty="0" err="1" smtClean="0"/>
              <a:t>Aerdt</a:t>
            </a:r>
            <a:r>
              <a:rPr lang="en-GB" sz="2400" dirty="0" smtClean="0"/>
              <a:t> </a:t>
            </a:r>
            <a:r>
              <a:rPr lang="en-GB" sz="2400" dirty="0" err="1" smtClean="0"/>
              <a:t>Houben</a:t>
            </a:r>
            <a:endParaRPr lang="en-GB" sz="2400" dirty="0"/>
          </a:p>
        </p:txBody>
      </p:sp>
    </p:spTree>
    <p:extLst>
      <p:ext uri="{BB962C8B-B14F-4D97-AF65-F5344CB8AC3E}">
        <p14:creationId xmlns:p14="http://schemas.microsoft.com/office/powerpoint/2010/main" val="311351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10</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Hoe komen bankbiljetten in omloop?</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962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11</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Uitgifte van bankbiljetten wordt bepaald door publiek</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616688818"/>
              </p:ext>
            </p:extLst>
          </p:nvPr>
        </p:nvGraphicFramePr>
        <p:xfrm>
          <a:off x="413589" y="476672"/>
          <a:ext cx="8280919" cy="3242978"/>
        </p:xfrm>
        <a:graphic>
          <a:graphicData uri="http://schemas.openxmlformats.org/drawingml/2006/table">
            <a:tbl>
              <a:tblPr firstRow="1" bandRow="1">
                <a:tableStyleId>{5C22544A-7EE6-4342-B048-85BDC9FD1C3A}</a:tableStyleId>
              </a:tblPr>
              <a:tblGrid>
                <a:gridCol w="2430219"/>
                <a:gridCol w="1710239"/>
                <a:gridCol w="2666739"/>
                <a:gridCol w="1473722"/>
              </a:tblGrid>
              <a:tr h="1621489">
                <a:tc gridSpan="4">
                  <a:txBody>
                    <a:bodyPr/>
                    <a:lstStyle/>
                    <a:p>
                      <a:pPr algn="ctr"/>
                      <a:r>
                        <a:rPr lang="nl-NL" dirty="0" smtClean="0">
                          <a:solidFill>
                            <a:schemeClr val="tx1"/>
                          </a:solidFill>
                        </a:rPr>
                        <a:t>De Nederlandsche Bank</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pPr marL="342900" indent="-342900">
                        <a:lnSpc>
                          <a:spcPct val="150000"/>
                        </a:lnSpc>
                        <a:buAutoNum type="arabicPeriod"/>
                      </a:pPr>
                      <a:r>
                        <a:rPr lang="nl-NL" dirty="0" smtClean="0">
                          <a:solidFill>
                            <a:schemeClr val="tx1"/>
                          </a:solidFill>
                        </a:rPr>
                        <a:t>Krediet aan Bank A</a:t>
                      </a:r>
                      <a:endParaRPr lang="nl-NL" baseline="0" dirty="0" smtClean="0">
                        <a:solidFill>
                          <a:schemeClr val="tx1"/>
                        </a:solidFill>
                      </a:endParaRPr>
                    </a:p>
                    <a:p>
                      <a:pPr marL="342900" indent="-342900">
                        <a:lnSpc>
                          <a:spcPct val="150000"/>
                        </a:lnSpc>
                        <a:buAutoNum type="arabicPeriod" startAt="2"/>
                      </a:pP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p>
                      <a:pPr algn="r">
                        <a:lnSpc>
                          <a:spcPct val="150000"/>
                        </a:lnSpc>
                      </a:pP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50000"/>
                        </a:lnSpc>
                      </a:pPr>
                      <a:r>
                        <a:rPr lang="nl-NL" baseline="0" dirty="0" smtClean="0">
                          <a:solidFill>
                            <a:schemeClr val="tx1"/>
                          </a:solidFill>
                        </a:rPr>
                        <a:t>1. Bankbiljetten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lnSpc>
                          <a:spcPct val="150000"/>
                        </a:lnSpc>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endParaRPr lang="nl-NL" dirty="0" smtClean="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41735975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12</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Uitgifte van bankbiljetten wordt bepaald door publiek</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947084543"/>
              </p:ext>
            </p:extLst>
          </p:nvPr>
        </p:nvGraphicFramePr>
        <p:xfrm>
          <a:off x="405881" y="3095214"/>
          <a:ext cx="8280919" cy="3242978"/>
        </p:xfrm>
        <a:graphic>
          <a:graphicData uri="http://schemas.openxmlformats.org/drawingml/2006/table">
            <a:tbl>
              <a:tblPr firstRow="1" bandRow="1">
                <a:tableStyleId>{5C22544A-7EE6-4342-B048-85BDC9FD1C3A}</a:tableStyleId>
              </a:tblPr>
              <a:tblGrid>
                <a:gridCol w="2235847"/>
                <a:gridCol w="1904611"/>
                <a:gridCol w="2666739"/>
                <a:gridCol w="1473722"/>
              </a:tblGrid>
              <a:tr h="1621489">
                <a:tc gridSpan="4">
                  <a:txBody>
                    <a:bodyPr/>
                    <a:lstStyle/>
                    <a:p>
                      <a:pPr algn="ctr"/>
                      <a:r>
                        <a:rPr lang="nl-NL" dirty="0" smtClean="0">
                          <a:solidFill>
                            <a:schemeClr val="tx1"/>
                          </a:solidFill>
                        </a:rPr>
                        <a:t>Bank A</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pPr marL="342900" indent="-342900">
                        <a:lnSpc>
                          <a:spcPct val="150000"/>
                        </a:lnSpc>
                        <a:buAutoNum type="arabicPeriod"/>
                      </a:pPr>
                      <a:r>
                        <a:rPr lang="nl-NL" dirty="0" smtClean="0">
                          <a:solidFill>
                            <a:schemeClr val="tx1"/>
                          </a:solidFill>
                        </a:rPr>
                        <a:t>Bankbiljetten</a:t>
                      </a:r>
                      <a:endParaRPr lang="nl-NL" baseline="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endParaRPr lang="nl-NL" dirty="0" smtClean="0">
                        <a:solidFill>
                          <a:schemeClr val="tx1"/>
                        </a:solidFill>
                      </a:endParaRPr>
                    </a:p>
                    <a:p>
                      <a:pPr algn="r">
                        <a:lnSpc>
                          <a:spcPct val="150000"/>
                        </a:lnSpc>
                      </a:pP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50000"/>
                        </a:lnSpc>
                      </a:pPr>
                      <a:r>
                        <a:rPr lang="nl-NL" baseline="0" dirty="0" smtClean="0">
                          <a:solidFill>
                            <a:schemeClr val="tx1"/>
                          </a:solidFill>
                        </a:rPr>
                        <a:t>1. Schuld aan DNB</a:t>
                      </a:r>
                    </a:p>
                    <a:p>
                      <a:pPr>
                        <a:lnSpc>
                          <a:spcPct val="150000"/>
                        </a:lnSpc>
                      </a:pPr>
                      <a:endParaRPr lang="nl-NL"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lnSpc>
                          <a:spcPct val="150000"/>
                        </a:lnSpc>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endParaRPr lang="nl-NL" dirty="0" smtClean="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16688818"/>
              </p:ext>
            </p:extLst>
          </p:nvPr>
        </p:nvGraphicFramePr>
        <p:xfrm>
          <a:off x="413589" y="476672"/>
          <a:ext cx="8280919" cy="3242978"/>
        </p:xfrm>
        <a:graphic>
          <a:graphicData uri="http://schemas.openxmlformats.org/drawingml/2006/table">
            <a:tbl>
              <a:tblPr firstRow="1" bandRow="1">
                <a:tableStyleId>{5C22544A-7EE6-4342-B048-85BDC9FD1C3A}</a:tableStyleId>
              </a:tblPr>
              <a:tblGrid>
                <a:gridCol w="2430219"/>
                <a:gridCol w="1710239"/>
                <a:gridCol w="2666739"/>
                <a:gridCol w="1473722"/>
              </a:tblGrid>
              <a:tr h="1621489">
                <a:tc gridSpan="4">
                  <a:txBody>
                    <a:bodyPr/>
                    <a:lstStyle/>
                    <a:p>
                      <a:pPr algn="ctr"/>
                      <a:r>
                        <a:rPr lang="nl-NL" dirty="0" smtClean="0">
                          <a:solidFill>
                            <a:schemeClr val="tx1"/>
                          </a:solidFill>
                        </a:rPr>
                        <a:t>De Nederlandsche Bank</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pPr marL="342900" indent="-342900">
                        <a:lnSpc>
                          <a:spcPct val="150000"/>
                        </a:lnSpc>
                        <a:buAutoNum type="arabicPeriod"/>
                      </a:pPr>
                      <a:r>
                        <a:rPr lang="nl-NL" dirty="0" smtClean="0">
                          <a:solidFill>
                            <a:schemeClr val="tx1"/>
                          </a:solidFill>
                        </a:rPr>
                        <a:t>Krediet aan Bank A</a:t>
                      </a:r>
                      <a:endParaRPr lang="nl-NL" baseline="0" dirty="0" smtClean="0">
                        <a:solidFill>
                          <a:schemeClr val="tx1"/>
                        </a:solidFill>
                      </a:endParaRPr>
                    </a:p>
                    <a:p>
                      <a:pPr marL="342900" indent="-342900">
                        <a:lnSpc>
                          <a:spcPct val="150000"/>
                        </a:lnSpc>
                        <a:buAutoNum type="arabicPeriod" startAt="2"/>
                      </a:pP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p>
                      <a:pPr algn="r">
                        <a:lnSpc>
                          <a:spcPct val="150000"/>
                        </a:lnSpc>
                      </a:pP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50000"/>
                        </a:lnSpc>
                      </a:pPr>
                      <a:r>
                        <a:rPr lang="nl-NL" baseline="0" dirty="0" smtClean="0">
                          <a:solidFill>
                            <a:schemeClr val="tx1"/>
                          </a:solidFill>
                        </a:rPr>
                        <a:t>1. Bankbiljetten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lnSpc>
                          <a:spcPct val="150000"/>
                        </a:lnSpc>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endParaRPr lang="nl-NL" dirty="0" smtClean="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4733934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13</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Uitgifte van bankbiljetten wordt bepaald door publiek</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802013424"/>
              </p:ext>
            </p:extLst>
          </p:nvPr>
        </p:nvGraphicFramePr>
        <p:xfrm>
          <a:off x="405881" y="3095214"/>
          <a:ext cx="8280919" cy="3242978"/>
        </p:xfrm>
        <a:graphic>
          <a:graphicData uri="http://schemas.openxmlformats.org/drawingml/2006/table">
            <a:tbl>
              <a:tblPr firstRow="1" bandRow="1">
                <a:tableStyleId>{5C22544A-7EE6-4342-B048-85BDC9FD1C3A}</a:tableStyleId>
              </a:tblPr>
              <a:tblGrid>
                <a:gridCol w="2235847"/>
                <a:gridCol w="1904611"/>
                <a:gridCol w="2666739"/>
                <a:gridCol w="1473722"/>
              </a:tblGrid>
              <a:tr h="1621489">
                <a:tc gridSpan="4">
                  <a:txBody>
                    <a:bodyPr/>
                    <a:lstStyle/>
                    <a:p>
                      <a:pPr algn="ctr"/>
                      <a:r>
                        <a:rPr lang="nl-NL" dirty="0" smtClean="0">
                          <a:solidFill>
                            <a:schemeClr val="tx1"/>
                          </a:solidFill>
                        </a:rPr>
                        <a:t>Bank A</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pPr marL="342900" indent="-342900">
                        <a:lnSpc>
                          <a:spcPct val="150000"/>
                        </a:lnSpc>
                        <a:buAutoNum type="arabicPeriod"/>
                      </a:pPr>
                      <a:r>
                        <a:rPr lang="nl-NL" dirty="0" smtClean="0">
                          <a:solidFill>
                            <a:schemeClr val="tx1"/>
                          </a:solidFill>
                        </a:rPr>
                        <a:t>Bankbiljetten</a:t>
                      </a:r>
                      <a:endParaRPr lang="nl-NL" baseline="0" dirty="0" smtClean="0">
                        <a:solidFill>
                          <a:schemeClr val="tx1"/>
                        </a:solidFill>
                      </a:endParaRPr>
                    </a:p>
                    <a:p>
                      <a:pPr marL="342900" indent="-342900">
                        <a:lnSpc>
                          <a:spcPct val="150000"/>
                        </a:lnSpc>
                        <a:buAutoNum type="arabicPeriod" startAt="2"/>
                      </a:pPr>
                      <a:r>
                        <a:rPr lang="nl-NL" baseline="0" dirty="0" smtClean="0">
                          <a:solidFill>
                            <a:schemeClr val="tx1"/>
                          </a:solidFill>
                        </a:rPr>
                        <a:t>Bankbiljetten</a:t>
                      </a: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p>
                      <a:pPr algn="r">
                        <a:lnSpc>
                          <a:spcPct val="150000"/>
                        </a:lnSpc>
                      </a:pP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50000"/>
                        </a:lnSpc>
                      </a:pPr>
                      <a:r>
                        <a:rPr lang="nl-NL" baseline="0" dirty="0" smtClean="0">
                          <a:solidFill>
                            <a:schemeClr val="tx1"/>
                          </a:solidFill>
                        </a:rPr>
                        <a:t>1. Schuld aan DNB</a:t>
                      </a:r>
                    </a:p>
                    <a:p>
                      <a:pPr>
                        <a:lnSpc>
                          <a:spcPct val="150000"/>
                        </a:lnSpc>
                      </a:pPr>
                      <a:r>
                        <a:rPr lang="nl-NL" baseline="0" dirty="0" smtClean="0">
                          <a:solidFill>
                            <a:schemeClr val="tx1"/>
                          </a:solidFill>
                        </a:rPr>
                        <a:t>2. Rekening courant klant</a:t>
                      </a:r>
                      <a:endParaRPr lang="nl-NL"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lnSpc>
                          <a:spcPct val="150000"/>
                        </a:lnSpc>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txBody>
                  <a:tcPr>
                    <a:lnT w="12700" cap="flat" cmpd="sng" algn="ctr">
                      <a:solidFill>
                        <a:schemeClr val="tx1"/>
                      </a:solidFill>
                      <a:prstDash val="solid"/>
                      <a:round/>
                      <a:headEnd type="none" w="med" len="med"/>
                      <a:tailEnd type="none" w="med" len="med"/>
                    </a:lnT>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16688818"/>
              </p:ext>
            </p:extLst>
          </p:nvPr>
        </p:nvGraphicFramePr>
        <p:xfrm>
          <a:off x="413589" y="476672"/>
          <a:ext cx="8280919" cy="3242978"/>
        </p:xfrm>
        <a:graphic>
          <a:graphicData uri="http://schemas.openxmlformats.org/drawingml/2006/table">
            <a:tbl>
              <a:tblPr firstRow="1" bandRow="1">
                <a:tableStyleId>{5C22544A-7EE6-4342-B048-85BDC9FD1C3A}</a:tableStyleId>
              </a:tblPr>
              <a:tblGrid>
                <a:gridCol w="2430219"/>
                <a:gridCol w="1710239"/>
                <a:gridCol w="2666739"/>
                <a:gridCol w="1473722"/>
              </a:tblGrid>
              <a:tr h="1621489">
                <a:tc gridSpan="4">
                  <a:txBody>
                    <a:bodyPr/>
                    <a:lstStyle/>
                    <a:p>
                      <a:pPr algn="ctr"/>
                      <a:r>
                        <a:rPr lang="nl-NL" dirty="0" smtClean="0">
                          <a:solidFill>
                            <a:schemeClr val="tx1"/>
                          </a:solidFill>
                        </a:rPr>
                        <a:t>De Nederlandsche Bank</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pPr marL="342900" indent="-342900">
                        <a:lnSpc>
                          <a:spcPct val="150000"/>
                        </a:lnSpc>
                        <a:buAutoNum type="arabicPeriod"/>
                      </a:pPr>
                      <a:r>
                        <a:rPr lang="nl-NL" dirty="0" smtClean="0">
                          <a:solidFill>
                            <a:schemeClr val="tx1"/>
                          </a:solidFill>
                        </a:rPr>
                        <a:t>Krediet aan Bank A</a:t>
                      </a:r>
                      <a:endParaRPr lang="nl-NL" baseline="0" dirty="0" smtClean="0">
                        <a:solidFill>
                          <a:schemeClr val="tx1"/>
                        </a:solidFill>
                      </a:endParaRPr>
                    </a:p>
                    <a:p>
                      <a:pPr marL="342900" indent="-342900">
                        <a:lnSpc>
                          <a:spcPct val="150000"/>
                        </a:lnSpc>
                        <a:buAutoNum type="arabicPeriod" startAt="2"/>
                      </a:pP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nl-NL" dirty="0" smtClean="0">
                          <a:solidFill>
                            <a:schemeClr val="tx1"/>
                          </a:solidFill>
                        </a:rPr>
                        <a:t>+€10.000.000</a:t>
                      </a:r>
                    </a:p>
                    <a:p>
                      <a:pPr algn="r">
                        <a:lnSpc>
                          <a:spcPct val="150000"/>
                        </a:lnSpc>
                      </a:pP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50000"/>
                        </a:lnSpc>
                      </a:pPr>
                      <a:r>
                        <a:rPr lang="nl-NL" baseline="0" dirty="0" smtClean="0">
                          <a:solidFill>
                            <a:schemeClr val="tx1"/>
                          </a:solidFill>
                        </a:rPr>
                        <a:t>1. Bankbiljetten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lnSpc>
                          <a:spcPct val="150000"/>
                        </a:lnSpc>
                      </a:pPr>
                      <a:r>
                        <a:rPr lang="nl-NL" dirty="0" smtClean="0">
                          <a:solidFill>
                            <a:schemeClr val="tx1"/>
                          </a:solidFill>
                        </a:rPr>
                        <a:t>+€10.000.000</a:t>
                      </a:r>
                    </a:p>
                    <a:p>
                      <a:pPr marL="0" marR="0" lvl="0" indent="0" algn="r" defTabSz="914400" rtl="0" eaLnBrk="1" fontAlgn="auto" latinLnBrk="0" hangingPunct="1">
                        <a:lnSpc>
                          <a:spcPct val="150000"/>
                        </a:lnSpc>
                        <a:spcBef>
                          <a:spcPts val="0"/>
                        </a:spcBef>
                        <a:spcAft>
                          <a:spcPts val="0"/>
                        </a:spcAft>
                        <a:buClrTx/>
                        <a:buSzTx/>
                        <a:buFontTx/>
                        <a:buNone/>
                        <a:tabLst/>
                        <a:defRPr/>
                      </a:pPr>
                      <a:endParaRPr lang="nl-NL" dirty="0" smtClean="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5882955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14</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Hoe wordt geld gemaakt?</a:t>
            </a:r>
            <a:endParaRPr lang="en-GB" sz="3200" b="1" dirty="0"/>
          </a:p>
        </p:txBody>
      </p:sp>
      <p:sp>
        <p:nvSpPr>
          <p:cNvPr id="4" name="Text Placeholder 3"/>
          <p:cNvSpPr>
            <a:spLocks noGrp="1"/>
          </p:cNvSpPr>
          <p:nvPr>
            <p:ph type="body" sz="quarter" idx="11"/>
          </p:nvPr>
        </p:nvSpPr>
        <p:spPr/>
        <p:txBody>
          <a:bodyPr>
            <a:normAutofit/>
          </a:bodyPr>
          <a:lstStyle/>
          <a:p>
            <a:pPr marL="514350" indent="-514350">
              <a:lnSpc>
                <a:spcPct val="150000"/>
              </a:lnSpc>
              <a:buFont typeface="+mj-lt"/>
              <a:buAutoNum type="romanLcPeriod"/>
            </a:pPr>
            <a:r>
              <a:rPr lang="nl-NL" sz="2400" dirty="0" smtClean="0"/>
              <a:t>Banken én klanten scheppen samen geld: wederzijdse schuldaanvaarding</a:t>
            </a:r>
          </a:p>
          <a:p>
            <a:pPr marL="514350" indent="-514350">
              <a:lnSpc>
                <a:spcPct val="150000"/>
              </a:lnSpc>
              <a:buFont typeface="+mj-lt"/>
              <a:buAutoNum type="romanLcPeriod"/>
            </a:pPr>
            <a:r>
              <a:rPr lang="nl-NL" sz="2400" dirty="0" smtClean="0"/>
              <a:t>De geldhoeveelheid wordt dus gedreven door maatschappelijke vraag naar geld</a:t>
            </a:r>
          </a:p>
          <a:p>
            <a:pPr marL="514350" indent="-514350">
              <a:lnSpc>
                <a:spcPct val="150000"/>
              </a:lnSpc>
              <a:buFont typeface="+mj-lt"/>
              <a:buAutoNum type="romanLcPeriod"/>
            </a:pPr>
            <a:r>
              <a:rPr lang="nl-NL" sz="2400" b="1" dirty="0" smtClean="0"/>
              <a:t>Uitgifte van bankbiljetten bepaald door het publiek</a:t>
            </a:r>
          </a:p>
          <a:p>
            <a:endParaRPr lang="en-GB" sz="2200" dirty="0" smtClean="0"/>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21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15</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Meeste </a:t>
            </a:r>
            <a:r>
              <a:rPr lang="nl-NL" sz="3200" b="1" dirty="0"/>
              <a:t>geld is </a:t>
            </a:r>
            <a:r>
              <a:rPr lang="nl-NL" sz="3200" b="1" dirty="0" smtClean="0"/>
              <a:t>digitaal</a:t>
            </a:r>
            <a:endParaRPr lang="en-GB" sz="3200" b="1" dirty="0"/>
          </a:p>
        </p:txBody>
      </p:sp>
      <p:sp>
        <p:nvSpPr>
          <p:cNvPr id="4" name="Text Placeholder 3"/>
          <p:cNvSpPr>
            <a:spLocks noGrp="1"/>
          </p:cNvSpPr>
          <p:nvPr>
            <p:ph type="body" sz="quarter" idx="11"/>
          </p:nvPr>
        </p:nvSpPr>
        <p:spPr/>
        <p:txBody>
          <a:bodyPr>
            <a:normAutofit/>
          </a:bodyPr>
          <a:lstStyle/>
          <a:p>
            <a:r>
              <a:rPr lang="nl-NL" sz="2400" dirty="0" smtClean="0"/>
              <a:t>Bankbiljetten zijn nog maar klein deel van al het geld</a:t>
            </a:r>
          </a:p>
          <a:p>
            <a:endParaRPr lang="en-GB" sz="2200" dirty="0" smtClean="0"/>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68406" y="5978535"/>
            <a:ext cx="1103187" cy="369332"/>
          </a:xfrm>
          <a:prstGeom prst="rect">
            <a:avLst/>
          </a:prstGeom>
          <a:noFill/>
        </p:spPr>
        <p:txBody>
          <a:bodyPr wrap="none" rtlCol="0">
            <a:spAutoFit/>
          </a:bodyPr>
          <a:lstStyle/>
          <a:p>
            <a:r>
              <a:rPr lang="nl-NL" dirty="0" smtClean="0"/>
              <a:t>Bron: ECB</a:t>
            </a:r>
            <a:endParaRPr lang="nl-NL" dirty="0"/>
          </a:p>
        </p:txBody>
      </p:sp>
      <p:graphicFrame>
        <p:nvGraphicFramePr>
          <p:cNvPr id="11" name="Chart 10"/>
          <p:cNvGraphicFramePr>
            <a:graphicFrameLocks/>
          </p:cNvGraphicFramePr>
          <p:nvPr>
            <p:extLst>
              <p:ext uri="{D42A27DB-BD31-4B8C-83A1-F6EECF244321}">
                <p14:modId xmlns:p14="http://schemas.microsoft.com/office/powerpoint/2010/main" val="2914918292"/>
              </p:ext>
            </p:extLst>
          </p:nvPr>
        </p:nvGraphicFramePr>
        <p:xfrm>
          <a:off x="1078902" y="2689120"/>
          <a:ext cx="6744282" cy="36672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29995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16</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Logica achter huidig geldscheppingsproces</a:t>
            </a:r>
            <a:endParaRPr lang="en-GB" sz="3200" b="1" dirty="0"/>
          </a:p>
        </p:txBody>
      </p:sp>
      <p:sp>
        <p:nvSpPr>
          <p:cNvPr id="4" name="Text Placeholder 3"/>
          <p:cNvSpPr>
            <a:spLocks noGrp="1"/>
          </p:cNvSpPr>
          <p:nvPr>
            <p:ph type="body" sz="quarter" idx="11"/>
          </p:nvPr>
        </p:nvSpPr>
        <p:spPr/>
        <p:txBody>
          <a:bodyPr>
            <a:normAutofit/>
          </a:bodyPr>
          <a:lstStyle/>
          <a:p>
            <a:pPr>
              <a:lnSpc>
                <a:spcPct val="150000"/>
              </a:lnSpc>
            </a:pPr>
            <a:r>
              <a:rPr lang="nl-NL" sz="2400" dirty="0" smtClean="0"/>
              <a:t>Omwille van marktwerking wordt kredietverlening overgelaten aan meerdere commerciële banken</a:t>
            </a:r>
          </a:p>
          <a:p>
            <a:pPr>
              <a:lnSpc>
                <a:spcPct val="150000"/>
              </a:lnSpc>
            </a:pPr>
            <a:r>
              <a:rPr lang="nl-NL" sz="2400" dirty="0" smtClean="0"/>
              <a:t>Centrale bank stuurt krediet- en geldvraag via de rente</a:t>
            </a:r>
          </a:p>
          <a:p>
            <a:pPr>
              <a:lnSpc>
                <a:spcPct val="150000"/>
              </a:lnSpc>
            </a:pPr>
            <a:r>
              <a:rPr lang="nl-NL" sz="2200" dirty="0" smtClean="0"/>
              <a:t>Depositogarantie, bankentoezicht, noodfinanciering door DNB houden financieel systeem stabiel</a:t>
            </a:r>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304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17</a:t>
            </a:fld>
            <a:endParaRPr lang="en-GB" dirty="0"/>
          </a:p>
        </p:txBody>
      </p:sp>
      <p:sp>
        <p:nvSpPr>
          <p:cNvPr id="3" name="Title 2"/>
          <p:cNvSpPr>
            <a:spLocks noGrp="1"/>
          </p:cNvSpPr>
          <p:nvPr>
            <p:ph type="title"/>
          </p:nvPr>
        </p:nvSpPr>
        <p:spPr/>
        <p:txBody>
          <a:bodyPr>
            <a:noAutofit/>
          </a:bodyPr>
          <a:lstStyle/>
          <a:p>
            <a:r>
              <a:rPr lang="nl-NL" sz="3200" b="1" dirty="0" smtClean="0"/>
              <a:t>Conclusie</a:t>
            </a:r>
            <a:endParaRPr lang="nl-NL"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1"/>
          </p:nvPr>
        </p:nvSpPr>
        <p:spPr>
          <a:xfrm>
            <a:off x="730387" y="1869373"/>
            <a:ext cx="8100392" cy="4248472"/>
          </a:xfrm>
        </p:spPr>
        <p:txBody>
          <a:bodyPr>
            <a:normAutofit/>
          </a:bodyPr>
          <a:lstStyle/>
          <a:p>
            <a:pPr>
              <a:lnSpc>
                <a:spcPct val="150000"/>
              </a:lnSpc>
            </a:pPr>
            <a:r>
              <a:rPr lang="nl-NL" sz="2200" dirty="0" smtClean="0"/>
              <a:t>Geldschepping wordt bepaald door het publiek</a:t>
            </a:r>
          </a:p>
          <a:p>
            <a:pPr>
              <a:lnSpc>
                <a:spcPct val="150000"/>
              </a:lnSpc>
            </a:pPr>
            <a:r>
              <a:rPr lang="nl-NL" sz="2200" dirty="0" smtClean="0"/>
              <a:t>Maar de centrale bank bepaalt de prijs van geldschepping (rente) </a:t>
            </a:r>
          </a:p>
          <a:p>
            <a:pPr>
              <a:lnSpc>
                <a:spcPct val="150000"/>
              </a:lnSpc>
            </a:pPr>
            <a:r>
              <a:rPr lang="nl-NL" sz="2200" dirty="0" smtClean="0"/>
              <a:t>Depositogarantie, bankentoezicht, noodfinanciering </a:t>
            </a:r>
            <a:r>
              <a:rPr lang="en-GB" sz="2200" dirty="0" smtClean="0"/>
              <a:t>door </a:t>
            </a:r>
            <a:r>
              <a:rPr lang="en-GB" sz="2200" dirty="0"/>
              <a:t>DNB </a:t>
            </a:r>
            <a:r>
              <a:rPr lang="nl-NL" sz="2200" dirty="0" smtClean="0"/>
              <a:t>beschermen vertrouwen in geld</a:t>
            </a:r>
          </a:p>
        </p:txBody>
      </p:sp>
    </p:spTree>
    <p:extLst>
      <p:ext uri="{BB962C8B-B14F-4D97-AF65-F5344CB8AC3E}">
        <p14:creationId xmlns:p14="http://schemas.microsoft.com/office/powerpoint/2010/main" val="30399767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18</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Deel II – Moet het systeem niet anders?</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98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19</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Geldverkeer wordt steeds </a:t>
            </a:r>
            <a:r>
              <a:rPr lang="nl-NL" sz="3200" b="1" dirty="0" err="1" smtClean="0"/>
              <a:t>digitaler</a:t>
            </a:r>
            <a:r>
              <a:rPr lang="de-CH" sz="3200" dirty="0"/>
              <a:t/>
            </a:r>
            <a:br>
              <a:rPr lang="de-CH" sz="3200" dirty="0"/>
            </a:b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92656" y="5659490"/>
            <a:ext cx="3873048" cy="369332"/>
          </a:xfrm>
          <a:prstGeom prst="rect">
            <a:avLst/>
          </a:prstGeom>
          <a:noFill/>
        </p:spPr>
        <p:txBody>
          <a:bodyPr wrap="none" rtlCol="0">
            <a:spAutoFit/>
          </a:bodyPr>
          <a:lstStyle/>
          <a:p>
            <a:r>
              <a:rPr lang="nl-NL" dirty="0" smtClean="0"/>
              <a:t>Bron: DNB, betaalvereniging Nederland</a:t>
            </a:r>
            <a:endParaRPr lang="nl-NL" dirty="0"/>
          </a:p>
        </p:txBody>
      </p:sp>
      <p:pic>
        <p:nvPicPr>
          <p:cNvPr id="7" name="Picture 6"/>
          <p:cNvPicPr>
            <a:picLocks noChangeAspect="1"/>
          </p:cNvPicPr>
          <p:nvPr/>
        </p:nvPicPr>
        <p:blipFill>
          <a:blip r:embed="rId4"/>
          <a:stretch>
            <a:fillRect/>
          </a:stretch>
        </p:blipFill>
        <p:spPr>
          <a:xfrm>
            <a:off x="2123728" y="1504035"/>
            <a:ext cx="4734623" cy="4230173"/>
          </a:xfrm>
          <a:prstGeom prst="rect">
            <a:avLst/>
          </a:prstGeom>
        </p:spPr>
      </p:pic>
    </p:spTree>
    <p:extLst>
      <p:ext uri="{BB962C8B-B14F-4D97-AF65-F5344CB8AC3E}">
        <p14:creationId xmlns:p14="http://schemas.microsoft.com/office/powerpoint/2010/main" val="16829624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a:t>
            </a:fld>
            <a:endParaRPr lang="en-GB" dirty="0"/>
          </a:p>
        </p:txBody>
      </p:sp>
      <p:sp>
        <p:nvSpPr>
          <p:cNvPr id="3" name="Title 2"/>
          <p:cNvSpPr>
            <a:spLocks noGrp="1"/>
          </p:cNvSpPr>
          <p:nvPr>
            <p:ph type="title"/>
          </p:nvPr>
        </p:nvSpPr>
        <p:spPr/>
        <p:txBody>
          <a:bodyPr>
            <a:noAutofit/>
          </a:bodyPr>
          <a:lstStyle/>
          <a:p>
            <a:r>
              <a:rPr lang="nl-NL" sz="3200" b="1" dirty="0" smtClean="0"/>
              <a:t>Overzicht </a:t>
            </a:r>
            <a:endParaRPr lang="nl-NL" sz="3200" b="1" dirty="0"/>
          </a:p>
        </p:txBody>
      </p:sp>
      <p:sp>
        <p:nvSpPr>
          <p:cNvPr id="4" name="Text Placeholder 3"/>
          <p:cNvSpPr>
            <a:spLocks noGrp="1"/>
          </p:cNvSpPr>
          <p:nvPr>
            <p:ph type="body" sz="quarter" idx="11"/>
          </p:nvPr>
        </p:nvSpPr>
        <p:spPr>
          <a:xfrm>
            <a:off x="1043608" y="1988840"/>
            <a:ext cx="7488832" cy="4248472"/>
          </a:xfrm>
        </p:spPr>
        <p:txBody>
          <a:bodyPr>
            <a:normAutofit/>
          </a:bodyPr>
          <a:lstStyle/>
          <a:p>
            <a:pPr marL="457200" indent="-457200">
              <a:lnSpc>
                <a:spcPct val="150000"/>
              </a:lnSpc>
              <a:buFont typeface="+mj-lt"/>
              <a:buAutoNum type="arabicParenR"/>
            </a:pPr>
            <a:r>
              <a:rPr lang="nl-NL" sz="2400" dirty="0" smtClean="0"/>
              <a:t>Wat is geld? </a:t>
            </a:r>
          </a:p>
          <a:p>
            <a:pPr marL="457200" indent="-457200">
              <a:lnSpc>
                <a:spcPct val="150000"/>
              </a:lnSpc>
              <a:buFont typeface="+mj-lt"/>
              <a:buAutoNum type="arabicParenR"/>
            </a:pPr>
            <a:r>
              <a:rPr lang="nl-NL" sz="2400" dirty="0" smtClean="0"/>
              <a:t>Moet het systeem niet anders?</a:t>
            </a:r>
          </a:p>
          <a:p>
            <a:pPr marL="857250" lvl="1" indent="-457200">
              <a:lnSpc>
                <a:spcPct val="150000"/>
              </a:lnSpc>
              <a:buFont typeface="+mj-lt"/>
              <a:buAutoNum type="alphaLcPeriod"/>
            </a:pPr>
            <a:r>
              <a:rPr lang="nl-NL" sz="2000" dirty="0" smtClean="0"/>
              <a:t>Geen bankbiljetten meer</a:t>
            </a:r>
          </a:p>
          <a:p>
            <a:pPr marL="857250" lvl="1" indent="-457200">
              <a:lnSpc>
                <a:spcPct val="150000"/>
              </a:lnSpc>
              <a:buFont typeface="+mj-lt"/>
              <a:buAutoNum type="alphaLcPeriod"/>
            </a:pPr>
            <a:r>
              <a:rPr lang="nl-NL" sz="2000" dirty="0" smtClean="0"/>
              <a:t>Ook een rekening bij DNB</a:t>
            </a:r>
          </a:p>
          <a:p>
            <a:pPr marL="857250" lvl="1" indent="-457200">
              <a:lnSpc>
                <a:spcPct val="150000"/>
              </a:lnSpc>
              <a:buFont typeface="+mj-lt"/>
              <a:buAutoNum type="alphaLcPeriod"/>
            </a:pPr>
            <a:r>
              <a:rPr lang="nl-NL" sz="2000" dirty="0" smtClean="0"/>
              <a:t>Alleen nog maar bankieren bij DNB</a:t>
            </a:r>
            <a:endParaRPr lang="en-GB" sz="2000" dirty="0" smtClean="0"/>
          </a:p>
          <a:p>
            <a:pPr marL="0" indent="0">
              <a:buNone/>
            </a:pPr>
            <a:endParaRPr lang="en-GB" sz="2400" dirty="0"/>
          </a:p>
          <a:p>
            <a:pPr marL="0" indent="0">
              <a:buNone/>
            </a:pPr>
            <a:endParaRPr lang="en-GB" dirty="0"/>
          </a:p>
          <a:p>
            <a:pPr marL="0" indent="0">
              <a:buNone/>
            </a:pPr>
            <a:endParaRPr lang="de-CH" dirty="0" smtClean="0"/>
          </a:p>
          <a:p>
            <a:endParaRPr lang="de-CH" dirty="0" smtClean="0"/>
          </a:p>
          <a:p>
            <a:endParaRPr lang="de-CH"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122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20</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Verdwijnen bankbiljetten in Zweden</a:t>
            </a:r>
            <a:r>
              <a:rPr lang="de-CH" sz="3200" b="1" dirty="0" smtClean="0"/>
              <a:t>?</a:t>
            </a:r>
            <a:r>
              <a:rPr lang="de-CH" sz="3200" dirty="0"/>
              <a:t/>
            </a:r>
            <a:br>
              <a:rPr lang="de-CH" sz="3200" dirty="0"/>
            </a:b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411760" y="1734458"/>
            <a:ext cx="5113394" cy="4797152"/>
          </a:xfrm>
          <a:prstGeom prst="rect">
            <a:avLst/>
          </a:prstGeom>
        </p:spPr>
      </p:pic>
    </p:spTree>
    <p:extLst>
      <p:ext uri="{BB962C8B-B14F-4D97-AF65-F5344CB8AC3E}">
        <p14:creationId xmlns:p14="http://schemas.microsoft.com/office/powerpoint/2010/main" val="9297609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21</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Wat is digitaal </a:t>
            </a:r>
            <a:r>
              <a:rPr lang="nl-NL" sz="3200" b="1" dirty="0" err="1" smtClean="0"/>
              <a:t>centralebankgeld</a:t>
            </a:r>
            <a:r>
              <a:rPr lang="nl-NL" sz="3200" b="1" dirty="0" smtClean="0"/>
              <a:t> (CBDC</a:t>
            </a:r>
            <a:r>
              <a:rPr lang="en-GB" sz="3200" b="1" dirty="0" smtClean="0"/>
              <a:t>)?</a:t>
            </a:r>
            <a:endParaRPr lang="en-GB" sz="3200" b="1" dirty="0"/>
          </a:p>
        </p:txBody>
      </p:sp>
      <p:sp>
        <p:nvSpPr>
          <p:cNvPr id="4" name="Text Placeholder 3"/>
          <p:cNvSpPr>
            <a:spLocks noGrp="1"/>
          </p:cNvSpPr>
          <p:nvPr>
            <p:ph type="body" sz="quarter" idx="11"/>
          </p:nvPr>
        </p:nvSpPr>
        <p:spPr/>
        <p:txBody>
          <a:bodyPr>
            <a:normAutofit/>
          </a:bodyPr>
          <a:lstStyle/>
          <a:p>
            <a:r>
              <a:rPr lang="nl-NL" sz="2400" dirty="0" smtClean="0"/>
              <a:t>CBDC impliceert dat iedereen een DNB-rekening heeft</a:t>
            </a:r>
          </a:p>
          <a:p>
            <a:r>
              <a:rPr lang="nl-NL" sz="2400" dirty="0" smtClean="0"/>
              <a:t>Alternatief voor rekeningen bij commerciële banken </a:t>
            </a:r>
          </a:p>
          <a:p>
            <a:r>
              <a:rPr lang="nl-NL" sz="2400" dirty="0" smtClean="0"/>
              <a:t>Anoniem? Rente? Bovengrens?</a:t>
            </a:r>
          </a:p>
          <a:p>
            <a:endParaRPr lang="en-GB" sz="2200" dirty="0" smtClean="0"/>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945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22</a:t>
            </a:fld>
            <a:endParaRPr lang="en-GB" dirty="0"/>
          </a:p>
        </p:txBody>
      </p:sp>
      <p:sp>
        <p:nvSpPr>
          <p:cNvPr id="3" name="Title 2"/>
          <p:cNvSpPr>
            <a:spLocks noGrp="1"/>
          </p:cNvSpPr>
          <p:nvPr>
            <p:ph type="title"/>
          </p:nvPr>
        </p:nvSpPr>
        <p:spPr>
          <a:xfrm>
            <a:off x="1043608" y="836614"/>
            <a:ext cx="7488832" cy="466725"/>
          </a:xfrm>
        </p:spPr>
        <p:txBody>
          <a:bodyPr>
            <a:noAutofit/>
          </a:bodyPr>
          <a:lstStyle/>
          <a:p>
            <a:r>
              <a:rPr lang="nl-NL" sz="3200" b="1" dirty="0" smtClean="0"/>
              <a:t>Waarom nu discussie over digitaal </a:t>
            </a:r>
            <a:r>
              <a:rPr lang="nl-NL" sz="3200" b="1" dirty="0" err="1" smtClean="0"/>
              <a:t>centralebankgeld</a:t>
            </a:r>
            <a:r>
              <a:rPr lang="nl-NL" sz="3200" b="1" dirty="0" smtClean="0"/>
              <a:t>?</a:t>
            </a:r>
            <a:endParaRPr lang="nl-NL" sz="3200" b="1" dirty="0"/>
          </a:p>
        </p:txBody>
      </p:sp>
      <p:sp>
        <p:nvSpPr>
          <p:cNvPr id="4" name="Text Placeholder 3"/>
          <p:cNvSpPr>
            <a:spLocks noGrp="1"/>
          </p:cNvSpPr>
          <p:nvPr>
            <p:ph type="body" sz="quarter" idx="11"/>
          </p:nvPr>
        </p:nvSpPr>
        <p:spPr>
          <a:xfrm>
            <a:off x="1043608" y="1678089"/>
            <a:ext cx="7488832" cy="4248472"/>
          </a:xfrm>
        </p:spPr>
        <p:txBody>
          <a:bodyPr>
            <a:normAutofit/>
          </a:bodyPr>
          <a:lstStyle/>
          <a:p>
            <a:endParaRPr lang="en-GB" sz="2200" dirty="0" smtClean="0"/>
          </a:p>
          <a:p>
            <a:pPr marL="0" indent="0">
              <a:buNone/>
            </a:pPr>
            <a:endParaRPr lang="nl-NL" sz="2200" b="1" dirty="0" smtClean="0"/>
          </a:p>
          <a:p>
            <a:pPr marL="457200" indent="-457200">
              <a:buFont typeface="+mj-lt"/>
              <a:buAutoNum type="arabicPeriod"/>
            </a:pPr>
            <a:r>
              <a:rPr lang="nl-NL" sz="2200" dirty="0" smtClean="0"/>
              <a:t>Contant geld op z’n retour in enkele landen</a:t>
            </a:r>
          </a:p>
          <a:p>
            <a:pPr marL="457200" indent="-457200">
              <a:buFont typeface="+mj-lt"/>
              <a:buAutoNum type="arabicPeriod"/>
            </a:pPr>
            <a:r>
              <a:rPr lang="nl-NL" sz="2200" dirty="0" smtClean="0"/>
              <a:t>Opkomst cryptovaluta</a:t>
            </a:r>
          </a:p>
          <a:p>
            <a:pPr marL="457200" indent="-457200">
              <a:buFont typeface="+mj-lt"/>
              <a:buAutoNum type="arabicPeriod"/>
            </a:pPr>
            <a:r>
              <a:rPr lang="nl-NL" sz="2200" dirty="0" smtClean="0"/>
              <a:t>Uitbreiding monetair instrumentarium</a:t>
            </a:r>
          </a:p>
          <a:p>
            <a:pPr marL="457200" indent="-457200">
              <a:buFont typeface="+mj-lt"/>
              <a:buAutoNum type="arabicPeriod"/>
            </a:pPr>
            <a:r>
              <a:rPr lang="nl-NL" sz="2200" dirty="0" smtClean="0"/>
              <a:t>Veilige plek binnen financieel stelsel</a:t>
            </a:r>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575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23</a:t>
            </a:fld>
            <a:endParaRPr lang="en-GB" dirty="0"/>
          </a:p>
        </p:txBody>
      </p:sp>
      <p:sp>
        <p:nvSpPr>
          <p:cNvPr id="3" name="Title 2"/>
          <p:cNvSpPr>
            <a:spLocks noGrp="1"/>
          </p:cNvSpPr>
          <p:nvPr>
            <p:ph type="title"/>
          </p:nvPr>
        </p:nvSpPr>
        <p:spPr/>
        <p:txBody>
          <a:bodyPr>
            <a:noAutofit/>
          </a:bodyPr>
          <a:lstStyle/>
          <a:p>
            <a:r>
              <a:rPr lang="nl-NL" sz="3200" b="1" dirty="0" smtClean="0"/>
              <a:t>Mogelijk grote impact op structuur financieel stelsel</a:t>
            </a:r>
            <a:endParaRPr lang="nl-NL" sz="3200" b="1" dirty="0"/>
          </a:p>
        </p:txBody>
      </p:sp>
      <p:sp>
        <p:nvSpPr>
          <p:cNvPr id="4" name="Text Placeholder 3"/>
          <p:cNvSpPr>
            <a:spLocks noGrp="1"/>
          </p:cNvSpPr>
          <p:nvPr>
            <p:ph type="body" sz="quarter" idx="11"/>
          </p:nvPr>
        </p:nvSpPr>
        <p:spPr>
          <a:xfrm>
            <a:off x="874367" y="1869373"/>
            <a:ext cx="7643192" cy="4248472"/>
          </a:xfrm>
        </p:spPr>
        <p:txBody>
          <a:bodyPr>
            <a:normAutofit/>
          </a:bodyPr>
          <a:lstStyle/>
          <a:p>
            <a:r>
              <a:rPr lang="nl-NL" sz="2200" dirty="0" smtClean="0"/>
              <a:t>Minder financiering voor commerciële banken en dus minder kredietverlening</a:t>
            </a:r>
          </a:p>
          <a:p>
            <a:r>
              <a:rPr lang="nl-NL" sz="2200" dirty="0" smtClean="0"/>
              <a:t>Grotere rol centrale bank</a:t>
            </a:r>
          </a:p>
          <a:p>
            <a:r>
              <a:rPr lang="nl-NL" sz="2200" dirty="0" smtClean="0"/>
              <a:t>Biedt </a:t>
            </a:r>
            <a:r>
              <a:rPr lang="nl-NL" sz="2200" dirty="0"/>
              <a:t>mogelijkheid tot run naar de centrale </a:t>
            </a:r>
            <a:r>
              <a:rPr lang="nl-NL" sz="2200" dirty="0" smtClean="0"/>
              <a:t>bank</a:t>
            </a:r>
          </a:p>
          <a:p>
            <a:r>
              <a:rPr lang="nl-NL" sz="2200" dirty="0"/>
              <a:t>CBCD gaat in tegen logica financieel stelsel </a:t>
            </a:r>
          </a:p>
          <a:p>
            <a:endParaRPr lang="nl-NL" sz="2200" dirty="0"/>
          </a:p>
          <a:p>
            <a:endParaRPr lang="nl-NL"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919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24</a:t>
            </a:fld>
            <a:endParaRPr lang="en-GB" dirty="0"/>
          </a:p>
        </p:txBody>
      </p:sp>
      <p:sp>
        <p:nvSpPr>
          <p:cNvPr id="3" name="Title 2"/>
          <p:cNvSpPr>
            <a:spLocks noGrp="1"/>
          </p:cNvSpPr>
          <p:nvPr>
            <p:ph type="title"/>
          </p:nvPr>
        </p:nvSpPr>
        <p:spPr>
          <a:xfrm>
            <a:off x="467544" y="836614"/>
            <a:ext cx="8050015" cy="466725"/>
          </a:xfrm>
        </p:spPr>
        <p:txBody>
          <a:bodyPr>
            <a:noAutofit/>
          </a:bodyPr>
          <a:lstStyle/>
          <a:p>
            <a:r>
              <a:rPr lang="de-CH" sz="3200" b="1" dirty="0" smtClean="0"/>
              <a:t>«</a:t>
            </a:r>
            <a:r>
              <a:rPr lang="de-CH" sz="3200" b="1" dirty="0" err="1" smtClean="0"/>
              <a:t>Vollgeld</a:t>
            </a:r>
            <a:r>
              <a:rPr lang="de-CH" sz="3200" b="1" dirty="0" smtClean="0"/>
              <a:t>»: </a:t>
            </a:r>
            <a:r>
              <a:rPr lang="de-CH" sz="3200" b="1" dirty="0" err="1" smtClean="0"/>
              <a:t>geldschepping</a:t>
            </a:r>
            <a:r>
              <a:rPr lang="de-CH" sz="3200" b="1" dirty="0" smtClean="0"/>
              <a:t> </a:t>
            </a:r>
            <a:r>
              <a:rPr lang="de-CH" sz="3200" b="1" dirty="0" err="1" smtClean="0"/>
              <a:t>enkel</a:t>
            </a:r>
            <a:r>
              <a:rPr lang="de-CH" sz="3200" b="1" dirty="0" smtClean="0"/>
              <a:t> </a:t>
            </a:r>
            <a:r>
              <a:rPr lang="de-CH" sz="3200" b="1" dirty="0" err="1" smtClean="0"/>
              <a:t>door</a:t>
            </a:r>
            <a:r>
              <a:rPr lang="de-CH" sz="3200" b="1" dirty="0" smtClean="0"/>
              <a:t> </a:t>
            </a:r>
            <a:r>
              <a:rPr lang="de-CH" sz="3200" b="1" dirty="0" err="1" smtClean="0"/>
              <a:t>centrale</a:t>
            </a:r>
            <a:r>
              <a:rPr lang="de-CH" sz="3200" b="1" dirty="0" smtClean="0"/>
              <a:t> </a:t>
            </a:r>
            <a:r>
              <a:rPr lang="de-CH" sz="3200" b="1" dirty="0" err="1" smtClean="0"/>
              <a:t>bank</a:t>
            </a:r>
            <a:endParaRPr lang="nl-NL" sz="3200" b="1" dirty="0"/>
          </a:p>
        </p:txBody>
      </p:sp>
      <p:sp>
        <p:nvSpPr>
          <p:cNvPr id="4" name="Text Placeholder 3"/>
          <p:cNvSpPr>
            <a:spLocks noGrp="1"/>
          </p:cNvSpPr>
          <p:nvPr>
            <p:ph type="body" sz="quarter" idx="11"/>
          </p:nvPr>
        </p:nvSpPr>
        <p:spPr>
          <a:xfrm>
            <a:off x="1043608" y="1916832"/>
            <a:ext cx="7704856" cy="4248472"/>
          </a:xfrm>
        </p:spPr>
        <p:txBody>
          <a:bodyPr>
            <a:normAutofit/>
          </a:bodyPr>
          <a:lstStyle/>
          <a:p>
            <a:pPr>
              <a:lnSpc>
                <a:spcPct val="150000"/>
              </a:lnSpc>
            </a:pPr>
            <a:r>
              <a:rPr lang="nl-NL" sz="2200" dirty="0" smtClean="0"/>
              <a:t>Verplichte 100%-dekking van bankrekeningen met saldo bij de centrale bank</a:t>
            </a:r>
          </a:p>
          <a:p>
            <a:pPr>
              <a:lnSpc>
                <a:spcPct val="150000"/>
              </a:lnSpc>
            </a:pPr>
            <a:r>
              <a:rPr lang="nl-NL" sz="2200" dirty="0"/>
              <a:t>K</a:t>
            </a:r>
            <a:r>
              <a:rPr lang="nl-NL" sz="2200" dirty="0" smtClean="0"/>
              <a:t>redietverlening dus alleen door centrale bank </a:t>
            </a:r>
          </a:p>
          <a:p>
            <a:pPr>
              <a:lnSpc>
                <a:spcPct val="150000"/>
              </a:lnSpc>
            </a:pPr>
            <a:r>
              <a:rPr lang="nl-NL" sz="2200" dirty="0" smtClean="0"/>
              <a:t>Komt neer op centraal geleid systeem</a:t>
            </a:r>
          </a:p>
          <a:p>
            <a:pPr>
              <a:lnSpc>
                <a:spcPct val="150000"/>
              </a:lnSpc>
            </a:pPr>
            <a:r>
              <a:rPr lang="nl-NL" sz="2200" dirty="0" smtClean="0"/>
              <a:t>In Zwitsers referendum verworpen (76% tegen) </a:t>
            </a:r>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227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a:t>
            </a:fld>
            <a:endParaRPr lang="en-GB" dirty="0"/>
          </a:p>
        </p:txBody>
      </p:sp>
      <p:sp>
        <p:nvSpPr>
          <p:cNvPr id="3" name="Title 2"/>
          <p:cNvSpPr>
            <a:spLocks noGrp="1"/>
          </p:cNvSpPr>
          <p:nvPr>
            <p:ph type="title"/>
          </p:nvPr>
        </p:nvSpPr>
        <p:spPr/>
        <p:txBody>
          <a:bodyPr>
            <a:noAutofit/>
          </a:bodyPr>
          <a:lstStyle/>
          <a:p>
            <a:r>
              <a:rPr lang="nl-NL" sz="3200" b="1" dirty="0" smtClean="0"/>
              <a:t>Wat is geld?</a:t>
            </a:r>
            <a:endParaRPr lang="nl-NL"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123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a:t>
            </a:fld>
            <a:endParaRPr lang="en-GB" dirty="0"/>
          </a:p>
        </p:txBody>
      </p:sp>
      <p:sp>
        <p:nvSpPr>
          <p:cNvPr id="3" name="Title 2"/>
          <p:cNvSpPr>
            <a:spLocks noGrp="1"/>
          </p:cNvSpPr>
          <p:nvPr>
            <p:ph type="title"/>
          </p:nvPr>
        </p:nvSpPr>
        <p:spPr/>
        <p:txBody>
          <a:bodyPr>
            <a:noAutofit/>
          </a:bodyPr>
          <a:lstStyle/>
          <a:p>
            <a:r>
              <a:rPr lang="nl-NL" sz="3200" b="1" dirty="0" smtClean="0"/>
              <a:t>Wat is geld?</a:t>
            </a:r>
            <a:endParaRPr lang="nl-NL"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012168" y="4162743"/>
            <a:ext cx="2867025" cy="14287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4791393"/>
            <a:ext cx="2857500" cy="1600200"/>
          </a:xfrm>
          <a:prstGeom prst="rect">
            <a:avLst/>
          </a:prstGeom>
        </p:spPr>
      </p:pic>
      <p:sp>
        <p:nvSpPr>
          <p:cNvPr id="8" name="AutoShape 6" descr="Afbeeldingsresultaat voor pinpas postban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8"/>
          <p:cNvPicPr>
            <a:picLocks noChangeAspect="1"/>
          </p:cNvPicPr>
          <p:nvPr/>
        </p:nvPicPr>
        <p:blipFill>
          <a:blip r:embed="rId6"/>
          <a:stretch>
            <a:fillRect/>
          </a:stretch>
        </p:blipFill>
        <p:spPr>
          <a:xfrm>
            <a:off x="755576" y="1628800"/>
            <a:ext cx="3018854" cy="1911786"/>
          </a:xfrm>
          <a:prstGeom prst="rect">
            <a:avLst/>
          </a:prstGeom>
        </p:spPr>
      </p:pic>
      <p:pic>
        <p:nvPicPr>
          <p:cNvPr id="10" name="Picture 9"/>
          <p:cNvPicPr>
            <a:picLocks noChangeAspect="1"/>
          </p:cNvPicPr>
          <p:nvPr/>
        </p:nvPicPr>
        <p:blipFill>
          <a:blip r:embed="rId7"/>
          <a:stretch>
            <a:fillRect/>
          </a:stretch>
        </p:blipFill>
        <p:spPr>
          <a:xfrm>
            <a:off x="5652120" y="2151665"/>
            <a:ext cx="2960650" cy="1857250"/>
          </a:xfrm>
          <a:prstGeom prst="rect">
            <a:avLst/>
          </a:prstGeom>
        </p:spPr>
      </p:pic>
    </p:spTree>
    <p:extLst>
      <p:ext uri="{BB962C8B-B14F-4D97-AF65-F5344CB8AC3E}">
        <p14:creationId xmlns:p14="http://schemas.microsoft.com/office/powerpoint/2010/main" val="40372944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5</a:t>
            </a:fld>
            <a:endParaRPr lang="en-GB" dirty="0"/>
          </a:p>
        </p:txBody>
      </p:sp>
      <p:sp>
        <p:nvSpPr>
          <p:cNvPr id="3" name="Title 2"/>
          <p:cNvSpPr>
            <a:spLocks noGrp="1"/>
          </p:cNvSpPr>
          <p:nvPr>
            <p:ph type="title"/>
          </p:nvPr>
        </p:nvSpPr>
        <p:spPr/>
        <p:txBody>
          <a:bodyPr>
            <a:noAutofit/>
          </a:bodyPr>
          <a:lstStyle/>
          <a:p>
            <a:r>
              <a:rPr lang="nl-NL" sz="3200" b="1" dirty="0" smtClean="0"/>
              <a:t>Wat is geld?</a:t>
            </a:r>
            <a:endParaRPr lang="nl-NL"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1"/>
          </p:nvPr>
        </p:nvSpPr>
        <p:spPr>
          <a:xfrm>
            <a:off x="1197968" y="2609528"/>
            <a:ext cx="7488832" cy="4248472"/>
          </a:xfrm>
        </p:spPr>
        <p:txBody>
          <a:bodyPr>
            <a:normAutofit/>
          </a:bodyPr>
          <a:lstStyle/>
          <a:p>
            <a:pPr marL="457200" indent="-457200">
              <a:lnSpc>
                <a:spcPct val="150000"/>
              </a:lnSpc>
              <a:buFont typeface="+mj-lt"/>
              <a:buAutoNum type="arabicParenR"/>
            </a:pPr>
            <a:endParaRPr lang="nl-NL" sz="2400" dirty="0" smtClean="0"/>
          </a:p>
          <a:p>
            <a:pPr marL="457200" indent="-457200">
              <a:lnSpc>
                <a:spcPct val="150000"/>
              </a:lnSpc>
              <a:buFont typeface="+mj-lt"/>
              <a:buAutoNum type="arabicParenR"/>
            </a:pPr>
            <a:endParaRPr lang="nl-NL" sz="2400" dirty="0"/>
          </a:p>
          <a:p>
            <a:pPr marL="457200" indent="-457200">
              <a:lnSpc>
                <a:spcPct val="150000"/>
              </a:lnSpc>
              <a:buFont typeface="+mj-lt"/>
              <a:buAutoNum type="arabicParenR"/>
            </a:pPr>
            <a:endParaRPr lang="nl-NL" sz="2400" dirty="0" smtClean="0"/>
          </a:p>
          <a:p>
            <a:pPr marL="0" indent="0" algn="ctr">
              <a:buNone/>
            </a:pPr>
            <a:r>
              <a:rPr lang="nl-NL" sz="2400" dirty="0" smtClean="0"/>
              <a:t>Geld = Bankverplichting</a:t>
            </a:r>
          </a:p>
          <a:p>
            <a:pPr marL="0" indent="0" algn="ctr">
              <a:buNone/>
            </a:pPr>
            <a:r>
              <a:rPr lang="en-GB" sz="2400" dirty="0"/>
              <a:t>Geld = </a:t>
            </a:r>
            <a:r>
              <a:rPr lang="nl-NL" sz="2400" dirty="0" smtClean="0"/>
              <a:t>Krediet (Latijn</a:t>
            </a:r>
            <a:r>
              <a:rPr lang="en-GB" sz="2400" dirty="0" smtClean="0"/>
              <a:t>: </a:t>
            </a:r>
            <a:r>
              <a:rPr lang="it-IT" sz="2400" dirty="0" smtClean="0"/>
              <a:t>credere</a:t>
            </a:r>
            <a:r>
              <a:rPr lang="en-GB" sz="2400" dirty="0" smtClean="0"/>
              <a:t>)</a:t>
            </a:r>
            <a:endParaRPr lang="nl-NL" sz="2400" dirty="0" smtClean="0"/>
          </a:p>
          <a:p>
            <a:pPr marL="0" indent="0" algn="ctr">
              <a:buNone/>
            </a:pPr>
            <a:r>
              <a:rPr lang="nl-NL" sz="2400" dirty="0" smtClean="0"/>
              <a:t>Geld = de ultieme uitingsvorm van vertrouwen</a:t>
            </a:r>
            <a:endParaRPr lang="nl-NL" sz="2400" dirty="0"/>
          </a:p>
          <a:p>
            <a:pPr marL="0" indent="0" algn="ctr">
              <a:buNone/>
            </a:pPr>
            <a:endParaRPr lang="en-GB" sz="2400" dirty="0"/>
          </a:p>
          <a:p>
            <a:pPr marL="0" indent="0">
              <a:buNone/>
            </a:pPr>
            <a:endParaRPr lang="en-GB" dirty="0"/>
          </a:p>
          <a:p>
            <a:pPr marL="0" indent="0">
              <a:buNone/>
            </a:pPr>
            <a:endParaRPr lang="de-CH" dirty="0" smtClean="0"/>
          </a:p>
          <a:p>
            <a:endParaRPr lang="de-CH" dirty="0" smtClean="0"/>
          </a:p>
          <a:p>
            <a:endParaRPr lang="de-CH" dirty="0"/>
          </a:p>
        </p:txBody>
      </p:sp>
      <p:pic>
        <p:nvPicPr>
          <p:cNvPr id="4" name="Picture 3"/>
          <p:cNvPicPr>
            <a:picLocks noChangeAspect="1"/>
          </p:cNvPicPr>
          <p:nvPr/>
        </p:nvPicPr>
        <p:blipFill>
          <a:blip r:embed="rId4"/>
          <a:stretch>
            <a:fillRect/>
          </a:stretch>
        </p:blipFill>
        <p:spPr>
          <a:xfrm>
            <a:off x="2728355" y="1778577"/>
            <a:ext cx="4104456" cy="2298495"/>
          </a:xfrm>
          <a:prstGeom prst="rect">
            <a:avLst/>
          </a:prstGeom>
        </p:spPr>
      </p:pic>
    </p:spTree>
    <p:extLst>
      <p:ext uri="{BB962C8B-B14F-4D97-AF65-F5344CB8AC3E}">
        <p14:creationId xmlns:p14="http://schemas.microsoft.com/office/powerpoint/2010/main" val="28904503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6</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Hoe wordt geld gemaakt</a:t>
            </a:r>
            <a:r>
              <a:rPr lang="en-GB" sz="3200" b="1" dirty="0" smtClean="0"/>
              <a:t>?</a:t>
            </a:r>
            <a:endParaRPr lang="en-GB" sz="3200" b="1" dirty="0"/>
          </a:p>
        </p:txBody>
      </p:sp>
      <p:sp>
        <p:nvSpPr>
          <p:cNvPr id="4" name="Text Placeholder 3"/>
          <p:cNvSpPr>
            <a:spLocks noGrp="1"/>
          </p:cNvSpPr>
          <p:nvPr>
            <p:ph type="body" sz="quarter" idx="11"/>
          </p:nvPr>
        </p:nvSpPr>
        <p:spPr/>
        <p:txBody>
          <a:bodyPr>
            <a:normAutofit/>
          </a:bodyPr>
          <a:lstStyle/>
          <a:p>
            <a:pPr marL="514350" indent="-514350">
              <a:lnSpc>
                <a:spcPct val="150000"/>
              </a:lnSpc>
              <a:buFont typeface="+mj-lt"/>
              <a:buAutoNum type="romanLcPeriod"/>
            </a:pPr>
            <a:r>
              <a:rPr lang="nl-NL" sz="2400" b="1" dirty="0" smtClean="0"/>
              <a:t>Banken én klanten scheppen samen geld: wederzijdse schuldaanvaarding</a:t>
            </a:r>
          </a:p>
          <a:p>
            <a:endParaRPr lang="en-GB" sz="2200" dirty="0" smtClean="0"/>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2784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7</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Voorbeeld geldschepping</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73660170"/>
              </p:ext>
            </p:extLst>
          </p:nvPr>
        </p:nvGraphicFramePr>
        <p:xfrm>
          <a:off x="755576" y="586867"/>
          <a:ext cx="7200799" cy="3242978"/>
        </p:xfrm>
        <a:graphic>
          <a:graphicData uri="http://schemas.openxmlformats.org/drawingml/2006/table">
            <a:tbl>
              <a:tblPr firstRow="1" bandRow="1">
                <a:tableStyleId>{5C22544A-7EE6-4342-B048-85BDC9FD1C3A}</a:tableStyleId>
              </a:tblPr>
              <a:tblGrid>
                <a:gridCol w="2376264"/>
                <a:gridCol w="1224135"/>
                <a:gridCol w="2337778"/>
                <a:gridCol w="1262622"/>
              </a:tblGrid>
              <a:tr h="1621489">
                <a:tc gridSpan="4">
                  <a:txBody>
                    <a:bodyPr/>
                    <a:lstStyle/>
                    <a:p>
                      <a:pPr algn="ctr"/>
                      <a:r>
                        <a:rPr lang="nl-NL" dirty="0" smtClean="0">
                          <a:solidFill>
                            <a:schemeClr val="tx1"/>
                          </a:solidFill>
                        </a:rPr>
                        <a:t>Rabobank</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r>
                        <a:rPr lang="nl-NL" dirty="0" smtClean="0">
                          <a:solidFill>
                            <a:schemeClr val="tx1"/>
                          </a:solidFill>
                        </a:rPr>
                        <a:t>Hypothecair</a:t>
                      </a:r>
                      <a:r>
                        <a:rPr lang="nl-NL" baseline="0" dirty="0" smtClean="0">
                          <a:solidFill>
                            <a:schemeClr val="tx1"/>
                          </a:solidFill>
                        </a:rPr>
                        <a:t> krediet</a:t>
                      </a: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nl-NL" dirty="0" smtClean="0">
                          <a:solidFill>
                            <a:schemeClr val="tx1"/>
                          </a:solidFill>
                        </a:rPr>
                        <a:t>+€250.000</a:t>
                      </a: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nl-NL" dirty="0" smtClean="0">
                          <a:solidFill>
                            <a:schemeClr val="tx1"/>
                          </a:solidFill>
                        </a:rPr>
                        <a:t>Rekening</a:t>
                      </a:r>
                      <a:r>
                        <a:rPr lang="nl-NL" baseline="0" dirty="0" smtClean="0">
                          <a:solidFill>
                            <a:schemeClr val="tx1"/>
                          </a:solidFill>
                        </a:rPr>
                        <a:t> courant</a:t>
                      </a:r>
                      <a:endParaRPr lang="nl-NL"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smtClean="0">
                          <a:solidFill>
                            <a:schemeClr val="tx1"/>
                          </a:solidFill>
                        </a:rPr>
                        <a:t>+€250.000</a:t>
                      </a:r>
                    </a:p>
                    <a:p>
                      <a:endParaRPr lang="nl-NL" dirty="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6280431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8</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Voorbeeld geldvernietiging</a:t>
            </a:r>
            <a:endParaRPr lang="en-GB" sz="3200" b="1" dirty="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022095050"/>
              </p:ext>
            </p:extLst>
          </p:nvPr>
        </p:nvGraphicFramePr>
        <p:xfrm>
          <a:off x="755576" y="586867"/>
          <a:ext cx="7200799" cy="3242978"/>
        </p:xfrm>
        <a:graphic>
          <a:graphicData uri="http://schemas.openxmlformats.org/drawingml/2006/table">
            <a:tbl>
              <a:tblPr firstRow="1" bandRow="1">
                <a:tableStyleId>{5C22544A-7EE6-4342-B048-85BDC9FD1C3A}</a:tableStyleId>
              </a:tblPr>
              <a:tblGrid>
                <a:gridCol w="2376264"/>
                <a:gridCol w="1224135"/>
                <a:gridCol w="2337778"/>
                <a:gridCol w="1262622"/>
              </a:tblGrid>
              <a:tr h="1621489">
                <a:tc gridSpan="4">
                  <a:txBody>
                    <a:bodyPr/>
                    <a:lstStyle/>
                    <a:p>
                      <a:pPr algn="ctr"/>
                      <a:r>
                        <a:rPr lang="nl-NL" dirty="0" smtClean="0">
                          <a:solidFill>
                            <a:schemeClr val="tx1"/>
                          </a:solidFill>
                        </a:rPr>
                        <a:t>Rabobank</a:t>
                      </a:r>
                      <a:endParaRPr lang="nl-NL"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1489">
                <a:tc>
                  <a:txBody>
                    <a:bodyPr/>
                    <a:lstStyle/>
                    <a:p>
                      <a:r>
                        <a:rPr lang="nl-NL" dirty="0" smtClean="0">
                          <a:solidFill>
                            <a:schemeClr val="tx1"/>
                          </a:solidFill>
                        </a:rPr>
                        <a:t>Hypothecair</a:t>
                      </a:r>
                      <a:r>
                        <a:rPr lang="nl-NL" baseline="0" dirty="0" smtClean="0">
                          <a:solidFill>
                            <a:schemeClr val="tx1"/>
                          </a:solidFill>
                        </a:rPr>
                        <a:t> krediet</a:t>
                      </a:r>
                      <a:endParaRPr lang="nl-N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r>
                        <a:rPr lang="nl-NL" dirty="0" smtClean="0">
                          <a:solidFill>
                            <a:schemeClr val="tx1"/>
                          </a:solidFill>
                        </a:rPr>
                        <a:t>-€1.000</a:t>
                      </a:r>
                      <a:endParaRPr lang="nl-NL"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nl-NL" dirty="0" smtClean="0">
                          <a:solidFill>
                            <a:schemeClr val="tx1"/>
                          </a:solidFill>
                        </a:rPr>
                        <a:t>Rekening</a:t>
                      </a:r>
                      <a:r>
                        <a:rPr lang="nl-NL" baseline="0" dirty="0" smtClean="0">
                          <a:solidFill>
                            <a:schemeClr val="tx1"/>
                          </a:solidFill>
                        </a:rPr>
                        <a:t> courant</a:t>
                      </a:r>
                      <a:endParaRPr lang="nl-NL"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dirty="0" smtClean="0">
                          <a:solidFill>
                            <a:schemeClr val="tx1"/>
                          </a:solidFill>
                        </a:rPr>
                        <a:t>-€1.000</a:t>
                      </a:r>
                    </a:p>
                    <a:p>
                      <a:endParaRPr lang="nl-NL" dirty="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32564349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9</a:t>
            </a:fld>
            <a:endParaRPr lang="en-GB" dirty="0"/>
          </a:p>
        </p:txBody>
      </p:sp>
      <p:sp>
        <p:nvSpPr>
          <p:cNvPr id="3" name="Title 2"/>
          <p:cNvSpPr>
            <a:spLocks noGrp="1"/>
          </p:cNvSpPr>
          <p:nvPr>
            <p:ph type="title"/>
          </p:nvPr>
        </p:nvSpPr>
        <p:spPr>
          <a:xfrm>
            <a:off x="755576" y="836614"/>
            <a:ext cx="8064896" cy="466725"/>
          </a:xfrm>
        </p:spPr>
        <p:txBody>
          <a:bodyPr>
            <a:noAutofit/>
          </a:bodyPr>
          <a:lstStyle/>
          <a:p>
            <a:r>
              <a:rPr lang="nl-NL" sz="3200" b="1" dirty="0" smtClean="0"/>
              <a:t>Hoe wordt geld gemaakt?</a:t>
            </a:r>
            <a:endParaRPr lang="en-GB" sz="3200" b="1" dirty="0"/>
          </a:p>
        </p:txBody>
      </p:sp>
      <p:sp>
        <p:nvSpPr>
          <p:cNvPr id="4" name="Text Placeholder 3"/>
          <p:cNvSpPr>
            <a:spLocks noGrp="1"/>
          </p:cNvSpPr>
          <p:nvPr>
            <p:ph type="body" sz="quarter" idx="11"/>
          </p:nvPr>
        </p:nvSpPr>
        <p:spPr/>
        <p:txBody>
          <a:bodyPr>
            <a:normAutofit/>
          </a:bodyPr>
          <a:lstStyle/>
          <a:p>
            <a:pPr marL="514350" indent="-514350">
              <a:lnSpc>
                <a:spcPct val="150000"/>
              </a:lnSpc>
              <a:buFont typeface="+mj-lt"/>
              <a:buAutoNum type="romanLcPeriod"/>
            </a:pPr>
            <a:r>
              <a:rPr lang="nl-NL" sz="2400" dirty="0" smtClean="0"/>
              <a:t>Banken én klanten scheppen samen geld: wederzijdse schuldaanvaarding</a:t>
            </a:r>
          </a:p>
          <a:p>
            <a:pPr marL="514350" indent="-514350">
              <a:lnSpc>
                <a:spcPct val="150000"/>
              </a:lnSpc>
              <a:buFont typeface="+mj-lt"/>
              <a:buAutoNum type="romanLcPeriod"/>
            </a:pPr>
            <a:r>
              <a:rPr lang="nl-NL" sz="2400" b="1" dirty="0" smtClean="0"/>
              <a:t>De geldhoeveelheid wordt dus gedreven door maatschappelijke vraag naar geld</a:t>
            </a:r>
          </a:p>
          <a:p>
            <a:pPr marL="0" indent="0">
              <a:lnSpc>
                <a:spcPct val="150000"/>
              </a:lnSpc>
              <a:buNone/>
            </a:pPr>
            <a:endParaRPr lang="nl-NL" sz="2400" dirty="0" smtClean="0"/>
          </a:p>
          <a:p>
            <a:endParaRPr lang="en-GB" sz="2200" dirty="0" smtClean="0"/>
          </a:p>
          <a:p>
            <a:pPr marL="457200" indent="-457200">
              <a:buFont typeface="+mj-lt"/>
              <a:buAutoNum type="arabicPeriod"/>
            </a:pPr>
            <a:endParaRPr lang="de-CH" sz="2200" dirty="0" smtClean="0"/>
          </a:p>
        </p:txBody>
      </p:sp>
      <p:pic>
        <p:nvPicPr>
          <p:cNvPr id="5" name="Picture 2" descr="De Nederlandsche Bank - Pla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3" y="6028822"/>
            <a:ext cx="2001763" cy="63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210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10695</TotalTime>
  <Words>2815</Words>
  <Application>Microsoft Office PowerPoint</Application>
  <PresentationFormat>Diavoorstelling (4:3)</PresentationFormat>
  <Paragraphs>289</Paragraphs>
  <Slides>24</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Courier New</vt:lpstr>
      <vt:lpstr>Segoe UI</vt:lpstr>
      <vt:lpstr>Wingdings</vt:lpstr>
      <vt:lpstr>Office Theme</vt:lpstr>
      <vt:lpstr>Geldschepping: publiek of privaat?    </vt:lpstr>
      <vt:lpstr>Overzicht </vt:lpstr>
      <vt:lpstr>Wat is geld?</vt:lpstr>
      <vt:lpstr>Wat is geld?</vt:lpstr>
      <vt:lpstr>Wat is geld?</vt:lpstr>
      <vt:lpstr>Hoe wordt geld gemaakt?</vt:lpstr>
      <vt:lpstr>Voorbeeld geldschepping</vt:lpstr>
      <vt:lpstr>Voorbeeld geldvernietiging</vt:lpstr>
      <vt:lpstr>Hoe wordt geld gemaakt?</vt:lpstr>
      <vt:lpstr>Hoe komen bankbiljetten in omloop?</vt:lpstr>
      <vt:lpstr>Uitgifte van bankbiljetten wordt bepaald door publiek</vt:lpstr>
      <vt:lpstr>Uitgifte van bankbiljetten wordt bepaald door publiek</vt:lpstr>
      <vt:lpstr>Uitgifte van bankbiljetten wordt bepaald door publiek</vt:lpstr>
      <vt:lpstr>Hoe wordt geld gemaakt?</vt:lpstr>
      <vt:lpstr>Meeste geld is digitaal</vt:lpstr>
      <vt:lpstr>Logica achter huidig geldscheppingsproces</vt:lpstr>
      <vt:lpstr>Conclusie</vt:lpstr>
      <vt:lpstr>Deel II – Moet het systeem niet anders?</vt:lpstr>
      <vt:lpstr>Geldverkeer wordt steeds digitaler </vt:lpstr>
      <vt:lpstr>Verdwijnen bankbiljetten in Zweden? </vt:lpstr>
      <vt:lpstr>Wat is digitaal centralebankgeld (CBDC)?</vt:lpstr>
      <vt:lpstr>Waarom nu discussie over digitaal centralebankgeld?</vt:lpstr>
      <vt:lpstr>Mogelijk grote impact op structuur financieel stelsel</vt:lpstr>
      <vt:lpstr>«Vollgeld»: geldschepping enkel door centrale bank</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DNB</dc:creator>
  <cp:lastModifiedBy>Daalen, L. van (Loek) (COM_COM)</cp:lastModifiedBy>
  <cp:revision>323</cp:revision>
  <cp:lastPrinted>2019-01-16T15:34:46Z</cp:lastPrinted>
  <dcterms:created xsi:type="dcterms:W3CDTF">2015-07-01T07:14:34Z</dcterms:created>
  <dcterms:modified xsi:type="dcterms:W3CDTF">2019-01-17T12:40:20Z</dcterms:modified>
</cp:coreProperties>
</file>