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73" r:id="rId19"/>
    <p:sldId id="274" r:id="rId20"/>
    <p:sldId id="277" r:id="rId21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D4BD9-16D3-48C1-861C-BDC1DAD0BBAF}" type="datetimeFigureOut">
              <a:rPr lang="nl-NL" smtClean="0"/>
              <a:t>17-11-2018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4D2E4-6D11-442B-88F8-25417F51CA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82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2051-E2CE-4367-B334-1AF4F753EBF5}" type="datetime1">
              <a:rPr lang="nl-NL" smtClean="0"/>
              <a:t>17-11-2018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4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0DBE-1301-4942-BCA4-B310E17FDF09}" type="datetime1">
              <a:rPr lang="nl-NL" smtClean="0"/>
              <a:t>17-11-2018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2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0730-2146-4F0F-A4C5-5A0B4F09BDB9}" type="datetime1">
              <a:rPr lang="nl-NL" smtClean="0"/>
              <a:t>17-11-2018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9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C72-6D6E-4D8E-A325-1877310F0338}" type="datetime1">
              <a:rPr lang="nl-NL" smtClean="0"/>
              <a:t>17-11-2018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6E5-CEDA-40F0-90F7-FD86B9617874}" type="datetime1">
              <a:rPr lang="nl-NL" smtClean="0"/>
              <a:t>17-11-2018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41D5-E9C6-431E-8B89-689836B67118}" type="datetime1">
              <a:rPr lang="nl-NL" smtClean="0"/>
              <a:t>17-11-2018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9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329A-B158-436A-A1B5-922C77CC6E02}" type="datetime1">
              <a:rPr lang="nl-NL" smtClean="0"/>
              <a:t>17-11-2018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E7DD-70FE-48BD-8631-75C2AE595F1B}" type="datetime1">
              <a:rPr lang="nl-NL" smtClean="0"/>
              <a:t>17-11-2018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8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4BD2-01C3-423F-BF44-BE7712B06AB4}" type="datetime1">
              <a:rPr lang="nl-NL" smtClean="0"/>
              <a:t>17-11-2018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EF3-D789-4D6D-BE1C-E0B598383B35}" type="datetime1">
              <a:rPr lang="nl-NL" smtClean="0"/>
              <a:t>17-11-2018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37B51BF-D76B-43FB-8459-0EDE84A5E4A2}" type="datetime1">
              <a:rPr lang="nl-NL" smtClean="0"/>
              <a:t>17-11-2018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82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6BC7-4094-47A4-AE7B-E5CBC5E7F2BE}" type="datetime1">
              <a:rPr lang="nl-NL" smtClean="0"/>
              <a:t>17-11-2018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4D0F98-2A78-4E75-8AB5-EFC4B87D2B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2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jscholingvmbo.nl/cursussen/vmbo-up-ondernemen-doe-je-zo/" TargetMode="External"/><Relationship Id="rId2" Type="http://schemas.openxmlformats.org/officeDocument/2006/relationships/hyperlink" Target="https://bijscholingvmbo.nl/cursussen/ondernemend-onderwijs-arranger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vmboeconomieenondernemen/" TargetMode="External"/><Relationship Id="rId4" Type="http://schemas.openxmlformats.org/officeDocument/2006/relationships/hyperlink" Target="https://bijscholingvmbo.nl/cursussen/training-marktonderzoek-en-opbouw-en-inzet-netwer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net.nl/business_test2.html" TargetMode="External"/><Relationship Id="rId2" Type="http://schemas.openxmlformats.org/officeDocument/2006/relationships/hyperlink" Target="http://www.econnet.nl/business_test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zzkidz.nl/" TargetMode="External"/><Relationship Id="rId5" Type="http://schemas.openxmlformats.org/officeDocument/2006/relationships/hyperlink" Target="https://www.plazachallengeschool.nl/" TargetMode="External"/><Relationship Id="rId4" Type="http://schemas.openxmlformats.org/officeDocument/2006/relationships/hyperlink" Target="http://www.econnet.nl/business_gam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6Cpzt_UK8A" TargetMode="External"/><Relationship Id="rId2" Type="http://schemas.openxmlformats.org/officeDocument/2006/relationships/hyperlink" Target="https://www.youtube.com/watch?v=v51mLy12wQ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E3FAFAA-DCEE-42A2-AF68-1B8BB387F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BD466B0-91F1-457A-9C45-6DA731A0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63" y="801688"/>
            <a:ext cx="8637587" cy="2541587"/>
          </a:xfrm>
        </p:spPr>
        <p:txBody>
          <a:bodyPr>
            <a:normAutofit/>
          </a:bodyPr>
          <a:lstStyle/>
          <a:p>
            <a:r>
              <a:rPr lang="nl-NL" dirty="0"/>
              <a:t>Leerbedrijfjes</a:t>
            </a:r>
          </a:p>
        </p:txBody>
      </p:sp>
    </p:spTree>
    <p:extLst>
      <p:ext uri="{BB962C8B-B14F-4D97-AF65-F5344CB8AC3E}">
        <p14:creationId xmlns:p14="http://schemas.microsoft.com/office/powerpoint/2010/main" val="395802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EAB9D-77DD-424B-BCB7-5C2042C2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Hulpmiddel beoordeling </a:t>
            </a:r>
            <a:br>
              <a:rPr lang="nl-NL" dirty="0"/>
            </a:br>
            <a:r>
              <a:rPr lang="nl-NL" dirty="0"/>
              <a:t>SLO </a:t>
            </a:r>
            <a:r>
              <a:rPr lang="nl-NL" dirty="0" err="1"/>
              <a:t>Rubrics</a:t>
            </a:r>
            <a:r>
              <a:rPr lang="nl-NL" dirty="0"/>
              <a:t> Samenwerken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FB19EA2-6782-4073-860F-CCC08E2CA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69896"/>
            <a:ext cx="9468162" cy="3545225"/>
          </a:xfrm>
          <a:prstGeom prst="rect">
            <a:avLst/>
          </a:prstGeom>
        </p:spPr>
      </p:pic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061B62D4-C863-43D4-AC14-42A37790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499" y="5744280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A2DD26-CED6-44AB-B62F-EC06F0C7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17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4A503-354A-49C7-A58E-5D87DBE0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 </a:t>
            </a:r>
            <a:r>
              <a:rPr lang="nl-NL" dirty="0" err="1"/>
              <a:t>Rubrics</a:t>
            </a:r>
            <a:r>
              <a:rPr lang="nl-NL" dirty="0"/>
              <a:t> Plannen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52EBBF-8758-42A4-8FB5-4DCC2DFDE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5" y="1329136"/>
            <a:ext cx="8912545" cy="4814533"/>
          </a:xfrm>
          <a:prstGeom prst="rect">
            <a:avLst/>
          </a:prstGeom>
        </p:spPr>
      </p:pic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20FD5DB5-83CC-41A9-A048-39D23E7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665" y="6294678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98F740A-B194-4F92-8AE6-9456892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39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B566E-FC55-4F10-9548-34F5FD7B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 </a:t>
            </a:r>
            <a:r>
              <a:rPr lang="nl-NL" dirty="0" err="1"/>
              <a:t>KritIsch</a:t>
            </a:r>
            <a:r>
              <a:rPr lang="nl-NL" dirty="0"/>
              <a:t> Denken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1454F55-4679-4046-93C2-AE6E0666A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10192"/>
              </p:ext>
            </p:extLst>
          </p:nvPr>
        </p:nvGraphicFramePr>
        <p:xfrm>
          <a:off x="1451579" y="2187915"/>
          <a:ext cx="9447530" cy="1991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67130">
                  <a:extLst>
                    <a:ext uri="{9D8B030D-6E8A-4147-A177-3AD203B41FA5}">
                      <a16:colId xmlns:a16="http://schemas.microsoft.com/office/drawing/2014/main" val="242719567"/>
                    </a:ext>
                  </a:extLst>
                </a:gridCol>
                <a:gridCol w="2069465">
                  <a:extLst>
                    <a:ext uri="{9D8B030D-6E8A-4147-A177-3AD203B41FA5}">
                      <a16:colId xmlns:a16="http://schemas.microsoft.com/office/drawing/2014/main" val="1194366703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2341056262"/>
                    </a:ext>
                  </a:extLst>
                </a:gridCol>
                <a:gridCol w="2069465">
                  <a:extLst>
                    <a:ext uri="{9D8B030D-6E8A-4147-A177-3AD203B41FA5}">
                      <a16:colId xmlns:a16="http://schemas.microsoft.com/office/drawing/2014/main" val="1097551544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2785759239"/>
                    </a:ext>
                  </a:extLst>
                </a:gridCol>
              </a:tblGrid>
              <a:tr h="802640">
                <a:tc>
                  <a:txBody>
                    <a:bodyPr/>
                    <a:lstStyle/>
                    <a:p>
                      <a:pPr marL="6794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Houding -1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Heeft geen onderzoekende houding en heeft geen vertrouwen in het eigen vermogen tot redeneren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Heeft soms onderzoekende houding, wil dan wel geïnformeerd zijn en heeft</a:t>
                      </a:r>
                    </a:p>
                    <a:p>
                      <a:pPr marL="68580" marR="13398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beperkt vertrouwen in het eigen vermogen tot redeneren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61595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Heeft regelmatig onderzoekende houding, wil dan goed geïnformeerd zijn en</a:t>
                      </a:r>
                    </a:p>
                    <a:p>
                      <a:pPr marL="68580" marR="18097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heeft vertrouwen in het eigen vermogen tot redeneren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133985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Heeft een onderzoekende houding, wil altijd graag goed geïnformeerd zijn en heeft</a:t>
                      </a:r>
                    </a:p>
                    <a:p>
                      <a:pPr marL="6921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vertrouwen in het eigen vermogen tot redeneren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665304"/>
                  </a:ext>
                </a:extLst>
              </a:tr>
              <a:tr h="1122045">
                <a:tc>
                  <a:txBody>
                    <a:bodyPr/>
                    <a:lstStyle/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Houding -2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73025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Staat niet open voor andere denkwijzen, accepteert niet dat iemand een andere mening kan hebben en is onzorgvuldig in</a:t>
                      </a:r>
                      <a:r>
                        <a:rPr lang="nl-NL" sz="11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oordelen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1811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Staat soms open voor andere denkwijzen, accepteert soms dat iemand een andere mening kan hebben, gaat daar niet altijd respectvol mee om en</a:t>
                      </a:r>
                      <a:r>
                        <a:rPr lang="nl-NL" sz="11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nl-NL" sz="11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niet</a:t>
                      </a:r>
                      <a:r>
                        <a:rPr lang="nl-NL" sz="11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altijd</a:t>
                      </a:r>
                      <a:r>
                        <a:rPr lang="nl-NL" sz="11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zorgvuldig</a:t>
                      </a:r>
                      <a:r>
                        <a:rPr lang="nl-NL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  <a:p>
                      <a:pPr marL="68580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oordelen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61595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Staat regelmatig open voor andere denkwijzen, accepteert regelmatig dat iemand een andere mening kan hebben, gaat daar vaak respectvol mee om en is meestal zorgvuldig in</a:t>
                      </a:r>
                    </a:p>
                    <a:p>
                      <a:pPr marL="68580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oordelen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1701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Staat open voor andere denkwijzen, accepteert dat iemand een andere mening kan hebben, gaat daar respectvol mee om en is zorgvuldig in oordelen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062597"/>
                  </a:ext>
                </a:extLst>
              </a:tr>
            </a:tbl>
          </a:graphicData>
        </a:graphic>
      </p:graphicFrame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51B90CC-1582-4837-937F-99AFFFB2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A8550-8A7A-444D-A958-6FAAF2D5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58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3BD58-75FD-486A-95F9-BA0F209E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Leerbedrijf past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5CE9B-92CC-452F-8E70-08511A61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 :</a:t>
            </a:r>
          </a:p>
          <a:p>
            <a:r>
              <a:rPr lang="nl-NL" dirty="0"/>
              <a:t>1. Kennismaken met zaken die passen bij het runnen van een onderneming</a:t>
            </a:r>
          </a:p>
          <a:p>
            <a:r>
              <a:rPr lang="nl-NL" dirty="0"/>
              <a:t>    Wet- en regelgeving, KVK , ondernemersvaardigheden , bankrekening, boekhouding</a:t>
            </a:r>
          </a:p>
          <a:p>
            <a:endParaRPr lang="nl-NL" dirty="0"/>
          </a:p>
          <a:p>
            <a:r>
              <a:rPr lang="nl-NL" dirty="0"/>
              <a:t>2. Nadruk op het ontwikkelen van ondernemend gedrag en kansen leren zien</a:t>
            </a:r>
          </a:p>
          <a:p>
            <a:r>
              <a:rPr lang="nl-NL" dirty="0"/>
              <a:t>    Verschillende manier van uitvoeren, projecten van één dag tot enkele weken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292455BE-4689-4A20-BD4B-E563D048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5380278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9E92A9-F36F-4BDB-AB67-86A67259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84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2753D-0235-428D-B06E-A6C130C0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44820"/>
            <a:ext cx="9603275" cy="1049235"/>
          </a:xfrm>
        </p:spPr>
        <p:txBody>
          <a:bodyPr/>
          <a:lstStyle/>
          <a:p>
            <a:r>
              <a:rPr lang="nl-NL" dirty="0"/>
              <a:t>Hoe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1C38FB-681A-4C37-8DA4-8092BA0D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91F50F-B09F-4343-AD87-507411933716}"/>
              </a:ext>
            </a:extLst>
          </p:cNvPr>
          <p:cNvSpPr txBox="1"/>
          <p:nvPr/>
        </p:nvSpPr>
        <p:spPr>
          <a:xfrm>
            <a:off x="5747657" y="959804"/>
            <a:ext cx="627017" cy="29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95F437-DFBB-45D3-8FDB-DA2C2CE3A487}"/>
              </a:ext>
            </a:extLst>
          </p:cNvPr>
          <p:cNvSpPr txBox="1"/>
          <p:nvPr/>
        </p:nvSpPr>
        <p:spPr>
          <a:xfrm>
            <a:off x="8421189" y="2229394"/>
            <a:ext cx="1715588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Prodico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D5942D7-FB70-477E-85F0-F934F22BC80D}"/>
              </a:ext>
            </a:extLst>
          </p:cNvPr>
          <p:cNvSpPr txBox="1"/>
          <p:nvPr/>
        </p:nvSpPr>
        <p:spPr>
          <a:xfrm>
            <a:off x="8421189" y="3663203"/>
            <a:ext cx="1715588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VMBO-UP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076E73-5F83-41E5-AF0F-F1DED781F665}"/>
              </a:ext>
            </a:extLst>
          </p:cNvPr>
          <p:cNvSpPr txBox="1"/>
          <p:nvPr/>
        </p:nvSpPr>
        <p:spPr>
          <a:xfrm>
            <a:off x="8495893" y="1069368"/>
            <a:ext cx="1663337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Aanvulling 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9E019B83-047D-4686-A08B-A878CAD6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12836" y="5588995"/>
            <a:ext cx="5938836" cy="309201"/>
          </a:xfrm>
        </p:spPr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5650369-12BF-4755-B678-A5EDA10C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88" y="1060095"/>
            <a:ext cx="6647392" cy="45289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483077-7AF4-4C0B-A2E4-9479C67A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40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BCED6-09AD-4168-8F73-EE88F4BF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TIPS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ADDC7-5019-4EE1-AF82-58F4001C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Kies wat bij de school en de leerlingen past</a:t>
            </a:r>
          </a:p>
          <a:p>
            <a:r>
              <a:rPr lang="nl-NL" dirty="0"/>
              <a:t>Ondernemen is Doen!! </a:t>
            </a:r>
          </a:p>
          <a:p>
            <a:r>
              <a:rPr lang="nl-NL" dirty="0"/>
              <a:t>Begin klein en ontdek wat goed en minder goed gaat en trek daar lering uit voor volgende jaren</a:t>
            </a:r>
          </a:p>
          <a:p>
            <a:r>
              <a:rPr lang="nl-NL" dirty="0"/>
              <a:t>Geef leerlingen ruimte maar ook kader</a:t>
            </a:r>
          </a:p>
          <a:p>
            <a:r>
              <a:rPr lang="nl-NL" dirty="0"/>
              <a:t>Vul voordat je begint voor je school een docenten Canvas formulier in( </a:t>
            </a:r>
            <a:r>
              <a:rPr lang="nl-NL" dirty="0" err="1"/>
              <a:t>Prodico</a:t>
            </a:r>
            <a:r>
              <a:rPr lang="nl-NL" dirty="0"/>
              <a:t>)</a:t>
            </a:r>
          </a:p>
          <a:p>
            <a:r>
              <a:rPr lang="nl-NL" dirty="0"/>
              <a:t>In plaats van een ondernemingsplan kan een simpeler Canvas formulier ook 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7BC2753B-5F5F-45BA-AB88-97F247E0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0253" y="5319122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73C7E8-80CF-42D2-A078-8DD7A8ED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29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D638B2-CC7D-4A09-A1EC-08863CE8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5" y="0"/>
            <a:ext cx="10135982" cy="6858000"/>
          </a:xfrm>
          <a:prstGeom prst="rect">
            <a:avLst/>
          </a:prstGeom>
        </p:spPr>
      </p:pic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084E665-087F-4D47-87C7-3BE995DD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68AE16-561A-43F9-9088-8F6E3DB5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10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4BB5198-3BE8-4CCE-B89F-FEDE9C0E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3" y="0"/>
            <a:ext cx="9797143" cy="6858000"/>
          </a:xfrm>
          <a:prstGeom prst="rect">
            <a:avLst/>
          </a:prstGeom>
        </p:spPr>
      </p:pic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CEDBD139-9050-48C3-A121-A33BFD9F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8E5EEF-E597-48C0-906E-0D0ACDC4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48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F0FE0-D3EB-4820-84CA-7A47D77C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Ondernemers, </a:t>
            </a:r>
            <a:br>
              <a:rPr lang="nl-NL" dirty="0"/>
            </a:br>
            <a:r>
              <a:rPr lang="nl-NL" dirty="0"/>
              <a:t>Belastingdienst, KVK en Verzekeringen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1BEAD6-C4CF-47B2-A65F-38F82BFB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Zoveel mogelijk ondernemers bij het project betrekken, werkt !!</a:t>
            </a:r>
          </a:p>
          <a:p>
            <a:r>
              <a:rPr lang="nl-NL" dirty="0"/>
              <a:t>Schoolprojecten worden door de belastingdienst in veel gevallen niet gezien als </a:t>
            </a:r>
            <a:r>
              <a:rPr lang="nl-NL" dirty="0" err="1"/>
              <a:t>deelnema</a:t>
            </a:r>
            <a:r>
              <a:rPr lang="nl-NL" dirty="0"/>
              <a:t> aan het economisch verkeer: geen afdracht BTW</a:t>
            </a:r>
          </a:p>
          <a:p>
            <a:r>
              <a:rPr lang="nl-NL" dirty="0"/>
              <a:t>In de meeste gevallen is de school verzekerd , buitenschoolse activiteiten</a:t>
            </a:r>
          </a:p>
          <a:p>
            <a:r>
              <a:rPr lang="nl-NL" dirty="0" err="1"/>
              <a:t>Fioretti</a:t>
            </a:r>
            <a:r>
              <a:rPr lang="nl-NL" dirty="0"/>
              <a:t> College Hillegom, heeft een eigen stichting opgericht die alles ondervangt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BD9FC792-F28B-4907-AF88-1EFEED80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665" y="5473722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A8936B-4E2E-4BB3-BBDF-06BAE781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38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48442-4874-432A-A3A3-3EC00FA2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vanuit de Groep  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3703B0-A74F-4784-B9FB-5C32809CC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zit je mee in het proces?</a:t>
            </a:r>
          </a:p>
          <a:p>
            <a:r>
              <a:rPr lang="nl-NL" dirty="0"/>
              <a:t>Welke Tips kun je met ons delen?</a:t>
            </a:r>
          </a:p>
          <a:p>
            <a:r>
              <a:rPr lang="nl-NL" dirty="0"/>
              <a:t>Welke Tips kun je de VBS geven over de begeleiding.</a:t>
            </a:r>
          </a:p>
          <a:p>
            <a:r>
              <a:rPr lang="nl-NL" dirty="0"/>
              <a:t>Welke boeken of ander materiaal voor ondersteunende theorie gebruik je?</a:t>
            </a:r>
          </a:p>
          <a:p>
            <a:r>
              <a:rPr lang="nl-NL" dirty="0"/>
              <a:t>Heb je behoefte aan een helpdeskfunctie binnen de VBS ?</a:t>
            </a:r>
          </a:p>
          <a:p>
            <a:r>
              <a:rPr lang="nl-NL" dirty="0"/>
              <a:t>Heb je behoefte aan bezoek van een medewerker van de VBS ?</a:t>
            </a:r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488A24E3-7E80-472F-B0ED-141962FE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2207" y="5311744"/>
            <a:ext cx="5938836" cy="309201"/>
          </a:xfrm>
        </p:spPr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A8F9E0-95CD-4287-82FC-46D1BA5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40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83924-3F25-4A4F-86F8-1F7876E6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Leerbedrijfjes Zelf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B436DB-D7E7-4FD6-97C0-320DA0351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Lessen in Ondernemerschap:</a:t>
            </a:r>
          </a:p>
          <a:p>
            <a:r>
              <a:rPr lang="nl-NL" dirty="0"/>
              <a:t>Niet alleen: het leren schrijven van een ondernemingsplan </a:t>
            </a:r>
          </a:p>
          <a:p>
            <a:r>
              <a:rPr lang="nl-NL" dirty="0"/>
              <a:t>                 het goed opzetten van de administratie</a:t>
            </a:r>
          </a:p>
          <a:p>
            <a:r>
              <a:rPr lang="nl-NL" dirty="0"/>
              <a:t>Maar ook vooral vaardigheden aanspreken ( 21</a:t>
            </a:r>
            <a:r>
              <a:rPr lang="nl-NL" baseline="30000" dirty="0"/>
              <a:t>e _ </a:t>
            </a:r>
            <a:r>
              <a:rPr lang="nl-NL" dirty="0" err="1"/>
              <a:t>eeuwse</a:t>
            </a:r>
            <a:r>
              <a:rPr lang="nl-NL" dirty="0"/>
              <a:t> vaardigheden)</a:t>
            </a:r>
          </a:p>
          <a:p>
            <a:r>
              <a:rPr lang="nl-NL" dirty="0"/>
              <a:t>Zoals het ontwikkelen van soft skills als :</a:t>
            </a:r>
          </a:p>
          <a:p>
            <a:r>
              <a:rPr lang="nl-NL" dirty="0"/>
              <a:t>ondernemend gedrag, samenwerken, creatief denken, probleem oplossen en </a:t>
            </a:r>
          </a:p>
          <a:p>
            <a:r>
              <a:rPr lang="nl-NL" dirty="0"/>
              <a:t>communicatieve vaardigheden zoals : klantcontact, verkopen</a:t>
            </a:r>
          </a:p>
          <a:p>
            <a:endParaRPr lang="nl-NL" dirty="0"/>
          </a:p>
          <a:p>
            <a:r>
              <a:rPr lang="nl-NL" dirty="0"/>
              <a:t>                  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26A71EA6-978B-46E5-A935-3AD4DCB0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1911" y="5157144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EA3AB3-CD09-4820-BB23-A1F02B47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55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A0D0-66CA-4CB0-B6FE-40375D2F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Bijscholing Economie en Ondernemen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52EB1E-B682-45E9-B12F-323B882B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Via bijscholingvmbo.nl </a:t>
            </a:r>
          </a:p>
          <a:p>
            <a:r>
              <a:rPr lang="nl-NL" i="1" u="sng" dirty="0">
                <a:hlinkClick r:id="rId2"/>
              </a:rPr>
              <a:t>Ondernemen(d) onderwijs arrangeren</a:t>
            </a:r>
            <a:endParaRPr lang="nl-NL" i="1" dirty="0"/>
          </a:p>
          <a:p>
            <a:r>
              <a:rPr lang="nl-NL" i="1" u="sng" dirty="0">
                <a:hlinkClick r:id="rId3"/>
              </a:rPr>
              <a:t>VMBO Up!: start een pop up winkel met jouw klas</a:t>
            </a:r>
            <a:endParaRPr lang="nl-NL" i="1" dirty="0"/>
          </a:p>
          <a:p>
            <a:r>
              <a:rPr lang="nl-NL" i="1" dirty="0">
                <a:hlinkClick r:id="rId4"/>
              </a:rPr>
              <a:t>Training Marktonderzoek en opbouw en inzet netwerk</a:t>
            </a:r>
            <a:endParaRPr lang="nl-NL" i="1" dirty="0"/>
          </a:p>
          <a:p>
            <a:r>
              <a:rPr lang="nl-NL" dirty="0"/>
              <a:t>Facebookpagina voor actuele ontwikkelingen</a:t>
            </a:r>
          </a:p>
          <a:p>
            <a:r>
              <a:rPr lang="nl-NL" dirty="0">
                <a:hlinkClick r:id="rId5"/>
              </a:rPr>
              <a:t>https://www.facebook.com/groups/vmboeconomieenondernemen/</a:t>
            </a: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D34398F1-CFBD-43D2-A64F-D33A283A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6082" y="5466345"/>
            <a:ext cx="5938836" cy="309201"/>
          </a:xfrm>
        </p:spPr>
        <p:txBody>
          <a:bodyPr/>
          <a:lstStyle/>
          <a:p>
            <a:r>
              <a:rPr lang="nl-NL"/>
              <a:t>c JTR                                               leerbedrijfjes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EAC872-9E8D-4FE0-8D50-47ED5210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2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7EA47-38AA-4E50-A68C-5673DE49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pak je dat aan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99D738-F857-4E83-8C05-21B61220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Grote verschillen in aanpak binnen scholen (ook de VBS scholen)</a:t>
            </a:r>
          </a:p>
          <a:p>
            <a:endParaRPr lang="nl-NL" dirty="0"/>
          </a:p>
          <a:p>
            <a:r>
              <a:rPr lang="nl-NL" dirty="0"/>
              <a:t>Voorbeelden van bestaande routes en oplossingen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941AE2D-4021-470D-9326-C44E5444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6711" y="4701010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30915F-E47B-4C2B-A2DC-AD4CCF32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00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E94B8-4058-4DCB-A05F-2DE03D11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leerbedrijfje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D210BE-1877-41FB-9F13-011B7F07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Een groep leerlingen die tijdelijk goederen of diensten( inkopen en verkopen)</a:t>
            </a:r>
          </a:p>
          <a:p>
            <a:r>
              <a:rPr lang="nl-NL" dirty="0"/>
              <a:t>als onderdeel van een project op school</a:t>
            </a:r>
          </a:p>
          <a:p>
            <a:r>
              <a:rPr lang="nl-NL" dirty="0"/>
              <a:t>De leerbedrijfjes blijven maximaal één schooljaar bestaan en worden daarna geliquideerd.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C6A8A987-96BC-46CA-88DD-D78796D8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9624" y="4892599"/>
            <a:ext cx="5938836" cy="309201"/>
          </a:xfrm>
        </p:spPr>
        <p:txBody>
          <a:bodyPr/>
          <a:lstStyle/>
          <a:p>
            <a:r>
              <a:rPr lang="nl-NL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2B961D-0606-4070-BEEC-DF02E54B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08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0C2B3-0A4B-4586-9B67-CF073F4D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een </a:t>
            </a:r>
            <a:r>
              <a:rPr lang="nl-NL" dirty="0" err="1"/>
              <a:t>enquete</a:t>
            </a:r>
            <a:r>
              <a:rPr lang="nl-NL" dirty="0"/>
              <a:t> onder VBS scholen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972D5-BB92-44FE-9EAC-E85CF4553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Vooral in de bovenbouw</a:t>
            </a:r>
          </a:p>
          <a:p>
            <a:r>
              <a:rPr lang="nl-NL" dirty="0"/>
              <a:t>In de onderbouw vaak een voorbereiding</a:t>
            </a:r>
          </a:p>
          <a:p>
            <a:r>
              <a:rPr lang="nl-NL" dirty="0"/>
              <a:t>Vaak met zelf-ontwikkeld materiaal</a:t>
            </a:r>
          </a:p>
          <a:p>
            <a:endParaRPr lang="nl-NL" dirty="0"/>
          </a:p>
          <a:p>
            <a:r>
              <a:rPr lang="nl-NL" dirty="0"/>
              <a:t>Voorbeelden: </a:t>
            </a:r>
          </a:p>
          <a:p>
            <a:r>
              <a:rPr lang="nl-NL" dirty="0"/>
              <a:t>Oefenen met Presentaties, Communicatieve vaardigheden, </a:t>
            </a:r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4C63E75-B2BB-41D4-8AE0-30E1058E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0253" y="5319122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9484DD-522B-48BA-BE0F-CF9D764E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75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2D7CA-1BBF-4291-B13D-DC7AC326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TiPS</a:t>
            </a:r>
            <a:r>
              <a:rPr lang="nl-NL" dirty="0"/>
              <a:t> als voorbereiding </a:t>
            </a:r>
            <a:r>
              <a:rPr lang="nl-NL" dirty="0" err="1"/>
              <a:t>Leerlingbedrijfjes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15F48-EBEB-4CBC-8025-A8B9FE13C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de Onderbouw/Bovenbouw</a:t>
            </a:r>
          </a:p>
          <a:p>
            <a:r>
              <a:rPr lang="nl-NL" dirty="0"/>
              <a:t>Op de VBS-site</a:t>
            </a:r>
          </a:p>
          <a:p>
            <a:r>
              <a:rPr lang="nl-NL" dirty="0"/>
              <a:t>Test Ondernemerschap: </a:t>
            </a:r>
            <a:r>
              <a:rPr lang="nl-NL" dirty="0">
                <a:hlinkClick r:id="rId2"/>
              </a:rPr>
              <a:t>http://www.econnet.nl/business_test1.html</a:t>
            </a:r>
            <a:endParaRPr lang="nl-NL" dirty="0"/>
          </a:p>
          <a:p>
            <a:r>
              <a:rPr lang="nl-NL" dirty="0"/>
              <a:t>Kwaliteitenspel: </a:t>
            </a:r>
            <a:r>
              <a:rPr lang="nl-NL" dirty="0">
                <a:hlinkClick r:id="rId3"/>
              </a:rPr>
              <a:t>http://www.econnet.nl/business_test2.html</a:t>
            </a:r>
            <a:endParaRPr lang="nl-NL" dirty="0"/>
          </a:p>
          <a:p>
            <a:r>
              <a:rPr lang="nl-NL" dirty="0"/>
              <a:t>Business-Game: </a:t>
            </a:r>
            <a:r>
              <a:rPr lang="nl-NL" dirty="0">
                <a:hlinkClick r:id="rId4"/>
              </a:rPr>
              <a:t>http://www.econnet.nl/business_game.html</a:t>
            </a:r>
            <a:endParaRPr lang="nl-NL" dirty="0"/>
          </a:p>
          <a:p>
            <a:r>
              <a:rPr lang="nl-NL" dirty="0" err="1"/>
              <a:t>Serious</a:t>
            </a:r>
            <a:r>
              <a:rPr lang="nl-NL" dirty="0"/>
              <a:t> Ondernemersgame: </a:t>
            </a:r>
          </a:p>
          <a:p>
            <a:r>
              <a:rPr lang="nl-NL" dirty="0" err="1"/>
              <a:t>Plaza</a:t>
            </a:r>
            <a:r>
              <a:rPr lang="nl-NL" dirty="0"/>
              <a:t> Challenge </a:t>
            </a:r>
            <a:r>
              <a:rPr lang="nl-NL" dirty="0">
                <a:hlinkClick r:id="rId5"/>
              </a:rPr>
              <a:t>https://www.plazachallengeschool.nl/</a:t>
            </a:r>
            <a:r>
              <a:rPr lang="nl-NL" dirty="0"/>
              <a:t>, </a:t>
            </a:r>
            <a:r>
              <a:rPr lang="nl-NL" dirty="0" err="1"/>
              <a:t>Bizzkidz</a:t>
            </a:r>
            <a:r>
              <a:rPr lang="nl-NL" dirty="0"/>
              <a:t>,</a:t>
            </a:r>
            <a:r>
              <a:rPr lang="nl-NL" u="sng" dirty="0">
                <a:hlinkClick r:id="rId6"/>
              </a:rPr>
              <a:t> https://bizzkidz.nl/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367D4A64-538F-4608-B2B4-3A8C72BD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8962" y="5232232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91CFDE-F01D-484B-B2E6-54739AF1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28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F646F-2A6D-45DA-8C4D-54EEBBC2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Filmpjes en Interactive software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6216E-BEFF-4E2B-A431-621AED4B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Klantbenadering: Herman Finkers:</a:t>
            </a:r>
          </a:p>
          <a:p>
            <a:r>
              <a:rPr lang="nl-NL" dirty="0">
                <a:hlinkClick r:id="rId2"/>
              </a:rPr>
              <a:t>https://www.youtube.com/watch?v=v51mLy12wQI</a:t>
            </a:r>
            <a:endParaRPr lang="nl-NL" dirty="0"/>
          </a:p>
          <a:p>
            <a:r>
              <a:rPr lang="nl-NL" dirty="0"/>
              <a:t>Virtual </a:t>
            </a:r>
            <a:r>
              <a:rPr lang="nl-NL" dirty="0" err="1"/>
              <a:t>Skillslab</a:t>
            </a:r>
            <a:r>
              <a:rPr lang="nl-NL" dirty="0"/>
              <a:t>:  </a:t>
            </a:r>
            <a:r>
              <a:rPr lang="nl-NL" dirty="0">
                <a:hlinkClick r:id="rId3"/>
              </a:rPr>
              <a:t>https://www.youtube.com/watch?v=h6Cpzt_UK8A</a:t>
            </a:r>
            <a:endParaRPr lang="nl-NL" dirty="0"/>
          </a:p>
          <a:p>
            <a:r>
              <a:rPr lang="nl-NL" dirty="0"/>
              <a:t>Brengt de beroepspraktijk in school, in realistische en interactieve simulaties gaan de leerlingen aan de slag</a:t>
            </a:r>
          </a:p>
          <a:p>
            <a:r>
              <a:rPr lang="nl-NL" dirty="0" err="1"/>
              <a:t>Hospitality</a:t>
            </a:r>
            <a:r>
              <a:rPr lang="nl-NL" dirty="0"/>
              <a:t> Game, </a:t>
            </a:r>
            <a:r>
              <a:rPr lang="nl-NL" dirty="0" err="1"/>
              <a:t>retail</a:t>
            </a:r>
            <a:r>
              <a:rPr lang="nl-NL" dirty="0"/>
              <a:t> om klantbenadering te leren</a:t>
            </a:r>
          </a:p>
          <a:p>
            <a:r>
              <a:rPr lang="nl-NL" dirty="0"/>
              <a:t>Kassatrainer: Training kassamedewerker</a:t>
            </a:r>
          </a:p>
          <a:p>
            <a:r>
              <a:rPr lang="nl-NL" dirty="0"/>
              <a:t>Warehousetrainer: logistiek, magazijnwerk</a:t>
            </a:r>
          </a:p>
          <a:p>
            <a:endParaRPr lang="nl-NL" dirty="0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FF4092E1-EE7D-460C-8013-19FAB6FC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293" y="5628323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250A6A-4916-47A2-8EB0-62CF1352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69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A4986-1D17-4141-BCB9-2AB3D34A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 In de Bovenbouw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977B2B-5CA7-462C-BE5E-30BAD557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Groepjes van 3-6 leden</a:t>
            </a:r>
          </a:p>
          <a:p>
            <a:r>
              <a:rPr lang="nl-NL" dirty="0"/>
              <a:t>Soms gekozen op grond van gezamenlijke interesse in een product, of via ll. die goed matchen ( via test de 6 hoedjes van </a:t>
            </a:r>
            <a:r>
              <a:rPr lang="nl-NL" dirty="0" err="1"/>
              <a:t>bono</a:t>
            </a:r>
            <a:r>
              <a:rPr lang="nl-NL" dirty="0"/>
              <a:t>)</a:t>
            </a:r>
          </a:p>
          <a:p>
            <a:r>
              <a:rPr lang="nl-NL" dirty="0"/>
              <a:t>Schrijven van een ondernemingsplan, doen marktonderzoek, maken van promotiemateriaal.</a:t>
            </a:r>
          </a:p>
          <a:p>
            <a:r>
              <a:rPr lang="nl-NL" dirty="0"/>
              <a:t>Startkapitaal: contant of bankrekening</a:t>
            </a:r>
          </a:p>
          <a:p>
            <a:r>
              <a:rPr lang="nl-NL" dirty="0"/>
              <a:t>School stelt geld beschikbaar per bedrijfje(lening)</a:t>
            </a:r>
          </a:p>
          <a:p>
            <a:r>
              <a:rPr lang="nl-NL" dirty="0"/>
              <a:t>Aandeelhouders , vergadering met pitch van product</a:t>
            </a:r>
          </a:p>
          <a:p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0B08665A-57C5-4ED2-A835-5C17B1CD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4790" y="5628323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6C4BA3-E20B-429A-A12C-8482B6E0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54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7A6AC-8C56-4C1F-B30B-F3029251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 Functioneren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924A24-FE60-42CA-9CD3-39D0F3603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Winst van Ondergeschikt belang</a:t>
            </a:r>
          </a:p>
          <a:p>
            <a:r>
              <a:rPr lang="nl-NL" dirty="0"/>
              <a:t>GO/NO GO wel belangrijk, goed opgezet plan</a:t>
            </a:r>
          </a:p>
          <a:p>
            <a:r>
              <a:rPr lang="nl-NL" dirty="0"/>
              <a:t>Profielwerkstuk , Presentatie en/of Evaluatie</a:t>
            </a:r>
          </a:p>
          <a:p>
            <a:r>
              <a:rPr lang="nl-NL" dirty="0" err="1"/>
              <a:t>Rubric</a:t>
            </a:r>
            <a:r>
              <a:rPr lang="nl-NL" dirty="0"/>
              <a:t>:  Aanpak, Kansen zien, Proces, Samenwerking, Ondernemendheid, (SLO)</a:t>
            </a:r>
          </a:p>
          <a:p>
            <a:r>
              <a:rPr lang="nl-NL" dirty="0"/>
              <a:t>Tussentijds : ijkpunten, eigen initiatief, samenwerking, ondernemingsplan( Canvas),</a:t>
            </a:r>
          </a:p>
          <a:p>
            <a:r>
              <a:rPr lang="nl-NL" dirty="0"/>
              <a:t>Etalage, promotiemateriaal, </a:t>
            </a:r>
            <a:r>
              <a:rPr lang="nl-NL" dirty="0" err="1"/>
              <a:t>social</a:t>
            </a:r>
            <a:r>
              <a:rPr lang="nl-NL" dirty="0"/>
              <a:t>-media beheer, voorraadbeheer, administratie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E9E37CD-9B92-4EC4-AF64-ACB6E580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5388987"/>
            <a:ext cx="5938836" cy="309201"/>
          </a:xfrm>
        </p:spPr>
        <p:txBody>
          <a:bodyPr/>
          <a:lstStyle/>
          <a:p>
            <a:r>
              <a:rPr lang="nl-NL" dirty="0"/>
              <a:t>c JTR                                               leerbedrijfjes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20A8B1-3160-4A35-9821-115987D0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0F98-2A78-4E75-8AB5-EFC4B87D2BB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94122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573</TotalTime>
  <Words>994</Words>
  <Application>Microsoft Office PowerPoint</Application>
  <PresentationFormat>Breedbeeld</PresentationFormat>
  <Paragraphs>157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Galerie</vt:lpstr>
      <vt:lpstr>Leerbedrijfjes</vt:lpstr>
      <vt:lpstr>Leerbedrijfjes Zelf Organiseren</vt:lpstr>
      <vt:lpstr>Hoe pak je dat aan ?</vt:lpstr>
      <vt:lpstr>Wat is een leerbedrijfje</vt:lpstr>
      <vt:lpstr>Uit een enquete onder VBS scholen</vt:lpstr>
      <vt:lpstr>TiPS als voorbereiding Leerlingbedrijfjes</vt:lpstr>
      <vt:lpstr>Filmpjes en Interactive software</vt:lpstr>
      <vt:lpstr>Uitvoering In de Bovenbouw</vt:lpstr>
      <vt:lpstr>Beoordeling Functioneren</vt:lpstr>
      <vt:lpstr>Hulpmiddel beoordeling  SLO Rubrics Samenwerken</vt:lpstr>
      <vt:lpstr>SLO Rubrics Plannen</vt:lpstr>
      <vt:lpstr>SLO KritIsch Denken</vt:lpstr>
      <vt:lpstr>Welk Leerbedrijf past ?</vt:lpstr>
      <vt:lpstr>Hoe ?</vt:lpstr>
      <vt:lpstr> TIPS </vt:lpstr>
      <vt:lpstr>PowerPoint-presentatie</vt:lpstr>
      <vt:lpstr>PowerPoint-presentatie</vt:lpstr>
      <vt:lpstr>Ondernemers,  Belastingdienst, KVK en Verzekeringen </vt:lpstr>
      <vt:lpstr>Vragen vanuit de Groep  !!</vt:lpstr>
      <vt:lpstr> Bijscholing Economie en Ondernemen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https://www.youtube.com/watch?v=v51mLy12wQI</dc:title>
  <dc:creator>Joke Trappel</dc:creator>
  <cp:lastModifiedBy>Joke Trappel</cp:lastModifiedBy>
  <cp:revision>33</cp:revision>
  <cp:lastPrinted>2018-11-06T08:23:16Z</cp:lastPrinted>
  <dcterms:created xsi:type="dcterms:W3CDTF">2018-11-04T21:15:35Z</dcterms:created>
  <dcterms:modified xsi:type="dcterms:W3CDTF">2018-11-17T20:38:30Z</dcterms:modified>
</cp:coreProperties>
</file>