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6" r:id="rId2"/>
    <p:sldId id="288" r:id="rId3"/>
    <p:sldId id="289" r:id="rId4"/>
    <p:sldId id="257" r:id="rId5"/>
    <p:sldId id="256" r:id="rId6"/>
    <p:sldId id="261" r:id="rId7"/>
    <p:sldId id="263" r:id="rId8"/>
    <p:sldId id="262" r:id="rId9"/>
    <p:sldId id="273" r:id="rId10"/>
    <p:sldId id="266" r:id="rId11"/>
    <p:sldId id="290" r:id="rId12"/>
    <p:sldId id="291" r:id="rId13"/>
    <p:sldId id="292" r:id="rId14"/>
    <p:sldId id="260" r:id="rId15"/>
    <p:sldId id="258" r:id="rId16"/>
    <p:sldId id="267" r:id="rId17"/>
    <p:sldId id="272" r:id="rId18"/>
    <p:sldId id="29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4729" autoAdjust="0"/>
  </p:normalViewPr>
  <p:slideViewPr>
    <p:cSldViewPr snapToGrid="0">
      <p:cViewPr varScale="1">
        <p:scale>
          <a:sx n="81" d="100"/>
          <a:sy n="81" d="100"/>
        </p:scale>
        <p:origin x="-96" y="-1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4072C-D68E-4755-ADDC-FC7B32DCF692}" type="datetimeFigureOut">
              <a:rPr lang="nl-NL" smtClean="0"/>
              <a:pPr/>
              <a:t>18-11-2018</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E0BE1-DB0C-4D0E-85DB-FC81A87A0269}" type="slidenum">
              <a:rPr lang="nl-NL" smtClean="0"/>
              <a:pPr/>
              <a:t>‹nr.›</a:t>
            </a:fld>
            <a:endParaRPr lang="nl-NL"/>
          </a:p>
        </p:txBody>
      </p:sp>
    </p:spTree>
    <p:extLst>
      <p:ext uri="{BB962C8B-B14F-4D97-AF65-F5344CB8AC3E}">
        <p14:creationId xmlns:p14="http://schemas.microsoft.com/office/powerpoint/2010/main" xmlns="" val="237992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F13FD38-F45F-49FA-AEAB-717620F756AA}" type="slidenum">
              <a:rPr lang="nl-NL" smtClean="0"/>
              <a:pPr/>
              <a:t>1</a:t>
            </a:fld>
            <a:endParaRPr lang="nl-NL"/>
          </a:p>
        </p:txBody>
      </p:sp>
    </p:spTree>
    <p:extLst>
      <p:ext uri="{BB962C8B-B14F-4D97-AF65-F5344CB8AC3E}">
        <p14:creationId xmlns:p14="http://schemas.microsoft.com/office/powerpoint/2010/main" xmlns="" val="38469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Calibri" panose="020F0502020204030204" pitchFamily="34" charset="0"/>
              </a:rPr>
              <a:t>De derde Over valkuilen die je in kunt trappen zoals. Afwachten, zoals je laten leiden zoals laat beginnen etc.  Dat je zelf het punt aan de horizon moet zetten. Dat het samen moet doen. samen met je medestudenten op je locatie maar ook over de locaties heen. Dat je samen in dit traject stapt met de docenten die als coach zullen optreden.</a:t>
            </a:r>
          </a:p>
          <a:p>
            <a:endParaRPr lang="nl-NL" dirty="0"/>
          </a:p>
        </p:txBody>
      </p:sp>
      <p:sp>
        <p:nvSpPr>
          <p:cNvPr id="4" name="Slide Number Placeholder 3"/>
          <p:cNvSpPr>
            <a:spLocks noGrp="1"/>
          </p:cNvSpPr>
          <p:nvPr>
            <p:ph type="sldNum" sz="quarter" idx="10"/>
          </p:nvPr>
        </p:nvSpPr>
        <p:spPr/>
        <p:txBody>
          <a:bodyPr/>
          <a:lstStyle/>
          <a:p>
            <a:fld id="{2F13FD38-F45F-49FA-AEAB-717620F756AA}" type="slidenum">
              <a:rPr lang="nl-NL" smtClean="0"/>
              <a:pPr/>
              <a:t>6</a:t>
            </a:fld>
            <a:endParaRPr lang="nl-NL"/>
          </a:p>
        </p:txBody>
      </p:sp>
    </p:spTree>
    <p:extLst>
      <p:ext uri="{BB962C8B-B14F-4D97-AF65-F5344CB8AC3E}">
        <p14:creationId xmlns:p14="http://schemas.microsoft.com/office/powerpoint/2010/main" xmlns="" val="63808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dirty="0">
                <a:solidFill>
                  <a:srgbClr val="000000"/>
                </a:solidFill>
                <a:latin typeface="Calibri" panose="020F0502020204030204" pitchFamily="34" charset="0"/>
              </a:rPr>
              <a:t>Vierde dat het gaat om keuzes te maken tussen de vele informatie. Maar dat de student die kennis moet opzoeken en verwerken.</a:t>
            </a:r>
          </a:p>
        </p:txBody>
      </p:sp>
      <p:sp>
        <p:nvSpPr>
          <p:cNvPr id="4" name="Slide Number Placeholder 3"/>
          <p:cNvSpPr>
            <a:spLocks noGrp="1"/>
          </p:cNvSpPr>
          <p:nvPr>
            <p:ph type="sldNum" sz="quarter" idx="10"/>
          </p:nvPr>
        </p:nvSpPr>
        <p:spPr/>
        <p:txBody>
          <a:bodyPr/>
          <a:lstStyle/>
          <a:p>
            <a:fld id="{2F13FD38-F45F-49FA-AEAB-717620F756AA}" type="slidenum">
              <a:rPr lang="nl-NL" smtClean="0"/>
              <a:pPr/>
              <a:t>8</a:t>
            </a:fld>
            <a:endParaRPr lang="nl-NL"/>
          </a:p>
        </p:txBody>
      </p:sp>
    </p:spTree>
    <p:extLst>
      <p:ext uri="{BB962C8B-B14F-4D97-AF65-F5344CB8AC3E}">
        <p14:creationId xmlns:p14="http://schemas.microsoft.com/office/powerpoint/2010/main" xmlns="" val="318092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latin typeface="Calibri" panose="020F0502020204030204" pitchFamily="34" charset="0"/>
              </a:rPr>
              <a:t>De tweede dat we ons focussen op starten en groeien.</a:t>
            </a:r>
          </a:p>
          <a:p>
            <a:endParaRPr lang="nl-NL" dirty="0"/>
          </a:p>
        </p:txBody>
      </p:sp>
      <p:sp>
        <p:nvSpPr>
          <p:cNvPr id="4" name="Slide Number Placeholder 3"/>
          <p:cNvSpPr>
            <a:spLocks noGrp="1"/>
          </p:cNvSpPr>
          <p:nvPr>
            <p:ph type="sldNum" sz="quarter" idx="10"/>
          </p:nvPr>
        </p:nvSpPr>
        <p:spPr/>
        <p:txBody>
          <a:bodyPr/>
          <a:lstStyle/>
          <a:p>
            <a:fld id="{2F13FD38-F45F-49FA-AEAB-717620F756AA}" type="slidenum">
              <a:rPr lang="nl-NL" smtClean="0"/>
              <a:pPr/>
              <a:t>14</a:t>
            </a:fld>
            <a:endParaRPr lang="nl-NL"/>
          </a:p>
        </p:txBody>
      </p:sp>
    </p:spTree>
    <p:extLst>
      <p:ext uri="{BB962C8B-B14F-4D97-AF65-F5344CB8AC3E}">
        <p14:creationId xmlns:p14="http://schemas.microsoft.com/office/powerpoint/2010/main" xmlns="" val="395839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Family Business</a:t>
            </a:r>
          </a:p>
          <a:p>
            <a:r>
              <a:rPr lang="nl-NL" dirty="0" err="1"/>
              <a:t>Scaling</a:t>
            </a:r>
            <a:r>
              <a:rPr lang="nl-NL" baseline="0" dirty="0"/>
              <a:t> up</a:t>
            </a:r>
          </a:p>
          <a:p>
            <a:r>
              <a:rPr lang="nl-NL" baseline="0" dirty="0"/>
              <a:t>Business Dynamics: management, strategie, marketing, </a:t>
            </a:r>
            <a:r>
              <a:rPr lang="nl-NL" baseline="0" dirty="0" err="1"/>
              <a:t>finance</a:t>
            </a:r>
            <a:endParaRPr lang="nl-NL" baseline="0" dirty="0"/>
          </a:p>
          <a:p>
            <a:r>
              <a:rPr lang="nl-NL" baseline="0" dirty="0"/>
              <a:t>Business Essentials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Ondernemers Competentie ontwikkeling</a:t>
            </a:r>
          </a:p>
          <a:p>
            <a:endParaRPr lang="nl-NL" baseline="0" dirty="0"/>
          </a:p>
          <a:p>
            <a:r>
              <a:rPr lang="nl-NL" baseline="0" dirty="0"/>
              <a:t>Werkvormen:</a:t>
            </a:r>
          </a:p>
          <a:p>
            <a:r>
              <a:rPr lang="nl-NL" baseline="0" dirty="0"/>
              <a:t>Hoor-/werkcolleges</a:t>
            </a:r>
          </a:p>
          <a:p>
            <a:r>
              <a:rPr lang="nl-NL" baseline="0" dirty="0"/>
              <a:t>Workshops</a:t>
            </a:r>
          </a:p>
          <a:p>
            <a:r>
              <a:rPr lang="nl-NL" baseline="0" dirty="0"/>
              <a:t>Gastlessen</a:t>
            </a:r>
          </a:p>
          <a:p>
            <a:r>
              <a:rPr lang="nl-NL" baseline="0" dirty="0"/>
              <a:t>Bootcamps</a:t>
            </a:r>
          </a:p>
          <a:p>
            <a:endParaRPr lang="nl-NL" dirty="0"/>
          </a:p>
        </p:txBody>
      </p:sp>
      <p:sp>
        <p:nvSpPr>
          <p:cNvPr id="4" name="Slide Number Placeholder 3"/>
          <p:cNvSpPr>
            <a:spLocks noGrp="1"/>
          </p:cNvSpPr>
          <p:nvPr>
            <p:ph type="sldNum" sz="quarter" idx="10"/>
          </p:nvPr>
        </p:nvSpPr>
        <p:spPr/>
        <p:txBody>
          <a:bodyPr/>
          <a:lstStyle/>
          <a:p>
            <a:fld id="{2F13FD38-F45F-49FA-AEAB-717620F756AA}" type="slidenum">
              <a:rPr lang="nl-NL" smtClean="0"/>
              <a:pPr/>
              <a:t>16</a:t>
            </a:fld>
            <a:endParaRPr lang="nl-NL"/>
          </a:p>
        </p:txBody>
      </p:sp>
    </p:spTree>
    <p:extLst>
      <p:ext uri="{BB962C8B-B14F-4D97-AF65-F5344CB8AC3E}">
        <p14:creationId xmlns:p14="http://schemas.microsoft.com/office/powerpoint/2010/main" xmlns="" val="120637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B52C512-03DA-4A02-8E63-1600E70E1699}" type="slidenum">
              <a:rPr lang="nl-NL" smtClean="0"/>
              <a:pPr/>
              <a:t>17</a:t>
            </a:fld>
            <a:endParaRPr lang="nl-NL"/>
          </a:p>
        </p:txBody>
      </p:sp>
    </p:spTree>
    <p:extLst>
      <p:ext uri="{BB962C8B-B14F-4D97-AF65-F5344CB8AC3E}">
        <p14:creationId xmlns:p14="http://schemas.microsoft.com/office/powerpoint/2010/main" xmlns="" val="333526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C8454AD7-7B54-4C62-8B11-C676DF11C791}" type="datetimeFigureOut">
              <a:rPr lang="nl-NL" smtClean="0"/>
              <a:pPr/>
              <a:t>18-11-2018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C8D17DF-23EE-422E-8607-508E8E7043E6}" type="slidenum">
              <a:rPr lang="nl-NL" smtClean="0"/>
              <a:pPr/>
              <a:t>‹nr.›</a:t>
            </a:fld>
            <a:endParaRPr lang="nl-NL"/>
          </a:p>
        </p:txBody>
      </p:sp>
    </p:spTree>
    <p:extLst>
      <p:ext uri="{BB962C8B-B14F-4D97-AF65-F5344CB8AC3E}">
        <p14:creationId xmlns:p14="http://schemas.microsoft.com/office/powerpoint/2010/main" xmlns="" val="151610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C8454AD7-7B54-4C62-8B11-C676DF11C791}" type="datetimeFigureOut">
              <a:rPr lang="nl-NL" smtClean="0"/>
              <a:pPr/>
              <a:t>18-11-2018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C8D17DF-23EE-422E-8607-508E8E7043E6}" type="slidenum">
              <a:rPr lang="nl-NL" smtClean="0"/>
              <a:pPr/>
              <a:t>‹nr.›</a:t>
            </a:fld>
            <a:endParaRPr lang="nl-NL"/>
          </a:p>
        </p:txBody>
      </p:sp>
    </p:spTree>
    <p:extLst>
      <p:ext uri="{BB962C8B-B14F-4D97-AF65-F5344CB8AC3E}">
        <p14:creationId xmlns:p14="http://schemas.microsoft.com/office/powerpoint/2010/main" xmlns="" val="221273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C8454AD7-7B54-4C62-8B11-C676DF11C791}" type="datetimeFigureOut">
              <a:rPr lang="nl-NL" smtClean="0"/>
              <a:pPr/>
              <a:t>18-11-2018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C8D17DF-23EE-422E-8607-508E8E7043E6}" type="slidenum">
              <a:rPr lang="nl-NL" smtClean="0"/>
              <a:pPr/>
              <a:t>‹nr.›</a:t>
            </a:fld>
            <a:endParaRPr lang="nl-NL"/>
          </a:p>
        </p:txBody>
      </p:sp>
    </p:spTree>
    <p:extLst>
      <p:ext uri="{BB962C8B-B14F-4D97-AF65-F5344CB8AC3E}">
        <p14:creationId xmlns:p14="http://schemas.microsoft.com/office/powerpoint/2010/main" xmlns="" val="294048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C8454AD7-7B54-4C62-8B11-C676DF11C791}" type="datetimeFigureOut">
              <a:rPr lang="nl-NL" smtClean="0"/>
              <a:pPr/>
              <a:t>18-11-2018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C8D17DF-23EE-422E-8607-508E8E7043E6}" type="slidenum">
              <a:rPr lang="nl-NL" smtClean="0"/>
              <a:pPr/>
              <a:t>‹nr.›</a:t>
            </a:fld>
            <a:endParaRPr lang="nl-NL"/>
          </a:p>
        </p:txBody>
      </p:sp>
    </p:spTree>
    <p:extLst>
      <p:ext uri="{BB962C8B-B14F-4D97-AF65-F5344CB8AC3E}">
        <p14:creationId xmlns:p14="http://schemas.microsoft.com/office/powerpoint/2010/main" xmlns="" val="352947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454AD7-7B54-4C62-8B11-C676DF11C791}" type="datetimeFigureOut">
              <a:rPr lang="nl-NL" smtClean="0"/>
              <a:pPr/>
              <a:t>18-11-2018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C8D17DF-23EE-422E-8607-508E8E7043E6}" type="slidenum">
              <a:rPr lang="nl-NL" smtClean="0"/>
              <a:pPr/>
              <a:t>‹nr.›</a:t>
            </a:fld>
            <a:endParaRPr lang="nl-NL"/>
          </a:p>
        </p:txBody>
      </p:sp>
    </p:spTree>
    <p:extLst>
      <p:ext uri="{BB962C8B-B14F-4D97-AF65-F5344CB8AC3E}">
        <p14:creationId xmlns:p14="http://schemas.microsoft.com/office/powerpoint/2010/main" xmlns="" val="321367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C8454AD7-7B54-4C62-8B11-C676DF11C791}" type="datetimeFigureOut">
              <a:rPr lang="nl-NL" smtClean="0"/>
              <a:pPr/>
              <a:t>18-11-2018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C8D17DF-23EE-422E-8607-508E8E7043E6}" type="slidenum">
              <a:rPr lang="nl-NL" smtClean="0"/>
              <a:pPr/>
              <a:t>‹nr.›</a:t>
            </a:fld>
            <a:endParaRPr lang="nl-NL"/>
          </a:p>
        </p:txBody>
      </p:sp>
    </p:spTree>
    <p:extLst>
      <p:ext uri="{BB962C8B-B14F-4D97-AF65-F5344CB8AC3E}">
        <p14:creationId xmlns:p14="http://schemas.microsoft.com/office/powerpoint/2010/main" xmlns="" val="236682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C8454AD7-7B54-4C62-8B11-C676DF11C791}" type="datetimeFigureOut">
              <a:rPr lang="nl-NL" smtClean="0"/>
              <a:pPr/>
              <a:t>18-11-2018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C8D17DF-23EE-422E-8607-508E8E7043E6}" type="slidenum">
              <a:rPr lang="nl-NL" smtClean="0"/>
              <a:pPr/>
              <a:t>‹nr.›</a:t>
            </a:fld>
            <a:endParaRPr lang="nl-NL"/>
          </a:p>
        </p:txBody>
      </p:sp>
    </p:spTree>
    <p:extLst>
      <p:ext uri="{BB962C8B-B14F-4D97-AF65-F5344CB8AC3E}">
        <p14:creationId xmlns:p14="http://schemas.microsoft.com/office/powerpoint/2010/main" xmlns="" val="280755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C8454AD7-7B54-4C62-8B11-C676DF11C791}" type="datetimeFigureOut">
              <a:rPr lang="nl-NL" smtClean="0"/>
              <a:pPr/>
              <a:t>18-11-2018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C8D17DF-23EE-422E-8607-508E8E7043E6}" type="slidenum">
              <a:rPr lang="nl-NL" smtClean="0"/>
              <a:pPr/>
              <a:t>‹nr.›</a:t>
            </a:fld>
            <a:endParaRPr lang="nl-NL"/>
          </a:p>
        </p:txBody>
      </p:sp>
    </p:spTree>
    <p:extLst>
      <p:ext uri="{BB962C8B-B14F-4D97-AF65-F5344CB8AC3E}">
        <p14:creationId xmlns:p14="http://schemas.microsoft.com/office/powerpoint/2010/main" xmlns="" val="130646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54AD7-7B54-4C62-8B11-C676DF11C791}" type="datetimeFigureOut">
              <a:rPr lang="nl-NL" smtClean="0"/>
              <a:pPr/>
              <a:t>18-11-2018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C8D17DF-23EE-422E-8607-508E8E7043E6}" type="slidenum">
              <a:rPr lang="nl-NL" smtClean="0"/>
              <a:pPr/>
              <a:t>‹nr.›</a:t>
            </a:fld>
            <a:endParaRPr lang="nl-NL"/>
          </a:p>
        </p:txBody>
      </p:sp>
    </p:spTree>
    <p:extLst>
      <p:ext uri="{BB962C8B-B14F-4D97-AF65-F5344CB8AC3E}">
        <p14:creationId xmlns:p14="http://schemas.microsoft.com/office/powerpoint/2010/main" xmlns="" val="152414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54AD7-7B54-4C62-8B11-C676DF11C791}" type="datetimeFigureOut">
              <a:rPr lang="nl-NL" smtClean="0"/>
              <a:pPr/>
              <a:t>18-11-2018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C8D17DF-23EE-422E-8607-508E8E7043E6}" type="slidenum">
              <a:rPr lang="nl-NL" smtClean="0"/>
              <a:pPr/>
              <a:t>‹nr.›</a:t>
            </a:fld>
            <a:endParaRPr lang="nl-NL"/>
          </a:p>
        </p:txBody>
      </p:sp>
    </p:spTree>
    <p:extLst>
      <p:ext uri="{BB962C8B-B14F-4D97-AF65-F5344CB8AC3E}">
        <p14:creationId xmlns:p14="http://schemas.microsoft.com/office/powerpoint/2010/main" xmlns="" val="22348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54AD7-7B54-4C62-8B11-C676DF11C791}" type="datetimeFigureOut">
              <a:rPr lang="nl-NL" smtClean="0"/>
              <a:pPr/>
              <a:t>18-11-2018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C8D17DF-23EE-422E-8607-508E8E7043E6}" type="slidenum">
              <a:rPr lang="nl-NL" smtClean="0"/>
              <a:pPr/>
              <a:t>‹nr.›</a:t>
            </a:fld>
            <a:endParaRPr lang="nl-NL"/>
          </a:p>
        </p:txBody>
      </p:sp>
    </p:spTree>
    <p:extLst>
      <p:ext uri="{BB962C8B-B14F-4D97-AF65-F5344CB8AC3E}">
        <p14:creationId xmlns:p14="http://schemas.microsoft.com/office/powerpoint/2010/main" xmlns="" val="429377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54AD7-7B54-4C62-8B11-C676DF11C791}" type="datetimeFigureOut">
              <a:rPr lang="nl-NL" smtClean="0"/>
              <a:pPr/>
              <a:t>18-11-2018</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D17DF-23EE-422E-8607-508E8E7043E6}" type="slidenum">
              <a:rPr lang="nl-NL" smtClean="0"/>
              <a:pPr/>
              <a:t>‹nr.›</a:t>
            </a:fld>
            <a:endParaRPr lang="nl-NL"/>
          </a:p>
        </p:txBody>
      </p:sp>
    </p:spTree>
    <p:extLst>
      <p:ext uri="{BB962C8B-B14F-4D97-AF65-F5344CB8AC3E}">
        <p14:creationId xmlns:p14="http://schemas.microsoft.com/office/powerpoint/2010/main" xmlns="" val="4184936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PDu9CvbrnlM"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224441458/523b756176"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vimeo.com/224441458/523b756176"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30AC4B4B-3F2A-416E-9F89-BCC1479B9063}"/>
              </a:ext>
            </a:extLst>
          </p:cNvPr>
          <p:cNvSpPr txBox="1"/>
          <p:nvPr/>
        </p:nvSpPr>
        <p:spPr>
          <a:xfrm>
            <a:off x="244814" y="260263"/>
            <a:ext cx="3557392" cy="369332"/>
          </a:xfrm>
          <a:prstGeom prst="rect">
            <a:avLst/>
          </a:prstGeom>
          <a:noFill/>
        </p:spPr>
        <p:txBody>
          <a:bodyPr wrap="square" rtlCol="0">
            <a:spAutoFit/>
          </a:bodyPr>
          <a:lstStyle/>
          <a:p>
            <a:r>
              <a:rPr lang="nl-NL" dirty="0"/>
              <a:t>Ali g 3.05 -5.14</a:t>
            </a:r>
          </a:p>
        </p:txBody>
      </p:sp>
      <p:pic>
        <p:nvPicPr>
          <p:cNvPr id="4" name="Onlinemedia 3">
            <a:hlinkClick r:id="" action="ppaction://media"/>
            <a:extLst>
              <a:ext uri="{FF2B5EF4-FFF2-40B4-BE49-F238E27FC236}">
                <a16:creationId xmlns:a16="http://schemas.microsoft.com/office/drawing/2014/main" xmlns="" id="{1166D152-5E2D-49DA-A533-B5560E446FDF}"/>
              </a:ext>
            </a:extLst>
          </p:cNvPr>
          <p:cNvPicPr>
            <a:picLocks noRot="1" noChangeAspect="1"/>
          </p:cNvPicPr>
          <p:nvPr>
            <a:videoFile r:link="rId1"/>
          </p:nvPr>
        </p:nvPicPr>
        <p:blipFill>
          <a:blip r:embed="rId4" cstate="print"/>
          <a:stretch>
            <a:fillRect/>
          </a:stretch>
        </p:blipFill>
        <p:spPr>
          <a:xfrm>
            <a:off x="1678658" y="1395008"/>
            <a:ext cx="8429568" cy="4741632"/>
          </a:xfrm>
          <a:prstGeom prst="rect">
            <a:avLst/>
          </a:prstGeom>
        </p:spPr>
      </p:pic>
    </p:spTree>
    <p:extLst>
      <p:ext uri="{BB962C8B-B14F-4D97-AF65-F5344CB8AC3E}">
        <p14:creationId xmlns:p14="http://schemas.microsoft.com/office/powerpoint/2010/main" xmlns="" val="71964932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2" cstate="print">
            <a:extLst>
              <a:ext uri="{28A0092B-C50C-407E-A947-70E740481C1C}">
                <a14:useLocalDpi xmlns:a14="http://schemas.microsoft.com/office/drawing/2010/main" xmlns="" val="0"/>
              </a:ext>
            </a:extLst>
          </a:blip>
          <a:srcRect t="8688" b="9240"/>
          <a:stretch/>
        </p:blipFill>
        <p:spPr>
          <a:xfrm>
            <a:off x="1444628" y="6175076"/>
            <a:ext cx="8178674" cy="584776"/>
          </a:xfrm>
          <a:prstGeom prst="rect">
            <a:avLst/>
          </a:prstGeom>
        </p:spPr>
      </p:pic>
      <p:sp>
        <p:nvSpPr>
          <p:cNvPr id="4" name="Rectangle 3"/>
          <p:cNvSpPr/>
          <p:nvPr/>
        </p:nvSpPr>
        <p:spPr>
          <a:xfrm>
            <a:off x="161552" y="695325"/>
            <a:ext cx="1964819" cy="5493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5" name="Rectangle 4"/>
          <p:cNvSpPr/>
          <p:nvPr/>
        </p:nvSpPr>
        <p:spPr>
          <a:xfrm>
            <a:off x="2279809" y="717646"/>
            <a:ext cx="2234583" cy="5470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6" name="Rectangle 5"/>
          <p:cNvSpPr/>
          <p:nvPr/>
        </p:nvSpPr>
        <p:spPr>
          <a:xfrm>
            <a:off x="4600563" y="717646"/>
            <a:ext cx="1941722" cy="5470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7" name="Rectangle 6"/>
          <p:cNvSpPr/>
          <p:nvPr/>
        </p:nvSpPr>
        <p:spPr>
          <a:xfrm>
            <a:off x="6729452" y="708750"/>
            <a:ext cx="1857964" cy="54551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8" name="Rectangle 7"/>
          <p:cNvSpPr/>
          <p:nvPr/>
        </p:nvSpPr>
        <p:spPr>
          <a:xfrm>
            <a:off x="8713085" y="703879"/>
            <a:ext cx="1765052" cy="5436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 name="Rectangle 8"/>
          <p:cNvSpPr/>
          <p:nvPr/>
        </p:nvSpPr>
        <p:spPr>
          <a:xfrm>
            <a:off x="10531580" y="717647"/>
            <a:ext cx="1651252" cy="5397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extBox 9"/>
          <p:cNvSpPr txBox="1"/>
          <p:nvPr/>
        </p:nvSpPr>
        <p:spPr>
          <a:xfrm>
            <a:off x="167889" y="656126"/>
            <a:ext cx="1166116" cy="646331"/>
          </a:xfrm>
          <a:prstGeom prst="rect">
            <a:avLst/>
          </a:prstGeom>
          <a:noFill/>
        </p:spPr>
        <p:txBody>
          <a:bodyPr wrap="square" rtlCol="0">
            <a:spAutoFit/>
          </a:bodyPr>
          <a:lstStyle/>
          <a:p>
            <a:pPr algn="ctr"/>
            <a:r>
              <a:rPr lang="nl-NL" sz="3600" b="1" dirty="0">
                <a:latin typeface="Rockwell Condensed" panose="02060603050405020104" pitchFamily="18" charset="0"/>
              </a:rPr>
              <a:t>IDEE</a:t>
            </a:r>
          </a:p>
        </p:txBody>
      </p:sp>
      <p:sp>
        <p:nvSpPr>
          <p:cNvPr id="11" name="TextBox 10"/>
          <p:cNvSpPr txBox="1"/>
          <p:nvPr/>
        </p:nvSpPr>
        <p:spPr>
          <a:xfrm>
            <a:off x="2001907" y="659827"/>
            <a:ext cx="1967893" cy="646331"/>
          </a:xfrm>
          <a:prstGeom prst="rect">
            <a:avLst/>
          </a:prstGeom>
          <a:noFill/>
        </p:spPr>
        <p:txBody>
          <a:bodyPr wrap="square" rtlCol="0">
            <a:spAutoFit/>
          </a:bodyPr>
          <a:lstStyle/>
          <a:p>
            <a:pPr algn="ctr"/>
            <a:r>
              <a:rPr lang="nl-NL" sz="3600" b="1" dirty="0">
                <a:latin typeface="Rockwell Condensed" panose="02060603050405020104" pitchFamily="18" charset="0"/>
              </a:rPr>
              <a:t>VALUE</a:t>
            </a:r>
          </a:p>
        </p:txBody>
      </p:sp>
      <p:sp>
        <p:nvSpPr>
          <p:cNvPr id="12" name="TextBox 11"/>
          <p:cNvSpPr txBox="1"/>
          <p:nvPr/>
        </p:nvSpPr>
        <p:spPr>
          <a:xfrm>
            <a:off x="4083487" y="716504"/>
            <a:ext cx="2826484" cy="646331"/>
          </a:xfrm>
          <a:prstGeom prst="rect">
            <a:avLst/>
          </a:prstGeom>
          <a:noFill/>
        </p:spPr>
        <p:txBody>
          <a:bodyPr wrap="square" rtlCol="0">
            <a:spAutoFit/>
          </a:bodyPr>
          <a:lstStyle/>
          <a:p>
            <a:pPr algn="ctr"/>
            <a:r>
              <a:rPr lang="nl-NL" sz="3600" dirty="0">
                <a:latin typeface="Rockwell Condensed" panose="02060603050405020104" pitchFamily="18" charset="0"/>
              </a:rPr>
              <a:t>BUSINESS MODEL</a:t>
            </a:r>
          </a:p>
        </p:txBody>
      </p:sp>
      <p:sp>
        <p:nvSpPr>
          <p:cNvPr id="13" name="TextBox 12"/>
          <p:cNvSpPr txBox="1"/>
          <p:nvPr/>
        </p:nvSpPr>
        <p:spPr>
          <a:xfrm>
            <a:off x="6904964" y="628462"/>
            <a:ext cx="1792868" cy="646331"/>
          </a:xfrm>
          <a:prstGeom prst="rect">
            <a:avLst/>
          </a:prstGeom>
          <a:noFill/>
        </p:spPr>
        <p:txBody>
          <a:bodyPr wrap="square" rtlCol="0">
            <a:spAutoFit/>
          </a:bodyPr>
          <a:lstStyle/>
          <a:p>
            <a:pPr algn="ctr"/>
            <a:r>
              <a:rPr lang="nl-NL" sz="3600" b="1" dirty="0">
                <a:latin typeface="Rockwell Condensed" panose="02060603050405020104" pitchFamily="18" charset="0"/>
              </a:rPr>
              <a:t>MARKET</a:t>
            </a:r>
          </a:p>
        </p:txBody>
      </p:sp>
      <p:sp>
        <p:nvSpPr>
          <p:cNvPr id="14" name="TextBox 13"/>
          <p:cNvSpPr txBox="1"/>
          <p:nvPr/>
        </p:nvSpPr>
        <p:spPr>
          <a:xfrm>
            <a:off x="10406657" y="656126"/>
            <a:ext cx="1765052" cy="1077218"/>
          </a:xfrm>
          <a:prstGeom prst="rect">
            <a:avLst/>
          </a:prstGeom>
          <a:noFill/>
        </p:spPr>
        <p:txBody>
          <a:bodyPr wrap="square" rtlCol="0">
            <a:spAutoFit/>
          </a:bodyPr>
          <a:lstStyle/>
          <a:p>
            <a:pPr algn="ctr"/>
            <a:r>
              <a:rPr lang="nl-NL" sz="3200" b="1" dirty="0">
                <a:latin typeface="Rockwell Condensed" panose="02060603050405020104" pitchFamily="18" charset="0"/>
              </a:rPr>
              <a:t>PLAN PITCH</a:t>
            </a:r>
          </a:p>
        </p:txBody>
      </p:sp>
      <p:sp>
        <p:nvSpPr>
          <p:cNvPr id="15" name="TextBox 14"/>
          <p:cNvSpPr txBox="1"/>
          <p:nvPr/>
        </p:nvSpPr>
        <p:spPr>
          <a:xfrm>
            <a:off x="8745661" y="655474"/>
            <a:ext cx="1875879" cy="584775"/>
          </a:xfrm>
          <a:prstGeom prst="rect">
            <a:avLst/>
          </a:prstGeom>
          <a:noFill/>
        </p:spPr>
        <p:txBody>
          <a:bodyPr wrap="square" rtlCol="0">
            <a:spAutoFit/>
          </a:bodyPr>
          <a:lstStyle/>
          <a:p>
            <a:pPr algn="ctr"/>
            <a:r>
              <a:rPr lang="nl-NL" sz="3200" b="1" dirty="0">
                <a:latin typeface="Rockwell Condensed" panose="02060603050405020104" pitchFamily="18" charset="0"/>
              </a:rPr>
              <a:t>FUNDING</a:t>
            </a:r>
          </a:p>
        </p:txBody>
      </p:sp>
      <p:sp>
        <p:nvSpPr>
          <p:cNvPr id="3" name="TextBox 2"/>
          <p:cNvSpPr txBox="1"/>
          <p:nvPr/>
        </p:nvSpPr>
        <p:spPr>
          <a:xfrm>
            <a:off x="197023" y="1482100"/>
            <a:ext cx="1917322" cy="738664"/>
          </a:xfrm>
          <a:prstGeom prst="rect">
            <a:avLst/>
          </a:prstGeom>
          <a:noFill/>
        </p:spPr>
        <p:txBody>
          <a:bodyPr wrap="square" rtlCol="0">
            <a:spAutoFit/>
          </a:bodyPr>
          <a:lstStyle/>
          <a:p>
            <a:r>
              <a:rPr lang="nl-NL" sz="1400" i="1" dirty="0"/>
              <a:t>Innovatiemanagement</a:t>
            </a:r>
            <a:r>
              <a:rPr lang="nl-NL" sz="1400" dirty="0"/>
              <a:t> </a:t>
            </a:r>
          </a:p>
          <a:p>
            <a:pPr marL="67866" indent="-67866">
              <a:buFont typeface="Arial" panose="020B0604020202020204" pitchFamily="34" charset="0"/>
              <a:buChar char="•"/>
            </a:pPr>
            <a:r>
              <a:rPr lang="nl-NL" sz="1400" dirty="0"/>
              <a:t>wat is innoveren</a:t>
            </a:r>
          </a:p>
          <a:p>
            <a:pPr marL="67866" indent="-67866">
              <a:buFont typeface="Arial" panose="020B0604020202020204" pitchFamily="34" charset="0"/>
              <a:buChar char="•"/>
            </a:pPr>
            <a:r>
              <a:rPr lang="nl-NL" sz="1400" dirty="0"/>
              <a:t>soorten innovaties</a:t>
            </a:r>
          </a:p>
        </p:txBody>
      </p:sp>
      <p:sp>
        <p:nvSpPr>
          <p:cNvPr id="22" name="TextBox 21"/>
          <p:cNvSpPr txBox="1"/>
          <p:nvPr/>
        </p:nvSpPr>
        <p:spPr>
          <a:xfrm>
            <a:off x="201395" y="2849978"/>
            <a:ext cx="2001124" cy="1046440"/>
          </a:xfrm>
          <a:prstGeom prst="rect">
            <a:avLst/>
          </a:prstGeom>
          <a:noFill/>
        </p:spPr>
        <p:txBody>
          <a:bodyPr wrap="square" rtlCol="0">
            <a:spAutoFit/>
          </a:bodyPr>
          <a:lstStyle/>
          <a:p>
            <a:r>
              <a:rPr lang="nl-NL" sz="1400" i="1" dirty="0">
                <a:highlight>
                  <a:srgbClr val="00FF00"/>
                </a:highlight>
              </a:rPr>
              <a:t>Business </a:t>
            </a:r>
            <a:r>
              <a:rPr lang="nl-NL" sz="1400" i="1" dirty="0" err="1">
                <a:highlight>
                  <a:srgbClr val="00FF00"/>
                </a:highlight>
              </a:rPr>
              <a:t>Facts</a:t>
            </a:r>
            <a:r>
              <a:rPr lang="nl-NL" sz="1400" i="1" dirty="0">
                <a:highlight>
                  <a:srgbClr val="00FF00"/>
                </a:highlight>
              </a:rPr>
              <a:t> </a:t>
            </a:r>
            <a:r>
              <a:rPr lang="nl-NL" sz="1400" dirty="0">
                <a:highlight>
                  <a:srgbClr val="00FF00"/>
                </a:highlight>
              </a:rPr>
              <a:t>= Innovatiemanagement</a:t>
            </a:r>
          </a:p>
          <a:p>
            <a:pPr marL="67866" indent="-67866">
              <a:buFont typeface="Arial" panose="020B0604020202020204" pitchFamily="34" charset="0"/>
              <a:buChar char="•"/>
            </a:pPr>
            <a:r>
              <a:rPr lang="nl-NL" sz="1400" dirty="0">
                <a:highlight>
                  <a:srgbClr val="00FF00"/>
                </a:highlight>
              </a:rPr>
              <a:t>strategie, technologie en klanten</a:t>
            </a:r>
          </a:p>
          <a:p>
            <a:pPr marL="128588" indent="-128588">
              <a:buFont typeface="Arial" panose="020B0604020202020204" pitchFamily="34" charset="0"/>
              <a:buChar char="•"/>
            </a:pPr>
            <a:endParaRPr lang="nl-NL" sz="600" dirty="0"/>
          </a:p>
        </p:txBody>
      </p:sp>
      <p:sp>
        <p:nvSpPr>
          <p:cNvPr id="23" name="TextBox 22"/>
          <p:cNvSpPr txBox="1"/>
          <p:nvPr/>
        </p:nvSpPr>
        <p:spPr>
          <a:xfrm>
            <a:off x="2295764" y="1446117"/>
            <a:ext cx="2234583" cy="1477328"/>
          </a:xfrm>
          <a:prstGeom prst="rect">
            <a:avLst/>
          </a:prstGeom>
          <a:noFill/>
        </p:spPr>
        <p:txBody>
          <a:bodyPr wrap="square" rtlCol="0">
            <a:spAutoFit/>
          </a:bodyPr>
          <a:lstStyle/>
          <a:p>
            <a:r>
              <a:rPr lang="nl-NL" sz="1400" i="1" dirty="0"/>
              <a:t>Innovatiemanagement</a:t>
            </a:r>
            <a:r>
              <a:rPr lang="nl-NL" sz="1400" dirty="0"/>
              <a:t> </a:t>
            </a:r>
          </a:p>
          <a:p>
            <a:pPr marL="67866" indent="-67866">
              <a:buFont typeface="Arial" panose="020B0604020202020204" pitchFamily="34" charset="0"/>
              <a:buChar char="•"/>
            </a:pPr>
            <a:r>
              <a:rPr lang="nl-NL" sz="1400" dirty="0"/>
              <a:t>creativiteit (concepten; design thinking)</a:t>
            </a:r>
          </a:p>
          <a:p>
            <a:pPr marL="67866" indent="-67866">
              <a:buFont typeface="Arial" panose="020B0604020202020204" pitchFamily="34" charset="0"/>
              <a:buChar char="•"/>
            </a:pPr>
            <a:r>
              <a:rPr lang="nl-NL" sz="1400" dirty="0"/>
              <a:t>managen en organiseren van innovatietrajecten</a:t>
            </a:r>
          </a:p>
          <a:p>
            <a:pPr marL="67866" indent="-67866">
              <a:buFont typeface="Arial" panose="020B0604020202020204" pitchFamily="34" charset="0"/>
              <a:buChar char="•"/>
            </a:pPr>
            <a:r>
              <a:rPr lang="nl-NL" sz="1400" dirty="0"/>
              <a:t>leven met paradoxen</a:t>
            </a:r>
          </a:p>
          <a:p>
            <a:endParaRPr lang="nl-NL" sz="600" dirty="0"/>
          </a:p>
        </p:txBody>
      </p:sp>
      <p:sp>
        <p:nvSpPr>
          <p:cNvPr id="24" name="TextBox 23"/>
          <p:cNvSpPr txBox="1"/>
          <p:nvPr/>
        </p:nvSpPr>
        <p:spPr>
          <a:xfrm>
            <a:off x="4609969" y="1501723"/>
            <a:ext cx="1866849" cy="1384995"/>
          </a:xfrm>
          <a:prstGeom prst="rect">
            <a:avLst/>
          </a:prstGeom>
          <a:noFill/>
        </p:spPr>
        <p:txBody>
          <a:bodyPr wrap="square" rtlCol="0">
            <a:spAutoFit/>
          </a:bodyPr>
          <a:lstStyle/>
          <a:p>
            <a:r>
              <a:rPr lang="nl-NL" sz="1400" i="1" dirty="0"/>
              <a:t>Innovatiemanagement</a:t>
            </a:r>
            <a:r>
              <a:rPr lang="nl-NL" sz="1400" dirty="0"/>
              <a:t> = Business </a:t>
            </a:r>
            <a:r>
              <a:rPr lang="nl-NL" sz="1400" dirty="0" err="1"/>
              <a:t>Facts</a:t>
            </a:r>
            <a:endParaRPr lang="nl-NL" sz="1400" dirty="0"/>
          </a:p>
          <a:p>
            <a:pPr marL="67866" indent="-67866">
              <a:buFont typeface="Arial" panose="020B0604020202020204" pitchFamily="34" charset="0"/>
              <a:buChar char="•"/>
            </a:pPr>
            <a:r>
              <a:rPr lang="nl-NL" sz="1400" dirty="0"/>
              <a:t>business model canvas</a:t>
            </a:r>
          </a:p>
          <a:p>
            <a:pPr marL="67866" indent="-67866">
              <a:buFont typeface="Arial" panose="020B0604020202020204" pitchFamily="34" charset="0"/>
              <a:buChar char="•"/>
            </a:pPr>
            <a:r>
              <a:rPr lang="nl-NL" sz="1400" dirty="0" err="1"/>
              <a:t>lean</a:t>
            </a:r>
            <a:r>
              <a:rPr lang="nl-NL" sz="1400" dirty="0"/>
              <a:t> canvas</a:t>
            </a:r>
          </a:p>
          <a:p>
            <a:pPr marL="67866" indent="-67866">
              <a:buFont typeface="Arial" panose="020B0604020202020204" pitchFamily="34" charset="0"/>
              <a:buChar char="•"/>
            </a:pPr>
            <a:r>
              <a:rPr lang="nl-NL" sz="1400" dirty="0"/>
              <a:t>verdienmodellen</a:t>
            </a:r>
            <a:endParaRPr lang="nl-NL" sz="600" dirty="0"/>
          </a:p>
        </p:txBody>
      </p:sp>
      <p:sp>
        <p:nvSpPr>
          <p:cNvPr id="25" name="TextBox 24"/>
          <p:cNvSpPr txBox="1"/>
          <p:nvPr/>
        </p:nvSpPr>
        <p:spPr>
          <a:xfrm>
            <a:off x="4580856" y="2896144"/>
            <a:ext cx="1848672" cy="954107"/>
          </a:xfrm>
          <a:prstGeom prst="rect">
            <a:avLst/>
          </a:prstGeom>
          <a:noFill/>
        </p:spPr>
        <p:txBody>
          <a:bodyPr wrap="square" rtlCol="0">
            <a:spAutoFit/>
          </a:bodyPr>
          <a:lstStyle/>
          <a:p>
            <a:r>
              <a:rPr lang="nl-NL" sz="1400" i="1" dirty="0">
                <a:highlight>
                  <a:srgbClr val="00FF00"/>
                </a:highlight>
              </a:rPr>
              <a:t>Business </a:t>
            </a:r>
            <a:r>
              <a:rPr lang="nl-NL" sz="1400" i="1" dirty="0" err="1">
                <a:highlight>
                  <a:srgbClr val="00FF00"/>
                </a:highlight>
              </a:rPr>
              <a:t>Facts</a:t>
            </a:r>
            <a:r>
              <a:rPr lang="nl-NL" sz="1400" dirty="0">
                <a:highlight>
                  <a:srgbClr val="00FF00"/>
                </a:highlight>
              </a:rPr>
              <a:t> = </a:t>
            </a:r>
            <a:r>
              <a:rPr lang="nl-NL" sz="1400" dirty="0" err="1">
                <a:highlight>
                  <a:srgbClr val="00FF00"/>
                </a:highlight>
              </a:rPr>
              <a:t>Create</a:t>
            </a:r>
            <a:r>
              <a:rPr lang="nl-NL" sz="1400" dirty="0">
                <a:highlight>
                  <a:srgbClr val="00FF00"/>
                </a:highlight>
              </a:rPr>
              <a:t> a Business</a:t>
            </a:r>
          </a:p>
          <a:p>
            <a:pPr marL="67866" indent="-67866">
              <a:buFont typeface="Arial" panose="020B0604020202020204" pitchFamily="34" charset="0"/>
              <a:buChar char="•"/>
            </a:pPr>
            <a:r>
              <a:rPr lang="nl-NL" sz="1400" dirty="0">
                <a:highlight>
                  <a:srgbClr val="00FF00"/>
                </a:highlight>
              </a:rPr>
              <a:t>intellectueel eigendom</a:t>
            </a:r>
          </a:p>
        </p:txBody>
      </p:sp>
      <p:sp>
        <p:nvSpPr>
          <p:cNvPr id="26" name="TextBox 25"/>
          <p:cNvSpPr txBox="1"/>
          <p:nvPr/>
        </p:nvSpPr>
        <p:spPr>
          <a:xfrm>
            <a:off x="2295764" y="2838250"/>
            <a:ext cx="2294062" cy="1169551"/>
          </a:xfrm>
          <a:prstGeom prst="rect">
            <a:avLst/>
          </a:prstGeom>
          <a:noFill/>
        </p:spPr>
        <p:txBody>
          <a:bodyPr wrap="square" rtlCol="0">
            <a:spAutoFit/>
          </a:bodyPr>
          <a:lstStyle/>
          <a:p>
            <a:r>
              <a:rPr lang="nl-NL" sz="1400" i="1" dirty="0">
                <a:highlight>
                  <a:srgbClr val="00FF00"/>
                </a:highlight>
              </a:rPr>
              <a:t>Business </a:t>
            </a:r>
            <a:r>
              <a:rPr lang="nl-NL" sz="1400" i="1" dirty="0" err="1">
                <a:highlight>
                  <a:srgbClr val="00FF00"/>
                </a:highlight>
              </a:rPr>
              <a:t>Facts</a:t>
            </a:r>
            <a:endParaRPr lang="nl-NL" sz="1400" dirty="0">
              <a:highlight>
                <a:srgbClr val="00FF00"/>
              </a:highlight>
            </a:endParaRPr>
          </a:p>
          <a:p>
            <a:pPr marL="67866" indent="-67866">
              <a:buFont typeface="Arial" panose="020B0604020202020204" pitchFamily="34" charset="0"/>
              <a:buChar char="•"/>
            </a:pPr>
            <a:r>
              <a:rPr lang="nl-NL" sz="1400" dirty="0">
                <a:highlight>
                  <a:srgbClr val="00FF00"/>
                </a:highlight>
              </a:rPr>
              <a:t>Golden </a:t>
            </a:r>
            <a:r>
              <a:rPr lang="nl-NL" sz="1400" dirty="0" err="1">
                <a:highlight>
                  <a:srgbClr val="00FF00"/>
                </a:highlight>
              </a:rPr>
              <a:t>Circle</a:t>
            </a:r>
            <a:endParaRPr lang="nl-NL" sz="1400" dirty="0">
              <a:highlight>
                <a:srgbClr val="00FF00"/>
              </a:highlight>
            </a:endParaRPr>
          </a:p>
          <a:p>
            <a:pPr marL="67866" indent="-67866">
              <a:buFont typeface="Arial" panose="020B0604020202020204" pitchFamily="34" charset="0"/>
              <a:buChar char="•"/>
            </a:pPr>
            <a:r>
              <a:rPr lang="nl-NL" sz="1400" dirty="0">
                <a:highlight>
                  <a:srgbClr val="00FF00"/>
                </a:highlight>
              </a:rPr>
              <a:t>waarde strategieën</a:t>
            </a:r>
          </a:p>
          <a:p>
            <a:pPr marL="67866" indent="-67866">
              <a:buFont typeface="Arial" panose="020B0604020202020204" pitchFamily="34" charset="0"/>
              <a:buChar char="•"/>
            </a:pPr>
            <a:r>
              <a:rPr lang="nl-NL" sz="1400" dirty="0">
                <a:highlight>
                  <a:srgbClr val="00FF00"/>
                </a:highlight>
              </a:rPr>
              <a:t>concurrentiestrategieën</a:t>
            </a:r>
          </a:p>
          <a:p>
            <a:pPr marL="67866" indent="-67866">
              <a:buFont typeface="Arial" panose="020B0604020202020204" pitchFamily="34" charset="0"/>
              <a:buChar char="•"/>
            </a:pPr>
            <a:r>
              <a:rPr lang="nl-NL" sz="1400" dirty="0" err="1">
                <a:highlight>
                  <a:srgbClr val="00FF00"/>
                </a:highlight>
              </a:rPr>
              <a:t>value</a:t>
            </a:r>
            <a:r>
              <a:rPr lang="nl-NL" sz="1400" dirty="0">
                <a:highlight>
                  <a:srgbClr val="00FF00"/>
                </a:highlight>
              </a:rPr>
              <a:t> </a:t>
            </a:r>
            <a:r>
              <a:rPr lang="nl-NL" sz="1400" dirty="0" err="1">
                <a:highlight>
                  <a:srgbClr val="00FF00"/>
                </a:highlight>
              </a:rPr>
              <a:t>proposition</a:t>
            </a:r>
            <a:r>
              <a:rPr lang="nl-NL" sz="1400" dirty="0">
                <a:highlight>
                  <a:srgbClr val="00FF00"/>
                </a:highlight>
              </a:rPr>
              <a:t> canvas</a:t>
            </a:r>
          </a:p>
        </p:txBody>
      </p:sp>
      <p:sp>
        <p:nvSpPr>
          <p:cNvPr id="27" name="TextBox 26"/>
          <p:cNvSpPr txBox="1"/>
          <p:nvPr/>
        </p:nvSpPr>
        <p:spPr>
          <a:xfrm>
            <a:off x="258203" y="4146194"/>
            <a:ext cx="1967630" cy="707886"/>
          </a:xfrm>
          <a:prstGeom prst="rect">
            <a:avLst/>
          </a:prstGeom>
          <a:noFill/>
        </p:spPr>
        <p:txBody>
          <a:bodyPr wrap="square" rtlCol="0">
            <a:spAutoFit/>
          </a:bodyPr>
          <a:lstStyle/>
          <a:p>
            <a:r>
              <a:rPr lang="nl-NL" sz="1000" i="1" dirty="0" err="1"/>
              <a:t>Create</a:t>
            </a:r>
            <a:r>
              <a:rPr lang="nl-NL" sz="1000" i="1" dirty="0"/>
              <a:t> a Business</a:t>
            </a:r>
          </a:p>
          <a:p>
            <a:pPr marL="67866" indent="-67866">
              <a:buFont typeface="Arial" panose="020B0604020202020204" pitchFamily="34" charset="0"/>
              <a:buChar char="•"/>
            </a:pPr>
            <a:r>
              <a:rPr lang="nl-NL" sz="1000" dirty="0" err="1"/>
              <a:t>four</a:t>
            </a:r>
            <a:r>
              <a:rPr lang="nl-NL" sz="1000" dirty="0"/>
              <a:t> actions </a:t>
            </a:r>
            <a:r>
              <a:rPr lang="nl-NL" sz="1000" dirty="0" err="1"/>
              <a:t>framework</a:t>
            </a:r>
            <a:endParaRPr lang="nl-NL" sz="1000" dirty="0"/>
          </a:p>
          <a:p>
            <a:pPr marL="67866" indent="-67866">
              <a:buFont typeface="Arial" panose="020B0604020202020204" pitchFamily="34" charset="0"/>
              <a:buChar char="•"/>
            </a:pPr>
            <a:r>
              <a:rPr lang="nl-NL" sz="1000" dirty="0"/>
              <a:t>SCRUM</a:t>
            </a:r>
          </a:p>
          <a:p>
            <a:pPr marL="67866" indent="-67866">
              <a:buFont typeface="Arial" panose="020B0604020202020204" pitchFamily="34" charset="0"/>
              <a:buChar char="•"/>
            </a:pPr>
            <a:r>
              <a:rPr lang="nl-NL" sz="1000" dirty="0"/>
              <a:t>creativiteitstraining (proces)</a:t>
            </a:r>
          </a:p>
        </p:txBody>
      </p:sp>
      <p:sp>
        <p:nvSpPr>
          <p:cNvPr id="29" name="TextBox 28"/>
          <p:cNvSpPr txBox="1"/>
          <p:nvPr/>
        </p:nvSpPr>
        <p:spPr>
          <a:xfrm>
            <a:off x="2253478" y="4566601"/>
            <a:ext cx="2569185" cy="861774"/>
          </a:xfrm>
          <a:prstGeom prst="rect">
            <a:avLst/>
          </a:prstGeom>
          <a:noFill/>
        </p:spPr>
        <p:txBody>
          <a:bodyPr wrap="square" rtlCol="0">
            <a:spAutoFit/>
          </a:bodyPr>
          <a:lstStyle/>
          <a:p>
            <a:r>
              <a:rPr lang="nl-NL" sz="1000" i="1" dirty="0" err="1"/>
              <a:t>Create</a:t>
            </a:r>
            <a:r>
              <a:rPr lang="nl-NL" sz="1000" i="1" dirty="0"/>
              <a:t> a Business</a:t>
            </a:r>
            <a:endParaRPr lang="nl-NL" sz="1000" dirty="0"/>
          </a:p>
          <a:p>
            <a:pPr marL="67866" indent="-67866">
              <a:buFont typeface="Arial" panose="020B0604020202020204" pitchFamily="34" charset="0"/>
              <a:buChar char="•"/>
            </a:pPr>
            <a:r>
              <a:rPr lang="nl-NL" sz="1000" dirty="0"/>
              <a:t>ontwerpen </a:t>
            </a:r>
            <a:r>
              <a:rPr lang="nl-NL" sz="1000" dirty="0" err="1"/>
              <a:t>value</a:t>
            </a:r>
            <a:r>
              <a:rPr lang="nl-NL" sz="1000" dirty="0"/>
              <a:t> </a:t>
            </a:r>
            <a:r>
              <a:rPr lang="nl-NL" sz="1000" dirty="0" err="1"/>
              <a:t>proposition</a:t>
            </a:r>
            <a:r>
              <a:rPr lang="nl-NL" sz="1000" dirty="0"/>
              <a:t> canvas</a:t>
            </a:r>
          </a:p>
          <a:p>
            <a:pPr marL="67866" indent="-67866">
              <a:buFont typeface="Arial" panose="020B0604020202020204" pitchFamily="34" charset="0"/>
              <a:buChar char="•"/>
            </a:pPr>
            <a:r>
              <a:rPr lang="nl-NL" sz="1000" dirty="0"/>
              <a:t>ontwerpen en testen MVP/prototyping</a:t>
            </a:r>
          </a:p>
          <a:p>
            <a:pPr marL="67866" indent="-67866">
              <a:buFont typeface="Arial" panose="020B0604020202020204" pitchFamily="34" charset="0"/>
              <a:buChar char="•"/>
            </a:pPr>
            <a:r>
              <a:rPr lang="nl-NL" sz="1000" dirty="0"/>
              <a:t>get out of </a:t>
            </a:r>
            <a:r>
              <a:rPr lang="nl-NL" sz="1000" dirty="0" err="1"/>
              <a:t>the</a:t>
            </a:r>
            <a:r>
              <a:rPr lang="nl-NL" sz="1000" dirty="0"/>
              <a:t> building</a:t>
            </a:r>
          </a:p>
          <a:p>
            <a:pPr marL="67866" indent="-67866">
              <a:buFont typeface="Arial" panose="020B0604020202020204" pitchFamily="34" charset="0"/>
              <a:buChar char="•"/>
            </a:pPr>
            <a:r>
              <a:rPr lang="nl-NL" sz="1000" dirty="0"/>
              <a:t>pitchen</a:t>
            </a:r>
          </a:p>
        </p:txBody>
      </p:sp>
      <p:sp>
        <p:nvSpPr>
          <p:cNvPr id="30" name="TextBox 29"/>
          <p:cNvSpPr txBox="1"/>
          <p:nvPr/>
        </p:nvSpPr>
        <p:spPr>
          <a:xfrm>
            <a:off x="4594039" y="3807294"/>
            <a:ext cx="1847556" cy="1477328"/>
          </a:xfrm>
          <a:prstGeom prst="rect">
            <a:avLst/>
          </a:prstGeom>
          <a:noFill/>
        </p:spPr>
        <p:txBody>
          <a:bodyPr wrap="square" rtlCol="0">
            <a:spAutoFit/>
          </a:bodyPr>
          <a:lstStyle/>
          <a:p>
            <a:r>
              <a:rPr lang="nl-NL" sz="1000" i="1" dirty="0" err="1"/>
              <a:t>Create</a:t>
            </a:r>
            <a:r>
              <a:rPr lang="nl-NL" sz="1000" i="1" dirty="0"/>
              <a:t> a Business</a:t>
            </a:r>
          </a:p>
          <a:p>
            <a:pPr marL="67866" indent="-67866">
              <a:buFont typeface="Arial" panose="020B0604020202020204" pitchFamily="34" charset="0"/>
              <a:buChar char="•"/>
            </a:pPr>
            <a:r>
              <a:rPr lang="nl-NL" sz="1000" dirty="0"/>
              <a:t>vijf stappen methode</a:t>
            </a:r>
          </a:p>
          <a:p>
            <a:pPr marL="67866" indent="-67866">
              <a:buFont typeface="Arial" panose="020B0604020202020204" pitchFamily="34" charset="0"/>
              <a:buChar char="•"/>
            </a:pPr>
            <a:r>
              <a:rPr lang="nl-NL" sz="1000" dirty="0"/>
              <a:t>context map</a:t>
            </a:r>
          </a:p>
          <a:p>
            <a:pPr marL="67866" indent="-67866">
              <a:buFont typeface="Arial" panose="020B0604020202020204" pitchFamily="34" charset="0"/>
              <a:buChar char="•"/>
            </a:pPr>
            <a:r>
              <a:rPr lang="nl-NL" sz="1000" dirty="0"/>
              <a:t>ontwerp business model canvas</a:t>
            </a:r>
          </a:p>
          <a:p>
            <a:pPr marL="67866" indent="-67866">
              <a:buFont typeface="Arial" panose="020B0604020202020204" pitchFamily="34" charset="0"/>
              <a:buChar char="•"/>
            </a:pPr>
            <a:r>
              <a:rPr lang="nl-NL" sz="1000" dirty="0"/>
              <a:t>ontwerpen persona</a:t>
            </a:r>
          </a:p>
          <a:p>
            <a:pPr marL="67866" indent="-67866">
              <a:buFont typeface="Arial" panose="020B0604020202020204" pitchFamily="34" charset="0"/>
              <a:buChar char="•"/>
            </a:pPr>
            <a:r>
              <a:rPr lang="nl-NL" sz="1000" dirty="0" err="1"/>
              <a:t>empathy</a:t>
            </a:r>
            <a:r>
              <a:rPr lang="nl-NL" sz="1000" dirty="0"/>
              <a:t> map</a:t>
            </a:r>
          </a:p>
          <a:p>
            <a:pPr marL="67866" indent="-67866">
              <a:buFont typeface="Arial" panose="020B0604020202020204" pitchFamily="34" charset="0"/>
              <a:buChar char="•"/>
            </a:pPr>
            <a:r>
              <a:rPr lang="nl-NL" sz="1000" dirty="0"/>
              <a:t>aanpassen MPV</a:t>
            </a:r>
          </a:p>
          <a:p>
            <a:pPr marL="67866" indent="-67866">
              <a:buFont typeface="Arial" panose="020B0604020202020204" pitchFamily="34" charset="0"/>
              <a:buChar char="•"/>
            </a:pPr>
            <a:r>
              <a:rPr lang="nl-NL" sz="1000" dirty="0"/>
              <a:t>pitchen</a:t>
            </a:r>
          </a:p>
        </p:txBody>
      </p:sp>
      <p:sp>
        <p:nvSpPr>
          <p:cNvPr id="16" name="TextBox 15"/>
          <p:cNvSpPr txBox="1"/>
          <p:nvPr/>
        </p:nvSpPr>
        <p:spPr>
          <a:xfrm>
            <a:off x="1364511" y="80005"/>
            <a:ext cx="9525690" cy="584775"/>
          </a:xfrm>
          <a:prstGeom prst="rect">
            <a:avLst/>
          </a:prstGeom>
          <a:noFill/>
        </p:spPr>
        <p:txBody>
          <a:bodyPr wrap="square" rtlCol="0">
            <a:spAutoFit/>
          </a:bodyPr>
          <a:lstStyle/>
          <a:p>
            <a:pPr algn="ctr"/>
            <a:r>
              <a:rPr lang="nl-NL" sz="3200" dirty="0">
                <a:latin typeface="Rockwell Condensed" panose="02060603050405020104" pitchFamily="18" charset="0"/>
              </a:rPr>
              <a:t>PROGRAM CANVAS JAAR 3 AFSTUDEERRICHTING ONDERNEMEN</a:t>
            </a:r>
          </a:p>
        </p:txBody>
      </p:sp>
      <p:sp>
        <p:nvSpPr>
          <p:cNvPr id="32" name="TextBox 31"/>
          <p:cNvSpPr txBox="1"/>
          <p:nvPr/>
        </p:nvSpPr>
        <p:spPr>
          <a:xfrm>
            <a:off x="6676011" y="1497546"/>
            <a:ext cx="2010248" cy="1815882"/>
          </a:xfrm>
          <a:prstGeom prst="rect">
            <a:avLst/>
          </a:prstGeom>
          <a:noFill/>
        </p:spPr>
        <p:txBody>
          <a:bodyPr wrap="square" rtlCol="0">
            <a:spAutoFit/>
          </a:bodyPr>
          <a:lstStyle/>
          <a:p>
            <a:r>
              <a:rPr lang="nl-NL" sz="1400" i="1" dirty="0">
                <a:highlight>
                  <a:srgbClr val="00FF00"/>
                </a:highlight>
              </a:rPr>
              <a:t>Business </a:t>
            </a:r>
            <a:r>
              <a:rPr lang="nl-NL" sz="1400" i="1" dirty="0" err="1">
                <a:highlight>
                  <a:srgbClr val="00FF00"/>
                </a:highlight>
              </a:rPr>
              <a:t>Facts</a:t>
            </a:r>
            <a:endParaRPr lang="nl-NL" sz="1400" dirty="0">
              <a:highlight>
                <a:srgbClr val="00FF00"/>
              </a:highlight>
            </a:endParaRPr>
          </a:p>
          <a:p>
            <a:pPr marL="69056" indent="-69056">
              <a:buFont typeface="Arial" panose="020B0604020202020204" pitchFamily="34" charset="0"/>
              <a:buChar char="•"/>
            </a:pPr>
            <a:r>
              <a:rPr lang="nl-NL" sz="1400" dirty="0">
                <a:highlight>
                  <a:srgbClr val="00FF00"/>
                </a:highlight>
              </a:rPr>
              <a:t>DESTEP</a:t>
            </a:r>
          </a:p>
          <a:p>
            <a:pPr marL="69056" indent="-69056">
              <a:buFont typeface="Arial" panose="020B0604020202020204" pitchFamily="34" charset="0"/>
              <a:buChar char="•"/>
            </a:pPr>
            <a:r>
              <a:rPr lang="nl-NL" sz="1400" dirty="0">
                <a:highlight>
                  <a:srgbClr val="00FF00"/>
                </a:highlight>
              </a:rPr>
              <a:t>afnemersanalyse</a:t>
            </a:r>
          </a:p>
          <a:p>
            <a:pPr marL="69056" indent="-69056">
              <a:buFont typeface="Arial" panose="020B0604020202020204" pitchFamily="34" charset="0"/>
              <a:buChar char="•"/>
            </a:pPr>
            <a:r>
              <a:rPr lang="nl-NL" sz="1400" dirty="0">
                <a:highlight>
                  <a:srgbClr val="00FF00"/>
                </a:highlight>
              </a:rPr>
              <a:t>bedrijfstakanalyse: vijf krachtenmodel</a:t>
            </a:r>
          </a:p>
          <a:p>
            <a:pPr marL="69056" indent="-69056">
              <a:buFont typeface="Arial" panose="020B0604020202020204" pitchFamily="34" charset="0"/>
              <a:buChar char="•"/>
            </a:pPr>
            <a:r>
              <a:rPr lang="nl-NL" sz="1400" dirty="0">
                <a:highlight>
                  <a:srgbClr val="00FF00"/>
                </a:highlight>
              </a:rPr>
              <a:t>concurrentieanalyse</a:t>
            </a:r>
          </a:p>
          <a:p>
            <a:pPr marL="69056" indent="-69056">
              <a:buFont typeface="Arial" panose="020B0604020202020204" pitchFamily="34" charset="0"/>
              <a:buChar char="•"/>
            </a:pPr>
            <a:r>
              <a:rPr lang="nl-NL" sz="1400" dirty="0">
                <a:highlight>
                  <a:srgbClr val="00FF00"/>
                </a:highlight>
              </a:rPr>
              <a:t>distributieanalyse</a:t>
            </a:r>
          </a:p>
          <a:p>
            <a:pPr marL="69056" indent="-69056">
              <a:buFont typeface="Arial" panose="020B0604020202020204" pitchFamily="34" charset="0"/>
              <a:buChar char="•"/>
            </a:pPr>
            <a:r>
              <a:rPr lang="nl-NL" sz="1400" dirty="0">
                <a:highlight>
                  <a:srgbClr val="00FF00"/>
                </a:highlight>
              </a:rPr>
              <a:t>marktaantrekkelijkheid</a:t>
            </a:r>
            <a:endParaRPr lang="nl-NL" sz="600" dirty="0">
              <a:highlight>
                <a:srgbClr val="00FF00"/>
              </a:highlight>
            </a:endParaRPr>
          </a:p>
        </p:txBody>
      </p:sp>
      <p:sp>
        <p:nvSpPr>
          <p:cNvPr id="33" name="TextBox 32"/>
          <p:cNvSpPr txBox="1"/>
          <p:nvPr/>
        </p:nvSpPr>
        <p:spPr>
          <a:xfrm>
            <a:off x="6655972" y="3438308"/>
            <a:ext cx="1893530" cy="2123658"/>
          </a:xfrm>
          <a:prstGeom prst="rect">
            <a:avLst/>
          </a:prstGeom>
          <a:noFill/>
        </p:spPr>
        <p:txBody>
          <a:bodyPr wrap="square" rtlCol="0">
            <a:spAutoFit/>
          </a:bodyPr>
          <a:lstStyle/>
          <a:p>
            <a:r>
              <a:rPr lang="nl-NL" sz="1000" i="1" dirty="0" err="1"/>
              <a:t>Create</a:t>
            </a:r>
            <a:r>
              <a:rPr lang="nl-NL" sz="1000" i="1" dirty="0"/>
              <a:t> a Business</a:t>
            </a:r>
          </a:p>
          <a:p>
            <a:pPr marL="67866" indent="-67866">
              <a:buFont typeface="Arial" panose="020B0604020202020204" pitchFamily="34" charset="0"/>
              <a:buChar char="•"/>
            </a:pPr>
            <a:r>
              <a:rPr lang="nl-NL" sz="1000" dirty="0"/>
              <a:t>out of </a:t>
            </a:r>
            <a:r>
              <a:rPr lang="nl-NL" sz="1000" dirty="0" err="1"/>
              <a:t>the</a:t>
            </a:r>
            <a:r>
              <a:rPr lang="nl-NL" sz="1000" dirty="0"/>
              <a:t> box validatietabel</a:t>
            </a:r>
          </a:p>
          <a:p>
            <a:pPr marL="67866" indent="-67866">
              <a:buFont typeface="Arial" panose="020B0604020202020204" pitchFamily="34" charset="0"/>
              <a:buChar char="•"/>
            </a:pPr>
            <a:r>
              <a:rPr lang="nl-NL" sz="1000" dirty="0"/>
              <a:t>riskantste aanname canvas</a:t>
            </a:r>
          </a:p>
          <a:p>
            <a:pPr marL="67866" indent="-67866">
              <a:buFont typeface="Arial" panose="020B0604020202020204" pitchFamily="34" charset="0"/>
              <a:buChar char="•"/>
            </a:pPr>
            <a:r>
              <a:rPr lang="nl-NL" sz="1000" dirty="0" err="1"/>
              <a:t>key</a:t>
            </a:r>
            <a:r>
              <a:rPr lang="nl-NL" sz="1000" dirty="0"/>
              <a:t> </a:t>
            </a:r>
            <a:r>
              <a:rPr lang="nl-NL" sz="1000" dirty="0" err="1"/>
              <a:t>assumption</a:t>
            </a:r>
            <a:r>
              <a:rPr lang="nl-NL" sz="1000" dirty="0"/>
              <a:t> test</a:t>
            </a:r>
          </a:p>
          <a:p>
            <a:pPr marL="67866" indent="-67866">
              <a:buFont typeface="Arial" panose="020B0604020202020204" pitchFamily="34" charset="0"/>
              <a:buChar char="•"/>
            </a:pPr>
            <a:r>
              <a:rPr lang="nl-NL" sz="1000" dirty="0" err="1"/>
              <a:t>validation</a:t>
            </a:r>
            <a:r>
              <a:rPr lang="nl-NL" sz="1000" dirty="0"/>
              <a:t> canvas</a:t>
            </a:r>
          </a:p>
          <a:p>
            <a:pPr marL="67866" indent="-67866">
              <a:buFont typeface="Arial" panose="020B0604020202020204" pitchFamily="34" charset="0"/>
              <a:buChar char="•"/>
            </a:pPr>
            <a:r>
              <a:rPr lang="nl-NL" sz="1000" dirty="0"/>
              <a:t>uitvoeren onderzoek</a:t>
            </a:r>
          </a:p>
          <a:p>
            <a:pPr marL="67866" indent="-67866">
              <a:buFont typeface="Arial" panose="020B0604020202020204" pitchFamily="34" charset="0"/>
              <a:buChar char="•"/>
            </a:pPr>
            <a:r>
              <a:rPr lang="nl-NL" sz="1000" dirty="0"/>
              <a:t>maken SWOT analyse</a:t>
            </a:r>
          </a:p>
          <a:p>
            <a:pPr marL="67866" indent="-67866">
              <a:buFont typeface="Arial" panose="020B0604020202020204" pitchFamily="34" charset="0"/>
              <a:buChar char="•"/>
            </a:pPr>
            <a:r>
              <a:rPr lang="nl-NL" sz="1000" dirty="0"/>
              <a:t>customer </a:t>
            </a:r>
            <a:r>
              <a:rPr lang="nl-NL" sz="1000" dirty="0" err="1"/>
              <a:t>journey</a:t>
            </a:r>
            <a:r>
              <a:rPr lang="nl-NL" sz="1000" dirty="0"/>
              <a:t> map</a:t>
            </a:r>
          </a:p>
          <a:p>
            <a:pPr marL="67866" indent="-67866">
              <a:buFont typeface="Arial" panose="020B0604020202020204" pitchFamily="34" charset="0"/>
              <a:buChar char="•"/>
            </a:pPr>
            <a:r>
              <a:rPr lang="nl-NL" sz="1000" dirty="0"/>
              <a:t>aanpassen </a:t>
            </a:r>
            <a:r>
              <a:rPr lang="nl-NL" sz="1000" dirty="0" err="1"/>
              <a:t>value</a:t>
            </a:r>
            <a:r>
              <a:rPr lang="nl-NL" sz="1000" dirty="0"/>
              <a:t> </a:t>
            </a:r>
            <a:r>
              <a:rPr lang="nl-NL" sz="1000" dirty="0" err="1"/>
              <a:t>proposition</a:t>
            </a:r>
            <a:r>
              <a:rPr lang="nl-NL" sz="1000" dirty="0"/>
              <a:t> canvas</a:t>
            </a:r>
          </a:p>
          <a:p>
            <a:pPr marL="67866" indent="-67866">
              <a:buFont typeface="Arial" panose="020B0604020202020204" pitchFamily="34" charset="0"/>
              <a:buChar char="•"/>
            </a:pPr>
            <a:r>
              <a:rPr lang="nl-NL" sz="1000" dirty="0"/>
              <a:t>aanpassen MPV</a:t>
            </a:r>
          </a:p>
          <a:p>
            <a:pPr marL="67866" indent="-67866">
              <a:buFont typeface="Arial" panose="020B0604020202020204" pitchFamily="34" charset="0"/>
              <a:buChar char="•"/>
            </a:pPr>
            <a:r>
              <a:rPr lang="nl-NL" sz="1000" dirty="0"/>
              <a:t>rapporteren</a:t>
            </a:r>
          </a:p>
          <a:p>
            <a:pPr marL="67866" indent="-67866">
              <a:buFont typeface="Arial" panose="020B0604020202020204" pitchFamily="34" charset="0"/>
              <a:buChar char="•"/>
            </a:pPr>
            <a:r>
              <a:rPr lang="nl-NL" sz="1000" dirty="0"/>
              <a:t>pitche</a:t>
            </a:r>
            <a:r>
              <a:rPr lang="nl-NL" sz="1200" dirty="0"/>
              <a:t>n</a:t>
            </a:r>
            <a:endParaRPr lang="nl-NL" sz="600" dirty="0"/>
          </a:p>
        </p:txBody>
      </p:sp>
      <p:sp>
        <p:nvSpPr>
          <p:cNvPr id="34" name="TextBox 33"/>
          <p:cNvSpPr txBox="1"/>
          <p:nvPr/>
        </p:nvSpPr>
        <p:spPr>
          <a:xfrm>
            <a:off x="8637995" y="1461367"/>
            <a:ext cx="1875879" cy="2339102"/>
          </a:xfrm>
          <a:prstGeom prst="rect">
            <a:avLst/>
          </a:prstGeom>
          <a:noFill/>
        </p:spPr>
        <p:txBody>
          <a:bodyPr wrap="square" rtlCol="0">
            <a:spAutoFit/>
          </a:bodyPr>
          <a:lstStyle/>
          <a:p>
            <a:r>
              <a:rPr lang="nl-NL" sz="1400" i="1" dirty="0">
                <a:highlight>
                  <a:srgbClr val="00FF00"/>
                </a:highlight>
              </a:rPr>
              <a:t>Business </a:t>
            </a:r>
            <a:r>
              <a:rPr lang="nl-NL" sz="1400" i="1" dirty="0" err="1">
                <a:highlight>
                  <a:srgbClr val="00FF00"/>
                </a:highlight>
              </a:rPr>
              <a:t>Facts</a:t>
            </a:r>
            <a:endParaRPr lang="nl-NL" sz="1400" i="1" dirty="0">
              <a:highlight>
                <a:srgbClr val="00FF00"/>
              </a:highlight>
            </a:endParaRPr>
          </a:p>
          <a:p>
            <a:pPr marL="64294" indent="-64294">
              <a:buFont typeface="Arial" panose="020B0604020202020204" pitchFamily="34" charset="0"/>
              <a:buChar char="•"/>
            </a:pPr>
            <a:r>
              <a:rPr lang="nl-NL" sz="1400" dirty="0">
                <a:highlight>
                  <a:srgbClr val="00FF00"/>
                </a:highlight>
              </a:rPr>
              <a:t>investeringsbegroting</a:t>
            </a:r>
          </a:p>
          <a:p>
            <a:pPr marL="64294" indent="-64294">
              <a:buFont typeface="Arial" panose="020B0604020202020204" pitchFamily="34" charset="0"/>
              <a:buChar char="•"/>
            </a:pPr>
            <a:r>
              <a:rPr lang="nl-NL" sz="1400" dirty="0">
                <a:highlight>
                  <a:srgbClr val="00FF00"/>
                </a:highlight>
              </a:rPr>
              <a:t>gestapelde financiering</a:t>
            </a:r>
          </a:p>
          <a:p>
            <a:pPr marL="64294" indent="-64294">
              <a:buFont typeface="Arial" panose="020B0604020202020204" pitchFamily="34" charset="0"/>
              <a:buChar char="•"/>
            </a:pPr>
            <a:r>
              <a:rPr lang="nl-NL" sz="1400" dirty="0">
                <a:highlight>
                  <a:srgbClr val="00FF00"/>
                </a:highlight>
              </a:rPr>
              <a:t>financieringsbegroting</a:t>
            </a:r>
          </a:p>
          <a:p>
            <a:pPr marL="64294" indent="-64294">
              <a:buFont typeface="Arial" panose="020B0604020202020204" pitchFamily="34" charset="0"/>
              <a:buChar char="•"/>
            </a:pPr>
            <a:r>
              <a:rPr lang="nl-NL" sz="1400" dirty="0">
                <a:highlight>
                  <a:srgbClr val="00FF00"/>
                </a:highlight>
              </a:rPr>
              <a:t>cash flow/liquiditeitsbegroting</a:t>
            </a:r>
          </a:p>
          <a:p>
            <a:pPr marL="64294" indent="-64294">
              <a:buFont typeface="Arial" panose="020B0604020202020204" pitchFamily="34" charset="0"/>
              <a:buChar char="•"/>
            </a:pPr>
            <a:r>
              <a:rPr lang="nl-NL" sz="1400" dirty="0">
                <a:highlight>
                  <a:srgbClr val="00FF00"/>
                </a:highlight>
              </a:rPr>
              <a:t>risicospreiding, financieel beheer</a:t>
            </a:r>
          </a:p>
          <a:p>
            <a:pPr marL="64294" indent="-64294">
              <a:buFont typeface="Arial" panose="020B0604020202020204" pitchFamily="34" charset="0"/>
              <a:buChar char="•"/>
            </a:pPr>
            <a:endParaRPr lang="nl-NL" sz="600" dirty="0"/>
          </a:p>
        </p:txBody>
      </p:sp>
      <p:sp>
        <p:nvSpPr>
          <p:cNvPr id="35" name="TextBox 34"/>
          <p:cNvSpPr txBox="1"/>
          <p:nvPr/>
        </p:nvSpPr>
        <p:spPr>
          <a:xfrm>
            <a:off x="8840186" y="4927101"/>
            <a:ext cx="1638227" cy="1169551"/>
          </a:xfrm>
          <a:prstGeom prst="rect">
            <a:avLst/>
          </a:prstGeom>
          <a:noFill/>
        </p:spPr>
        <p:txBody>
          <a:bodyPr wrap="square" rtlCol="0">
            <a:spAutoFit/>
          </a:bodyPr>
          <a:lstStyle/>
          <a:p>
            <a:r>
              <a:rPr lang="nl-NL" sz="1000" i="1" dirty="0" err="1"/>
              <a:t>Create</a:t>
            </a:r>
            <a:r>
              <a:rPr lang="nl-NL" sz="1000" i="1" dirty="0"/>
              <a:t> a Business</a:t>
            </a:r>
          </a:p>
          <a:p>
            <a:pPr marL="64294" indent="-64294">
              <a:buFont typeface="Arial" panose="020B0604020202020204" pitchFamily="34" charset="0"/>
              <a:buChar char="•"/>
            </a:pPr>
            <a:r>
              <a:rPr lang="nl-NL" sz="1000" dirty="0"/>
              <a:t>bepalen omzetpotentieel/ omzetbegroting</a:t>
            </a:r>
          </a:p>
          <a:p>
            <a:pPr marL="64294" indent="-64294">
              <a:buFont typeface="Arial" panose="020B0604020202020204" pitchFamily="34" charset="0"/>
              <a:buChar char="•"/>
            </a:pPr>
            <a:r>
              <a:rPr lang="nl-NL" sz="1000" dirty="0"/>
              <a:t>maken financiële begrotingen en analyses</a:t>
            </a:r>
          </a:p>
          <a:p>
            <a:pPr marL="64294" indent="-64294">
              <a:buFont typeface="Arial" panose="020B0604020202020204" pitchFamily="34" charset="0"/>
              <a:buChar char="•"/>
            </a:pPr>
            <a:r>
              <a:rPr lang="nl-NL" sz="1000" dirty="0"/>
              <a:t>businesscase/businessplan</a:t>
            </a:r>
          </a:p>
          <a:p>
            <a:pPr marL="64294" indent="-64294">
              <a:buFont typeface="Arial" panose="020B0604020202020204" pitchFamily="34" charset="0"/>
              <a:buChar char="•"/>
            </a:pPr>
            <a:r>
              <a:rPr lang="nl-NL" sz="1000" dirty="0"/>
              <a:t>rapporteren</a:t>
            </a:r>
          </a:p>
        </p:txBody>
      </p:sp>
      <p:sp>
        <p:nvSpPr>
          <p:cNvPr id="36" name="TextBox 35"/>
          <p:cNvSpPr txBox="1"/>
          <p:nvPr/>
        </p:nvSpPr>
        <p:spPr>
          <a:xfrm>
            <a:off x="10529638" y="1846691"/>
            <a:ext cx="1631972" cy="1384995"/>
          </a:xfrm>
          <a:prstGeom prst="rect">
            <a:avLst/>
          </a:prstGeom>
          <a:noFill/>
        </p:spPr>
        <p:txBody>
          <a:bodyPr wrap="square" rtlCol="0">
            <a:spAutoFit/>
          </a:bodyPr>
          <a:lstStyle/>
          <a:p>
            <a:r>
              <a:rPr lang="nl-NL" sz="1400" i="1" dirty="0">
                <a:highlight>
                  <a:srgbClr val="00FF00"/>
                </a:highlight>
              </a:rPr>
              <a:t>Business </a:t>
            </a:r>
            <a:r>
              <a:rPr lang="nl-NL" sz="1400" i="1" dirty="0" err="1">
                <a:highlight>
                  <a:srgbClr val="00FF00"/>
                </a:highlight>
              </a:rPr>
              <a:t>Facts</a:t>
            </a:r>
            <a:endParaRPr lang="nl-NL" sz="1400" i="1" dirty="0">
              <a:highlight>
                <a:srgbClr val="00FF00"/>
              </a:highlight>
            </a:endParaRPr>
          </a:p>
          <a:p>
            <a:pPr marL="64294" indent="-64294">
              <a:buFont typeface="Arial" panose="020B0604020202020204" pitchFamily="34" charset="0"/>
              <a:buChar char="•"/>
            </a:pPr>
            <a:r>
              <a:rPr lang="nl-NL" sz="1400" dirty="0">
                <a:highlight>
                  <a:srgbClr val="00FF00"/>
                </a:highlight>
              </a:rPr>
              <a:t>ondernemingsvormen</a:t>
            </a:r>
          </a:p>
          <a:p>
            <a:pPr marL="64294" indent="-64294">
              <a:buFont typeface="Arial" panose="020B0604020202020204" pitchFamily="34" charset="0"/>
              <a:buChar char="•"/>
            </a:pPr>
            <a:r>
              <a:rPr lang="nl-NL" sz="1400" dirty="0">
                <a:highlight>
                  <a:srgbClr val="00FF00"/>
                </a:highlight>
              </a:rPr>
              <a:t>inkomens/vennootschapsbelasting</a:t>
            </a:r>
          </a:p>
          <a:p>
            <a:pPr marL="64294" indent="-64294">
              <a:buFont typeface="Arial" panose="020B0604020202020204" pitchFamily="34" charset="0"/>
              <a:buChar char="•"/>
            </a:pPr>
            <a:r>
              <a:rPr lang="nl-NL" sz="1400" dirty="0">
                <a:highlight>
                  <a:srgbClr val="00FF00"/>
                </a:highlight>
              </a:rPr>
              <a:t>omzetbelasting</a:t>
            </a:r>
          </a:p>
        </p:txBody>
      </p:sp>
      <p:sp>
        <p:nvSpPr>
          <p:cNvPr id="37" name="TextBox 36"/>
          <p:cNvSpPr txBox="1"/>
          <p:nvPr/>
        </p:nvSpPr>
        <p:spPr>
          <a:xfrm>
            <a:off x="10553227" y="4273921"/>
            <a:ext cx="1264796" cy="861774"/>
          </a:xfrm>
          <a:prstGeom prst="rect">
            <a:avLst/>
          </a:prstGeom>
          <a:noFill/>
        </p:spPr>
        <p:txBody>
          <a:bodyPr wrap="square" rtlCol="0">
            <a:spAutoFit/>
          </a:bodyPr>
          <a:lstStyle/>
          <a:p>
            <a:r>
              <a:rPr lang="nl-NL" sz="1000" i="1" dirty="0" err="1"/>
              <a:t>Create</a:t>
            </a:r>
            <a:r>
              <a:rPr lang="nl-NL" sz="1000" i="1" dirty="0"/>
              <a:t> a Business</a:t>
            </a:r>
          </a:p>
          <a:p>
            <a:pPr marL="64294" indent="-64294">
              <a:buFont typeface="Arial" panose="020B0604020202020204" pitchFamily="34" charset="0"/>
              <a:buChar char="•"/>
            </a:pPr>
            <a:r>
              <a:rPr lang="nl-NL" sz="1000" dirty="0"/>
              <a:t>laatste MPV en pivot</a:t>
            </a:r>
          </a:p>
          <a:p>
            <a:pPr marL="64294" indent="-64294">
              <a:buFont typeface="Arial" panose="020B0604020202020204" pitchFamily="34" charset="0"/>
              <a:buChar char="•"/>
            </a:pPr>
            <a:r>
              <a:rPr lang="nl-NL" sz="1000" dirty="0"/>
              <a:t>pitch </a:t>
            </a:r>
            <a:r>
              <a:rPr lang="nl-NL" sz="1000" dirty="0" err="1"/>
              <a:t>trainingpitchen</a:t>
            </a:r>
            <a:endParaRPr lang="nl-NL" sz="1000" dirty="0"/>
          </a:p>
        </p:txBody>
      </p:sp>
      <p:sp>
        <p:nvSpPr>
          <p:cNvPr id="38" name="TextBox 37"/>
          <p:cNvSpPr txBox="1"/>
          <p:nvPr/>
        </p:nvSpPr>
        <p:spPr>
          <a:xfrm>
            <a:off x="205917" y="4863494"/>
            <a:ext cx="1825936" cy="1323439"/>
          </a:xfrm>
          <a:prstGeom prst="rect">
            <a:avLst/>
          </a:prstGeom>
          <a:noFill/>
        </p:spPr>
        <p:txBody>
          <a:bodyPr wrap="square" rtlCol="0">
            <a:spAutoFit/>
          </a:bodyPr>
          <a:lstStyle/>
          <a:p>
            <a:r>
              <a:rPr lang="nl-NL" sz="1000" i="1" dirty="0" err="1"/>
              <a:t>Entrepreneurial</a:t>
            </a:r>
            <a:r>
              <a:rPr lang="nl-NL" sz="1000" i="1" dirty="0"/>
              <a:t> Skills</a:t>
            </a:r>
          </a:p>
          <a:p>
            <a:pPr marL="67866" indent="-67866">
              <a:buFont typeface="Arial" panose="020B0604020202020204" pitchFamily="34" charset="0"/>
              <a:buChar char="•"/>
            </a:pPr>
            <a:r>
              <a:rPr lang="nl-NL" sz="1000" dirty="0"/>
              <a:t>creativiteitstraining (technieken: </a:t>
            </a:r>
            <a:r>
              <a:rPr lang="nl-NL" sz="1000" dirty="0" err="1"/>
              <a:t>scamper</a:t>
            </a:r>
            <a:r>
              <a:rPr lang="nl-NL" sz="1000" dirty="0"/>
              <a:t>,  flexibel associëren, brainstorming)</a:t>
            </a:r>
          </a:p>
          <a:p>
            <a:pPr marL="67866" indent="-67866">
              <a:buFont typeface="Arial" panose="020B0604020202020204" pitchFamily="34" charset="0"/>
              <a:buChar char="•"/>
            </a:pPr>
            <a:r>
              <a:rPr lang="nl-NL" sz="1000" dirty="0"/>
              <a:t>divergeren (COCD)</a:t>
            </a:r>
          </a:p>
          <a:p>
            <a:pPr marL="67866" indent="-67866">
              <a:buFont typeface="Arial" panose="020B0604020202020204" pitchFamily="34" charset="0"/>
              <a:buChar char="•"/>
            </a:pPr>
            <a:r>
              <a:rPr lang="nl-NL" sz="1000" dirty="0"/>
              <a:t>Disneymethode (</a:t>
            </a:r>
            <a:r>
              <a:rPr lang="nl-NL" sz="1000" dirty="0" err="1"/>
              <a:t>rood-geel</a:t>
            </a:r>
            <a:r>
              <a:rPr lang="nl-NL" sz="1000" dirty="0"/>
              <a:t> –groen)</a:t>
            </a:r>
          </a:p>
        </p:txBody>
      </p:sp>
      <p:sp>
        <p:nvSpPr>
          <p:cNvPr id="39" name="TextBox 38"/>
          <p:cNvSpPr txBox="1"/>
          <p:nvPr/>
        </p:nvSpPr>
        <p:spPr>
          <a:xfrm>
            <a:off x="2241689" y="5405222"/>
            <a:ext cx="2179420" cy="707886"/>
          </a:xfrm>
          <a:prstGeom prst="rect">
            <a:avLst/>
          </a:prstGeom>
          <a:noFill/>
        </p:spPr>
        <p:txBody>
          <a:bodyPr wrap="square" rtlCol="0">
            <a:spAutoFit/>
          </a:bodyPr>
          <a:lstStyle/>
          <a:p>
            <a:r>
              <a:rPr lang="nl-NL" sz="1000" i="1" dirty="0" err="1"/>
              <a:t>Entrepreneurial</a:t>
            </a:r>
            <a:r>
              <a:rPr lang="nl-NL" sz="1000" i="1" dirty="0"/>
              <a:t> Skills</a:t>
            </a:r>
          </a:p>
          <a:p>
            <a:pPr marL="67866" indent="-67866">
              <a:buFont typeface="Arial" panose="020B0604020202020204" pitchFamily="34" charset="0"/>
              <a:buChar char="•"/>
            </a:pPr>
            <a:r>
              <a:rPr lang="nl-NL" sz="1000" dirty="0"/>
              <a:t>storyboarding/storytelling</a:t>
            </a:r>
          </a:p>
          <a:p>
            <a:pPr marL="67866" indent="-67866">
              <a:buFont typeface="Arial" panose="020B0604020202020204" pitchFamily="34" charset="0"/>
              <a:buChar char="•"/>
            </a:pPr>
            <a:r>
              <a:rPr lang="nl-NL" sz="1000" dirty="0"/>
              <a:t>salestraining (markt/klant gerichtheid)</a:t>
            </a:r>
          </a:p>
        </p:txBody>
      </p:sp>
      <p:sp>
        <p:nvSpPr>
          <p:cNvPr id="40" name="TextBox 39"/>
          <p:cNvSpPr txBox="1"/>
          <p:nvPr/>
        </p:nvSpPr>
        <p:spPr>
          <a:xfrm>
            <a:off x="4604221" y="5225311"/>
            <a:ext cx="1921318" cy="900246"/>
          </a:xfrm>
          <a:prstGeom prst="rect">
            <a:avLst/>
          </a:prstGeom>
          <a:noFill/>
        </p:spPr>
        <p:txBody>
          <a:bodyPr wrap="square" rtlCol="0">
            <a:spAutoFit/>
          </a:bodyPr>
          <a:lstStyle/>
          <a:p>
            <a:r>
              <a:rPr lang="nl-NL" sz="1050" i="1" dirty="0" err="1"/>
              <a:t>Entrepreneurial</a:t>
            </a:r>
            <a:r>
              <a:rPr lang="nl-NL" sz="1050" i="1" dirty="0"/>
              <a:t> Skills</a:t>
            </a:r>
          </a:p>
          <a:p>
            <a:pPr marL="67866" indent="-67866">
              <a:buFont typeface="Arial" panose="020B0604020202020204" pitchFamily="34" charset="0"/>
              <a:buChar char="•"/>
            </a:pPr>
            <a:r>
              <a:rPr lang="nl-NL" sz="1050" dirty="0"/>
              <a:t>plannen (</a:t>
            </a:r>
            <a:r>
              <a:rPr lang="nl-NL" sz="1050" dirty="0" err="1"/>
              <a:t>gant</a:t>
            </a:r>
            <a:r>
              <a:rPr lang="nl-NL" sz="1050" dirty="0"/>
              <a:t> </a:t>
            </a:r>
            <a:r>
              <a:rPr lang="nl-NL" sz="1050" dirty="0" err="1"/>
              <a:t>chart</a:t>
            </a:r>
            <a:r>
              <a:rPr lang="nl-NL" sz="1050" dirty="0"/>
              <a:t>, </a:t>
            </a:r>
            <a:r>
              <a:rPr lang="nl-NL" sz="1000" dirty="0"/>
              <a:t>MS-Project</a:t>
            </a:r>
            <a:r>
              <a:rPr lang="nl-NL" sz="1050" dirty="0"/>
              <a:t> </a:t>
            </a:r>
            <a:r>
              <a:rPr lang="nl-NL" sz="1050" dirty="0" err="1"/>
              <a:t>etc</a:t>
            </a:r>
            <a:r>
              <a:rPr lang="nl-NL" sz="1050" dirty="0"/>
              <a:t>)</a:t>
            </a:r>
          </a:p>
          <a:p>
            <a:pPr marL="67866" indent="-67866">
              <a:buFont typeface="Arial" panose="020B0604020202020204" pitchFamily="34" charset="0"/>
              <a:buChar char="•"/>
            </a:pPr>
            <a:r>
              <a:rPr lang="nl-NL" sz="1050" dirty="0"/>
              <a:t>organiseren (projectmanagement)</a:t>
            </a:r>
          </a:p>
        </p:txBody>
      </p:sp>
      <p:sp>
        <p:nvSpPr>
          <p:cNvPr id="41" name="TextBox 40"/>
          <p:cNvSpPr txBox="1"/>
          <p:nvPr/>
        </p:nvSpPr>
        <p:spPr>
          <a:xfrm>
            <a:off x="6717921" y="5448361"/>
            <a:ext cx="1941722" cy="707886"/>
          </a:xfrm>
          <a:prstGeom prst="rect">
            <a:avLst/>
          </a:prstGeom>
          <a:noFill/>
        </p:spPr>
        <p:txBody>
          <a:bodyPr wrap="square" rtlCol="0">
            <a:spAutoFit/>
          </a:bodyPr>
          <a:lstStyle/>
          <a:p>
            <a:r>
              <a:rPr lang="nl-NL" sz="1000" i="1" dirty="0" err="1"/>
              <a:t>Entrepreneurial</a:t>
            </a:r>
            <a:r>
              <a:rPr lang="nl-NL" sz="1000" i="1" dirty="0"/>
              <a:t> Skills</a:t>
            </a:r>
          </a:p>
          <a:p>
            <a:pPr marL="67866" indent="-67866">
              <a:buFont typeface="Arial" panose="020B0604020202020204" pitchFamily="34" charset="0"/>
              <a:buChar char="•"/>
            </a:pPr>
            <a:r>
              <a:rPr lang="nl-NL" sz="1000" dirty="0"/>
              <a:t>kansen zien (externe/markt gerichtheid)</a:t>
            </a:r>
          </a:p>
          <a:p>
            <a:pPr marL="67866" indent="-67866">
              <a:buFont typeface="Arial" panose="020B0604020202020204" pitchFamily="34" charset="0"/>
              <a:buChar char="•"/>
            </a:pPr>
            <a:r>
              <a:rPr lang="nl-NL" sz="1000" dirty="0"/>
              <a:t>7 hoeden van </a:t>
            </a:r>
            <a:r>
              <a:rPr lang="nl-NL" sz="1000" dirty="0" err="1"/>
              <a:t>Bono</a:t>
            </a:r>
            <a:endParaRPr lang="nl-NL" sz="1000" dirty="0"/>
          </a:p>
        </p:txBody>
      </p:sp>
      <p:sp>
        <p:nvSpPr>
          <p:cNvPr id="42" name="TextBox 41"/>
          <p:cNvSpPr txBox="1"/>
          <p:nvPr/>
        </p:nvSpPr>
        <p:spPr>
          <a:xfrm>
            <a:off x="10539602" y="5654439"/>
            <a:ext cx="1264796" cy="400110"/>
          </a:xfrm>
          <a:prstGeom prst="rect">
            <a:avLst/>
          </a:prstGeom>
          <a:noFill/>
        </p:spPr>
        <p:txBody>
          <a:bodyPr wrap="square" rtlCol="0">
            <a:spAutoFit/>
          </a:bodyPr>
          <a:lstStyle/>
          <a:p>
            <a:r>
              <a:rPr lang="nl-NL" sz="1000" i="1" dirty="0" err="1"/>
              <a:t>Entrepreneurial</a:t>
            </a:r>
            <a:r>
              <a:rPr lang="nl-NL" sz="1000" i="1" dirty="0"/>
              <a:t> Skills</a:t>
            </a:r>
          </a:p>
          <a:p>
            <a:pPr marL="64294" indent="-64294">
              <a:buFont typeface="Arial" panose="020B0604020202020204" pitchFamily="34" charset="0"/>
              <a:buChar char="•"/>
            </a:pPr>
            <a:r>
              <a:rPr lang="nl-NL" sz="1000" dirty="0"/>
              <a:t>pitch training</a:t>
            </a:r>
          </a:p>
        </p:txBody>
      </p:sp>
    </p:spTree>
    <p:extLst>
      <p:ext uri="{BB962C8B-B14F-4D97-AF65-F5344CB8AC3E}">
        <p14:creationId xmlns:p14="http://schemas.microsoft.com/office/powerpoint/2010/main" xmlns="" val="26401038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2" cstate="print">
            <a:extLst>
              <a:ext uri="{28A0092B-C50C-407E-A947-70E740481C1C}">
                <a14:useLocalDpi xmlns:a14="http://schemas.microsoft.com/office/drawing/2010/main" xmlns="" val="0"/>
              </a:ext>
            </a:extLst>
          </a:blip>
          <a:srcRect t="8688" b="9240"/>
          <a:stretch/>
        </p:blipFill>
        <p:spPr>
          <a:xfrm>
            <a:off x="1444628" y="6175076"/>
            <a:ext cx="8178674" cy="584776"/>
          </a:xfrm>
          <a:prstGeom prst="rect">
            <a:avLst/>
          </a:prstGeom>
        </p:spPr>
      </p:pic>
      <p:sp>
        <p:nvSpPr>
          <p:cNvPr id="4" name="Rectangle 3"/>
          <p:cNvSpPr/>
          <p:nvPr/>
        </p:nvSpPr>
        <p:spPr>
          <a:xfrm>
            <a:off x="161552" y="695325"/>
            <a:ext cx="1964819" cy="5493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5" name="Rectangle 4"/>
          <p:cNvSpPr/>
          <p:nvPr/>
        </p:nvSpPr>
        <p:spPr>
          <a:xfrm>
            <a:off x="2279809" y="717646"/>
            <a:ext cx="2234583" cy="5470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6" name="Rectangle 5"/>
          <p:cNvSpPr/>
          <p:nvPr/>
        </p:nvSpPr>
        <p:spPr>
          <a:xfrm>
            <a:off x="4600563" y="717646"/>
            <a:ext cx="1941722" cy="5470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7" name="Rectangle 6"/>
          <p:cNvSpPr/>
          <p:nvPr/>
        </p:nvSpPr>
        <p:spPr>
          <a:xfrm>
            <a:off x="6729452" y="708750"/>
            <a:ext cx="1857964" cy="54551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8" name="Rectangle 7"/>
          <p:cNvSpPr/>
          <p:nvPr/>
        </p:nvSpPr>
        <p:spPr>
          <a:xfrm>
            <a:off x="8858567" y="703879"/>
            <a:ext cx="1619569" cy="5436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 name="Rectangle 8"/>
          <p:cNvSpPr/>
          <p:nvPr/>
        </p:nvSpPr>
        <p:spPr>
          <a:xfrm>
            <a:off x="10637914" y="717647"/>
            <a:ext cx="1544917" cy="5397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extBox 9"/>
          <p:cNvSpPr txBox="1"/>
          <p:nvPr/>
        </p:nvSpPr>
        <p:spPr>
          <a:xfrm>
            <a:off x="469783" y="649961"/>
            <a:ext cx="1166116" cy="646331"/>
          </a:xfrm>
          <a:prstGeom prst="rect">
            <a:avLst/>
          </a:prstGeom>
          <a:noFill/>
        </p:spPr>
        <p:txBody>
          <a:bodyPr wrap="square" rtlCol="0">
            <a:spAutoFit/>
          </a:bodyPr>
          <a:lstStyle/>
          <a:p>
            <a:pPr algn="ctr"/>
            <a:r>
              <a:rPr lang="nl-NL" sz="3600" b="1" dirty="0">
                <a:latin typeface="Rockwell Condensed" panose="02060603050405020104" pitchFamily="18" charset="0"/>
              </a:rPr>
              <a:t>IDEE</a:t>
            </a:r>
          </a:p>
        </p:txBody>
      </p:sp>
      <p:sp>
        <p:nvSpPr>
          <p:cNvPr id="11" name="TextBox 10"/>
          <p:cNvSpPr txBox="1"/>
          <p:nvPr/>
        </p:nvSpPr>
        <p:spPr>
          <a:xfrm>
            <a:off x="2365980" y="658114"/>
            <a:ext cx="1967893" cy="646331"/>
          </a:xfrm>
          <a:prstGeom prst="rect">
            <a:avLst/>
          </a:prstGeom>
          <a:noFill/>
        </p:spPr>
        <p:txBody>
          <a:bodyPr wrap="square" rtlCol="0">
            <a:spAutoFit/>
          </a:bodyPr>
          <a:lstStyle/>
          <a:p>
            <a:pPr algn="ctr"/>
            <a:r>
              <a:rPr lang="nl-NL" sz="3600" dirty="0">
                <a:latin typeface="Rockwell Condensed" panose="02060603050405020104" pitchFamily="18" charset="0"/>
              </a:rPr>
              <a:t>VALUE</a:t>
            </a:r>
          </a:p>
        </p:txBody>
      </p:sp>
      <p:sp>
        <p:nvSpPr>
          <p:cNvPr id="12" name="TextBox 11"/>
          <p:cNvSpPr txBox="1"/>
          <p:nvPr/>
        </p:nvSpPr>
        <p:spPr>
          <a:xfrm>
            <a:off x="4369303" y="640198"/>
            <a:ext cx="2348618" cy="1200329"/>
          </a:xfrm>
          <a:prstGeom prst="rect">
            <a:avLst/>
          </a:prstGeom>
          <a:noFill/>
        </p:spPr>
        <p:txBody>
          <a:bodyPr wrap="square" rtlCol="0">
            <a:spAutoFit/>
          </a:bodyPr>
          <a:lstStyle/>
          <a:p>
            <a:pPr algn="ctr"/>
            <a:r>
              <a:rPr lang="nl-NL" sz="3600" dirty="0">
                <a:latin typeface="Rockwell Condensed" panose="02060603050405020104" pitchFamily="18" charset="0"/>
              </a:rPr>
              <a:t>BUSINESS MODEL</a:t>
            </a:r>
          </a:p>
        </p:txBody>
      </p:sp>
      <p:sp>
        <p:nvSpPr>
          <p:cNvPr id="13" name="TextBox 12"/>
          <p:cNvSpPr txBox="1"/>
          <p:nvPr/>
        </p:nvSpPr>
        <p:spPr>
          <a:xfrm>
            <a:off x="6827421" y="722555"/>
            <a:ext cx="1683994" cy="646331"/>
          </a:xfrm>
          <a:prstGeom prst="rect">
            <a:avLst/>
          </a:prstGeom>
          <a:noFill/>
        </p:spPr>
        <p:txBody>
          <a:bodyPr wrap="square" rtlCol="0">
            <a:spAutoFit/>
          </a:bodyPr>
          <a:lstStyle/>
          <a:p>
            <a:pPr algn="ctr"/>
            <a:r>
              <a:rPr lang="nl-NL" sz="3600" dirty="0">
                <a:latin typeface="Rockwell Condensed" panose="02060603050405020104" pitchFamily="18" charset="0"/>
              </a:rPr>
              <a:t>MARKET</a:t>
            </a:r>
          </a:p>
        </p:txBody>
      </p:sp>
      <p:sp>
        <p:nvSpPr>
          <p:cNvPr id="14" name="TextBox 13"/>
          <p:cNvSpPr txBox="1"/>
          <p:nvPr/>
        </p:nvSpPr>
        <p:spPr>
          <a:xfrm>
            <a:off x="10652061" y="672353"/>
            <a:ext cx="1243929" cy="1077218"/>
          </a:xfrm>
          <a:prstGeom prst="rect">
            <a:avLst/>
          </a:prstGeom>
          <a:noFill/>
        </p:spPr>
        <p:txBody>
          <a:bodyPr wrap="square" rtlCol="0">
            <a:spAutoFit/>
          </a:bodyPr>
          <a:lstStyle/>
          <a:p>
            <a:pPr algn="ctr"/>
            <a:r>
              <a:rPr lang="nl-NL" sz="3200" dirty="0">
                <a:latin typeface="Rockwell Condensed" panose="02060603050405020104" pitchFamily="18" charset="0"/>
              </a:rPr>
              <a:t>PLAN PITCH</a:t>
            </a:r>
          </a:p>
        </p:txBody>
      </p:sp>
      <p:sp>
        <p:nvSpPr>
          <p:cNvPr id="15" name="TextBox 14"/>
          <p:cNvSpPr txBox="1"/>
          <p:nvPr/>
        </p:nvSpPr>
        <p:spPr>
          <a:xfrm>
            <a:off x="8877570" y="738602"/>
            <a:ext cx="1602509" cy="584775"/>
          </a:xfrm>
          <a:prstGeom prst="rect">
            <a:avLst/>
          </a:prstGeom>
          <a:noFill/>
        </p:spPr>
        <p:txBody>
          <a:bodyPr wrap="square" rtlCol="0">
            <a:spAutoFit/>
          </a:bodyPr>
          <a:lstStyle/>
          <a:p>
            <a:pPr algn="ctr"/>
            <a:r>
              <a:rPr lang="nl-NL" sz="3200" dirty="0">
                <a:latin typeface="Rockwell Condensed" panose="02060603050405020104" pitchFamily="18" charset="0"/>
              </a:rPr>
              <a:t>FUNDING</a:t>
            </a:r>
          </a:p>
        </p:txBody>
      </p:sp>
      <p:sp>
        <p:nvSpPr>
          <p:cNvPr id="3" name="TextBox 2"/>
          <p:cNvSpPr txBox="1"/>
          <p:nvPr/>
        </p:nvSpPr>
        <p:spPr>
          <a:xfrm>
            <a:off x="160224" y="1169242"/>
            <a:ext cx="1917322" cy="577081"/>
          </a:xfrm>
          <a:prstGeom prst="rect">
            <a:avLst/>
          </a:prstGeom>
          <a:noFill/>
        </p:spPr>
        <p:txBody>
          <a:bodyPr wrap="square" rtlCol="0">
            <a:spAutoFit/>
          </a:bodyPr>
          <a:lstStyle/>
          <a:p>
            <a:r>
              <a:rPr lang="nl-NL" sz="1050" i="1" dirty="0"/>
              <a:t>Innovatiemanagement</a:t>
            </a:r>
            <a:r>
              <a:rPr lang="nl-NL" sz="1050" dirty="0"/>
              <a:t> </a:t>
            </a:r>
          </a:p>
          <a:p>
            <a:pPr marL="67866" indent="-67866">
              <a:buFont typeface="Arial" panose="020B0604020202020204" pitchFamily="34" charset="0"/>
              <a:buChar char="•"/>
            </a:pPr>
            <a:r>
              <a:rPr lang="nl-NL" sz="1050" dirty="0"/>
              <a:t>wat is innoveren</a:t>
            </a:r>
          </a:p>
          <a:p>
            <a:pPr marL="67866" indent="-67866">
              <a:buFont typeface="Arial" panose="020B0604020202020204" pitchFamily="34" charset="0"/>
              <a:buChar char="•"/>
            </a:pPr>
            <a:r>
              <a:rPr lang="nl-NL" sz="1050" dirty="0"/>
              <a:t>soorten innovaties</a:t>
            </a:r>
          </a:p>
        </p:txBody>
      </p:sp>
      <p:sp>
        <p:nvSpPr>
          <p:cNvPr id="22" name="TextBox 21"/>
          <p:cNvSpPr txBox="1"/>
          <p:nvPr/>
        </p:nvSpPr>
        <p:spPr>
          <a:xfrm>
            <a:off x="191108" y="1716669"/>
            <a:ext cx="2001124" cy="861774"/>
          </a:xfrm>
          <a:prstGeom prst="rect">
            <a:avLst/>
          </a:prstGeom>
          <a:noFill/>
        </p:spPr>
        <p:txBody>
          <a:bodyPr wrap="square" rtlCol="0">
            <a:spAutoFit/>
          </a:bodyPr>
          <a:lstStyle/>
          <a:p>
            <a:r>
              <a:rPr lang="nl-NL" sz="1050" i="1" dirty="0"/>
              <a:t>Business </a:t>
            </a:r>
            <a:r>
              <a:rPr lang="nl-NL" sz="1050" i="1" dirty="0" err="1"/>
              <a:t>Facts</a:t>
            </a:r>
            <a:r>
              <a:rPr lang="nl-NL" sz="1050" i="1" dirty="0"/>
              <a:t> </a:t>
            </a:r>
            <a:r>
              <a:rPr lang="nl-NL" sz="1050" dirty="0"/>
              <a:t>= Innovatiemanagement</a:t>
            </a:r>
          </a:p>
          <a:p>
            <a:pPr marL="67866" indent="-67866">
              <a:buFont typeface="Arial" panose="020B0604020202020204" pitchFamily="34" charset="0"/>
              <a:buChar char="•"/>
            </a:pPr>
            <a:r>
              <a:rPr lang="nl-NL" sz="1050" dirty="0"/>
              <a:t>strategie, technologie en klanten</a:t>
            </a:r>
          </a:p>
          <a:p>
            <a:pPr marL="128588" indent="-128588">
              <a:buFont typeface="Arial" panose="020B0604020202020204" pitchFamily="34" charset="0"/>
              <a:buChar char="•"/>
            </a:pPr>
            <a:endParaRPr lang="nl-NL" sz="600" dirty="0"/>
          </a:p>
        </p:txBody>
      </p:sp>
      <p:sp>
        <p:nvSpPr>
          <p:cNvPr id="23" name="TextBox 22"/>
          <p:cNvSpPr txBox="1"/>
          <p:nvPr/>
        </p:nvSpPr>
        <p:spPr>
          <a:xfrm>
            <a:off x="2297390" y="1134391"/>
            <a:ext cx="2234583" cy="1107996"/>
          </a:xfrm>
          <a:prstGeom prst="rect">
            <a:avLst/>
          </a:prstGeom>
          <a:noFill/>
        </p:spPr>
        <p:txBody>
          <a:bodyPr wrap="square" rtlCol="0">
            <a:spAutoFit/>
          </a:bodyPr>
          <a:lstStyle/>
          <a:p>
            <a:r>
              <a:rPr lang="nl-NL" sz="1000" i="1" dirty="0"/>
              <a:t>Innovatiemanagement</a:t>
            </a:r>
            <a:r>
              <a:rPr lang="nl-NL" sz="1000" dirty="0"/>
              <a:t> </a:t>
            </a:r>
          </a:p>
          <a:p>
            <a:pPr marL="67866" indent="-67866">
              <a:buFont typeface="Arial" panose="020B0604020202020204" pitchFamily="34" charset="0"/>
              <a:buChar char="•"/>
            </a:pPr>
            <a:r>
              <a:rPr lang="nl-NL" sz="1000" dirty="0"/>
              <a:t>creativiteit (concepten; design thinking)</a:t>
            </a:r>
          </a:p>
          <a:p>
            <a:pPr marL="67866" indent="-67866">
              <a:buFont typeface="Arial" panose="020B0604020202020204" pitchFamily="34" charset="0"/>
              <a:buChar char="•"/>
            </a:pPr>
            <a:r>
              <a:rPr lang="nl-NL" sz="1000" dirty="0"/>
              <a:t>managen en organiseren van innovatietrajecten</a:t>
            </a:r>
          </a:p>
          <a:p>
            <a:pPr marL="67866" indent="-67866">
              <a:buFont typeface="Arial" panose="020B0604020202020204" pitchFamily="34" charset="0"/>
              <a:buChar char="•"/>
            </a:pPr>
            <a:r>
              <a:rPr lang="nl-NL" sz="1000" dirty="0"/>
              <a:t>leven met paradoxen</a:t>
            </a:r>
          </a:p>
          <a:p>
            <a:endParaRPr lang="nl-NL" sz="600" dirty="0"/>
          </a:p>
        </p:txBody>
      </p:sp>
      <p:sp>
        <p:nvSpPr>
          <p:cNvPr id="24" name="TextBox 23"/>
          <p:cNvSpPr txBox="1"/>
          <p:nvPr/>
        </p:nvSpPr>
        <p:spPr>
          <a:xfrm>
            <a:off x="4601582" y="1604837"/>
            <a:ext cx="1866849" cy="861774"/>
          </a:xfrm>
          <a:prstGeom prst="rect">
            <a:avLst/>
          </a:prstGeom>
          <a:noFill/>
        </p:spPr>
        <p:txBody>
          <a:bodyPr wrap="square" rtlCol="0">
            <a:spAutoFit/>
          </a:bodyPr>
          <a:lstStyle/>
          <a:p>
            <a:r>
              <a:rPr lang="nl-NL" sz="1000" i="1" dirty="0"/>
              <a:t>Innovatiemanagement</a:t>
            </a:r>
            <a:r>
              <a:rPr lang="nl-NL" sz="1000" dirty="0"/>
              <a:t> = Business </a:t>
            </a:r>
            <a:r>
              <a:rPr lang="nl-NL" sz="1000" dirty="0" err="1"/>
              <a:t>Facts</a:t>
            </a:r>
            <a:endParaRPr lang="nl-NL" sz="1000" dirty="0"/>
          </a:p>
          <a:p>
            <a:pPr marL="67866" indent="-67866">
              <a:buFont typeface="Arial" panose="020B0604020202020204" pitchFamily="34" charset="0"/>
              <a:buChar char="•"/>
            </a:pPr>
            <a:r>
              <a:rPr lang="nl-NL" sz="1000" dirty="0"/>
              <a:t>business model canvas</a:t>
            </a:r>
          </a:p>
          <a:p>
            <a:pPr marL="67866" indent="-67866">
              <a:buFont typeface="Arial" panose="020B0604020202020204" pitchFamily="34" charset="0"/>
              <a:buChar char="•"/>
            </a:pPr>
            <a:r>
              <a:rPr lang="nl-NL" sz="1000" dirty="0" err="1"/>
              <a:t>lean</a:t>
            </a:r>
            <a:r>
              <a:rPr lang="nl-NL" sz="1000" dirty="0"/>
              <a:t> canvas</a:t>
            </a:r>
          </a:p>
          <a:p>
            <a:pPr marL="67866" indent="-67866">
              <a:buFont typeface="Arial" panose="020B0604020202020204" pitchFamily="34" charset="0"/>
              <a:buChar char="•"/>
            </a:pPr>
            <a:r>
              <a:rPr lang="nl-NL" sz="1000" dirty="0"/>
              <a:t>verdienmodellen</a:t>
            </a:r>
          </a:p>
        </p:txBody>
      </p:sp>
      <p:sp>
        <p:nvSpPr>
          <p:cNvPr id="25" name="TextBox 24"/>
          <p:cNvSpPr txBox="1"/>
          <p:nvPr/>
        </p:nvSpPr>
        <p:spPr>
          <a:xfrm>
            <a:off x="4591021" y="2405597"/>
            <a:ext cx="1848672" cy="553998"/>
          </a:xfrm>
          <a:prstGeom prst="rect">
            <a:avLst/>
          </a:prstGeom>
          <a:noFill/>
        </p:spPr>
        <p:txBody>
          <a:bodyPr wrap="square" rtlCol="0">
            <a:spAutoFit/>
          </a:bodyPr>
          <a:lstStyle/>
          <a:p>
            <a:r>
              <a:rPr lang="nl-NL" sz="1000" i="1" dirty="0"/>
              <a:t>Business </a:t>
            </a:r>
            <a:r>
              <a:rPr lang="nl-NL" sz="1000" i="1" dirty="0" err="1"/>
              <a:t>Facts</a:t>
            </a:r>
            <a:r>
              <a:rPr lang="nl-NL" sz="1000" dirty="0"/>
              <a:t> = </a:t>
            </a:r>
            <a:r>
              <a:rPr lang="nl-NL" sz="1000" dirty="0" err="1"/>
              <a:t>Create</a:t>
            </a:r>
            <a:r>
              <a:rPr lang="nl-NL" sz="1000" dirty="0"/>
              <a:t> a Business</a:t>
            </a:r>
          </a:p>
          <a:p>
            <a:pPr marL="67866" indent="-67866">
              <a:buFont typeface="Arial" panose="020B0604020202020204" pitchFamily="34" charset="0"/>
              <a:buChar char="•"/>
            </a:pPr>
            <a:r>
              <a:rPr lang="nl-NL" sz="1000" dirty="0"/>
              <a:t>intellectueel eigendom</a:t>
            </a:r>
          </a:p>
        </p:txBody>
      </p:sp>
      <p:sp>
        <p:nvSpPr>
          <p:cNvPr id="26" name="TextBox 25"/>
          <p:cNvSpPr txBox="1"/>
          <p:nvPr/>
        </p:nvSpPr>
        <p:spPr>
          <a:xfrm>
            <a:off x="2304558" y="2073967"/>
            <a:ext cx="2294062" cy="861774"/>
          </a:xfrm>
          <a:prstGeom prst="rect">
            <a:avLst/>
          </a:prstGeom>
          <a:noFill/>
        </p:spPr>
        <p:txBody>
          <a:bodyPr wrap="square" rtlCol="0">
            <a:spAutoFit/>
          </a:bodyPr>
          <a:lstStyle/>
          <a:p>
            <a:r>
              <a:rPr lang="nl-NL" sz="1000" i="1" dirty="0"/>
              <a:t>Business </a:t>
            </a:r>
            <a:r>
              <a:rPr lang="nl-NL" sz="1000" i="1" dirty="0" err="1"/>
              <a:t>Facts</a:t>
            </a:r>
            <a:endParaRPr lang="nl-NL" sz="1000" dirty="0"/>
          </a:p>
          <a:p>
            <a:pPr marL="67866" indent="-67866">
              <a:buFont typeface="Arial" panose="020B0604020202020204" pitchFamily="34" charset="0"/>
              <a:buChar char="•"/>
            </a:pPr>
            <a:r>
              <a:rPr lang="nl-NL" sz="1000" dirty="0"/>
              <a:t>Golden </a:t>
            </a:r>
            <a:r>
              <a:rPr lang="nl-NL" sz="1000" dirty="0" err="1"/>
              <a:t>Circle</a:t>
            </a:r>
            <a:endParaRPr lang="nl-NL" sz="1000" dirty="0"/>
          </a:p>
          <a:p>
            <a:pPr marL="67866" indent="-67866">
              <a:buFont typeface="Arial" panose="020B0604020202020204" pitchFamily="34" charset="0"/>
              <a:buChar char="•"/>
            </a:pPr>
            <a:r>
              <a:rPr lang="nl-NL" sz="1000" dirty="0"/>
              <a:t>waarde strategieën</a:t>
            </a:r>
          </a:p>
          <a:p>
            <a:pPr marL="67866" indent="-67866">
              <a:buFont typeface="Arial" panose="020B0604020202020204" pitchFamily="34" charset="0"/>
              <a:buChar char="•"/>
            </a:pPr>
            <a:r>
              <a:rPr lang="nl-NL" sz="1000" dirty="0"/>
              <a:t>concurrentiestrategieën</a:t>
            </a:r>
          </a:p>
          <a:p>
            <a:pPr marL="67866" indent="-67866">
              <a:buFont typeface="Arial" panose="020B0604020202020204" pitchFamily="34" charset="0"/>
              <a:buChar char="•"/>
            </a:pPr>
            <a:r>
              <a:rPr lang="nl-NL" sz="1000" dirty="0" err="1"/>
              <a:t>value</a:t>
            </a:r>
            <a:r>
              <a:rPr lang="nl-NL" sz="1000" dirty="0"/>
              <a:t> </a:t>
            </a:r>
            <a:r>
              <a:rPr lang="nl-NL" sz="1000" dirty="0" err="1"/>
              <a:t>proposition</a:t>
            </a:r>
            <a:r>
              <a:rPr lang="nl-NL" sz="1000" dirty="0"/>
              <a:t> canvas</a:t>
            </a:r>
          </a:p>
        </p:txBody>
      </p:sp>
      <p:sp>
        <p:nvSpPr>
          <p:cNvPr id="27" name="TextBox 26"/>
          <p:cNvSpPr txBox="1"/>
          <p:nvPr/>
        </p:nvSpPr>
        <p:spPr>
          <a:xfrm>
            <a:off x="147585" y="3176443"/>
            <a:ext cx="1967630" cy="1169551"/>
          </a:xfrm>
          <a:prstGeom prst="rect">
            <a:avLst/>
          </a:prstGeom>
          <a:noFill/>
        </p:spPr>
        <p:txBody>
          <a:bodyPr wrap="square" rtlCol="0">
            <a:spAutoFit/>
          </a:bodyPr>
          <a:lstStyle/>
          <a:p>
            <a:r>
              <a:rPr lang="nl-NL" sz="1400" i="1" dirty="0" err="1">
                <a:highlight>
                  <a:srgbClr val="00FF00"/>
                </a:highlight>
              </a:rPr>
              <a:t>Create</a:t>
            </a:r>
            <a:r>
              <a:rPr lang="nl-NL" sz="1400" i="1" dirty="0">
                <a:highlight>
                  <a:srgbClr val="00FF00"/>
                </a:highlight>
              </a:rPr>
              <a:t> a Business</a:t>
            </a:r>
          </a:p>
          <a:p>
            <a:pPr marL="67866" indent="-67866">
              <a:buFont typeface="Arial" panose="020B0604020202020204" pitchFamily="34" charset="0"/>
              <a:buChar char="•"/>
            </a:pPr>
            <a:r>
              <a:rPr lang="nl-NL" sz="1400" dirty="0" err="1">
                <a:highlight>
                  <a:srgbClr val="00FF00"/>
                </a:highlight>
              </a:rPr>
              <a:t>four</a:t>
            </a:r>
            <a:r>
              <a:rPr lang="nl-NL" sz="1400" dirty="0">
                <a:highlight>
                  <a:srgbClr val="00FF00"/>
                </a:highlight>
              </a:rPr>
              <a:t> actions </a:t>
            </a:r>
            <a:r>
              <a:rPr lang="nl-NL" sz="1400" dirty="0" err="1">
                <a:highlight>
                  <a:srgbClr val="00FF00"/>
                </a:highlight>
              </a:rPr>
              <a:t>framework</a:t>
            </a:r>
            <a:endParaRPr lang="nl-NL" sz="1400" dirty="0">
              <a:highlight>
                <a:srgbClr val="00FF00"/>
              </a:highlight>
            </a:endParaRPr>
          </a:p>
          <a:p>
            <a:pPr marL="67866" indent="-67866">
              <a:buFont typeface="Arial" panose="020B0604020202020204" pitchFamily="34" charset="0"/>
              <a:buChar char="•"/>
            </a:pPr>
            <a:r>
              <a:rPr lang="nl-NL" sz="1400" dirty="0">
                <a:highlight>
                  <a:srgbClr val="00FF00"/>
                </a:highlight>
              </a:rPr>
              <a:t>SCRUM</a:t>
            </a:r>
          </a:p>
          <a:p>
            <a:pPr marL="67866" indent="-67866">
              <a:buFont typeface="Arial" panose="020B0604020202020204" pitchFamily="34" charset="0"/>
              <a:buChar char="•"/>
            </a:pPr>
            <a:r>
              <a:rPr lang="nl-NL" sz="1400" dirty="0">
                <a:highlight>
                  <a:srgbClr val="00FF00"/>
                </a:highlight>
              </a:rPr>
              <a:t>creativiteitstraining (proces)</a:t>
            </a:r>
          </a:p>
        </p:txBody>
      </p:sp>
      <p:sp>
        <p:nvSpPr>
          <p:cNvPr id="29" name="TextBox 28"/>
          <p:cNvSpPr txBox="1"/>
          <p:nvPr/>
        </p:nvSpPr>
        <p:spPr>
          <a:xfrm>
            <a:off x="2245648" y="3122041"/>
            <a:ext cx="2569185" cy="1600438"/>
          </a:xfrm>
          <a:prstGeom prst="rect">
            <a:avLst/>
          </a:prstGeom>
          <a:noFill/>
        </p:spPr>
        <p:txBody>
          <a:bodyPr wrap="square" rtlCol="0">
            <a:spAutoFit/>
          </a:bodyPr>
          <a:lstStyle/>
          <a:p>
            <a:r>
              <a:rPr lang="nl-NL" sz="1400" i="1" dirty="0" err="1">
                <a:highlight>
                  <a:srgbClr val="00FF00"/>
                </a:highlight>
              </a:rPr>
              <a:t>Create</a:t>
            </a:r>
            <a:r>
              <a:rPr lang="nl-NL" sz="1400" i="1" dirty="0">
                <a:highlight>
                  <a:srgbClr val="00FF00"/>
                </a:highlight>
              </a:rPr>
              <a:t> a Business</a:t>
            </a:r>
            <a:endParaRPr lang="nl-NL" sz="1400" dirty="0">
              <a:highlight>
                <a:srgbClr val="00FF00"/>
              </a:highlight>
            </a:endParaRPr>
          </a:p>
          <a:p>
            <a:pPr marL="67866" indent="-67866">
              <a:buFont typeface="Arial" panose="020B0604020202020204" pitchFamily="34" charset="0"/>
              <a:buChar char="•"/>
            </a:pPr>
            <a:r>
              <a:rPr lang="nl-NL" sz="1400" dirty="0">
                <a:highlight>
                  <a:srgbClr val="00FF00"/>
                </a:highlight>
              </a:rPr>
              <a:t>ontwerpen </a:t>
            </a:r>
            <a:r>
              <a:rPr lang="nl-NL" sz="1400" dirty="0" err="1">
                <a:highlight>
                  <a:srgbClr val="00FF00"/>
                </a:highlight>
              </a:rPr>
              <a:t>value</a:t>
            </a:r>
            <a:r>
              <a:rPr lang="nl-NL" sz="1400" dirty="0">
                <a:highlight>
                  <a:srgbClr val="00FF00"/>
                </a:highlight>
              </a:rPr>
              <a:t> </a:t>
            </a:r>
            <a:r>
              <a:rPr lang="nl-NL" sz="1400" dirty="0" err="1">
                <a:highlight>
                  <a:srgbClr val="00FF00"/>
                </a:highlight>
              </a:rPr>
              <a:t>proposition</a:t>
            </a:r>
            <a:r>
              <a:rPr lang="nl-NL" sz="1400" dirty="0">
                <a:highlight>
                  <a:srgbClr val="00FF00"/>
                </a:highlight>
              </a:rPr>
              <a:t> canvas</a:t>
            </a:r>
          </a:p>
          <a:p>
            <a:pPr marL="67866" indent="-67866">
              <a:buFont typeface="Arial" panose="020B0604020202020204" pitchFamily="34" charset="0"/>
              <a:buChar char="•"/>
            </a:pPr>
            <a:r>
              <a:rPr lang="nl-NL" sz="1400" dirty="0">
                <a:highlight>
                  <a:srgbClr val="00FF00"/>
                </a:highlight>
              </a:rPr>
              <a:t>ontwerpen en testen MVP/prototyping</a:t>
            </a:r>
          </a:p>
          <a:p>
            <a:pPr marL="67866" indent="-67866">
              <a:buFont typeface="Arial" panose="020B0604020202020204" pitchFamily="34" charset="0"/>
              <a:buChar char="•"/>
            </a:pPr>
            <a:r>
              <a:rPr lang="nl-NL" sz="1400" dirty="0">
                <a:highlight>
                  <a:srgbClr val="00FF00"/>
                </a:highlight>
              </a:rPr>
              <a:t>get out of </a:t>
            </a:r>
            <a:r>
              <a:rPr lang="nl-NL" sz="1400" dirty="0" err="1">
                <a:highlight>
                  <a:srgbClr val="00FF00"/>
                </a:highlight>
              </a:rPr>
              <a:t>the</a:t>
            </a:r>
            <a:r>
              <a:rPr lang="nl-NL" sz="1400" dirty="0">
                <a:highlight>
                  <a:srgbClr val="00FF00"/>
                </a:highlight>
              </a:rPr>
              <a:t> building</a:t>
            </a:r>
          </a:p>
          <a:p>
            <a:pPr marL="67866" indent="-67866">
              <a:buFont typeface="Arial" panose="020B0604020202020204" pitchFamily="34" charset="0"/>
              <a:buChar char="•"/>
            </a:pPr>
            <a:r>
              <a:rPr lang="nl-NL" sz="1400" dirty="0">
                <a:highlight>
                  <a:srgbClr val="00FF00"/>
                </a:highlight>
              </a:rPr>
              <a:t>pitchen</a:t>
            </a:r>
          </a:p>
        </p:txBody>
      </p:sp>
      <p:sp>
        <p:nvSpPr>
          <p:cNvPr id="30" name="TextBox 29"/>
          <p:cNvSpPr txBox="1"/>
          <p:nvPr/>
        </p:nvSpPr>
        <p:spPr>
          <a:xfrm>
            <a:off x="4610745" y="3176443"/>
            <a:ext cx="1847556" cy="2031325"/>
          </a:xfrm>
          <a:prstGeom prst="rect">
            <a:avLst/>
          </a:prstGeom>
          <a:noFill/>
        </p:spPr>
        <p:txBody>
          <a:bodyPr wrap="square" rtlCol="0">
            <a:spAutoFit/>
          </a:bodyPr>
          <a:lstStyle/>
          <a:p>
            <a:r>
              <a:rPr lang="nl-NL" sz="1400" i="1" dirty="0" err="1">
                <a:highlight>
                  <a:srgbClr val="00FF00"/>
                </a:highlight>
              </a:rPr>
              <a:t>Create</a:t>
            </a:r>
            <a:r>
              <a:rPr lang="nl-NL" sz="1400" i="1" dirty="0">
                <a:highlight>
                  <a:srgbClr val="00FF00"/>
                </a:highlight>
              </a:rPr>
              <a:t> a Business</a:t>
            </a:r>
          </a:p>
          <a:p>
            <a:pPr marL="67866" indent="-67866">
              <a:buFont typeface="Arial" panose="020B0604020202020204" pitchFamily="34" charset="0"/>
              <a:buChar char="•"/>
            </a:pPr>
            <a:r>
              <a:rPr lang="nl-NL" sz="1400" dirty="0">
                <a:highlight>
                  <a:srgbClr val="00FF00"/>
                </a:highlight>
              </a:rPr>
              <a:t>vijf stappen methode</a:t>
            </a:r>
          </a:p>
          <a:p>
            <a:pPr marL="67866" indent="-67866">
              <a:buFont typeface="Arial" panose="020B0604020202020204" pitchFamily="34" charset="0"/>
              <a:buChar char="•"/>
            </a:pPr>
            <a:r>
              <a:rPr lang="nl-NL" sz="1400" dirty="0">
                <a:highlight>
                  <a:srgbClr val="00FF00"/>
                </a:highlight>
              </a:rPr>
              <a:t>context map</a:t>
            </a:r>
          </a:p>
          <a:p>
            <a:pPr marL="67866" indent="-67866">
              <a:buFont typeface="Arial" panose="020B0604020202020204" pitchFamily="34" charset="0"/>
              <a:buChar char="•"/>
            </a:pPr>
            <a:r>
              <a:rPr lang="nl-NL" sz="1400" dirty="0">
                <a:highlight>
                  <a:srgbClr val="00FF00"/>
                </a:highlight>
              </a:rPr>
              <a:t>ontwerp business model canvas</a:t>
            </a:r>
          </a:p>
          <a:p>
            <a:pPr marL="67866" indent="-67866">
              <a:buFont typeface="Arial" panose="020B0604020202020204" pitchFamily="34" charset="0"/>
              <a:buChar char="•"/>
            </a:pPr>
            <a:r>
              <a:rPr lang="nl-NL" sz="1400" dirty="0">
                <a:highlight>
                  <a:srgbClr val="00FF00"/>
                </a:highlight>
              </a:rPr>
              <a:t>ontwerpen persona</a:t>
            </a:r>
          </a:p>
          <a:p>
            <a:pPr marL="67866" indent="-67866">
              <a:buFont typeface="Arial" panose="020B0604020202020204" pitchFamily="34" charset="0"/>
              <a:buChar char="•"/>
            </a:pPr>
            <a:r>
              <a:rPr lang="nl-NL" sz="1400" dirty="0" err="1">
                <a:highlight>
                  <a:srgbClr val="00FF00"/>
                </a:highlight>
              </a:rPr>
              <a:t>empathy</a:t>
            </a:r>
            <a:r>
              <a:rPr lang="nl-NL" sz="1400" dirty="0">
                <a:highlight>
                  <a:srgbClr val="00FF00"/>
                </a:highlight>
              </a:rPr>
              <a:t> map</a:t>
            </a:r>
          </a:p>
          <a:p>
            <a:pPr marL="67866" indent="-67866">
              <a:buFont typeface="Arial" panose="020B0604020202020204" pitchFamily="34" charset="0"/>
              <a:buChar char="•"/>
            </a:pPr>
            <a:r>
              <a:rPr lang="nl-NL" sz="1400" dirty="0">
                <a:highlight>
                  <a:srgbClr val="00FF00"/>
                </a:highlight>
              </a:rPr>
              <a:t>aanpassen MPV</a:t>
            </a:r>
          </a:p>
          <a:p>
            <a:pPr marL="67866" indent="-67866">
              <a:buFont typeface="Arial" panose="020B0604020202020204" pitchFamily="34" charset="0"/>
              <a:buChar char="•"/>
            </a:pPr>
            <a:r>
              <a:rPr lang="nl-NL" sz="1400" dirty="0">
                <a:highlight>
                  <a:srgbClr val="00FF00"/>
                </a:highlight>
              </a:rPr>
              <a:t>pitchen</a:t>
            </a:r>
          </a:p>
        </p:txBody>
      </p:sp>
      <p:sp>
        <p:nvSpPr>
          <p:cNvPr id="16" name="TextBox 15"/>
          <p:cNvSpPr txBox="1"/>
          <p:nvPr/>
        </p:nvSpPr>
        <p:spPr>
          <a:xfrm>
            <a:off x="1364511" y="80005"/>
            <a:ext cx="9525690" cy="584775"/>
          </a:xfrm>
          <a:prstGeom prst="rect">
            <a:avLst/>
          </a:prstGeom>
          <a:noFill/>
        </p:spPr>
        <p:txBody>
          <a:bodyPr wrap="square" rtlCol="0">
            <a:spAutoFit/>
          </a:bodyPr>
          <a:lstStyle/>
          <a:p>
            <a:pPr algn="ctr"/>
            <a:r>
              <a:rPr lang="nl-NL" sz="3200" dirty="0">
                <a:latin typeface="Rockwell Condensed" panose="02060603050405020104" pitchFamily="18" charset="0"/>
              </a:rPr>
              <a:t>PROGRAM CANVAS JAAR 3 AFSTUDEERRICHTING ONDERNEMEN</a:t>
            </a:r>
          </a:p>
        </p:txBody>
      </p:sp>
      <p:sp>
        <p:nvSpPr>
          <p:cNvPr id="32" name="TextBox 31"/>
          <p:cNvSpPr txBox="1"/>
          <p:nvPr/>
        </p:nvSpPr>
        <p:spPr>
          <a:xfrm>
            <a:off x="6803161" y="1145910"/>
            <a:ext cx="1955944" cy="1354217"/>
          </a:xfrm>
          <a:prstGeom prst="rect">
            <a:avLst/>
          </a:prstGeom>
          <a:noFill/>
        </p:spPr>
        <p:txBody>
          <a:bodyPr wrap="square" rtlCol="0">
            <a:spAutoFit/>
          </a:bodyPr>
          <a:lstStyle/>
          <a:p>
            <a:r>
              <a:rPr lang="nl-NL" sz="1000" i="1" dirty="0"/>
              <a:t>Business </a:t>
            </a:r>
            <a:r>
              <a:rPr lang="nl-NL" sz="1000" i="1" dirty="0" err="1"/>
              <a:t>Facts</a:t>
            </a:r>
            <a:endParaRPr lang="nl-NL" sz="1000" dirty="0"/>
          </a:p>
          <a:p>
            <a:pPr marL="69056" indent="-69056">
              <a:buFont typeface="Arial" panose="020B0604020202020204" pitchFamily="34" charset="0"/>
              <a:buChar char="•"/>
            </a:pPr>
            <a:r>
              <a:rPr lang="nl-NL" sz="1000" dirty="0"/>
              <a:t>DESTEP</a:t>
            </a:r>
          </a:p>
          <a:p>
            <a:pPr marL="69056" indent="-69056">
              <a:buFont typeface="Arial" panose="020B0604020202020204" pitchFamily="34" charset="0"/>
              <a:buChar char="•"/>
            </a:pPr>
            <a:r>
              <a:rPr lang="nl-NL" sz="1000" dirty="0"/>
              <a:t>afnemersanalyse</a:t>
            </a:r>
          </a:p>
          <a:p>
            <a:pPr marL="69056" indent="-69056">
              <a:buFont typeface="Arial" panose="020B0604020202020204" pitchFamily="34" charset="0"/>
              <a:buChar char="•"/>
            </a:pPr>
            <a:r>
              <a:rPr lang="nl-NL" sz="1000" dirty="0"/>
              <a:t>bedrijfstakanalyse: vijf krachtenmodel</a:t>
            </a:r>
          </a:p>
          <a:p>
            <a:pPr marL="69056" indent="-69056">
              <a:buFont typeface="Arial" panose="020B0604020202020204" pitchFamily="34" charset="0"/>
              <a:buChar char="•"/>
            </a:pPr>
            <a:r>
              <a:rPr lang="nl-NL" sz="1000" dirty="0"/>
              <a:t>concurrentieanalyse</a:t>
            </a:r>
          </a:p>
          <a:p>
            <a:pPr marL="69056" indent="-69056">
              <a:buFont typeface="Arial" panose="020B0604020202020204" pitchFamily="34" charset="0"/>
              <a:buChar char="•"/>
            </a:pPr>
            <a:r>
              <a:rPr lang="nl-NL" sz="1000" dirty="0"/>
              <a:t>distributieanalyse</a:t>
            </a:r>
          </a:p>
          <a:p>
            <a:pPr marL="69056" indent="-69056">
              <a:buFont typeface="Arial" panose="020B0604020202020204" pitchFamily="34" charset="0"/>
              <a:buChar char="•"/>
            </a:pPr>
            <a:r>
              <a:rPr lang="nl-NL" sz="1000" dirty="0"/>
              <a:t>marktaantrekkelijkhei</a:t>
            </a:r>
            <a:r>
              <a:rPr lang="nl-NL" sz="1200" dirty="0"/>
              <a:t>d</a:t>
            </a:r>
            <a:endParaRPr lang="nl-NL" sz="500" dirty="0"/>
          </a:p>
        </p:txBody>
      </p:sp>
      <p:sp>
        <p:nvSpPr>
          <p:cNvPr id="33" name="TextBox 32"/>
          <p:cNvSpPr txBox="1"/>
          <p:nvPr/>
        </p:nvSpPr>
        <p:spPr>
          <a:xfrm>
            <a:off x="6710844" y="2428956"/>
            <a:ext cx="1941722" cy="3323987"/>
          </a:xfrm>
          <a:prstGeom prst="rect">
            <a:avLst/>
          </a:prstGeom>
          <a:noFill/>
        </p:spPr>
        <p:txBody>
          <a:bodyPr wrap="square" rtlCol="0">
            <a:spAutoFit/>
          </a:bodyPr>
          <a:lstStyle/>
          <a:p>
            <a:r>
              <a:rPr lang="nl-NL" sz="1400" i="1" dirty="0" err="1">
                <a:highlight>
                  <a:srgbClr val="00FF00"/>
                </a:highlight>
              </a:rPr>
              <a:t>Create</a:t>
            </a:r>
            <a:r>
              <a:rPr lang="nl-NL" sz="1400" i="1" dirty="0">
                <a:highlight>
                  <a:srgbClr val="00FF00"/>
                </a:highlight>
              </a:rPr>
              <a:t> a Business</a:t>
            </a:r>
          </a:p>
          <a:p>
            <a:pPr marL="67866" indent="-67866">
              <a:buFont typeface="Arial" panose="020B0604020202020204" pitchFamily="34" charset="0"/>
              <a:buChar char="•"/>
            </a:pPr>
            <a:r>
              <a:rPr lang="nl-NL" sz="1400" dirty="0">
                <a:highlight>
                  <a:srgbClr val="00FF00"/>
                </a:highlight>
              </a:rPr>
              <a:t>out of </a:t>
            </a:r>
            <a:r>
              <a:rPr lang="nl-NL" sz="1400" dirty="0" err="1">
                <a:highlight>
                  <a:srgbClr val="00FF00"/>
                </a:highlight>
              </a:rPr>
              <a:t>the</a:t>
            </a:r>
            <a:r>
              <a:rPr lang="nl-NL" sz="1400" dirty="0">
                <a:highlight>
                  <a:srgbClr val="00FF00"/>
                </a:highlight>
              </a:rPr>
              <a:t> box validatietabel</a:t>
            </a:r>
          </a:p>
          <a:p>
            <a:pPr marL="67866" indent="-67866">
              <a:buFont typeface="Arial" panose="020B0604020202020204" pitchFamily="34" charset="0"/>
              <a:buChar char="•"/>
            </a:pPr>
            <a:r>
              <a:rPr lang="nl-NL" sz="1400" dirty="0">
                <a:highlight>
                  <a:srgbClr val="00FF00"/>
                </a:highlight>
              </a:rPr>
              <a:t>riskantste aanname canvas</a:t>
            </a:r>
          </a:p>
          <a:p>
            <a:pPr marL="67866" indent="-67866">
              <a:buFont typeface="Arial" panose="020B0604020202020204" pitchFamily="34" charset="0"/>
              <a:buChar char="•"/>
            </a:pPr>
            <a:r>
              <a:rPr lang="nl-NL" sz="1400" dirty="0" err="1">
                <a:highlight>
                  <a:srgbClr val="00FF00"/>
                </a:highlight>
              </a:rPr>
              <a:t>key</a:t>
            </a:r>
            <a:r>
              <a:rPr lang="nl-NL" sz="1400" dirty="0">
                <a:highlight>
                  <a:srgbClr val="00FF00"/>
                </a:highlight>
              </a:rPr>
              <a:t> </a:t>
            </a:r>
            <a:r>
              <a:rPr lang="nl-NL" sz="1400" dirty="0" err="1">
                <a:highlight>
                  <a:srgbClr val="00FF00"/>
                </a:highlight>
              </a:rPr>
              <a:t>assumption</a:t>
            </a:r>
            <a:r>
              <a:rPr lang="nl-NL" sz="1400" dirty="0">
                <a:highlight>
                  <a:srgbClr val="00FF00"/>
                </a:highlight>
              </a:rPr>
              <a:t> test</a:t>
            </a:r>
          </a:p>
          <a:p>
            <a:pPr marL="67866" indent="-67866">
              <a:buFont typeface="Arial" panose="020B0604020202020204" pitchFamily="34" charset="0"/>
              <a:buChar char="•"/>
            </a:pPr>
            <a:r>
              <a:rPr lang="nl-NL" sz="1400" dirty="0" err="1">
                <a:highlight>
                  <a:srgbClr val="00FF00"/>
                </a:highlight>
              </a:rPr>
              <a:t>validation</a:t>
            </a:r>
            <a:r>
              <a:rPr lang="nl-NL" sz="1400" dirty="0">
                <a:highlight>
                  <a:srgbClr val="00FF00"/>
                </a:highlight>
              </a:rPr>
              <a:t> canvas</a:t>
            </a:r>
          </a:p>
          <a:p>
            <a:pPr marL="67866" indent="-67866">
              <a:buFont typeface="Arial" panose="020B0604020202020204" pitchFamily="34" charset="0"/>
              <a:buChar char="•"/>
            </a:pPr>
            <a:r>
              <a:rPr lang="nl-NL" sz="1400" dirty="0">
                <a:highlight>
                  <a:srgbClr val="00FF00"/>
                </a:highlight>
              </a:rPr>
              <a:t>uitvoeren onderzoek</a:t>
            </a:r>
          </a:p>
          <a:p>
            <a:pPr marL="67866" indent="-67866">
              <a:buFont typeface="Arial" panose="020B0604020202020204" pitchFamily="34" charset="0"/>
              <a:buChar char="•"/>
            </a:pPr>
            <a:r>
              <a:rPr lang="nl-NL" sz="1400" dirty="0">
                <a:highlight>
                  <a:srgbClr val="00FF00"/>
                </a:highlight>
              </a:rPr>
              <a:t>maken SWOT analyse</a:t>
            </a:r>
          </a:p>
          <a:p>
            <a:pPr marL="67866" indent="-67866">
              <a:buFont typeface="Arial" panose="020B0604020202020204" pitchFamily="34" charset="0"/>
              <a:buChar char="•"/>
            </a:pPr>
            <a:r>
              <a:rPr lang="nl-NL" sz="1400" dirty="0">
                <a:highlight>
                  <a:srgbClr val="00FF00"/>
                </a:highlight>
              </a:rPr>
              <a:t>customer </a:t>
            </a:r>
            <a:r>
              <a:rPr lang="nl-NL" sz="1400" dirty="0" err="1">
                <a:highlight>
                  <a:srgbClr val="00FF00"/>
                </a:highlight>
              </a:rPr>
              <a:t>journey</a:t>
            </a:r>
            <a:r>
              <a:rPr lang="nl-NL" sz="1400" dirty="0">
                <a:highlight>
                  <a:srgbClr val="00FF00"/>
                </a:highlight>
              </a:rPr>
              <a:t> map</a:t>
            </a:r>
          </a:p>
          <a:p>
            <a:pPr marL="67866" indent="-67866">
              <a:buFont typeface="Arial" panose="020B0604020202020204" pitchFamily="34" charset="0"/>
              <a:buChar char="•"/>
            </a:pPr>
            <a:r>
              <a:rPr lang="nl-NL" sz="1400" dirty="0">
                <a:highlight>
                  <a:srgbClr val="00FF00"/>
                </a:highlight>
              </a:rPr>
              <a:t>aanpassen </a:t>
            </a:r>
            <a:r>
              <a:rPr lang="nl-NL" sz="1400" dirty="0" err="1">
                <a:highlight>
                  <a:srgbClr val="00FF00"/>
                </a:highlight>
              </a:rPr>
              <a:t>value</a:t>
            </a:r>
            <a:r>
              <a:rPr lang="nl-NL" sz="1400" dirty="0">
                <a:highlight>
                  <a:srgbClr val="00FF00"/>
                </a:highlight>
              </a:rPr>
              <a:t> </a:t>
            </a:r>
            <a:r>
              <a:rPr lang="nl-NL" sz="1400" dirty="0" err="1">
                <a:highlight>
                  <a:srgbClr val="00FF00"/>
                </a:highlight>
              </a:rPr>
              <a:t>proposition</a:t>
            </a:r>
            <a:r>
              <a:rPr lang="nl-NL" sz="1400" dirty="0">
                <a:highlight>
                  <a:srgbClr val="00FF00"/>
                </a:highlight>
              </a:rPr>
              <a:t> canvas</a:t>
            </a:r>
          </a:p>
          <a:p>
            <a:pPr marL="67866" indent="-67866">
              <a:buFont typeface="Arial" panose="020B0604020202020204" pitchFamily="34" charset="0"/>
              <a:buChar char="•"/>
            </a:pPr>
            <a:r>
              <a:rPr lang="nl-NL" sz="1400" dirty="0">
                <a:highlight>
                  <a:srgbClr val="00FF00"/>
                </a:highlight>
              </a:rPr>
              <a:t>aanpassen MPV</a:t>
            </a:r>
          </a:p>
          <a:p>
            <a:pPr marL="67866" indent="-67866">
              <a:buFont typeface="Arial" panose="020B0604020202020204" pitchFamily="34" charset="0"/>
              <a:buChar char="•"/>
            </a:pPr>
            <a:r>
              <a:rPr lang="nl-NL" sz="1400" dirty="0">
                <a:highlight>
                  <a:srgbClr val="00FF00"/>
                </a:highlight>
              </a:rPr>
              <a:t>rapporteren</a:t>
            </a:r>
          </a:p>
          <a:p>
            <a:pPr marL="67866" indent="-67866">
              <a:buFont typeface="Arial" panose="020B0604020202020204" pitchFamily="34" charset="0"/>
              <a:buChar char="•"/>
            </a:pPr>
            <a:r>
              <a:rPr lang="nl-NL" sz="1400" dirty="0">
                <a:highlight>
                  <a:srgbClr val="00FF00"/>
                </a:highlight>
              </a:rPr>
              <a:t>pitchen</a:t>
            </a:r>
            <a:endParaRPr lang="nl-NL" sz="700" dirty="0">
              <a:highlight>
                <a:srgbClr val="00FF00"/>
              </a:highlight>
            </a:endParaRPr>
          </a:p>
        </p:txBody>
      </p:sp>
      <p:sp>
        <p:nvSpPr>
          <p:cNvPr id="34" name="TextBox 33"/>
          <p:cNvSpPr txBox="1"/>
          <p:nvPr/>
        </p:nvSpPr>
        <p:spPr>
          <a:xfrm>
            <a:off x="8830922" y="1421687"/>
            <a:ext cx="1656756" cy="1415772"/>
          </a:xfrm>
          <a:prstGeom prst="rect">
            <a:avLst/>
          </a:prstGeom>
          <a:noFill/>
        </p:spPr>
        <p:txBody>
          <a:bodyPr wrap="square" rtlCol="0">
            <a:spAutoFit/>
          </a:bodyPr>
          <a:lstStyle/>
          <a:p>
            <a:r>
              <a:rPr lang="nl-NL" sz="1000" i="1" dirty="0"/>
              <a:t>Business </a:t>
            </a:r>
            <a:r>
              <a:rPr lang="nl-NL" sz="1000" i="1" dirty="0" err="1"/>
              <a:t>Facts</a:t>
            </a:r>
            <a:endParaRPr lang="nl-NL" sz="1000" i="1" dirty="0"/>
          </a:p>
          <a:p>
            <a:pPr marL="64294" indent="-64294">
              <a:buFont typeface="Arial" panose="020B0604020202020204" pitchFamily="34" charset="0"/>
              <a:buChar char="•"/>
            </a:pPr>
            <a:r>
              <a:rPr lang="nl-NL" sz="1000" dirty="0"/>
              <a:t>investeringsbegroting</a:t>
            </a:r>
          </a:p>
          <a:p>
            <a:pPr marL="64294" indent="-64294">
              <a:buFont typeface="Arial" panose="020B0604020202020204" pitchFamily="34" charset="0"/>
              <a:buChar char="•"/>
            </a:pPr>
            <a:r>
              <a:rPr lang="nl-NL" sz="1000" dirty="0"/>
              <a:t>gestapelde financiering</a:t>
            </a:r>
          </a:p>
          <a:p>
            <a:pPr marL="64294" indent="-64294">
              <a:buFont typeface="Arial" panose="020B0604020202020204" pitchFamily="34" charset="0"/>
              <a:buChar char="•"/>
            </a:pPr>
            <a:r>
              <a:rPr lang="nl-NL" sz="1000" dirty="0"/>
              <a:t>financieringsbegroting</a:t>
            </a:r>
          </a:p>
          <a:p>
            <a:pPr marL="64294" indent="-64294">
              <a:buFont typeface="Arial" panose="020B0604020202020204" pitchFamily="34" charset="0"/>
              <a:buChar char="•"/>
            </a:pPr>
            <a:r>
              <a:rPr lang="nl-NL" sz="1000" dirty="0"/>
              <a:t>cash flow/liquiditeitsbegroting</a:t>
            </a:r>
          </a:p>
          <a:p>
            <a:pPr marL="64294" indent="-64294">
              <a:buFont typeface="Arial" panose="020B0604020202020204" pitchFamily="34" charset="0"/>
              <a:buChar char="•"/>
            </a:pPr>
            <a:r>
              <a:rPr lang="nl-NL" sz="1000" dirty="0"/>
              <a:t>risicospreiding, financieel beheer</a:t>
            </a:r>
          </a:p>
          <a:p>
            <a:pPr marL="64294" indent="-64294">
              <a:buFont typeface="Arial" panose="020B0604020202020204" pitchFamily="34" charset="0"/>
              <a:buChar char="•"/>
            </a:pPr>
            <a:endParaRPr lang="nl-NL" sz="600" dirty="0"/>
          </a:p>
        </p:txBody>
      </p:sp>
      <p:sp>
        <p:nvSpPr>
          <p:cNvPr id="35" name="TextBox 34"/>
          <p:cNvSpPr txBox="1"/>
          <p:nvPr/>
        </p:nvSpPr>
        <p:spPr>
          <a:xfrm>
            <a:off x="8821125" y="2848684"/>
            <a:ext cx="1656756" cy="2246769"/>
          </a:xfrm>
          <a:prstGeom prst="rect">
            <a:avLst/>
          </a:prstGeom>
          <a:noFill/>
        </p:spPr>
        <p:txBody>
          <a:bodyPr wrap="square" rtlCol="0">
            <a:spAutoFit/>
          </a:bodyPr>
          <a:lstStyle/>
          <a:p>
            <a:r>
              <a:rPr lang="nl-NL" sz="1400" i="1" dirty="0" err="1">
                <a:highlight>
                  <a:srgbClr val="00FF00"/>
                </a:highlight>
              </a:rPr>
              <a:t>Create</a:t>
            </a:r>
            <a:r>
              <a:rPr lang="nl-NL" sz="1400" i="1" dirty="0">
                <a:highlight>
                  <a:srgbClr val="00FF00"/>
                </a:highlight>
              </a:rPr>
              <a:t> a Business</a:t>
            </a:r>
          </a:p>
          <a:p>
            <a:pPr marL="64294" indent="-64294">
              <a:buFont typeface="Arial" panose="020B0604020202020204" pitchFamily="34" charset="0"/>
              <a:buChar char="•"/>
            </a:pPr>
            <a:r>
              <a:rPr lang="nl-NL" sz="1400" dirty="0">
                <a:highlight>
                  <a:srgbClr val="00FF00"/>
                </a:highlight>
              </a:rPr>
              <a:t>bepalen omzetpotentieel/ omzetbegroting</a:t>
            </a:r>
          </a:p>
          <a:p>
            <a:pPr marL="64294" indent="-64294">
              <a:buFont typeface="Arial" panose="020B0604020202020204" pitchFamily="34" charset="0"/>
              <a:buChar char="•"/>
            </a:pPr>
            <a:r>
              <a:rPr lang="nl-NL" sz="1400" dirty="0">
                <a:highlight>
                  <a:srgbClr val="00FF00"/>
                </a:highlight>
              </a:rPr>
              <a:t>maken financiële begrotingen en analyses</a:t>
            </a:r>
          </a:p>
          <a:p>
            <a:pPr marL="64294" indent="-64294">
              <a:buFont typeface="Arial" panose="020B0604020202020204" pitchFamily="34" charset="0"/>
              <a:buChar char="•"/>
            </a:pPr>
            <a:r>
              <a:rPr lang="nl-NL" sz="1400" dirty="0">
                <a:highlight>
                  <a:srgbClr val="00FF00"/>
                </a:highlight>
              </a:rPr>
              <a:t>businesscase/businessplan</a:t>
            </a:r>
          </a:p>
          <a:p>
            <a:pPr marL="64294" indent="-64294">
              <a:buFont typeface="Arial" panose="020B0604020202020204" pitchFamily="34" charset="0"/>
              <a:buChar char="•"/>
            </a:pPr>
            <a:r>
              <a:rPr lang="nl-NL" sz="1400" dirty="0">
                <a:highlight>
                  <a:srgbClr val="00FF00"/>
                </a:highlight>
              </a:rPr>
              <a:t>rapporteren</a:t>
            </a:r>
          </a:p>
        </p:txBody>
      </p:sp>
      <p:sp>
        <p:nvSpPr>
          <p:cNvPr id="36" name="TextBox 35"/>
          <p:cNvSpPr txBox="1"/>
          <p:nvPr/>
        </p:nvSpPr>
        <p:spPr>
          <a:xfrm>
            <a:off x="10591514" y="1652629"/>
            <a:ext cx="1446045" cy="861774"/>
          </a:xfrm>
          <a:prstGeom prst="rect">
            <a:avLst/>
          </a:prstGeom>
          <a:noFill/>
        </p:spPr>
        <p:txBody>
          <a:bodyPr wrap="square" rtlCol="0">
            <a:spAutoFit/>
          </a:bodyPr>
          <a:lstStyle/>
          <a:p>
            <a:r>
              <a:rPr lang="nl-NL" sz="1000" i="1" dirty="0"/>
              <a:t>Business </a:t>
            </a:r>
            <a:r>
              <a:rPr lang="nl-NL" sz="1000" i="1" dirty="0" err="1"/>
              <a:t>Facts</a:t>
            </a:r>
            <a:endParaRPr lang="nl-NL" sz="1000" i="1" dirty="0"/>
          </a:p>
          <a:p>
            <a:pPr marL="64294" indent="-64294">
              <a:buFont typeface="Arial" panose="020B0604020202020204" pitchFamily="34" charset="0"/>
              <a:buChar char="•"/>
            </a:pPr>
            <a:r>
              <a:rPr lang="nl-NL" sz="1000" dirty="0"/>
              <a:t>ondernemingsvormen</a:t>
            </a:r>
          </a:p>
          <a:p>
            <a:pPr marL="64294" indent="-64294">
              <a:buFont typeface="Arial" panose="020B0604020202020204" pitchFamily="34" charset="0"/>
              <a:buChar char="•"/>
            </a:pPr>
            <a:r>
              <a:rPr lang="nl-NL" sz="1000" dirty="0"/>
              <a:t>inkomens/</a:t>
            </a:r>
            <a:r>
              <a:rPr lang="nl-NL" sz="1000" dirty="0" err="1"/>
              <a:t>vennootschapsbelas-ting</a:t>
            </a:r>
            <a:endParaRPr lang="nl-NL" sz="1000" dirty="0"/>
          </a:p>
          <a:p>
            <a:pPr marL="64294" indent="-64294">
              <a:buFont typeface="Arial" panose="020B0604020202020204" pitchFamily="34" charset="0"/>
              <a:buChar char="•"/>
            </a:pPr>
            <a:r>
              <a:rPr lang="nl-NL" sz="1000" dirty="0"/>
              <a:t>omzetbelasting</a:t>
            </a:r>
          </a:p>
        </p:txBody>
      </p:sp>
      <p:sp>
        <p:nvSpPr>
          <p:cNvPr id="37" name="TextBox 36"/>
          <p:cNvSpPr txBox="1"/>
          <p:nvPr/>
        </p:nvSpPr>
        <p:spPr>
          <a:xfrm>
            <a:off x="10620990" y="2918026"/>
            <a:ext cx="1544917" cy="1169551"/>
          </a:xfrm>
          <a:prstGeom prst="rect">
            <a:avLst/>
          </a:prstGeom>
          <a:noFill/>
        </p:spPr>
        <p:txBody>
          <a:bodyPr wrap="square" rtlCol="0">
            <a:spAutoFit/>
          </a:bodyPr>
          <a:lstStyle/>
          <a:p>
            <a:r>
              <a:rPr lang="nl-NL" sz="1400" i="1" dirty="0" err="1">
                <a:highlight>
                  <a:srgbClr val="00FF00"/>
                </a:highlight>
              </a:rPr>
              <a:t>Create</a:t>
            </a:r>
            <a:r>
              <a:rPr lang="nl-NL" sz="1400" i="1" dirty="0">
                <a:highlight>
                  <a:srgbClr val="00FF00"/>
                </a:highlight>
              </a:rPr>
              <a:t> a Business</a:t>
            </a:r>
          </a:p>
          <a:p>
            <a:pPr marL="64294" indent="-64294">
              <a:buFont typeface="Arial" panose="020B0604020202020204" pitchFamily="34" charset="0"/>
              <a:buChar char="•"/>
            </a:pPr>
            <a:r>
              <a:rPr lang="nl-NL" sz="1400" dirty="0">
                <a:highlight>
                  <a:srgbClr val="00FF00"/>
                </a:highlight>
              </a:rPr>
              <a:t>laatste MPV en pivot</a:t>
            </a:r>
          </a:p>
          <a:p>
            <a:pPr marL="64294" indent="-64294">
              <a:buFont typeface="Arial" panose="020B0604020202020204" pitchFamily="34" charset="0"/>
              <a:buChar char="•"/>
            </a:pPr>
            <a:r>
              <a:rPr lang="nl-NL" sz="1400" dirty="0">
                <a:highlight>
                  <a:srgbClr val="00FF00"/>
                </a:highlight>
              </a:rPr>
              <a:t>pitch </a:t>
            </a:r>
            <a:r>
              <a:rPr lang="nl-NL" sz="1400" dirty="0" err="1">
                <a:highlight>
                  <a:srgbClr val="00FF00"/>
                </a:highlight>
              </a:rPr>
              <a:t>trainingpitchen</a:t>
            </a:r>
            <a:endParaRPr lang="nl-NL" sz="1400" dirty="0">
              <a:highlight>
                <a:srgbClr val="00FF00"/>
              </a:highlight>
            </a:endParaRPr>
          </a:p>
        </p:txBody>
      </p:sp>
      <p:sp>
        <p:nvSpPr>
          <p:cNvPr id="38" name="TextBox 37"/>
          <p:cNvSpPr txBox="1"/>
          <p:nvPr/>
        </p:nvSpPr>
        <p:spPr>
          <a:xfrm>
            <a:off x="137981" y="4805548"/>
            <a:ext cx="1825936" cy="1384995"/>
          </a:xfrm>
          <a:prstGeom prst="rect">
            <a:avLst/>
          </a:prstGeom>
          <a:noFill/>
        </p:spPr>
        <p:txBody>
          <a:bodyPr wrap="square" rtlCol="0">
            <a:spAutoFit/>
          </a:bodyPr>
          <a:lstStyle/>
          <a:p>
            <a:r>
              <a:rPr lang="nl-NL" sz="1000" i="1" dirty="0" err="1"/>
              <a:t>Entrepreneurial</a:t>
            </a:r>
            <a:r>
              <a:rPr lang="nl-NL" sz="1000" i="1" dirty="0"/>
              <a:t> Skills</a:t>
            </a:r>
          </a:p>
          <a:p>
            <a:pPr marL="67866" indent="-67866">
              <a:buFont typeface="Arial" panose="020B0604020202020204" pitchFamily="34" charset="0"/>
              <a:buChar char="•"/>
            </a:pPr>
            <a:r>
              <a:rPr lang="nl-NL" sz="1000" dirty="0"/>
              <a:t>creativiteitstraining (technieken: </a:t>
            </a:r>
            <a:r>
              <a:rPr lang="nl-NL" sz="1000" dirty="0" err="1"/>
              <a:t>scamper</a:t>
            </a:r>
            <a:r>
              <a:rPr lang="nl-NL" sz="1000" dirty="0"/>
              <a:t>,  flexibel associëren, brainstorming)</a:t>
            </a:r>
          </a:p>
          <a:p>
            <a:pPr marL="67866" indent="-67866">
              <a:buFont typeface="Arial" panose="020B0604020202020204" pitchFamily="34" charset="0"/>
              <a:buChar char="•"/>
            </a:pPr>
            <a:r>
              <a:rPr lang="nl-NL" sz="1000" dirty="0"/>
              <a:t>divergeren (COCD)</a:t>
            </a:r>
          </a:p>
          <a:p>
            <a:pPr marL="67866" indent="-67866">
              <a:buFont typeface="Arial" panose="020B0604020202020204" pitchFamily="34" charset="0"/>
              <a:buChar char="•"/>
            </a:pPr>
            <a:r>
              <a:rPr lang="nl-NL" sz="1000" dirty="0"/>
              <a:t>Disneymethode (</a:t>
            </a:r>
            <a:r>
              <a:rPr lang="nl-NL" sz="1000" dirty="0" err="1"/>
              <a:t>rood-geel</a:t>
            </a:r>
            <a:r>
              <a:rPr lang="nl-NL" sz="1000" dirty="0"/>
              <a:t> –groen</a:t>
            </a:r>
            <a:r>
              <a:rPr lang="nl-NL" sz="1400" dirty="0"/>
              <a:t>)</a:t>
            </a:r>
          </a:p>
        </p:txBody>
      </p:sp>
      <p:sp>
        <p:nvSpPr>
          <p:cNvPr id="39" name="TextBox 38"/>
          <p:cNvSpPr txBox="1"/>
          <p:nvPr/>
        </p:nvSpPr>
        <p:spPr>
          <a:xfrm>
            <a:off x="2286149" y="5432468"/>
            <a:ext cx="2179420" cy="707886"/>
          </a:xfrm>
          <a:prstGeom prst="rect">
            <a:avLst/>
          </a:prstGeom>
          <a:noFill/>
        </p:spPr>
        <p:txBody>
          <a:bodyPr wrap="square" rtlCol="0">
            <a:spAutoFit/>
          </a:bodyPr>
          <a:lstStyle/>
          <a:p>
            <a:r>
              <a:rPr lang="nl-NL" sz="1000" i="1" dirty="0" err="1"/>
              <a:t>Entrepreneurial</a:t>
            </a:r>
            <a:r>
              <a:rPr lang="nl-NL" sz="1000" i="1" dirty="0"/>
              <a:t> Skills</a:t>
            </a:r>
          </a:p>
          <a:p>
            <a:pPr marL="67866" indent="-67866">
              <a:buFont typeface="Arial" panose="020B0604020202020204" pitchFamily="34" charset="0"/>
              <a:buChar char="•"/>
            </a:pPr>
            <a:r>
              <a:rPr lang="nl-NL" sz="1000" dirty="0"/>
              <a:t>storyboarding/storytelling</a:t>
            </a:r>
          </a:p>
          <a:p>
            <a:pPr marL="67866" indent="-67866">
              <a:buFont typeface="Arial" panose="020B0604020202020204" pitchFamily="34" charset="0"/>
              <a:buChar char="•"/>
            </a:pPr>
            <a:r>
              <a:rPr lang="nl-NL" sz="1000" dirty="0"/>
              <a:t>salestraining (markt/klant gerichtheid)</a:t>
            </a:r>
          </a:p>
        </p:txBody>
      </p:sp>
      <p:sp>
        <p:nvSpPr>
          <p:cNvPr id="40" name="TextBox 39"/>
          <p:cNvSpPr txBox="1"/>
          <p:nvPr/>
        </p:nvSpPr>
        <p:spPr>
          <a:xfrm>
            <a:off x="4573306" y="5331552"/>
            <a:ext cx="1921318" cy="861774"/>
          </a:xfrm>
          <a:prstGeom prst="rect">
            <a:avLst/>
          </a:prstGeom>
          <a:noFill/>
        </p:spPr>
        <p:txBody>
          <a:bodyPr wrap="square" rtlCol="0">
            <a:spAutoFit/>
          </a:bodyPr>
          <a:lstStyle/>
          <a:p>
            <a:r>
              <a:rPr lang="nl-NL" sz="1000" i="1" dirty="0" err="1"/>
              <a:t>Entrepreneurial</a:t>
            </a:r>
            <a:r>
              <a:rPr lang="nl-NL" sz="1000" i="1" dirty="0"/>
              <a:t> Skills</a:t>
            </a:r>
          </a:p>
          <a:p>
            <a:pPr marL="67866" indent="-67866">
              <a:buFont typeface="Arial" panose="020B0604020202020204" pitchFamily="34" charset="0"/>
              <a:buChar char="•"/>
            </a:pPr>
            <a:r>
              <a:rPr lang="nl-NL" sz="1000" dirty="0"/>
              <a:t>plannen (</a:t>
            </a:r>
            <a:r>
              <a:rPr lang="nl-NL" sz="1000" dirty="0" err="1"/>
              <a:t>gant</a:t>
            </a:r>
            <a:r>
              <a:rPr lang="nl-NL" sz="1000" dirty="0"/>
              <a:t> </a:t>
            </a:r>
            <a:r>
              <a:rPr lang="nl-NL" sz="1000" dirty="0" err="1"/>
              <a:t>chart</a:t>
            </a:r>
            <a:r>
              <a:rPr lang="nl-NL" sz="1000" dirty="0"/>
              <a:t>, MS-Project </a:t>
            </a:r>
            <a:r>
              <a:rPr lang="nl-NL" sz="1000" dirty="0" err="1"/>
              <a:t>etc</a:t>
            </a:r>
            <a:r>
              <a:rPr lang="nl-NL" sz="1000" dirty="0"/>
              <a:t>)</a:t>
            </a:r>
          </a:p>
          <a:p>
            <a:pPr marL="67866" indent="-67866">
              <a:buFont typeface="Arial" panose="020B0604020202020204" pitchFamily="34" charset="0"/>
              <a:buChar char="•"/>
            </a:pPr>
            <a:r>
              <a:rPr lang="nl-NL" sz="1000" dirty="0"/>
              <a:t>organiseren (projectmanagement)</a:t>
            </a:r>
          </a:p>
        </p:txBody>
      </p:sp>
      <p:sp>
        <p:nvSpPr>
          <p:cNvPr id="41" name="TextBox 40"/>
          <p:cNvSpPr txBox="1"/>
          <p:nvPr/>
        </p:nvSpPr>
        <p:spPr>
          <a:xfrm>
            <a:off x="6672209" y="5632057"/>
            <a:ext cx="1941722" cy="707886"/>
          </a:xfrm>
          <a:prstGeom prst="rect">
            <a:avLst/>
          </a:prstGeom>
          <a:noFill/>
        </p:spPr>
        <p:txBody>
          <a:bodyPr wrap="square" rtlCol="0">
            <a:spAutoFit/>
          </a:bodyPr>
          <a:lstStyle/>
          <a:p>
            <a:r>
              <a:rPr lang="nl-NL" sz="1000" i="1" dirty="0" err="1"/>
              <a:t>Entrepreneurial</a:t>
            </a:r>
            <a:r>
              <a:rPr lang="nl-NL" sz="1000" i="1" dirty="0"/>
              <a:t> Skills</a:t>
            </a:r>
          </a:p>
          <a:p>
            <a:pPr marL="67866" indent="-67866">
              <a:buFont typeface="Arial" panose="020B0604020202020204" pitchFamily="34" charset="0"/>
              <a:buChar char="•"/>
            </a:pPr>
            <a:r>
              <a:rPr lang="nl-NL" sz="1000" dirty="0"/>
              <a:t>kansen zien (externe/markt gerichtheid)</a:t>
            </a:r>
          </a:p>
          <a:p>
            <a:pPr marL="67866" indent="-67866">
              <a:buFont typeface="Arial" panose="020B0604020202020204" pitchFamily="34" charset="0"/>
              <a:buChar char="•"/>
            </a:pPr>
            <a:r>
              <a:rPr lang="nl-NL" sz="1000" dirty="0"/>
              <a:t>7 hoeden van </a:t>
            </a:r>
            <a:r>
              <a:rPr lang="nl-NL" sz="1000" dirty="0" err="1"/>
              <a:t>Bono</a:t>
            </a:r>
            <a:endParaRPr lang="nl-NL" sz="1000" dirty="0"/>
          </a:p>
        </p:txBody>
      </p:sp>
      <p:sp>
        <p:nvSpPr>
          <p:cNvPr id="42" name="TextBox 41"/>
          <p:cNvSpPr txBox="1"/>
          <p:nvPr/>
        </p:nvSpPr>
        <p:spPr>
          <a:xfrm>
            <a:off x="10608419" y="5632057"/>
            <a:ext cx="1264796" cy="400110"/>
          </a:xfrm>
          <a:prstGeom prst="rect">
            <a:avLst/>
          </a:prstGeom>
          <a:noFill/>
        </p:spPr>
        <p:txBody>
          <a:bodyPr wrap="square" rtlCol="0">
            <a:spAutoFit/>
          </a:bodyPr>
          <a:lstStyle/>
          <a:p>
            <a:r>
              <a:rPr lang="nl-NL" sz="1000" i="1" dirty="0" err="1"/>
              <a:t>Entrepreneurial</a:t>
            </a:r>
            <a:r>
              <a:rPr lang="nl-NL" sz="1000" i="1" dirty="0"/>
              <a:t> Skills</a:t>
            </a:r>
          </a:p>
          <a:p>
            <a:pPr marL="64294" indent="-64294">
              <a:buFont typeface="Arial" panose="020B0604020202020204" pitchFamily="34" charset="0"/>
              <a:buChar char="•"/>
            </a:pPr>
            <a:r>
              <a:rPr lang="nl-NL" sz="1000" dirty="0"/>
              <a:t>pitch training</a:t>
            </a:r>
          </a:p>
        </p:txBody>
      </p:sp>
    </p:spTree>
    <p:extLst>
      <p:ext uri="{BB962C8B-B14F-4D97-AF65-F5344CB8AC3E}">
        <p14:creationId xmlns:p14="http://schemas.microsoft.com/office/powerpoint/2010/main" xmlns="" val="173963774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2" cstate="print">
            <a:extLst>
              <a:ext uri="{28A0092B-C50C-407E-A947-70E740481C1C}">
                <a14:useLocalDpi xmlns:a14="http://schemas.microsoft.com/office/drawing/2010/main" xmlns="" val="0"/>
              </a:ext>
            </a:extLst>
          </a:blip>
          <a:srcRect t="8688" b="9240"/>
          <a:stretch/>
        </p:blipFill>
        <p:spPr>
          <a:xfrm>
            <a:off x="1444628" y="6175076"/>
            <a:ext cx="8178674" cy="584776"/>
          </a:xfrm>
          <a:prstGeom prst="rect">
            <a:avLst/>
          </a:prstGeom>
        </p:spPr>
      </p:pic>
      <p:sp>
        <p:nvSpPr>
          <p:cNvPr id="4" name="Rectangle 3"/>
          <p:cNvSpPr/>
          <p:nvPr/>
        </p:nvSpPr>
        <p:spPr>
          <a:xfrm>
            <a:off x="161552" y="695325"/>
            <a:ext cx="1964819" cy="5493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5" name="Rectangle 4"/>
          <p:cNvSpPr/>
          <p:nvPr/>
        </p:nvSpPr>
        <p:spPr>
          <a:xfrm>
            <a:off x="2279809" y="717646"/>
            <a:ext cx="2234583" cy="5470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6" name="Rectangle 5"/>
          <p:cNvSpPr/>
          <p:nvPr/>
        </p:nvSpPr>
        <p:spPr>
          <a:xfrm>
            <a:off x="4600563" y="717646"/>
            <a:ext cx="1941722" cy="5470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7" name="Rectangle 6"/>
          <p:cNvSpPr/>
          <p:nvPr/>
        </p:nvSpPr>
        <p:spPr>
          <a:xfrm>
            <a:off x="6729452" y="708750"/>
            <a:ext cx="1857964" cy="54551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8" name="Rectangle 7"/>
          <p:cNvSpPr/>
          <p:nvPr/>
        </p:nvSpPr>
        <p:spPr>
          <a:xfrm>
            <a:off x="8858567" y="703879"/>
            <a:ext cx="1619569" cy="5436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 name="Rectangle 8"/>
          <p:cNvSpPr/>
          <p:nvPr/>
        </p:nvSpPr>
        <p:spPr>
          <a:xfrm>
            <a:off x="10637914" y="717647"/>
            <a:ext cx="1544917" cy="5397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extBox 9"/>
          <p:cNvSpPr txBox="1"/>
          <p:nvPr/>
        </p:nvSpPr>
        <p:spPr>
          <a:xfrm>
            <a:off x="469783" y="649961"/>
            <a:ext cx="1166116" cy="646331"/>
          </a:xfrm>
          <a:prstGeom prst="rect">
            <a:avLst/>
          </a:prstGeom>
          <a:noFill/>
        </p:spPr>
        <p:txBody>
          <a:bodyPr wrap="square" rtlCol="0">
            <a:spAutoFit/>
          </a:bodyPr>
          <a:lstStyle/>
          <a:p>
            <a:pPr algn="ctr"/>
            <a:r>
              <a:rPr lang="nl-NL" sz="3600" b="1" dirty="0">
                <a:latin typeface="Rockwell Condensed" panose="02060603050405020104" pitchFamily="18" charset="0"/>
              </a:rPr>
              <a:t>IDEE</a:t>
            </a:r>
          </a:p>
        </p:txBody>
      </p:sp>
      <p:sp>
        <p:nvSpPr>
          <p:cNvPr id="11" name="TextBox 10"/>
          <p:cNvSpPr txBox="1"/>
          <p:nvPr/>
        </p:nvSpPr>
        <p:spPr>
          <a:xfrm>
            <a:off x="2365980" y="658114"/>
            <a:ext cx="1967893" cy="646331"/>
          </a:xfrm>
          <a:prstGeom prst="rect">
            <a:avLst/>
          </a:prstGeom>
          <a:noFill/>
        </p:spPr>
        <p:txBody>
          <a:bodyPr wrap="square" rtlCol="0">
            <a:spAutoFit/>
          </a:bodyPr>
          <a:lstStyle/>
          <a:p>
            <a:pPr algn="ctr"/>
            <a:r>
              <a:rPr lang="nl-NL" sz="3600" dirty="0">
                <a:latin typeface="Rockwell Condensed" panose="02060603050405020104" pitchFamily="18" charset="0"/>
              </a:rPr>
              <a:t>VALUE</a:t>
            </a:r>
          </a:p>
        </p:txBody>
      </p:sp>
      <p:sp>
        <p:nvSpPr>
          <p:cNvPr id="12" name="TextBox 11"/>
          <p:cNvSpPr txBox="1"/>
          <p:nvPr/>
        </p:nvSpPr>
        <p:spPr>
          <a:xfrm>
            <a:off x="4369303" y="640198"/>
            <a:ext cx="2348618" cy="1200329"/>
          </a:xfrm>
          <a:prstGeom prst="rect">
            <a:avLst/>
          </a:prstGeom>
          <a:noFill/>
        </p:spPr>
        <p:txBody>
          <a:bodyPr wrap="square" rtlCol="0">
            <a:spAutoFit/>
          </a:bodyPr>
          <a:lstStyle/>
          <a:p>
            <a:pPr algn="ctr"/>
            <a:r>
              <a:rPr lang="nl-NL" sz="3600" dirty="0">
                <a:latin typeface="Rockwell Condensed" panose="02060603050405020104" pitchFamily="18" charset="0"/>
              </a:rPr>
              <a:t>BUSINESS MODEL</a:t>
            </a:r>
          </a:p>
        </p:txBody>
      </p:sp>
      <p:sp>
        <p:nvSpPr>
          <p:cNvPr id="13" name="TextBox 12"/>
          <p:cNvSpPr txBox="1"/>
          <p:nvPr/>
        </p:nvSpPr>
        <p:spPr>
          <a:xfrm>
            <a:off x="6827421" y="722555"/>
            <a:ext cx="1683994" cy="646331"/>
          </a:xfrm>
          <a:prstGeom prst="rect">
            <a:avLst/>
          </a:prstGeom>
          <a:noFill/>
        </p:spPr>
        <p:txBody>
          <a:bodyPr wrap="square" rtlCol="0">
            <a:spAutoFit/>
          </a:bodyPr>
          <a:lstStyle/>
          <a:p>
            <a:pPr algn="ctr"/>
            <a:r>
              <a:rPr lang="nl-NL" sz="3600" dirty="0">
                <a:latin typeface="Rockwell Condensed" panose="02060603050405020104" pitchFamily="18" charset="0"/>
              </a:rPr>
              <a:t>MARKET</a:t>
            </a:r>
          </a:p>
        </p:txBody>
      </p:sp>
      <p:sp>
        <p:nvSpPr>
          <p:cNvPr id="14" name="TextBox 13"/>
          <p:cNvSpPr txBox="1"/>
          <p:nvPr/>
        </p:nvSpPr>
        <p:spPr>
          <a:xfrm>
            <a:off x="10677060" y="672254"/>
            <a:ext cx="1243929" cy="1077218"/>
          </a:xfrm>
          <a:prstGeom prst="rect">
            <a:avLst/>
          </a:prstGeom>
          <a:noFill/>
        </p:spPr>
        <p:txBody>
          <a:bodyPr wrap="square" rtlCol="0">
            <a:spAutoFit/>
          </a:bodyPr>
          <a:lstStyle/>
          <a:p>
            <a:pPr algn="ctr"/>
            <a:r>
              <a:rPr lang="nl-NL" sz="3200" dirty="0">
                <a:latin typeface="Rockwell Condensed" panose="02060603050405020104" pitchFamily="18" charset="0"/>
              </a:rPr>
              <a:t>PLAN PITCH</a:t>
            </a:r>
          </a:p>
        </p:txBody>
      </p:sp>
      <p:sp>
        <p:nvSpPr>
          <p:cNvPr id="15" name="TextBox 14"/>
          <p:cNvSpPr txBox="1"/>
          <p:nvPr/>
        </p:nvSpPr>
        <p:spPr>
          <a:xfrm>
            <a:off x="8877570" y="738602"/>
            <a:ext cx="1602509" cy="584775"/>
          </a:xfrm>
          <a:prstGeom prst="rect">
            <a:avLst/>
          </a:prstGeom>
          <a:noFill/>
        </p:spPr>
        <p:txBody>
          <a:bodyPr wrap="square" rtlCol="0">
            <a:spAutoFit/>
          </a:bodyPr>
          <a:lstStyle/>
          <a:p>
            <a:pPr algn="ctr"/>
            <a:r>
              <a:rPr lang="nl-NL" sz="3200" dirty="0">
                <a:latin typeface="Rockwell Condensed" panose="02060603050405020104" pitchFamily="18" charset="0"/>
              </a:rPr>
              <a:t>FUNDING</a:t>
            </a:r>
          </a:p>
        </p:txBody>
      </p:sp>
      <p:sp>
        <p:nvSpPr>
          <p:cNvPr id="3" name="TextBox 2"/>
          <p:cNvSpPr txBox="1"/>
          <p:nvPr/>
        </p:nvSpPr>
        <p:spPr>
          <a:xfrm>
            <a:off x="160224" y="1169242"/>
            <a:ext cx="1917322" cy="553998"/>
          </a:xfrm>
          <a:prstGeom prst="rect">
            <a:avLst/>
          </a:prstGeom>
          <a:noFill/>
        </p:spPr>
        <p:txBody>
          <a:bodyPr wrap="square" rtlCol="0">
            <a:spAutoFit/>
          </a:bodyPr>
          <a:lstStyle/>
          <a:p>
            <a:r>
              <a:rPr lang="nl-NL" sz="1000" i="1" dirty="0"/>
              <a:t>Innovatiemanagement</a:t>
            </a:r>
            <a:r>
              <a:rPr lang="nl-NL" sz="1000" dirty="0"/>
              <a:t> </a:t>
            </a:r>
          </a:p>
          <a:p>
            <a:pPr marL="67866" indent="-67866">
              <a:buFont typeface="Arial" panose="020B0604020202020204" pitchFamily="34" charset="0"/>
              <a:buChar char="•"/>
            </a:pPr>
            <a:r>
              <a:rPr lang="nl-NL" sz="1000" dirty="0"/>
              <a:t>wat is innoveren</a:t>
            </a:r>
          </a:p>
          <a:p>
            <a:pPr marL="67866" indent="-67866">
              <a:buFont typeface="Arial" panose="020B0604020202020204" pitchFamily="34" charset="0"/>
              <a:buChar char="•"/>
            </a:pPr>
            <a:r>
              <a:rPr lang="nl-NL" sz="1000" dirty="0"/>
              <a:t>soorten innovaties</a:t>
            </a:r>
          </a:p>
        </p:txBody>
      </p:sp>
      <p:sp>
        <p:nvSpPr>
          <p:cNvPr id="22" name="TextBox 21"/>
          <p:cNvSpPr txBox="1"/>
          <p:nvPr/>
        </p:nvSpPr>
        <p:spPr>
          <a:xfrm>
            <a:off x="170325" y="1654777"/>
            <a:ext cx="2001124" cy="646331"/>
          </a:xfrm>
          <a:prstGeom prst="rect">
            <a:avLst/>
          </a:prstGeom>
          <a:noFill/>
        </p:spPr>
        <p:txBody>
          <a:bodyPr wrap="square" rtlCol="0">
            <a:spAutoFit/>
          </a:bodyPr>
          <a:lstStyle/>
          <a:p>
            <a:r>
              <a:rPr lang="nl-NL" sz="1000" i="1" dirty="0"/>
              <a:t>Business </a:t>
            </a:r>
            <a:r>
              <a:rPr lang="nl-NL" sz="1000" i="1" dirty="0" err="1"/>
              <a:t>Facts</a:t>
            </a:r>
            <a:r>
              <a:rPr lang="nl-NL" sz="1000" i="1" dirty="0"/>
              <a:t> </a:t>
            </a:r>
            <a:r>
              <a:rPr lang="nl-NL" sz="1000" dirty="0"/>
              <a:t>= Innovatiemanagement</a:t>
            </a:r>
          </a:p>
          <a:p>
            <a:pPr marL="67866" indent="-67866">
              <a:buFont typeface="Arial" panose="020B0604020202020204" pitchFamily="34" charset="0"/>
              <a:buChar char="•"/>
            </a:pPr>
            <a:r>
              <a:rPr lang="nl-NL" sz="1000" dirty="0"/>
              <a:t>strategie, technologie en klanten</a:t>
            </a:r>
          </a:p>
          <a:p>
            <a:pPr marL="128588" indent="-128588">
              <a:buFont typeface="Arial" panose="020B0604020202020204" pitchFamily="34" charset="0"/>
              <a:buChar char="•"/>
            </a:pPr>
            <a:endParaRPr lang="nl-NL" sz="600" dirty="0"/>
          </a:p>
        </p:txBody>
      </p:sp>
      <p:sp>
        <p:nvSpPr>
          <p:cNvPr id="23" name="TextBox 22"/>
          <p:cNvSpPr txBox="1"/>
          <p:nvPr/>
        </p:nvSpPr>
        <p:spPr>
          <a:xfrm>
            <a:off x="2297390" y="1134391"/>
            <a:ext cx="2234583" cy="1107996"/>
          </a:xfrm>
          <a:prstGeom prst="rect">
            <a:avLst/>
          </a:prstGeom>
          <a:noFill/>
        </p:spPr>
        <p:txBody>
          <a:bodyPr wrap="square" rtlCol="0">
            <a:spAutoFit/>
          </a:bodyPr>
          <a:lstStyle/>
          <a:p>
            <a:r>
              <a:rPr lang="nl-NL" sz="1000" i="1" dirty="0"/>
              <a:t>Innovatiemanagement</a:t>
            </a:r>
            <a:r>
              <a:rPr lang="nl-NL" sz="1000" dirty="0"/>
              <a:t> </a:t>
            </a:r>
          </a:p>
          <a:p>
            <a:pPr marL="67866" indent="-67866">
              <a:buFont typeface="Arial" panose="020B0604020202020204" pitchFamily="34" charset="0"/>
              <a:buChar char="•"/>
            </a:pPr>
            <a:r>
              <a:rPr lang="nl-NL" sz="1000" dirty="0"/>
              <a:t>creativiteit (concepten; design thinking)</a:t>
            </a:r>
          </a:p>
          <a:p>
            <a:pPr marL="67866" indent="-67866">
              <a:buFont typeface="Arial" panose="020B0604020202020204" pitchFamily="34" charset="0"/>
              <a:buChar char="•"/>
            </a:pPr>
            <a:r>
              <a:rPr lang="nl-NL" sz="1000" dirty="0"/>
              <a:t>managen en organiseren van innovatietrajecten</a:t>
            </a:r>
          </a:p>
          <a:p>
            <a:pPr marL="67866" indent="-67866">
              <a:buFont typeface="Arial" panose="020B0604020202020204" pitchFamily="34" charset="0"/>
              <a:buChar char="•"/>
            </a:pPr>
            <a:r>
              <a:rPr lang="nl-NL" sz="1000" dirty="0"/>
              <a:t>leven met paradoxen</a:t>
            </a:r>
          </a:p>
          <a:p>
            <a:endParaRPr lang="nl-NL" sz="600" dirty="0"/>
          </a:p>
        </p:txBody>
      </p:sp>
      <p:sp>
        <p:nvSpPr>
          <p:cNvPr id="24" name="TextBox 23"/>
          <p:cNvSpPr txBox="1"/>
          <p:nvPr/>
        </p:nvSpPr>
        <p:spPr>
          <a:xfrm>
            <a:off x="4601582" y="1604837"/>
            <a:ext cx="1866849" cy="900246"/>
          </a:xfrm>
          <a:prstGeom prst="rect">
            <a:avLst/>
          </a:prstGeom>
          <a:noFill/>
        </p:spPr>
        <p:txBody>
          <a:bodyPr wrap="square" rtlCol="0">
            <a:spAutoFit/>
          </a:bodyPr>
          <a:lstStyle/>
          <a:p>
            <a:r>
              <a:rPr lang="nl-NL" sz="1050" i="1" dirty="0"/>
              <a:t>Innovatiemanagement</a:t>
            </a:r>
            <a:r>
              <a:rPr lang="nl-NL" sz="1050" dirty="0"/>
              <a:t> = Business </a:t>
            </a:r>
            <a:r>
              <a:rPr lang="nl-NL" sz="1050" dirty="0" err="1"/>
              <a:t>Facts</a:t>
            </a:r>
            <a:endParaRPr lang="nl-NL" sz="1050" dirty="0"/>
          </a:p>
          <a:p>
            <a:pPr marL="67866" indent="-67866">
              <a:buFont typeface="Arial" panose="020B0604020202020204" pitchFamily="34" charset="0"/>
              <a:buChar char="•"/>
            </a:pPr>
            <a:r>
              <a:rPr lang="nl-NL" sz="1050" dirty="0"/>
              <a:t>business model canvas</a:t>
            </a:r>
          </a:p>
          <a:p>
            <a:pPr marL="67866" indent="-67866">
              <a:buFont typeface="Arial" panose="020B0604020202020204" pitchFamily="34" charset="0"/>
              <a:buChar char="•"/>
            </a:pPr>
            <a:r>
              <a:rPr lang="nl-NL" sz="1050" dirty="0" err="1"/>
              <a:t>lean</a:t>
            </a:r>
            <a:r>
              <a:rPr lang="nl-NL" sz="1050" dirty="0"/>
              <a:t> canvas</a:t>
            </a:r>
          </a:p>
          <a:p>
            <a:pPr marL="67866" indent="-67866">
              <a:buFont typeface="Arial" panose="020B0604020202020204" pitchFamily="34" charset="0"/>
              <a:buChar char="•"/>
            </a:pPr>
            <a:r>
              <a:rPr lang="nl-NL" sz="1050" dirty="0"/>
              <a:t>verdienmodellen</a:t>
            </a:r>
            <a:endParaRPr lang="nl-NL" sz="300" dirty="0"/>
          </a:p>
        </p:txBody>
      </p:sp>
      <p:sp>
        <p:nvSpPr>
          <p:cNvPr id="25" name="TextBox 24"/>
          <p:cNvSpPr txBox="1"/>
          <p:nvPr/>
        </p:nvSpPr>
        <p:spPr>
          <a:xfrm>
            <a:off x="4609629" y="2407705"/>
            <a:ext cx="1848672" cy="553998"/>
          </a:xfrm>
          <a:prstGeom prst="rect">
            <a:avLst/>
          </a:prstGeom>
          <a:noFill/>
        </p:spPr>
        <p:txBody>
          <a:bodyPr wrap="square" rtlCol="0">
            <a:spAutoFit/>
          </a:bodyPr>
          <a:lstStyle/>
          <a:p>
            <a:r>
              <a:rPr lang="nl-NL" sz="1000" i="1" dirty="0"/>
              <a:t>Business </a:t>
            </a:r>
            <a:r>
              <a:rPr lang="nl-NL" sz="1000" i="1" dirty="0" err="1"/>
              <a:t>Facts</a:t>
            </a:r>
            <a:r>
              <a:rPr lang="nl-NL" sz="1000" dirty="0"/>
              <a:t> = </a:t>
            </a:r>
            <a:r>
              <a:rPr lang="nl-NL" sz="1000" dirty="0" err="1"/>
              <a:t>Create</a:t>
            </a:r>
            <a:r>
              <a:rPr lang="nl-NL" sz="1000" dirty="0"/>
              <a:t> a Business</a:t>
            </a:r>
          </a:p>
          <a:p>
            <a:pPr marL="67866" indent="-67866">
              <a:buFont typeface="Arial" panose="020B0604020202020204" pitchFamily="34" charset="0"/>
              <a:buChar char="•"/>
            </a:pPr>
            <a:r>
              <a:rPr lang="nl-NL" sz="1000" dirty="0"/>
              <a:t>intellectueel eigendom</a:t>
            </a:r>
          </a:p>
        </p:txBody>
      </p:sp>
      <p:sp>
        <p:nvSpPr>
          <p:cNvPr id="26" name="TextBox 25"/>
          <p:cNvSpPr txBox="1"/>
          <p:nvPr/>
        </p:nvSpPr>
        <p:spPr>
          <a:xfrm>
            <a:off x="2257620" y="2074196"/>
            <a:ext cx="2294062" cy="861774"/>
          </a:xfrm>
          <a:prstGeom prst="rect">
            <a:avLst/>
          </a:prstGeom>
          <a:noFill/>
        </p:spPr>
        <p:txBody>
          <a:bodyPr wrap="square" rtlCol="0">
            <a:spAutoFit/>
          </a:bodyPr>
          <a:lstStyle/>
          <a:p>
            <a:r>
              <a:rPr lang="nl-NL" sz="1000" i="1" dirty="0"/>
              <a:t>Business </a:t>
            </a:r>
            <a:r>
              <a:rPr lang="nl-NL" sz="1000" i="1" dirty="0" err="1"/>
              <a:t>Facts</a:t>
            </a:r>
            <a:endParaRPr lang="nl-NL" sz="1000" dirty="0"/>
          </a:p>
          <a:p>
            <a:pPr marL="67866" indent="-67866">
              <a:buFont typeface="Arial" panose="020B0604020202020204" pitchFamily="34" charset="0"/>
              <a:buChar char="•"/>
            </a:pPr>
            <a:r>
              <a:rPr lang="nl-NL" sz="1000" dirty="0"/>
              <a:t>Golden </a:t>
            </a:r>
            <a:r>
              <a:rPr lang="nl-NL" sz="1000" dirty="0" err="1"/>
              <a:t>Circle</a:t>
            </a:r>
            <a:endParaRPr lang="nl-NL" sz="1000" dirty="0"/>
          </a:p>
          <a:p>
            <a:pPr marL="67866" indent="-67866">
              <a:buFont typeface="Arial" panose="020B0604020202020204" pitchFamily="34" charset="0"/>
              <a:buChar char="•"/>
            </a:pPr>
            <a:r>
              <a:rPr lang="nl-NL" sz="1000" dirty="0"/>
              <a:t>waarde strategieën</a:t>
            </a:r>
          </a:p>
          <a:p>
            <a:pPr marL="67866" indent="-67866">
              <a:buFont typeface="Arial" panose="020B0604020202020204" pitchFamily="34" charset="0"/>
              <a:buChar char="•"/>
            </a:pPr>
            <a:r>
              <a:rPr lang="nl-NL" sz="1000" dirty="0"/>
              <a:t>concurrentiestrategieën</a:t>
            </a:r>
          </a:p>
          <a:p>
            <a:pPr marL="67866" indent="-67866">
              <a:buFont typeface="Arial" panose="020B0604020202020204" pitchFamily="34" charset="0"/>
              <a:buChar char="•"/>
            </a:pPr>
            <a:r>
              <a:rPr lang="nl-NL" sz="1000" dirty="0" err="1"/>
              <a:t>value</a:t>
            </a:r>
            <a:r>
              <a:rPr lang="nl-NL" sz="1000" dirty="0"/>
              <a:t> </a:t>
            </a:r>
            <a:r>
              <a:rPr lang="nl-NL" sz="1000" dirty="0" err="1"/>
              <a:t>proposition</a:t>
            </a:r>
            <a:r>
              <a:rPr lang="nl-NL" sz="1000" dirty="0"/>
              <a:t> canvas</a:t>
            </a:r>
          </a:p>
        </p:txBody>
      </p:sp>
      <p:sp>
        <p:nvSpPr>
          <p:cNvPr id="27" name="TextBox 26"/>
          <p:cNvSpPr txBox="1"/>
          <p:nvPr/>
        </p:nvSpPr>
        <p:spPr>
          <a:xfrm>
            <a:off x="187072" y="2151140"/>
            <a:ext cx="1967630" cy="707886"/>
          </a:xfrm>
          <a:prstGeom prst="rect">
            <a:avLst/>
          </a:prstGeom>
          <a:noFill/>
        </p:spPr>
        <p:txBody>
          <a:bodyPr wrap="square" rtlCol="0">
            <a:spAutoFit/>
          </a:bodyPr>
          <a:lstStyle/>
          <a:p>
            <a:r>
              <a:rPr lang="nl-NL" sz="1000" i="1" dirty="0" err="1"/>
              <a:t>Create</a:t>
            </a:r>
            <a:r>
              <a:rPr lang="nl-NL" sz="1000" i="1" dirty="0"/>
              <a:t> a Business</a:t>
            </a:r>
          </a:p>
          <a:p>
            <a:pPr marL="67866" indent="-67866">
              <a:buFont typeface="Arial" panose="020B0604020202020204" pitchFamily="34" charset="0"/>
              <a:buChar char="•"/>
            </a:pPr>
            <a:r>
              <a:rPr lang="nl-NL" sz="1000" dirty="0" err="1"/>
              <a:t>four</a:t>
            </a:r>
            <a:r>
              <a:rPr lang="nl-NL" sz="1000" dirty="0"/>
              <a:t> actions </a:t>
            </a:r>
            <a:r>
              <a:rPr lang="nl-NL" sz="1000" dirty="0" err="1"/>
              <a:t>framework</a:t>
            </a:r>
            <a:endParaRPr lang="nl-NL" sz="1000" dirty="0"/>
          </a:p>
          <a:p>
            <a:pPr marL="67866" indent="-67866">
              <a:buFont typeface="Arial" panose="020B0604020202020204" pitchFamily="34" charset="0"/>
              <a:buChar char="•"/>
            </a:pPr>
            <a:r>
              <a:rPr lang="nl-NL" sz="1000" dirty="0"/>
              <a:t>SCRUM</a:t>
            </a:r>
          </a:p>
          <a:p>
            <a:pPr marL="67866" indent="-67866">
              <a:buFont typeface="Arial" panose="020B0604020202020204" pitchFamily="34" charset="0"/>
              <a:buChar char="•"/>
            </a:pPr>
            <a:r>
              <a:rPr lang="nl-NL" sz="1000" dirty="0"/>
              <a:t>creativiteitstraining (proces)</a:t>
            </a:r>
          </a:p>
        </p:txBody>
      </p:sp>
      <p:sp>
        <p:nvSpPr>
          <p:cNvPr id="29" name="TextBox 28"/>
          <p:cNvSpPr txBox="1"/>
          <p:nvPr/>
        </p:nvSpPr>
        <p:spPr>
          <a:xfrm>
            <a:off x="2285194" y="2901831"/>
            <a:ext cx="2569185" cy="861774"/>
          </a:xfrm>
          <a:prstGeom prst="rect">
            <a:avLst/>
          </a:prstGeom>
          <a:noFill/>
        </p:spPr>
        <p:txBody>
          <a:bodyPr wrap="square" rtlCol="0">
            <a:spAutoFit/>
          </a:bodyPr>
          <a:lstStyle/>
          <a:p>
            <a:r>
              <a:rPr lang="nl-NL" sz="1000" i="1" dirty="0" err="1"/>
              <a:t>Create</a:t>
            </a:r>
            <a:r>
              <a:rPr lang="nl-NL" sz="1000" i="1" dirty="0"/>
              <a:t> a Business</a:t>
            </a:r>
            <a:endParaRPr lang="nl-NL" sz="1000" dirty="0"/>
          </a:p>
          <a:p>
            <a:pPr marL="67866" indent="-67866">
              <a:buFont typeface="Arial" panose="020B0604020202020204" pitchFamily="34" charset="0"/>
              <a:buChar char="•"/>
            </a:pPr>
            <a:r>
              <a:rPr lang="nl-NL" sz="1000" dirty="0"/>
              <a:t>ontwerpen </a:t>
            </a:r>
            <a:r>
              <a:rPr lang="nl-NL" sz="1000" dirty="0" err="1"/>
              <a:t>value</a:t>
            </a:r>
            <a:r>
              <a:rPr lang="nl-NL" sz="1000" dirty="0"/>
              <a:t> </a:t>
            </a:r>
            <a:r>
              <a:rPr lang="nl-NL" sz="1000" dirty="0" err="1"/>
              <a:t>proposition</a:t>
            </a:r>
            <a:r>
              <a:rPr lang="nl-NL" sz="1000" dirty="0"/>
              <a:t> canvas</a:t>
            </a:r>
          </a:p>
          <a:p>
            <a:pPr marL="67866" indent="-67866">
              <a:buFont typeface="Arial" panose="020B0604020202020204" pitchFamily="34" charset="0"/>
              <a:buChar char="•"/>
            </a:pPr>
            <a:r>
              <a:rPr lang="nl-NL" sz="1000" dirty="0"/>
              <a:t>ontwerpen en testen MVP/prototyping</a:t>
            </a:r>
          </a:p>
          <a:p>
            <a:pPr marL="67866" indent="-67866">
              <a:buFont typeface="Arial" panose="020B0604020202020204" pitchFamily="34" charset="0"/>
              <a:buChar char="•"/>
            </a:pPr>
            <a:r>
              <a:rPr lang="nl-NL" sz="1000" dirty="0"/>
              <a:t>get out of </a:t>
            </a:r>
            <a:r>
              <a:rPr lang="nl-NL" sz="1000" dirty="0" err="1"/>
              <a:t>the</a:t>
            </a:r>
            <a:r>
              <a:rPr lang="nl-NL" sz="1000" dirty="0"/>
              <a:t> building</a:t>
            </a:r>
          </a:p>
          <a:p>
            <a:pPr marL="67866" indent="-67866">
              <a:buFont typeface="Arial" panose="020B0604020202020204" pitchFamily="34" charset="0"/>
              <a:buChar char="•"/>
            </a:pPr>
            <a:r>
              <a:rPr lang="nl-NL" sz="1000" dirty="0"/>
              <a:t>pitchen</a:t>
            </a:r>
          </a:p>
        </p:txBody>
      </p:sp>
      <p:sp>
        <p:nvSpPr>
          <p:cNvPr id="30" name="TextBox 29"/>
          <p:cNvSpPr txBox="1"/>
          <p:nvPr/>
        </p:nvSpPr>
        <p:spPr>
          <a:xfrm>
            <a:off x="4630548" y="2891669"/>
            <a:ext cx="1847556" cy="1477328"/>
          </a:xfrm>
          <a:prstGeom prst="rect">
            <a:avLst/>
          </a:prstGeom>
          <a:noFill/>
        </p:spPr>
        <p:txBody>
          <a:bodyPr wrap="square" rtlCol="0">
            <a:spAutoFit/>
          </a:bodyPr>
          <a:lstStyle/>
          <a:p>
            <a:r>
              <a:rPr lang="nl-NL" sz="1000" i="1" dirty="0" err="1"/>
              <a:t>Create</a:t>
            </a:r>
            <a:r>
              <a:rPr lang="nl-NL" sz="1000" i="1" dirty="0"/>
              <a:t> a Business</a:t>
            </a:r>
          </a:p>
          <a:p>
            <a:pPr marL="67866" indent="-67866">
              <a:buFont typeface="Arial" panose="020B0604020202020204" pitchFamily="34" charset="0"/>
              <a:buChar char="•"/>
            </a:pPr>
            <a:r>
              <a:rPr lang="nl-NL" sz="1000" dirty="0"/>
              <a:t>vijf stappen methode</a:t>
            </a:r>
          </a:p>
          <a:p>
            <a:pPr marL="67866" indent="-67866">
              <a:buFont typeface="Arial" panose="020B0604020202020204" pitchFamily="34" charset="0"/>
              <a:buChar char="•"/>
            </a:pPr>
            <a:r>
              <a:rPr lang="nl-NL" sz="1000" dirty="0"/>
              <a:t>context map</a:t>
            </a:r>
          </a:p>
          <a:p>
            <a:pPr marL="67866" indent="-67866">
              <a:buFont typeface="Arial" panose="020B0604020202020204" pitchFamily="34" charset="0"/>
              <a:buChar char="•"/>
            </a:pPr>
            <a:r>
              <a:rPr lang="nl-NL" sz="1000" dirty="0"/>
              <a:t>ontwerp business model canvas</a:t>
            </a:r>
          </a:p>
          <a:p>
            <a:pPr marL="67866" indent="-67866">
              <a:buFont typeface="Arial" panose="020B0604020202020204" pitchFamily="34" charset="0"/>
              <a:buChar char="•"/>
            </a:pPr>
            <a:r>
              <a:rPr lang="nl-NL" sz="1000" dirty="0"/>
              <a:t>ontwerpen persona</a:t>
            </a:r>
          </a:p>
          <a:p>
            <a:pPr marL="67866" indent="-67866">
              <a:buFont typeface="Arial" panose="020B0604020202020204" pitchFamily="34" charset="0"/>
              <a:buChar char="•"/>
            </a:pPr>
            <a:r>
              <a:rPr lang="nl-NL" sz="1000" dirty="0" err="1"/>
              <a:t>empathy</a:t>
            </a:r>
            <a:r>
              <a:rPr lang="nl-NL" sz="1000" dirty="0"/>
              <a:t> map</a:t>
            </a:r>
          </a:p>
          <a:p>
            <a:pPr marL="67866" indent="-67866">
              <a:buFont typeface="Arial" panose="020B0604020202020204" pitchFamily="34" charset="0"/>
              <a:buChar char="•"/>
            </a:pPr>
            <a:r>
              <a:rPr lang="nl-NL" sz="1000" dirty="0"/>
              <a:t>aanpassen MPV</a:t>
            </a:r>
          </a:p>
          <a:p>
            <a:pPr marL="67866" indent="-67866">
              <a:buFont typeface="Arial" panose="020B0604020202020204" pitchFamily="34" charset="0"/>
              <a:buChar char="•"/>
            </a:pPr>
            <a:r>
              <a:rPr lang="nl-NL" sz="1000" dirty="0"/>
              <a:t>pitchen</a:t>
            </a:r>
          </a:p>
        </p:txBody>
      </p:sp>
      <p:sp>
        <p:nvSpPr>
          <p:cNvPr id="16" name="TextBox 15"/>
          <p:cNvSpPr txBox="1"/>
          <p:nvPr/>
        </p:nvSpPr>
        <p:spPr>
          <a:xfrm>
            <a:off x="1364511" y="80005"/>
            <a:ext cx="9525690" cy="584775"/>
          </a:xfrm>
          <a:prstGeom prst="rect">
            <a:avLst/>
          </a:prstGeom>
          <a:noFill/>
        </p:spPr>
        <p:txBody>
          <a:bodyPr wrap="square" rtlCol="0">
            <a:spAutoFit/>
          </a:bodyPr>
          <a:lstStyle/>
          <a:p>
            <a:pPr algn="ctr"/>
            <a:r>
              <a:rPr lang="nl-NL" sz="3200" dirty="0">
                <a:latin typeface="Rockwell Condensed" panose="02060603050405020104" pitchFamily="18" charset="0"/>
              </a:rPr>
              <a:t>PROGRAM CANVAS JAAR 3 AFSTUDEERRICHTING ONDERNEMEN</a:t>
            </a:r>
          </a:p>
        </p:txBody>
      </p:sp>
      <p:sp>
        <p:nvSpPr>
          <p:cNvPr id="32" name="TextBox 31"/>
          <p:cNvSpPr txBox="1"/>
          <p:nvPr/>
        </p:nvSpPr>
        <p:spPr>
          <a:xfrm>
            <a:off x="6792394" y="1189807"/>
            <a:ext cx="1955944" cy="1323439"/>
          </a:xfrm>
          <a:prstGeom prst="rect">
            <a:avLst/>
          </a:prstGeom>
          <a:noFill/>
        </p:spPr>
        <p:txBody>
          <a:bodyPr wrap="square" rtlCol="0">
            <a:spAutoFit/>
          </a:bodyPr>
          <a:lstStyle/>
          <a:p>
            <a:r>
              <a:rPr lang="nl-NL" sz="1000" i="1" dirty="0"/>
              <a:t>Business </a:t>
            </a:r>
            <a:r>
              <a:rPr lang="nl-NL" sz="1000" i="1" dirty="0" err="1"/>
              <a:t>Facts</a:t>
            </a:r>
            <a:endParaRPr lang="nl-NL" sz="1000" dirty="0"/>
          </a:p>
          <a:p>
            <a:pPr marL="69056" indent="-69056">
              <a:buFont typeface="Arial" panose="020B0604020202020204" pitchFamily="34" charset="0"/>
              <a:buChar char="•"/>
            </a:pPr>
            <a:r>
              <a:rPr lang="nl-NL" sz="1000" dirty="0"/>
              <a:t>DESTEP</a:t>
            </a:r>
          </a:p>
          <a:p>
            <a:pPr marL="69056" indent="-69056">
              <a:buFont typeface="Arial" panose="020B0604020202020204" pitchFamily="34" charset="0"/>
              <a:buChar char="•"/>
            </a:pPr>
            <a:r>
              <a:rPr lang="nl-NL" sz="1000" dirty="0"/>
              <a:t>afnemersanalyse</a:t>
            </a:r>
          </a:p>
          <a:p>
            <a:pPr marL="69056" indent="-69056">
              <a:buFont typeface="Arial" panose="020B0604020202020204" pitchFamily="34" charset="0"/>
              <a:buChar char="•"/>
            </a:pPr>
            <a:r>
              <a:rPr lang="nl-NL" sz="1000" dirty="0"/>
              <a:t>bedrijfstakanalyse: vijf krachtenmodel</a:t>
            </a:r>
          </a:p>
          <a:p>
            <a:pPr marL="69056" indent="-69056">
              <a:buFont typeface="Arial" panose="020B0604020202020204" pitchFamily="34" charset="0"/>
              <a:buChar char="•"/>
            </a:pPr>
            <a:r>
              <a:rPr lang="nl-NL" sz="1000" dirty="0"/>
              <a:t>concurrentieanalyse</a:t>
            </a:r>
          </a:p>
          <a:p>
            <a:pPr marL="69056" indent="-69056">
              <a:buFont typeface="Arial" panose="020B0604020202020204" pitchFamily="34" charset="0"/>
              <a:buChar char="•"/>
            </a:pPr>
            <a:r>
              <a:rPr lang="nl-NL" sz="1000" dirty="0"/>
              <a:t>distributieanalyse</a:t>
            </a:r>
          </a:p>
          <a:p>
            <a:pPr marL="69056" indent="-69056">
              <a:buFont typeface="Arial" panose="020B0604020202020204" pitchFamily="34" charset="0"/>
              <a:buChar char="•"/>
            </a:pPr>
            <a:r>
              <a:rPr lang="nl-NL" sz="1000" dirty="0"/>
              <a:t>marktaantrekkelijkheid</a:t>
            </a:r>
            <a:endParaRPr lang="nl-NL" sz="200" dirty="0"/>
          </a:p>
        </p:txBody>
      </p:sp>
      <p:sp>
        <p:nvSpPr>
          <p:cNvPr id="33" name="TextBox 32"/>
          <p:cNvSpPr txBox="1"/>
          <p:nvPr/>
        </p:nvSpPr>
        <p:spPr>
          <a:xfrm>
            <a:off x="6742017" y="2422625"/>
            <a:ext cx="1893530" cy="2092881"/>
          </a:xfrm>
          <a:prstGeom prst="rect">
            <a:avLst/>
          </a:prstGeom>
          <a:noFill/>
        </p:spPr>
        <p:txBody>
          <a:bodyPr wrap="square" rtlCol="0">
            <a:spAutoFit/>
          </a:bodyPr>
          <a:lstStyle/>
          <a:p>
            <a:r>
              <a:rPr lang="nl-NL" sz="1000" i="1" dirty="0" err="1"/>
              <a:t>Create</a:t>
            </a:r>
            <a:r>
              <a:rPr lang="nl-NL" sz="1000" i="1" dirty="0"/>
              <a:t> a Business</a:t>
            </a:r>
          </a:p>
          <a:p>
            <a:pPr marL="67866" indent="-67866">
              <a:buFont typeface="Arial" panose="020B0604020202020204" pitchFamily="34" charset="0"/>
              <a:buChar char="•"/>
            </a:pPr>
            <a:r>
              <a:rPr lang="nl-NL" sz="1000" dirty="0"/>
              <a:t>out of </a:t>
            </a:r>
            <a:r>
              <a:rPr lang="nl-NL" sz="1000" dirty="0" err="1"/>
              <a:t>the</a:t>
            </a:r>
            <a:r>
              <a:rPr lang="nl-NL" sz="1000" dirty="0"/>
              <a:t> box validatietabel</a:t>
            </a:r>
          </a:p>
          <a:p>
            <a:pPr marL="67866" indent="-67866">
              <a:buFont typeface="Arial" panose="020B0604020202020204" pitchFamily="34" charset="0"/>
              <a:buChar char="•"/>
            </a:pPr>
            <a:r>
              <a:rPr lang="nl-NL" sz="1000" dirty="0"/>
              <a:t>riskantste aanname canvas</a:t>
            </a:r>
          </a:p>
          <a:p>
            <a:pPr marL="67866" indent="-67866">
              <a:buFont typeface="Arial" panose="020B0604020202020204" pitchFamily="34" charset="0"/>
              <a:buChar char="•"/>
            </a:pPr>
            <a:r>
              <a:rPr lang="nl-NL" sz="1000" dirty="0" err="1"/>
              <a:t>key</a:t>
            </a:r>
            <a:r>
              <a:rPr lang="nl-NL" sz="1000" dirty="0"/>
              <a:t> </a:t>
            </a:r>
            <a:r>
              <a:rPr lang="nl-NL" sz="1000" dirty="0" err="1"/>
              <a:t>assumption</a:t>
            </a:r>
            <a:r>
              <a:rPr lang="nl-NL" sz="1000" dirty="0"/>
              <a:t> test</a:t>
            </a:r>
          </a:p>
          <a:p>
            <a:pPr marL="67866" indent="-67866">
              <a:buFont typeface="Arial" panose="020B0604020202020204" pitchFamily="34" charset="0"/>
              <a:buChar char="•"/>
            </a:pPr>
            <a:r>
              <a:rPr lang="nl-NL" sz="1000" dirty="0" err="1"/>
              <a:t>validation</a:t>
            </a:r>
            <a:r>
              <a:rPr lang="nl-NL" sz="1000" dirty="0"/>
              <a:t> canvas</a:t>
            </a:r>
          </a:p>
          <a:p>
            <a:pPr marL="67866" indent="-67866">
              <a:buFont typeface="Arial" panose="020B0604020202020204" pitchFamily="34" charset="0"/>
              <a:buChar char="•"/>
            </a:pPr>
            <a:r>
              <a:rPr lang="nl-NL" sz="1000" dirty="0"/>
              <a:t>uitvoeren onderzoek</a:t>
            </a:r>
          </a:p>
          <a:p>
            <a:pPr marL="67866" indent="-67866">
              <a:buFont typeface="Arial" panose="020B0604020202020204" pitchFamily="34" charset="0"/>
              <a:buChar char="•"/>
            </a:pPr>
            <a:r>
              <a:rPr lang="nl-NL" sz="1000" dirty="0"/>
              <a:t>maken SWOT analyse</a:t>
            </a:r>
          </a:p>
          <a:p>
            <a:pPr marL="67866" indent="-67866">
              <a:buFont typeface="Arial" panose="020B0604020202020204" pitchFamily="34" charset="0"/>
              <a:buChar char="•"/>
            </a:pPr>
            <a:r>
              <a:rPr lang="nl-NL" sz="1000" dirty="0"/>
              <a:t>customer </a:t>
            </a:r>
            <a:r>
              <a:rPr lang="nl-NL" sz="1000" dirty="0" err="1"/>
              <a:t>journey</a:t>
            </a:r>
            <a:r>
              <a:rPr lang="nl-NL" sz="1000" dirty="0"/>
              <a:t> map</a:t>
            </a:r>
          </a:p>
          <a:p>
            <a:pPr marL="67866" indent="-67866">
              <a:buFont typeface="Arial" panose="020B0604020202020204" pitchFamily="34" charset="0"/>
              <a:buChar char="•"/>
            </a:pPr>
            <a:r>
              <a:rPr lang="nl-NL" sz="1000" dirty="0"/>
              <a:t>aanpassen </a:t>
            </a:r>
            <a:r>
              <a:rPr lang="nl-NL" sz="1000" dirty="0" err="1"/>
              <a:t>value</a:t>
            </a:r>
            <a:r>
              <a:rPr lang="nl-NL" sz="1000" dirty="0"/>
              <a:t> </a:t>
            </a:r>
            <a:r>
              <a:rPr lang="nl-NL" sz="1000" dirty="0" err="1"/>
              <a:t>proposition</a:t>
            </a:r>
            <a:r>
              <a:rPr lang="nl-NL" sz="1000" dirty="0"/>
              <a:t> canvas</a:t>
            </a:r>
          </a:p>
          <a:p>
            <a:pPr marL="67866" indent="-67866">
              <a:buFont typeface="Arial" panose="020B0604020202020204" pitchFamily="34" charset="0"/>
              <a:buChar char="•"/>
            </a:pPr>
            <a:r>
              <a:rPr lang="nl-NL" sz="1000" dirty="0"/>
              <a:t>aanpassen MPV</a:t>
            </a:r>
          </a:p>
          <a:p>
            <a:pPr marL="67866" indent="-67866">
              <a:buFont typeface="Arial" panose="020B0604020202020204" pitchFamily="34" charset="0"/>
              <a:buChar char="•"/>
            </a:pPr>
            <a:r>
              <a:rPr lang="nl-NL" sz="1000" dirty="0"/>
              <a:t>rapporteren</a:t>
            </a:r>
          </a:p>
          <a:p>
            <a:pPr marL="67866" indent="-67866">
              <a:buFont typeface="Arial" panose="020B0604020202020204" pitchFamily="34" charset="0"/>
              <a:buChar char="•"/>
            </a:pPr>
            <a:r>
              <a:rPr lang="nl-NL" sz="1000" dirty="0"/>
              <a:t>pitchen</a:t>
            </a:r>
            <a:endParaRPr lang="nl-NL" sz="300" dirty="0"/>
          </a:p>
        </p:txBody>
      </p:sp>
      <p:sp>
        <p:nvSpPr>
          <p:cNvPr id="34" name="TextBox 33"/>
          <p:cNvSpPr txBox="1"/>
          <p:nvPr/>
        </p:nvSpPr>
        <p:spPr>
          <a:xfrm>
            <a:off x="8830922" y="1421687"/>
            <a:ext cx="1656756" cy="1415772"/>
          </a:xfrm>
          <a:prstGeom prst="rect">
            <a:avLst/>
          </a:prstGeom>
          <a:noFill/>
        </p:spPr>
        <p:txBody>
          <a:bodyPr wrap="square" rtlCol="0">
            <a:spAutoFit/>
          </a:bodyPr>
          <a:lstStyle/>
          <a:p>
            <a:r>
              <a:rPr lang="nl-NL" sz="1000" i="1" dirty="0"/>
              <a:t>Business </a:t>
            </a:r>
            <a:r>
              <a:rPr lang="nl-NL" sz="1000" i="1" dirty="0" err="1"/>
              <a:t>Facts</a:t>
            </a:r>
            <a:endParaRPr lang="nl-NL" sz="1000" i="1" dirty="0"/>
          </a:p>
          <a:p>
            <a:pPr marL="64294" indent="-64294">
              <a:buFont typeface="Arial" panose="020B0604020202020204" pitchFamily="34" charset="0"/>
              <a:buChar char="•"/>
            </a:pPr>
            <a:r>
              <a:rPr lang="nl-NL" sz="1000" dirty="0"/>
              <a:t>investeringsbegroting</a:t>
            </a:r>
          </a:p>
          <a:p>
            <a:pPr marL="64294" indent="-64294">
              <a:buFont typeface="Arial" panose="020B0604020202020204" pitchFamily="34" charset="0"/>
              <a:buChar char="•"/>
            </a:pPr>
            <a:r>
              <a:rPr lang="nl-NL" sz="1000" dirty="0"/>
              <a:t>gestapelde financiering</a:t>
            </a:r>
          </a:p>
          <a:p>
            <a:pPr marL="64294" indent="-64294">
              <a:buFont typeface="Arial" panose="020B0604020202020204" pitchFamily="34" charset="0"/>
              <a:buChar char="•"/>
            </a:pPr>
            <a:r>
              <a:rPr lang="nl-NL" sz="1000" dirty="0"/>
              <a:t>financieringsbegroting</a:t>
            </a:r>
          </a:p>
          <a:p>
            <a:pPr marL="64294" indent="-64294">
              <a:buFont typeface="Arial" panose="020B0604020202020204" pitchFamily="34" charset="0"/>
              <a:buChar char="•"/>
            </a:pPr>
            <a:r>
              <a:rPr lang="nl-NL" sz="1000" dirty="0"/>
              <a:t>cash flow/liquiditeitsbegroting</a:t>
            </a:r>
          </a:p>
          <a:p>
            <a:pPr marL="64294" indent="-64294">
              <a:buFont typeface="Arial" panose="020B0604020202020204" pitchFamily="34" charset="0"/>
              <a:buChar char="•"/>
            </a:pPr>
            <a:r>
              <a:rPr lang="nl-NL" sz="1000" dirty="0"/>
              <a:t>risicospreiding, financieel beheer</a:t>
            </a:r>
          </a:p>
          <a:p>
            <a:pPr marL="64294" indent="-64294">
              <a:buFont typeface="Arial" panose="020B0604020202020204" pitchFamily="34" charset="0"/>
              <a:buChar char="•"/>
            </a:pPr>
            <a:endParaRPr lang="nl-NL" sz="600" dirty="0"/>
          </a:p>
        </p:txBody>
      </p:sp>
      <p:sp>
        <p:nvSpPr>
          <p:cNvPr id="35" name="TextBox 34"/>
          <p:cNvSpPr txBox="1"/>
          <p:nvPr/>
        </p:nvSpPr>
        <p:spPr>
          <a:xfrm>
            <a:off x="8840186" y="2684704"/>
            <a:ext cx="1638227" cy="1169551"/>
          </a:xfrm>
          <a:prstGeom prst="rect">
            <a:avLst/>
          </a:prstGeom>
          <a:noFill/>
        </p:spPr>
        <p:txBody>
          <a:bodyPr wrap="square" rtlCol="0">
            <a:spAutoFit/>
          </a:bodyPr>
          <a:lstStyle/>
          <a:p>
            <a:r>
              <a:rPr lang="nl-NL" sz="1000" i="1" dirty="0" err="1"/>
              <a:t>Create</a:t>
            </a:r>
            <a:r>
              <a:rPr lang="nl-NL" sz="1000" i="1" dirty="0"/>
              <a:t> a Business</a:t>
            </a:r>
          </a:p>
          <a:p>
            <a:pPr marL="64294" indent="-64294">
              <a:buFont typeface="Arial" panose="020B0604020202020204" pitchFamily="34" charset="0"/>
              <a:buChar char="•"/>
            </a:pPr>
            <a:r>
              <a:rPr lang="nl-NL" sz="1000" dirty="0"/>
              <a:t>bepalen omzetpotentieel/ omzetbegroting</a:t>
            </a:r>
          </a:p>
          <a:p>
            <a:pPr marL="64294" indent="-64294">
              <a:buFont typeface="Arial" panose="020B0604020202020204" pitchFamily="34" charset="0"/>
              <a:buChar char="•"/>
            </a:pPr>
            <a:r>
              <a:rPr lang="nl-NL" sz="1000" dirty="0"/>
              <a:t>maken financiële begrotingen en analyses</a:t>
            </a:r>
          </a:p>
          <a:p>
            <a:pPr marL="64294" indent="-64294">
              <a:buFont typeface="Arial" panose="020B0604020202020204" pitchFamily="34" charset="0"/>
              <a:buChar char="•"/>
            </a:pPr>
            <a:r>
              <a:rPr lang="nl-NL" sz="1000" dirty="0"/>
              <a:t>businesscase/businessplan</a:t>
            </a:r>
          </a:p>
          <a:p>
            <a:pPr marL="64294" indent="-64294">
              <a:buFont typeface="Arial" panose="020B0604020202020204" pitchFamily="34" charset="0"/>
              <a:buChar char="•"/>
            </a:pPr>
            <a:r>
              <a:rPr lang="nl-NL" sz="1000" dirty="0"/>
              <a:t>rapporteren</a:t>
            </a:r>
          </a:p>
        </p:txBody>
      </p:sp>
      <p:sp>
        <p:nvSpPr>
          <p:cNvPr id="36" name="TextBox 35"/>
          <p:cNvSpPr txBox="1"/>
          <p:nvPr/>
        </p:nvSpPr>
        <p:spPr>
          <a:xfrm>
            <a:off x="10588365" y="1622452"/>
            <a:ext cx="1446045" cy="861774"/>
          </a:xfrm>
          <a:prstGeom prst="rect">
            <a:avLst/>
          </a:prstGeom>
          <a:noFill/>
        </p:spPr>
        <p:txBody>
          <a:bodyPr wrap="square" rtlCol="0">
            <a:spAutoFit/>
          </a:bodyPr>
          <a:lstStyle/>
          <a:p>
            <a:r>
              <a:rPr lang="nl-NL" sz="1000" i="1" dirty="0"/>
              <a:t>Business </a:t>
            </a:r>
            <a:r>
              <a:rPr lang="nl-NL" sz="1000" i="1" dirty="0" err="1"/>
              <a:t>Facts</a:t>
            </a:r>
            <a:endParaRPr lang="nl-NL" sz="1000" i="1" dirty="0"/>
          </a:p>
          <a:p>
            <a:pPr marL="64294" indent="-64294">
              <a:buFont typeface="Arial" panose="020B0604020202020204" pitchFamily="34" charset="0"/>
              <a:buChar char="•"/>
            </a:pPr>
            <a:r>
              <a:rPr lang="nl-NL" sz="1000" dirty="0"/>
              <a:t>ondernemingsvormen</a:t>
            </a:r>
          </a:p>
          <a:p>
            <a:pPr marL="64294" indent="-64294">
              <a:buFont typeface="Arial" panose="020B0604020202020204" pitchFamily="34" charset="0"/>
              <a:buChar char="•"/>
            </a:pPr>
            <a:r>
              <a:rPr lang="nl-NL" sz="1000" dirty="0"/>
              <a:t>inkomens/vennootschapsbelasting</a:t>
            </a:r>
          </a:p>
          <a:p>
            <a:pPr marL="64294" indent="-64294">
              <a:buFont typeface="Arial" panose="020B0604020202020204" pitchFamily="34" charset="0"/>
              <a:buChar char="•"/>
            </a:pPr>
            <a:r>
              <a:rPr lang="nl-NL" sz="1000" dirty="0"/>
              <a:t>omzetbelasting</a:t>
            </a:r>
          </a:p>
        </p:txBody>
      </p:sp>
      <p:sp>
        <p:nvSpPr>
          <p:cNvPr id="37" name="TextBox 36"/>
          <p:cNvSpPr txBox="1"/>
          <p:nvPr/>
        </p:nvSpPr>
        <p:spPr>
          <a:xfrm>
            <a:off x="10635971" y="2404264"/>
            <a:ext cx="1264796" cy="861774"/>
          </a:xfrm>
          <a:prstGeom prst="rect">
            <a:avLst/>
          </a:prstGeom>
          <a:noFill/>
        </p:spPr>
        <p:txBody>
          <a:bodyPr wrap="square" rtlCol="0">
            <a:spAutoFit/>
          </a:bodyPr>
          <a:lstStyle/>
          <a:p>
            <a:r>
              <a:rPr lang="nl-NL" sz="1000" i="1" dirty="0" err="1"/>
              <a:t>Create</a:t>
            </a:r>
            <a:r>
              <a:rPr lang="nl-NL" sz="1000" i="1" dirty="0"/>
              <a:t> a Business</a:t>
            </a:r>
          </a:p>
          <a:p>
            <a:pPr marL="64294" indent="-64294">
              <a:buFont typeface="Arial" panose="020B0604020202020204" pitchFamily="34" charset="0"/>
              <a:buChar char="•"/>
            </a:pPr>
            <a:r>
              <a:rPr lang="nl-NL" sz="1000" dirty="0"/>
              <a:t>laatste MPV en pivot</a:t>
            </a:r>
          </a:p>
          <a:p>
            <a:pPr marL="64294" indent="-64294">
              <a:buFont typeface="Arial" panose="020B0604020202020204" pitchFamily="34" charset="0"/>
              <a:buChar char="•"/>
            </a:pPr>
            <a:r>
              <a:rPr lang="nl-NL" sz="1000" dirty="0"/>
              <a:t>pitch </a:t>
            </a:r>
            <a:r>
              <a:rPr lang="nl-NL" sz="1000" dirty="0" err="1"/>
              <a:t>trainingpitchen</a:t>
            </a:r>
            <a:endParaRPr lang="nl-NL" sz="1000" dirty="0"/>
          </a:p>
        </p:txBody>
      </p:sp>
      <p:sp>
        <p:nvSpPr>
          <p:cNvPr id="38" name="TextBox 37"/>
          <p:cNvSpPr txBox="1"/>
          <p:nvPr/>
        </p:nvSpPr>
        <p:spPr>
          <a:xfrm>
            <a:off x="174323" y="3967308"/>
            <a:ext cx="1825936" cy="2031325"/>
          </a:xfrm>
          <a:prstGeom prst="rect">
            <a:avLst/>
          </a:prstGeom>
          <a:noFill/>
        </p:spPr>
        <p:txBody>
          <a:bodyPr wrap="square" rtlCol="0">
            <a:spAutoFit/>
          </a:bodyPr>
          <a:lstStyle/>
          <a:p>
            <a:r>
              <a:rPr lang="nl-NL" sz="1400" i="1" dirty="0" err="1">
                <a:highlight>
                  <a:srgbClr val="00FF00"/>
                </a:highlight>
              </a:rPr>
              <a:t>Entrepreneurial</a:t>
            </a:r>
            <a:r>
              <a:rPr lang="nl-NL" sz="1400" i="1" dirty="0">
                <a:highlight>
                  <a:srgbClr val="00FF00"/>
                </a:highlight>
              </a:rPr>
              <a:t> Skills</a:t>
            </a:r>
          </a:p>
          <a:p>
            <a:pPr marL="67866" indent="-67866">
              <a:buFont typeface="Arial" panose="020B0604020202020204" pitchFamily="34" charset="0"/>
              <a:buChar char="•"/>
            </a:pPr>
            <a:r>
              <a:rPr lang="nl-NL" sz="1400" dirty="0">
                <a:highlight>
                  <a:srgbClr val="00FF00"/>
                </a:highlight>
              </a:rPr>
              <a:t>creativiteitstraining (technieken: </a:t>
            </a:r>
            <a:r>
              <a:rPr lang="nl-NL" sz="1400" dirty="0" err="1">
                <a:highlight>
                  <a:srgbClr val="00FF00"/>
                </a:highlight>
              </a:rPr>
              <a:t>scamper</a:t>
            </a:r>
            <a:r>
              <a:rPr lang="nl-NL" sz="1400" dirty="0">
                <a:highlight>
                  <a:srgbClr val="00FF00"/>
                </a:highlight>
              </a:rPr>
              <a:t>,  flexibel associëren, brainstorming)</a:t>
            </a:r>
          </a:p>
          <a:p>
            <a:pPr marL="67866" indent="-67866">
              <a:buFont typeface="Arial" panose="020B0604020202020204" pitchFamily="34" charset="0"/>
              <a:buChar char="•"/>
            </a:pPr>
            <a:r>
              <a:rPr lang="nl-NL" sz="1400" dirty="0">
                <a:highlight>
                  <a:srgbClr val="00FF00"/>
                </a:highlight>
              </a:rPr>
              <a:t>divergeren (COCD)</a:t>
            </a:r>
          </a:p>
          <a:p>
            <a:pPr marL="67866" indent="-67866">
              <a:buFont typeface="Arial" panose="020B0604020202020204" pitchFamily="34" charset="0"/>
              <a:buChar char="•"/>
            </a:pPr>
            <a:r>
              <a:rPr lang="nl-NL" sz="1400" dirty="0">
                <a:highlight>
                  <a:srgbClr val="00FF00"/>
                </a:highlight>
              </a:rPr>
              <a:t>Disneymethode (</a:t>
            </a:r>
            <a:r>
              <a:rPr lang="nl-NL" sz="1400" dirty="0" err="1">
                <a:highlight>
                  <a:srgbClr val="00FF00"/>
                </a:highlight>
              </a:rPr>
              <a:t>rood-geel</a:t>
            </a:r>
            <a:r>
              <a:rPr lang="nl-NL" sz="1400" dirty="0">
                <a:highlight>
                  <a:srgbClr val="00FF00"/>
                </a:highlight>
              </a:rPr>
              <a:t> –groen)</a:t>
            </a:r>
          </a:p>
        </p:txBody>
      </p:sp>
      <p:sp>
        <p:nvSpPr>
          <p:cNvPr id="39" name="TextBox 38"/>
          <p:cNvSpPr txBox="1"/>
          <p:nvPr/>
        </p:nvSpPr>
        <p:spPr>
          <a:xfrm>
            <a:off x="2260217" y="5186247"/>
            <a:ext cx="2179420" cy="954107"/>
          </a:xfrm>
          <a:prstGeom prst="rect">
            <a:avLst/>
          </a:prstGeom>
          <a:noFill/>
        </p:spPr>
        <p:txBody>
          <a:bodyPr wrap="square" rtlCol="0">
            <a:spAutoFit/>
          </a:bodyPr>
          <a:lstStyle/>
          <a:p>
            <a:r>
              <a:rPr lang="nl-NL" sz="1400" i="1" dirty="0" err="1">
                <a:highlight>
                  <a:srgbClr val="00FF00"/>
                </a:highlight>
              </a:rPr>
              <a:t>Entrepreneurial</a:t>
            </a:r>
            <a:r>
              <a:rPr lang="nl-NL" sz="1400" i="1" dirty="0">
                <a:highlight>
                  <a:srgbClr val="00FF00"/>
                </a:highlight>
              </a:rPr>
              <a:t> Skills</a:t>
            </a:r>
          </a:p>
          <a:p>
            <a:pPr marL="67866" indent="-67866">
              <a:buFont typeface="Arial" panose="020B0604020202020204" pitchFamily="34" charset="0"/>
              <a:buChar char="•"/>
            </a:pPr>
            <a:r>
              <a:rPr lang="nl-NL" sz="1400" dirty="0">
                <a:highlight>
                  <a:srgbClr val="00FF00"/>
                </a:highlight>
              </a:rPr>
              <a:t>storyboarding/storytelling</a:t>
            </a:r>
          </a:p>
          <a:p>
            <a:pPr marL="67866" indent="-67866">
              <a:buFont typeface="Arial" panose="020B0604020202020204" pitchFamily="34" charset="0"/>
              <a:buChar char="•"/>
            </a:pPr>
            <a:r>
              <a:rPr lang="nl-NL" sz="1400" dirty="0">
                <a:highlight>
                  <a:srgbClr val="00FF00"/>
                </a:highlight>
              </a:rPr>
              <a:t>salestraining (markt/klant gerichtheid)</a:t>
            </a:r>
          </a:p>
        </p:txBody>
      </p:sp>
      <p:sp>
        <p:nvSpPr>
          <p:cNvPr id="40" name="TextBox 39"/>
          <p:cNvSpPr txBox="1"/>
          <p:nvPr/>
        </p:nvSpPr>
        <p:spPr>
          <a:xfrm>
            <a:off x="4536983" y="4970803"/>
            <a:ext cx="1921318" cy="1169551"/>
          </a:xfrm>
          <a:prstGeom prst="rect">
            <a:avLst/>
          </a:prstGeom>
          <a:noFill/>
        </p:spPr>
        <p:txBody>
          <a:bodyPr wrap="square" rtlCol="0">
            <a:spAutoFit/>
          </a:bodyPr>
          <a:lstStyle/>
          <a:p>
            <a:r>
              <a:rPr lang="nl-NL" sz="1400" i="1" dirty="0" err="1">
                <a:highlight>
                  <a:srgbClr val="00FF00"/>
                </a:highlight>
              </a:rPr>
              <a:t>Entrepreneurial</a:t>
            </a:r>
            <a:r>
              <a:rPr lang="nl-NL" sz="1400" i="1" dirty="0">
                <a:highlight>
                  <a:srgbClr val="00FF00"/>
                </a:highlight>
              </a:rPr>
              <a:t> Skills</a:t>
            </a:r>
          </a:p>
          <a:p>
            <a:pPr marL="67866" indent="-67866">
              <a:buFont typeface="Arial" panose="020B0604020202020204" pitchFamily="34" charset="0"/>
              <a:buChar char="•"/>
            </a:pPr>
            <a:r>
              <a:rPr lang="nl-NL" sz="1400" dirty="0">
                <a:highlight>
                  <a:srgbClr val="00FF00"/>
                </a:highlight>
              </a:rPr>
              <a:t>plannen (</a:t>
            </a:r>
            <a:r>
              <a:rPr lang="nl-NL" sz="1400" dirty="0" err="1">
                <a:highlight>
                  <a:srgbClr val="00FF00"/>
                </a:highlight>
              </a:rPr>
              <a:t>gant</a:t>
            </a:r>
            <a:r>
              <a:rPr lang="nl-NL" sz="1400" dirty="0">
                <a:highlight>
                  <a:srgbClr val="00FF00"/>
                </a:highlight>
              </a:rPr>
              <a:t> </a:t>
            </a:r>
            <a:r>
              <a:rPr lang="nl-NL" sz="1400" dirty="0" err="1">
                <a:highlight>
                  <a:srgbClr val="00FF00"/>
                </a:highlight>
              </a:rPr>
              <a:t>chart</a:t>
            </a:r>
            <a:r>
              <a:rPr lang="nl-NL" sz="1400" dirty="0">
                <a:highlight>
                  <a:srgbClr val="00FF00"/>
                </a:highlight>
              </a:rPr>
              <a:t>, MS-Project </a:t>
            </a:r>
            <a:r>
              <a:rPr lang="nl-NL" sz="1400" dirty="0" err="1">
                <a:highlight>
                  <a:srgbClr val="00FF00"/>
                </a:highlight>
              </a:rPr>
              <a:t>etc</a:t>
            </a:r>
            <a:r>
              <a:rPr lang="nl-NL" sz="1400" dirty="0">
                <a:highlight>
                  <a:srgbClr val="00FF00"/>
                </a:highlight>
              </a:rPr>
              <a:t>)</a:t>
            </a:r>
          </a:p>
          <a:p>
            <a:pPr marL="67866" indent="-67866">
              <a:buFont typeface="Arial" panose="020B0604020202020204" pitchFamily="34" charset="0"/>
              <a:buChar char="•"/>
            </a:pPr>
            <a:r>
              <a:rPr lang="nl-NL" sz="1400" dirty="0">
                <a:highlight>
                  <a:srgbClr val="00FF00"/>
                </a:highlight>
              </a:rPr>
              <a:t>organiseren (projectmanagement)</a:t>
            </a:r>
          </a:p>
        </p:txBody>
      </p:sp>
      <p:sp>
        <p:nvSpPr>
          <p:cNvPr id="41" name="TextBox 40"/>
          <p:cNvSpPr txBox="1"/>
          <p:nvPr/>
        </p:nvSpPr>
        <p:spPr>
          <a:xfrm>
            <a:off x="6687573" y="5038270"/>
            <a:ext cx="1941722" cy="1169551"/>
          </a:xfrm>
          <a:prstGeom prst="rect">
            <a:avLst/>
          </a:prstGeom>
          <a:noFill/>
        </p:spPr>
        <p:txBody>
          <a:bodyPr wrap="square" rtlCol="0">
            <a:spAutoFit/>
          </a:bodyPr>
          <a:lstStyle/>
          <a:p>
            <a:r>
              <a:rPr lang="nl-NL" sz="1400" i="1" dirty="0" err="1">
                <a:highlight>
                  <a:srgbClr val="00FF00"/>
                </a:highlight>
              </a:rPr>
              <a:t>Entrepreneurial</a:t>
            </a:r>
            <a:r>
              <a:rPr lang="nl-NL" sz="1400" i="1" dirty="0">
                <a:highlight>
                  <a:srgbClr val="00FF00"/>
                </a:highlight>
              </a:rPr>
              <a:t> Skills</a:t>
            </a:r>
          </a:p>
          <a:p>
            <a:pPr marL="67866" indent="-67866">
              <a:buFont typeface="Arial" panose="020B0604020202020204" pitchFamily="34" charset="0"/>
              <a:buChar char="•"/>
            </a:pPr>
            <a:r>
              <a:rPr lang="nl-NL" sz="1400" dirty="0">
                <a:highlight>
                  <a:srgbClr val="00FF00"/>
                </a:highlight>
              </a:rPr>
              <a:t>kansen zien (externe/markt gerichtheid)</a:t>
            </a:r>
          </a:p>
          <a:p>
            <a:pPr marL="67866" indent="-67866">
              <a:buFont typeface="Arial" panose="020B0604020202020204" pitchFamily="34" charset="0"/>
              <a:buChar char="•"/>
            </a:pPr>
            <a:r>
              <a:rPr lang="nl-NL" sz="1400" dirty="0">
                <a:highlight>
                  <a:srgbClr val="00FF00"/>
                </a:highlight>
              </a:rPr>
              <a:t>7 hoeden van </a:t>
            </a:r>
            <a:r>
              <a:rPr lang="nl-NL" sz="1400" dirty="0" err="1">
                <a:highlight>
                  <a:srgbClr val="00FF00"/>
                </a:highlight>
              </a:rPr>
              <a:t>Bono</a:t>
            </a:r>
            <a:endParaRPr lang="nl-NL" sz="1400" dirty="0">
              <a:highlight>
                <a:srgbClr val="00FF00"/>
              </a:highlight>
            </a:endParaRPr>
          </a:p>
        </p:txBody>
      </p:sp>
      <p:sp>
        <p:nvSpPr>
          <p:cNvPr id="42" name="TextBox 41"/>
          <p:cNvSpPr txBox="1"/>
          <p:nvPr/>
        </p:nvSpPr>
        <p:spPr>
          <a:xfrm>
            <a:off x="10677060" y="5253713"/>
            <a:ext cx="1555320" cy="738664"/>
          </a:xfrm>
          <a:prstGeom prst="rect">
            <a:avLst/>
          </a:prstGeom>
          <a:noFill/>
        </p:spPr>
        <p:txBody>
          <a:bodyPr wrap="square" rtlCol="0">
            <a:spAutoFit/>
          </a:bodyPr>
          <a:lstStyle/>
          <a:p>
            <a:r>
              <a:rPr lang="nl-NL" sz="1400" i="1" dirty="0" err="1">
                <a:highlight>
                  <a:srgbClr val="00FF00"/>
                </a:highlight>
              </a:rPr>
              <a:t>Entrepreneurial</a:t>
            </a:r>
            <a:r>
              <a:rPr lang="nl-NL" sz="1400" i="1" dirty="0">
                <a:highlight>
                  <a:srgbClr val="00FF00"/>
                </a:highlight>
              </a:rPr>
              <a:t> Skills</a:t>
            </a:r>
          </a:p>
          <a:p>
            <a:pPr marL="64294" indent="-64294">
              <a:buFont typeface="Arial" panose="020B0604020202020204" pitchFamily="34" charset="0"/>
              <a:buChar char="•"/>
            </a:pPr>
            <a:r>
              <a:rPr lang="nl-NL" sz="1400" dirty="0">
                <a:highlight>
                  <a:srgbClr val="00FF00"/>
                </a:highlight>
              </a:rPr>
              <a:t>pitch training</a:t>
            </a:r>
          </a:p>
        </p:txBody>
      </p:sp>
    </p:spTree>
    <p:extLst>
      <p:ext uri="{BB962C8B-B14F-4D97-AF65-F5344CB8AC3E}">
        <p14:creationId xmlns:p14="http://schemas.microsoft.com/office/powerpoint/2010/main" xmlns="" val="216719431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2" cstate="print">
            <a:extLst>
              <a:ext uri="{28A0092B-C50C-407E-A947-70E740481C1C}">
                <a14:useLocalDpi xmlns:a14="http://schemas.microsoft.com/office/drawing/2010/main" xmlns="" val="0"/>
              </a:ext>
            </a:extLst>
          </a:blip>
          <a:srcRect t="8688" b="9240"/>
          <a:stretch/>
        </p:blipFill>
        <p:spPr>
          <a:xfrm>
            <a:off x="1444628" y="6175076"/>
            <a:ext cx="8178674" cy="584776"/>
          </a:xfrm>
          <a:prstGeom prst="rect">
            <a:avLst/>
          </a:prstGeom>
        </p:spPr>
      </p:pic>
      <p:sp>
        <p:nvSpPr>
          <p:cNvPr id="4" name="Rectangle 3"/>
          <p:cNvSpPr/>
          <p:nvPr/>
        </p:nvSpPr>
        <p:spPr>
          <a:xfrm>
            <a:off x="161552" y="695325"/>
            <a:ext cx="1964819" cy="5493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5" name="Rectangle 4"/>
          <p:cNvSpPr/>
          <p:nvPr/>
        </p:nvSpPr>
        <p:spPr>
          <a:xfrm>
            <a:off x="2279809" y="717646"/>
            <a:ext cx="2234583" cy="5470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6" name="Rectangle 5"/>
          <p:cNvSpPr/>
          <p:nvPr/>
        </p:nvSpPr>
        <p:spPr>
          <a:xfrm>
            <a:off x="4600563" y="717646"/>
            <a:ext cx="1941722" cy="5470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7" name="Rectangle 6"/>
          <p:cNvSpPr/>
          <p:nvPr/>
        </p:nvSpPr>
        <p:spPr>
          <a:xfrm>
            <a:off x="6729452" y="708750"/>
            <a:ext cx="1857964" cy="54551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8" name="Rectangle 7"/>
          <p:cNvSpPr/>
          <p:nvPr/>
        </p:nvSpPr>
        <p:spPr>
          <a:xfrm>
            <a:off x="8858567" y="703879"/>
            <a:ext cx="1619569" cy="5436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 name="Rectangle 8"/>
          <p:cNvSpPr/>
          <p:nvPr/>
        </p:nvSpPr>
        <p:spPr>
          <a:xfrm>
            <a:off x="10637914" y="717647"/>
            <a:ext cx="1544917" cy="5397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extBox 9"/>
          <p:cNvSpPr txBox="1"/>
          <p:nvPr/>
        </p:nvSpPr>
        <p:spPr>
          <a:xfrm>
            <a:off x="469783" y="649961"/>
            <a:ext cx="1166116" cy="646331"/>
          </a:xfrm>
          <a:prstGeom prst="rect">
            <a:avLst/>
          </a:prstGeom>
          <a:noFill/>
        </p:spPr>
        <p:txBody>
          <a:bodyPr wrap="square" rtlCol="0">
            <a:spAutoFit/>
          </a:bodyPr>
          <a:lstStyle/>
          <a:p>
            <a:pPr algn="ctr"/>
            <a:r>
              <a:rPr lang="nl-NL" sz="3600" b="1" dirty="0">
                <a:latin typeface="Rockwell Condensed" panose="02060603050405020104" pitchFamily="18" charset="0"/>
              </a:rPr>
              <a:t>IDEE</a:t>
            </a:r>
          </a:p>
        </p:txBody>
      </p:sp>
      <p:sp>
        <p:nvSpPr>
          <p:cNvPr id="11" name="TextBox 10"/>
          <p:cNvSpPr txBox="1"/>
          <p:nvPr/>
        </p:nvSpPr>
        <p:spPr>
          <a:xfrm>
            <a:off x="2365980" y="658114"/>
            <a:ext cx="1967893" cy="646331"/>
          </a:xfrm>
          <a:prstGeom prst="rect">
            <a:avLst/>
          </a:prstGeom>
          <a:noFill/>
        </p:spPr>
        <p:txBody>
          <a:bodyPr wrap="square" rtlCol="0">
            <a:spAutoFit/>
          </a:bodyPr>
          <a:lstStyle/>
          <a:p>
            <a:pPr algn="ctr"/>
            <a:r>
              <a:rPr lang="nl-NL" sz="3600" dirty="0">
                <a:latin typeface="Rockwell Condensed" panose="02060603050405020104" pitchFamily="18" charset="0"/>
              </a:rPr>
              <a:t>VALUE</a:t>
            </a:r>
          </a:p>
        </p:txBody>
      </p:sp>
      <p:sp>
        <p:nvSpPr>
          <p:cNvPr id="12" name="TextBox 11"/>
          <p:cNvSpPr txBox="1"/>
          <p:nvPr/>
        </p:nvSpPr>
        <p:spPr>
          <a:xfrm>
            <a:off x="4369303" y="640198"/>
            <a:ext cx="2348618" cy="1200329"/>
          </a:xfrm>
          <a:prstGeom prst="rect">
            <a:avLst/>
          </a:prstGeom>
          <a:noFill/>
        </p:spPr>
        <p:txBody>
          <a:bodyPr wrap="square" rtlCol="0">
            <a:spAutoFit/>
          </a:bodyPr>
          <a:lstStyle/>
          <a:p>
            <a:pPr algn="ctr"/>
            <a:r>
              <a:rPr lang="nl-NL" sz="3600" dirty="0">
                <a:latin typeface="Rockwell Condensed" panose="02060603050405020104" pitchFamily="18" charset="0"/>
              </a:rPr>
              <a:t>BUSINESS MODEL</a:t>
            </a:r>
          </a:p>
        </p:txBody>
      </p:sp>
      <p:sp>
        <p:nvSpPr>
          <p:cNvPr id="13" name="TextBox 12"/>
          <p:cNvSpPr txBox="1"/>
          <p:nvPr/>
        </p:nvSpPr>
        <p:spPr>
          <a:xfrm>
            <a:off x="6827421" y="722555"/>
            <a:ext cx="1683994" cy="646331"/>
          </a:xfrm>
          <a:prstGeom prst="rect">
            <a:avLst/>
          </a:prstGeom>
          <a:noFill/>
        </p:spPr>
        <p:txBody>
          <a:bodyPr wrap="square" rtlCol="0">
            <a:spAutoFit/>
          </a:bodyPr>
          <a:lstStyle/>
          <a:p>
            <a:pPr algn="ctr"/>
            <a:r>
              <a:rPr lang="nl-NL" sz="3600" dirty="0">
                <a:latin typeface="Rockwell Condensed" panose="02060603050405020104" pitchFamily="18" charset="0"/>
              </a:rPr>
              <a:t>MARKET</a:t>
            </a:r>
          </a:p>
        </p:txBody>
      </p:sp>
      <p:sp>
        <p:nvSpPr>
          <p:cNvPr id="14" name="TextBox 13"/>
          <p:cNvSpPr txBox="1"/>
          <p:nvPr/>
        </p:nvSpPr>
        <p:spPr>
          <a:xfrm>
            <a:off x="10677060" y="672254"/>
            <a:ext cx="1243929" cy="1077218"/>
          </a:xfrm>
          <a:prstGeom prst="rect">
            <a:avLst/>
          </a:prstGeom>
          <a:noFill/>
        </p:spPr>
        <p:txBody>
          <a:bodyPr wrap="square" rtlCol="0">
            <a:spAutoFit/>
          </a:bodyPr>
          <a:lstStyle/>
          <a:p>
            <a:pPr algn="ctr"/>
            <a:r>
              <a:rPr lang="nl-NL" sz="3200" dirty="0">
                <a:latin typeface="Rockwell Condensed" panose="02060603050405020104" pitchFamily="18" charset="0"/>
              </a:rPr>
              <a:t>PLAN PITCH</a:t>
            </a:r>
          </a:p>
        </p:txBody>
      </p:sp>
      <p:sp>
        <p:nvSpPr>
          <p:cNvPr id="15" name="TextBox 14"/>
          <p:cNvSpPr txBox="1"/>
          <p:nvPr/>
        </p:nvSpPr>
        <p:spPr>
          <a:xfrm>
            <a:off x="8877570" y="738602"/>
            <a:ext cx="1602509" cy="584775"/>
          </a:xfrm>
          <a:prstGeom prst="rect">
            <a:avLst/>
          </a:prstGeom>
          <a:noFill/>
        </p:spPr>
        <p:txBody>
          <a:bodyPr wrap="square" rtlCol="0">
            <a:spAutoFit/>
          </a:bodyPr>
          <a:lstStyle/>
          <a:p>
            <a:pPr algn="ctr"/>
            <a:r>
              <a:rPr lang="nl-NL" sz="3200" dirty="0">
                <a:latin typeface="Rockwell Condensed" panose="02060603050405020104" pitchFamily="18" charset="0"/>
              </a:rPr>
              <a:t>FUNDING</a:t>
            </a:r>
          </a:p>
        </p:txBody>
      </p:sp>
      <p:sp>
        <p:nvSpPr>
          <p:cNvPr id="3" name="TextBox 2"/>
          <p:cNvSpPr txBox="1"/>
          <p:nvPr/>
        </p:nvSpPr>
        <p:spPr>
          <a:xfrm>
            <a:off x="160224" y="1169242"/>
            <a:ext cx="1917322" cy="738664"/>
          </a:xfrm>
          <a:prstGeom prst="rect">
            <a:avLst/>
          </a:prstGeom>
          <a:noFill/>
        </p:spPr>
        <p:txBody>
          <a:bodyPr wrap="square" rtlCol="0">
            <a:spAutoFit/>
          </a:bodyPr>
          <a:lstStyle/>
          <a:p>
            <a:r>
              <a:rPr lang="nl-NL" sz="1400" i="1" dirty="0"/>
              <a:t>Innovatiemanagement</a:t>
            </a:r>
            <a:r>
              <a:rPr lang="nl-NL" sz="1400" dirty="0"/>
              <a:t> </a:t>
            </a:r>
          </a:p>
          <a:p>
            <a:pPr marL="67866" indent="-67866">
              <a:buFont typeface="Arial" panose="020B0604020202020204" pitchFamily="34" charset="0"/>
              <a:buChar char="•"/>
            </a:pPr>
            <a:r>
              <a:rPr lang="nl-NL" sz="1400" dirty="0"/>
              <a:t>wat is innoveren</a:t>
            </a:r>
          </a:p>
          <a:p>
            <a:pPr marL="67866" indent="-67866">
              <a:buFont typeface="Arial" panose="020B0604020202020204" pitchFamily="34" charset="0"/>
              <a:buChar char="•"/>
            </a:pPr>
            <a:r>
              <a:rPr lang="nl-NL" sz="1400" dirty="0"/>
              <a:t>soorten innovaties</a:t>
            </a:r>
          </a:p>
        </p:txBody>
      </p:sp>
      <p:sp>
        <p:nvSpPr>
          <p:cNvPr id="22" name="TextBox 21"/>
          <p:cNvSpPr txBox="1"/>
          <p:nvPr/>
        </p:nvSpPr>
        <p:spPr>
          <a:xfrm>
            <a:off x="153119" y="1900658"/>
            <a:ext cx="2001124" cy="1046440"/>
          </a:xfrm>
          <a:prstGeom prst="rect">
            <a:avLst/>
          </a:prstGeom>
          <a:noFill/>
        </p:spPr>
        <p:txBody>
          <a:bodyPr wrap="square" rtlCol="0">
            <a:spAutoFit/>
          </a:bodyPr>
          <a:lstStyle/>
          <a:p>
            <a:r>
              <a:rPr lang="nl-NL" sz="1400" i="1" dirty="0"/>
              <a:t>Business </a:t>
            </a:r>
            <a:r>
              <a:rPr lang="nl-NL" sz="1400" i="1" dirty="0" err="1"/>
              <a:t>Facts</a:t>
            </a:r>
            <a:r>
              <a:rPr lang="nl-NL" sz="1400" i="1" dirty="0"/>
              <a:t> </a:t>
            </a:r>
            <a:r>
              <a:rPr lang="nl-NL" sz="1400" dirty="0"/>
              <a:t>= Innovatiemanagement</a:t>
            </a:r>
          </a:p>
          <a:p>
            <a:pPr marL="67866" indent="-67866">
              <a:buFont typeface="Arial" panose="020B0604020202020204" pitchFamily="34" charset="0"/>
              <a:buChar char="•"/>
            </a:pPr>
            <a:r>
              <a:rPr lang="nl-NL" sz="1400" dirty="0"/>
              <a:t>strategie, technologie en klanten</a:t>
            </a:r>
          </a:p>
          <a:p>
            <a:pPr marL="128588" indent="-128588">
              <a:buFont typeface="Arial" panose="020B0604020202020204" pitchFamily="34" charset="0"/>
              <a:buChar char="•"/>
            </a:pPr>
            <a:endParaRPr lang="nl-NL" sz="600" dirty="0"/>
          </a:p>
        </p:txBody>
      </p:sp>
      <p:sp>
        <p:nvSpPr>
          <p:cNvPr id="23" name="TextBox 22"/>
          <p:cNvSpPr txBox="1"/>
          <p:nvPr/>
        </p:nvSpPr>
        <p:spPr>
          <a:xfrm>
            <a:off x="2297390" y="1134391"/>
            <a:ext cx="2234583" cy="1477328"/>
          </a:xfrm>
          <a:prstGeom prst="rect">
            <a:avLst/>
          </a:prstGeom>
          <a:noFill/>
        </p:spPr>
        <p:txBody>
          <a:bodyPr wrap="square" rtlCol="0">
            <a:spAutoFit/>
          </a:bodyPr>
          <a:lstStyle/>
          <a:p>
            <a:r>
              <a:rPr lang="nl-NL" sz="1400" i="1" dirty="0"/>
              <a:t>Innovatiemanagement</a:t>
            </a:r>
            <a:r>
              <a:rPr lang="nl-NL" sz="1400" dirty="0"/>
              <a:t> </a:t>
            </a:r>
          </a:p>
          <a:p>
            <a:pPr marL="67866" indent="-67866">
              <a:buFont typeface="Arial" panose="020B0604020202020204" pitchFamily="34" charset="0"/>
              <a:buChar char="•"/>
            </a:pPr>
            <a:r>
              <a:rPr lang="nl-NL" sz="1400" dirty="0"/>
              <a:t>creativiteit (concepten; design thinking)</a:t>
            </a:r>
          </a:p>
          <a:p>
            <a:pPr marL="67866" indent="-67866">
              <a:buFont typeface="Arial" panose="020B0604020202020204" pitchFamily="34" charset="0"/>
              <a:buChar char="•"/>
            </a:pPr>
            <a:r>
              <a:rPr lang="nl-NL" sz="1400" dirty="0"/>
              <a:t>managen en organiseren van innovatietrajecten</a:t>
            </a:r>
          </a:p>
          <a:p>
            <a:pPr marL="67866" indent="-67866">
              <a:buFont typeface="Arial" panose="020B0604020202020204" pitchFamily="34" charset="0"/>
              <a:buChar char="•"/>
            </a:pPr>
            <a:r>
              <a:rPr lang="nl-NL" sz="1400" dirty="0"/>
              <a:t>leven met paradoxen</a:t>
            </a:r>
          </a:p>
          <a:p>
            <a:endParaRPr lang="nl-NL" sz="600" dirty="0"/>
          </a:p>
        </p:txBody>
      </p:sp>
      <p:sp>
        <p:nvSpPr>
          <p:cNvPr id="24" name="TextBox 23"/>
          <p:cNvSpPr txBox="1"/>
          <p:nvPr/>
        </p:nvSpPr>
        <p:spPr>
          <a:xfrm>
            <a:off x="4601582" y="1604837"/>
            <a:ext cx="1866849" cy="900246"/>
          </a:xfrm>
          <a:prstGeom prst="rect">
            <a:avLst/>
          </a:prstGeom>
          <a:noFill/>
        </p:spPr>
        <p:txBody>
          <a:bodyPr wrap="square" rtlCol="0">
            <a:spAutoFit/>
          </a:bodyPr>
          <a:lstStyle/>
          <a:p>
            <a:r>
              <a:rPr lang="nl-NL" sz="1050" i="1" dirty="0"/>
              <a:t>Innovatiemanagement</a:t>
            </a:r>
            <a:r>
              <a:rPr lang="nl-NL" sz="1050" dirty="0"/>
              <a:t> = Business </a:t>
            </a:r>
            <a:r>
              <a:rPr lang="nl-NL" sz="1050" dirty="0" err="1"/>
              <a:t>Facts</a:t>
            </a:r>
            <a:endParaRPr lang="nl-NL" sz="1050" dirty="0"/>
          </a:p>
          <a:p>
            <a:pPr marL="67866" indent="-67866">
              <a:buFont typeface="Arial" panose="020B0604020202020204" pitchFamily="34" charset="0"/>
              <a:buChar char="•"/>
            </a:pPr>
            <a:r>
              <a:rPr lang="nl-NL" sz="1050" dirty="0"/>
              <a:t>business model canvas</a:t>
            </a:r>
          </a:p>
          <a:p>
            <a:pPr marL="67866" indent="-67866">
              <a:buFont typeface="Arial" panose="020B0604020202020204" pitchFamily="34" charset="0"/>
              <a:buChar char="•"/>
            </a:pPr>
            <a:r>
              <a:rPr lang="nl-NL" sz="1050" dirty="0" err="1"/>
              <a:t>lean</a:t>
            </a:r>
            <a:r>
              <a:rPr lang="nl-NL" sz="1050" dirty="0"/>
              <a:t> canvas</a:t>
            </a:r>
          </a:p>
          <a:p>
            <a:pPr marL="67866" indent="-67866">
              <a:buFont typeface="Arial" panose="020B0604020202020204" pitchFamily="34" charset="0"/>
              <a:buChar char="•"/>
            </a:pPr>
            <a:r>
              <a:rPr lang="nl-NL" sz="1050" dirty="0"/>
              <a:t>verdienmodellen</a:t>
            </a:r>
            <a:endParaRPr lang="nl-NL" sz="300" dirty="0"/>
          </a:p>
        </p:txBody>
      </p:sp>
      <p:sp>
        <p:nvSpPr>
          <p:cNvPr id="25" name="TextBox 24"/>
          <p:cNvSpPr txBox="1"/>
          <p:nvPr/>
        </p:nvSpPr>
        <p:spPr>
          <a:xfrm>
            <a:off x="4609629" y="2527247"/>
            <a:ext cx="1848672" cy="553998"/>
          </a:xfrm>
          <a:prstGeom prst="rect">
            <a:avLst/>
          </a:prstGeom>
          <a:noFill/>
        </p:spPr>
        <p:txBody>
          <a:bodyPr wrap="square" rtlCol="0">
            <a:spAutoFit/>
          </a:bodyPr>
          <a:lstStyle/>
          <a:p>
            <a:r>
              <a:rPr lang="nl-NL" sz="1000" i="1" dirty="0"/>
              <a:t>Business </a:t>
            </a:r>
            <a:r>
              <a:rPr lang="nl-NL" sz="1000" i="1" dirty="0" err="1"/>
              <a:t>Facts</a:t>
            </a:r>
            <a:r>
              <a:rPr lang="nl-NL" sz="1000" dirty="0"/>
              <a:t> = </a:t>
            </a:r>
            <a:r>
              <a:rPr lang="nl-NL" sz="1000" dirty="0" err="1"/>
              <a:t>Create</a:t>
            </a:r>
            <a:r>
              <a:rPr lang="nl-NL" sz="1000" dirty="0"/>
              <a:t> a Business</a:t>
            </a:r>
          </a:p>
          <a:p>
            <a:pPr marL="67866" indent="-67866">
              <a:buFont typeface="Arial" panose="020B0604020202020204" pitchFamily="34" charset="0"/>
              <a:buChar char="•"/>
            </a:pPr>
            <a:r>
              <a:rPr lang="nl-NL" sz="1000" dirty="0"/>
              <a:t>intellectueel eigendom</a:t>
            </a:r>
          </a:p>
        </p:txBody>
      </p:sp>
      <p:sp>
        <p:nvSpPr>
          <p:cNvPr id="26" name="TextBox 25"/>
          <p:cNvSpPr txBox="1"/>
          <p:nvPr/>
        </p:nvSpPr>
        <p:spPr>
          <a:xfrm>
            <a:off x="2297390" y="2506941"/>
            <a:ext cx="2294062" cy="1169551"/>
          </a:xfrm>
          <a:prstGeom prst="rect">
            <a:avLst/>
          </a:prstGeom>
          <a:noFill/>
        </p:spPr>
        <p:txBody>
          <a:bodyPr wrap="square" rtlCol="0">
            <a:spAutoFit/>
          </a:bodyPr>
          <a:lstStyle/>
          <a:p>
            <a:r>
              <a:rPr lang="nl-NL" sz="1400" i="1" dirty="0"/>
              <a:t>Business </a:t>
            </a:r>
            <a:r>
              <a:rPr lang="nl-NL" sz="1400" i="1" dirty="0" err="1"/>
              <a:t>Facts</a:t>
            </a:r>
            <a:endParaRPr lang="nl-NL" sz="1400" dirty="0"/>
          </a:p>
          <a:p>
            <a:pPr marL="67866" indent="-67866">
              <a:buFont typeface="Arial" panose="020B0604020202020204" pitchFamily="34" charset="0"/>
              <a:buChar char="•"/>
            </a:pPr>
            <a:r>
              <a:rPr lang="nl-NL" sz="1400" dirty="0"/>
              <a:t>Golden </a:t>
            </a:r>
            <a:r>
              <a:rPr lang="nl-NL" sz="1400" dirty="0" err="1"/>
              <a:t>Circle</a:t>
            </a:r>
            <a:endParaRPr lang="nl-NL" sz="1400" dirty="0"/>
          </a:p>
          <a:p>
            <a:pPr marL="67866" indent="-67866">
              <a:buFont typeface="Arial" panose="020B0604020202020204" pitchFamily="34" charset="0"/>
              <a:buChar char="•"/>
            </a:pPr>
            <a:r>
              <a:rPr lang="nl-NL" sz="1400" dirty="0"/>
              <a:t>waarde strategieën</a:t>
            </a:r>
          </a:p>
          <a:p>
            <a:pPr marL="67866" indent="-67866">
              <a:buFont typeface="Arial" panose="020B0604020202020204" pitchFamily="34" charset="0"/>
              <a:buChar char="•"/>
            </a:pPr>
            <a:r>
              <a:rPr lang="nl-NL" sz="1400" dirty="0"/>
              <a:t>concurrentiestrategieën</a:t>
            </a:r>
          </a:p>
          <a:p>
            <a:pPr marL="67866" indent="-67866">
              <a:buFont typeface="Arial" panose="020B0604020202020204" pitchFamily="34" charset="0"/>
              <a:buChar char="•"/>
            </a:pPr>
            <a:r>
              <a:rPr lang="nl-NL" sz="1400" dirty="0" err="1"/>
              <a:t>value</a:t>
            </a:r>
            <a:r>
              <a:rPr lang="nl-NL" sz="1400" dirty="0"/>
              <a:t> </a:t>
            </a:r>
            <a:r>
              <a:rPr lang="nl-NL" sz="1400" dirty="0" err="1"/>
              <a:t>proposition</a:t>
            </a:r>
            <a:r>
              <a:rPr lang="nl-NL" sz="1400" dirty="0"/>
              <a:t> canvas</a:t>
            </a:r>
          </a:p>
        </p:txBody>
      </p:sp>
      <p:sp>
        <p:nvSpPr>
          <p:cNvPr id="27" name="TextBox 26"/>
          <p:cNvSpPr txBox="1"/>
          <p:nvPr/>
        </p:nvSpPr>
        <p:spPr>
          <a:xfrm>
            <a:off x="158741" y="2811226"/>
            <a:ext cx="1967630" cy="1169551"/>
          </a:xfrm>
          <a:prstGeom prst="rect">
            <a:avLst/>
          </a:prstGeom>
          <a:noFill/>
        </p:spPr>
        <p:txBody>
          <a:bodyPr wrap="square" rtlCol="0">
            <a:spAutoFit/>
          </a:bodyPr>
          <a:lstStyle/>
          <a:p>
            <a:r>
              <a:rPr lang="nl-NL" sz="1400" i="1" dirty="0" err="1"/>
              <a:t>Create</a:t>
            </a:r>
            <a:r>
              <a:rPr lang="nl-NL" sz="1400" i="1" dirty="0"/>
              <a:t> a Business</a:t>
            </a:r>
          </a:p>
          <a:p>
            <a:pPr marL="67866" indent="-67866">
              <a:buFont typeface="Arial" panose="020B0604020202020204" pitchFamily="34" charset="0"/>
              <a:buChar char="•"/>
            </a:pPr>
            <a:r>
              <a:rPr lang="nl-NL" sz="1400" dirty="0" err="1"/>
              <a:t>four</a:t>
            </a:r>
            <a:r>
              <a:rPr lang="nl-NL" sz="1400" dirty="0"/>
              <a:t> actions </a:t>
            </a:r>
            <a:r>
              <a:rPr lang="nl-NL" sz="1400" dirty="0" err="1"/>
              <a:t>framework</a:t>
            </a:r>
            <a:endParaRPr lang="nl-NL" sz="1400" dirty="0"/>
          </a:p>
          <a:p>
            <a:pPr marL="67866" indent="-67866">
              <a:buFont typeface="Arial" panose="020B0604020202020204" pitchFamily="34" charset="0"/>
              <a:buChar char="•"/>
            </a:pPr>
            <a:r>
              <a:rPr lang="nl-NL" sz="1400" dirty="0"/>
              <a:t>SCRUM</a:t>
            </a:r>
          </a:p>
          <a:p>
            <a:pPr marL="67866" indent="-67866">
              <a:buFont typeface="Arial" panose="020B0604020202020204" pitchFamily="34" charset="0"/>
              <a:buChar char="•"/>
            </a:pPr>
            <a:r>
              <a:rPr lang="nl-NL" sz="1400" dirty="0"/>
              <a:t>creativiteitstraining (proces)</a:t>
            </a:r>
          </a:p>
        </p:txBody>
      </p:sp>
      <p:sp>
        <p:nvSpPr>
          <p:cNvPr id="29" name="TextBox 28"/>
          <p:cNvSpPr txBox="1"/>
          <p:nvPr/>
        </p:nvSpPr>
        <p:spPr>
          <a:xfrm>
            <a:off x="2244422" y="3636377"/>
            <a:ext cx="2569185" cy="1600438"/>
          </a:xfrm>
          <a:prstGeom prst="rect">
            <a:avLst/>
          </a:prstGeom>
          <a:noFill/>
        </p:spPr>
        <p:txBody>
          <a:bodyPr wrap="square" rtlCol="0">
            <a:spAutoFit/>
          </a:bodyPr>
          <a:lstStyle/>
          <a:p>
            <a:r>
              <a:rPr lang="nl-NL" sz="1400" i="1" dirty="0" err="1"/>
              <a:t>Create</a:t>
            </a:r>
            <a:r>
              <a:rPr lang="nl-NL" sz="1400" i="1" dirty="0"/>
              <a:t> a Business</a:t>
            </a:r>
            <a:endParaRPr lang="nl-NL" sz="1400" dirty="0"/>
          </a:p>
          <a:p>
            <a:pPr marL="67866" indent="-67866">
              <a:buFont typeface="Arial" panose="020B0604020202020204" pitchFamily="34" charset="0"/>
              <a:buChar char="•"/>
            </a:pPr>
            <a:r>
              <a:rPr lang="nl-NL" sz="1400" dirty="0"/>
              <a:t>ontwerpen </a:t>
            </a:r>
            <a:r>
              <a:rPr lang="nl-NL" sz="1400" dirty="0" err="1"/>
              <a:t>value</a:t>
            </a:r>
            <a:r>
              <a:rPr lang="nl-NL" sz="1400" dirty="0"/>
              <a:t> </a:t>
            </a:r>
            <a:r>
              <a:rPr lang="nl-NL" sz="1400" dirty="0" err="1"/>
              <a:t>proposition</a:t>
            </a:r>
            <a:r>
              <a:rPr lang="nl-NL" sz="1400" dirty="0"/>
              <a:t> canvas</a:t>
            </a:r>
          </a:p>
          <a:p>
            <a:pPr marL="67866" indent="-67866">
              <a:buFont typeface="Arial" panose="020B0604020202020204" pitchFamily="34" charset="0"/>
              <a:buChar char="•"/>
            </a:pPr>
            <a:r>
              <a:rPr lang="nl-NL" sz="1400" dirty="0"/>
              <a:t>ontwerpen en testen MVP/prototyping</a:t>
            </a:r>
          </a:p>
          <a:p>
            <a:pPr marL="67866" indent="-67866">
              <a:buFont typeface="Arial" panose="020B0604020202020204" pitchFamily="34" charset="0"/>
              <a:buChar char="•"/>
            </a:pPr>
            <a:r>
              <a:rPr lang="nl-NL" sz="1400" dirty="0"/>
              <a:t>get out of </a:t>
            </a:r>
            <a:r>
              <a:rPr lang="nl-NL" sz="1400" dirty="0" err="1"/>
              <a:t>the</a:t>
            </a:r>
            <a:r>
              <a:rPr lang="nl-NL" sz="1400" dirty="0"/>
              <a:t> building</a:t>
            </a:r>
          </a:p>
          <a:p>
            <a:pPr marL="67866" indent="-67866">
              <a:buFont typeface="Arial" panose="020B0604020202020204" pitchFamily="34" charset="0"/>
              <a:buChar char="•"/>
            </a:pPr>
            <a:r>
              <a:rPr lang="nl-NL" sz="1400" dirty="0"/>
              <a:t>pitchen</a:t>
            </a:r>
          </a:p>
        </p:txBody>
      </p:sp>
      <p:sp>
        <p:nvSpPr>
          <p:cNvPr id="30" name="TextBox 29"/>
          <p:cNvSpPr txBox="1"/>
          <p:nvPr/>
        </p:nvSpPr>
        <p:spPr>
          <a:xfrm>
            <a:off x="4610745" y="3176443"/>
            <a:ext cx="1847556" cy="1546577"/>
          </a:xfrm>
          <a:prstGeom prst="rect">
            <a:avLst/>
          </a:prstGeom>
          <a:noFill/>
        </p:spPr>
        <p:txBody>
          <a:bodyPr wrap="square" rtlCol="0">
            <a:spAutoFit/>
          </a:bodyPr>
          <a:lstStyle/>
          <a:p>
            <a:r>
              <a:rPr lang="nl-NL" sz="1050" i="1" dirty="0" err="1"/>
              <a:t>Create</a:t>
            </a:r>
            <a:r>
              <a:rPr lang="nl-NL" sz="1050" i="1" dirty="0"/>
              <a:t> a Business</a:t>
            </a:r>
          </a:p>
          <a:p>
            <a:pPr marL="67866" indent="-67866">
              <a:buFont typeface="Arial" panose="020B0604020202020204" pitchFamily="34" charset="0"/>
              <a:buChar char="•"/>
            </a:pPr>
            <a:r>
              <a:rPr lang="nl-NL" sz="1050" dirty="0"/>
              <a:t>vijf stappen methode</a:t>
            </a:r>
          </a:p>
          <a:p>
            <a:pPr marL="67866" indent="-67866">
              <a:buFont typeface="Arial" panose="020B0604020202020204" pitchFamily="34" charset="0"/>
              <a:buChar char="•"/>
            </a:pPr>
            <a:r>
              <a:rPr lang="nl-NL" sz="1050" dirty="0"/>
              <a:t>context map</a:t>
            </a:r>
          </a:p>
          <a:p>
            <a:pPr marL="67866" indent="-67866">
              <a:buFont typeface="Arial" panose="020B0604020202020204" pitchFamily="34" charset="0"/>
              <a:buChar char="•"/>
            </a:pPr>
            <a:r>
              <a:rPr lang="nl-NL" sz="1050" dirty="0"/>
              <a:t>ontwerp business model canvas</a:t>
            </a:r>
          </a:p>
          <a:p>
            <a:pPr marL="67866" indent="-67866">
              <a:buFont typeface="Arial" panose="020B0604020202020204" pitchFamily="34" charset="0"/>
              <a:buChar char="•"/>
            </a:pPr>
            <a:r>
              <a:rPr lang="nl-NL" sz="1050" dirty="0"/>
              <a:t>ontwerpen persona</a:t>
            </a:r>
          </a:p>
          <a:p>
            <a:pPr marL="67866" indent="-67866">
              <a:buFont typeface="Arial" panose="020B0604020202020204" pitchFamily="34" charset="0"/>
              <a:buChar char="•"/>
            </a:pPr>
            <a:r>
              <a:rPr lang="nl-NL" sz="1050" dirty="0" err="1"/>
              <a:t>empathy</a:t>
            </a:r>
            <a:r>
              <a:rPr lang="nl-NL" sz="1050" dirty="0"/>
              <a:t> map</a:t>
            </a:r>
          </a:p>
          <a:p>
            <a:pPr marL="67866" indent="-67866">
              <a:buFont typeface="Arial" panose="020B0604020202020204" pitchFamily="34" charset="0"/>
              <a:buChar char="•"/>
            </a:pPr>
            <a:r>
              <a:rPr lang="nl-NL" sz="1050" dirty="0"/>
              <a:t>aanpassen MPV</a:t>
            </a:r>
          </a:p>
          <a:p>
            <a:pPr marL="67866" indent="-67866">
              <a:buFont typeface="Arial" panose="020B0604020202020204" pitchFamily="34" charset="0"/>
              <a:buChar char="•"/>
            </a:pPr>
            <a:r>
              <a:rPr lang="nl-NL" sz="1050" dirty="0"/>
              <a:t>pitchen</a:t>
            </a:r>
          </a:p>
        </p:txBody>
      </p:sp>
      <p:sp>
        <p:nvSpPr>
          <p:cNvPr id="16" name="TextBox 15"/>
          <p:cNvSpPr txBox="1"/>
          <p:nvPr/>
        </p:nvSpPr>
        <p:spPr>
          <a:xfrm>
            <a:off x="1364511" y="80005"/>
            <a:ext cx="9525690" cy="584775"/>
          </a:xfrm>
          <a:prstGeom prst="rect">
            <a:avLst/>
          </a:prstGeom>
          <a:noFill/>
        </p:spPr>
        <p:txBody>
          <a:bodyPr wrap="square" rtlCol="0">
            <a:spAutoFit/>
          </a:bodyPr>
          <a:lstStyle/>
          <a:p>
            <a:pPr algn="ctr"/>
            <a:r>
              <a:rPr lang="nl-NL" sz="3200" dirty="0">
                <a:latin typeface="Rockwell Condensed" panose="02060603050405020104" pitchFamily="18" charset="0"/>
              </a:rPr>
              <a:t>PROGRAM CANVAS JAAR 3 AFSTUDEERRICHTING ONDERNEMEN</a:t>
            </a:r>
          </a:p>
        </p:txBody>
      </p:sp>
      <p:sp>
        <p:nvSpPr>
          <p:cNvPr id="32" name="TextBox 31"/>
          <p:cNvSpPr txBox="1"/>
          <p:nvPr/>
        </p:nvSpPr>
        <p:spPr>
          <a:xfrm>
            <a:off x="6735003" y="1169242"/>
            <a:ext cx="1955944" cy="1569660"/>
          </a:xfrm>
          <a:prstGeom prst="rect">
            <a:avLst/>
          </a:prstGeom>
          <a:noFill/>
        </p:spPr>
        <p:txBody>
          <a:bodyPr wrap="square" rtlCol="0">
            <a:spAutoFit/>
          </a:bodyPr>
          <a:lstStyle/>
          <a:p>
            <a:r>
              <a:rPr lang="nl-NL" sz="1200" i="1" dirty="0"/>
              <a:t>Business </a:t>
            </a:r>
            <a:r>
              <a:rPr lang="nl-NL" sz="1200" i="1" dirty="0" err="1"/>
              <a:t>Facts</a:t>
            </a:r>
            <a:endParaRPr lang="nl-NL" sz="1200" dirty="0"/>
          </a:p>
          <a:p>
            <a:pPr marL="69056" indent="-69056">
              <a:buFont typeface="Arial" panose="020B0604020202020204" pitchFamily="34" charset="0"/>
              <a:buChar char="•"/>
            </a:pPr>
            <a:r>
              <a:rPr lang="nl-NL" sz="1200" dirty="0"/>
              <a:t>DESTEP</a:t>
            </a:r>
          </a:p>
          <a:p>
            <a:pPr marL="69056" indent="-69056">
              <a:buFont typeface="Arial" panose="020B0604020202020204" pitchFamily="34" charset="0"/>
              <a:buChar char="•"/>
            </a:pPr>
            <a:r>
              <a:rPr lang="nl-NL" sz="1200" dirty="0"/>
              <a:t>afnemersanalyse</a:t>
            </a:r>
          </a:p>
          <a:p>
            <a:pPr marL="69056" indent="-69056">
              <a:buFont typeface="Arial" panose="020B0604020202020204" pitchFamily="34" charset="0"/>
              <a:buChar char="•"/>
            </a:pPr>
            <a:r>
              <a:rPr lang="nl-NL" sz="1200" dirty="0"/>
              <a:t>bedrijfstakanalyse: vijf krachtenmodel</a:t>
            </a:r>
          </a:p>
          <a:p>
            <a:pPr marL="69056" indent="-69056">
              <a:buFont typeface="Arial" panose="020B0604020202020204" pitchFamily="34" charset="0"/>
              <a:buChar char="•"/>
            </a:pPr>
            <a:r>
              <a:rPr lang="nl-NL" sz="1200" dirty="0"/>
              <a:t>concurrentieanalyse</a:t>
            </a:r>
          </a:p>
          <a:p>
            <a:pPr marL="69056" indent="-69056">
              <a:buFont typeface="Arial" panose="020B0604020202020204" pitchFamily="34" charset="0"/>
              <a:buChar char="•"/>
            </a:pPr>
            <a:r>
              <a:rPr lang="nl-NL" sz="1200" dirty="0"/>
              <a:t>distributieanalyse</a:t>
            </a:r>
          </a:p>
          <a:p>
            <a:pPr marL="69056" indent="-69056">
              <a:buFont typeface="Arial" panose="020B0604020202020204" pitchFamily="34" charset="0"/>
              <a:buChar char="•"/>
            </a:pPr>
            <a:r>
              <a:rPr lang="nl-NL" sz="1200" dirty="0"/>
              <a:t>marktaantrekkelijkheid</a:t>
            </a:r>
            <a:endParaRPr lang="nl-NL" sz="500" dirty="0"/>
          </a:p>
        </p:txBody>
      </p:sp>
      <p:sp>
        <p:nvSpPr>
          <p:cNvPr id="33" name="TextBox 32"/>
          <p:cNvSpPr txBox="1"/>
          <p:nvPr/>
        </p:nvSpPr>
        <p:spPr>
          <a:xfrm>
            <a:off x="6979561" y="2657038"/>
            <a:ext cx="1893530" cy="2862322"/>
          </a:xfrm>
          <a:prstGeom prst="rect">
            <a:avLst/>
          </a:prstGeom>
          <a:noFill/>
        </p:spPr>
        <p:txBody>
          <a:bodyPr wrap="square" rtlCol="0">
            <a:spAutoFit/>
          </a:bodyPr>
          <a:lstStyle/>
          <a:p>
            <a:r>
              <a:rPr lang="nl-NL" sz="1200" i="1" dirty="0" err="1"/>
              <a:t>Create</a:t>
            </a:r>
            <a:r>
              <a:rPr lang="nl-NL" sz="1200" i="1" dirty="0"/>
              <a:t> a Business</a:t>
            </a:r>
          </a:p>
          <a:p>
            <a:pPr marL="67866" indent="-67866">
              <a:buFont typeface="Arial" panose="020B0604020202020204" pitchFamily="34" charset="0"/>
              <a:buChar char="•"/>
            </a:pPr>
            <a:r>
              <a:rPr lang="nl-NL" sz="1200" dirty="0"/>
              <a:t>out of </a:t>
            </a:r>
            <a:r>
              <a:rPr lang="nl-NL" sz="1200" dirty="0" err="1"/>
              <a:t>the</a:t>
            </a:r>
            <a:r>
              <a:rPr lang="nl-NL" sz="1200" dirty="0"/>
              <a:t> box validatietabel</a:t>
            </a:r>
          </a:p>
          <a:p>
            <a:pPr marL="67866" indent="-67866">
              <a:buFont typeface="Arial" panose="020B0604020202020204" pitchFamily="34" charset="0"/>
              <a:buChar char="•"/>
            </a:pPr>
            <a:r>
              <a:rPr lang="nl-NL" sz="1200" dirty="0"/>
              <a:t>riskantste aanname canvas</a:t>
            </a:r>
          </a:p>
          <a:p>
            <a:pPr marL="67866" indent="-67866">
              <a:buFont typeface="Arial" panose="020B0604020202020204" pitchFamily="34" charset="0"/>
              <a:buChar char="•"/>
            </a:pPr>
            <a:r>
              <a:rPr lang="nl-NL" sz="1200" dirty="0" err="1"/>
              <a:t>key</a:t>
            </a:r>
            <a:r>
              <a:rPr lang="nl-NL" sz="1200" dirty="0"/>
              <a:t> </a:t>
            </a:r>
            <a:r>
              <a:rPr lang="nl-NL" sz="1200" dirty="0" err="1"/>
              <a:t>assumption</a:t>
            </a:r>
            <a:r>
              <a:rPr lang="nl-NL" sz="1200" dirty="0"/>
              <a:t> test</a:t>
            </a:r>
          </a:p>
          <a:p>
            <a:pPr marL="67866" indent="-67866">
              <a:buFont typeface="Arial" panose="020B0604020202020204" pitchFamily="34" charset="0"/>
              <a:buChar char="•"/>
            </a:pPr>
            <a:r>
              <a:rPr lang="nl-NL" sz="1200" dirty="0" err="1"/>
              <a:t>validation</a:t>
            </a:r>
            <a:r>
              <a:rPr lang="nl-NL" sz="1200" dirty="0"/>
              <a:t> canvas</a:t>
            </a:r>
          </a:p>
          <a:p>
            <a:pPr marL="67866" indent="-67866">
              <a:buFont typeface="Arial" panose="020B0604020202020204" pitchFamily="34" charset="0"/>
              <a:buChar char="•"/>
            </a:pPr>
            <a:r>
              <a:rPr lang="nl-NL" sz="1200" dirty="0"/>
              <a:t>uitvoeren onderzoek</a:t>
            </a:r>
          </a:p>
          <a:p>
            <a:pPr marL="67866" indent="-67866">
              <a:buFont typeface="Arial" panose="020B0604020202020204" pitchFamily="34" charset="0"/>
              <a:buChar char="•"/>
            </a:pPr>
            <a:r>
              <a:rPr lang="nl-NL" sz="1200" dirty="0"/>
              <a:t>maken SWOT analyse</a:t>
            </a:r>
          </a:p>
          <a:p>
            <a:pPr marL="67866" indent="-67866">
              <a:buFont typeface="Arial" panose="020B0604020202020204" pitchFamily="34" charset="0"/>
              <a:buChar char="•"/>
            </a:pPr>
            <a:r>
              <a:rPr lang="nl-NL" sz="1200" dirty="0"/>
              <a:t>customer </a:t>
            </a:r>
            <a:r>
              <a:rPr lang="nl-NL" sz="1200" dirty="0" err="1"/>
              <a:t>journey</a:t>
            </a:r>
            <a:r>
              <a:rPr lang="nl-NL" sz="1200" dirty="0"/>
              <a:t> map</a:t>
            </a:r>
          </a:p>
          <a:p>
            <a:pPr marL="67866" indent="-67866">
              <a:buFont typeface="Arial" panose="020B0604020202020204" pitchFamily="34" charset="0"/>
              <a:buChar char="•"/>
            </a:pPr>
            <a:r>
              <a:rPr lang="nl-NL" sz="1200" dirty="0"/>
              <a:t>aanpassen </a:t>
            </a:r>
            <a:r>
              <a:rPr lang="nl-NL" sz="1200" dirty="0" err="1"/>
              <a:t>value</a:t>
            </a:r>
            <a:r>
              <a:rPr lang="nl-NL" sz="1200" dirty="0"/>
              <a:t> </a:t>
            </a:r>
            <a:r>
              <a:rPr lang="nl-NL" sz="1200" dirty="0" err="1"/>
              <a:t>proposition</a:t>
            </a:r>
            <a:r>
              <a:rPr lang="nl-NL" sz="1200" dirty="0"/>
              <a:t> canvas</a:t>
            </a:r>
          </a:p>
          <a:p>
            <a:pPr marL="67866" indent="-67866">
              <a:buFont typeface="Arial" panose="020B0604020202020204" pitchFamily="34" charset="0"/>
              <a:buChar char="•"/>
            </a:pPr>
            <a:r>
              <a:rPr lang="nl-NL" sz="1200" dirty="0"/>
              <a:t>aanpassen MPV</a:t>
            </a:r>
          </a:p>
          <a:p>
            <a:pPr marL="67866" indent="-67866">
              <a:buFont typeface="Arial" panose="020B0604020202020204" pitchFamily="34" charset="0"/>
              <a:buChar char="•"/>
            </a:pPr>
            <a:r>
              <a:rPr lang="nl-NL" sz="1200" dirty="0"/>
              <a:t>rapporteren</a:t>
            </a:r>
          </a:p>
          <a:p>
            <a:pPr marL="67866" indent="-67866">
              <a:buFont typeface="Arial" panose="020B0604020202020204" pitchFamily="34" charset="0"/>
              <a:buChar char="•"/>
            </a:pPr>
            <a:r>
              <a:rPr lang="nl-NL" sz="1200" dirty="0"/>
              <a:t>pitchen</a:t>
            </a:r>
            <a:endParaRPr lang="nl-NL" sz="600" dirty="0"/>
          </a:p>
        </p:txBody>
      </p:sp>
      <p:sp>
        <p:nvSpPr>
          <p:cNvPr id="34" name="TextBox 33"/>
          <p:cNvSpPr txBox="1"/>
          <p:nvPr/>
        </p:nvSpPr>
        <p:spPr>
          <a:xfrm>
            <a:off x="8830922" y="1421687"/>
            <a:ext cx="1656756" cy="2031325"/>
          </a:xfrm>
          <a:prstGeom prst="rect">
            <a:avLst/>
          </a:prstGeom>
          <a:noFill/>
        </p:spPr>
        <p:txBody>
          <a:bodyPr wrap="square" rtlCol="0">
            <a:spAutoFit/>
          </a:bodyPr>
          <a:lstStyle/>
          <a:p>
            <a:r>
              <a:rPr lang="nl-NL" sz="1200" i="1" dirty="0"/>
              <a:t>Business </a:t>
            </a:r>
            <a:r>
              <a:rPr lang="nl-NL" sz="1200" i="1" dirty="0" err="1"/>
              <a:t>Facts</a:t>
            </a:r>
            <a:endParaRPr lang="nl-NL" sz="1200" i="1" dirty="0"/>
          </a:p>
          <a:p>
            <a:pPr marL="64294" indent="-64294">
              <a:buFont typeface="Arial" panose="020B0604020202020204" pitchFamily="34" charset="0"/>
              <a:buChar char="•"/>
            </a:pPr>
            <a:r>
              <a:rPr lang="nl-NL" sz="1200" dirty="0"/>
              <a:t>investeringsbegroting</a:t>
            </a:r>
          </a:p>
          <a:p>
            <a:pPr marL="64294" indent="-64294">
              <a:buFont typeface="Arial" panose="020B0604020202020204" pitchFamily="34" charset="0"/>
              <a:buChar char="•"/>
            </a:pPr>
            <a:r>
              <a:rPr lang="nl-NL" sz="1200" dirty="0"/>
              <a:t>gestapelde financiering</a:t>
            </a:r>
          </a:p>
          <a:p>
            <a:pPr marL="64294" indent="-64294">
              <a:buFont typeface="Arial" panose="020B0604020202020204" pitchFamily="34" charset="0"/>
              <a:buChar char="•"/>
            </a:pPr>
            <a:r>
              <a:rPr lang="nl-NL" sz="1200" dirty="0"/>
              <a:t>financieringsbegroting</a:t>
            </a:r>
          </a:p>
          <a:p>
            <a:pPr marL="64294" indent="-64294">
              <a:buFont typeface="Arial" panose="020B0604020202020204" pitchFamily="34" charset="0"/>
              <a:buChar char="•"/>
            </a:pPr>
            <a:r>
              <a:rPr lang="nl-NL" sz="1200" dirty="0"/>
              <a:t>cash flow/liquiditeitsbegroting</a:t>
            </a:r>
          </a:p>
          <a:p>
            <a:pPr marL="64294" indent="-64294">
              <a:buFont typeface="Arial" panose="020B0604020202020204" pitchFamily="34" charset="0"/>
              <a:buChar char="•"/>
            </a:pPr>
            <a:r>
              <a:rPr lang="nl-NL" sz="1200" dirty="0"/>
              <a:t>risicospreiding, financieel beheer</a:t>
            </a:r>
          </a:p>
          <a:p>
            <a:pPr marL="64294" indent="-64294">
              <a:buFont typeface="Arial" panose="020B0604020202020204" pitchFamily="34" charset="0"/>
              <a:buChar char="•"/>
            </a:pPr>
            <a:endParaRPr lang="nl-NL" sz="600" dirty="0"/>
          </a:p>
        </p:txBody>
      </p:sp>
      <p:sp>
        <p:nvSpPr>
          <p:cNvPr id="35" name="TextBox 34"/>
          <p:cNvSpPr txBox="1"/>
          <p:nvPr/>
        </p:nvSpPr>
        <p:spPr>
          <a:xfrm>
            <a:off x="8859712" y="3630333"/>
            <a:ext cx="1638227" cy="1938992"/>
          </a:xfrm>
          <a:prstGeom prst="rect">
            <a:avLst/>
          </a:prstGeom>
          <a:noFill/>
        </p:spPr>
        <p:txBody>
          <a:bodyPr wrap="square" rtlCol="0">
            <a:spAutoFit/>
          </a:bodyPr>
          <a:lstStyle/>
          <a:p>
            <a:r>
              <a:rPr lang="nl-NL" sz="1200" i="1" dirty="0" err="1"/>
              <a:t>Create</a:t>
            </a:r>
            <a:r>
              <a:rPr lang="nl-NL" sz="1200" i="1" dirty="0"/>
              <a:t> a Business</a:t>
            </a:r>
          </a:p>
          <a:p>
            <a:pPr marL="64294" indent="-64294">
              <a:buFont typeface="Arial" panose="020B0604020202020204" pitchFamily="34" charset="0"/>
              <a:buChar char="•"/>
            </a:pPr>
            <a:r>
              <a:rPr lang="nl-NL" sz="1200" dirty="0"/>
              <a:t>bepalen omzetpotentieel/ omzetbegroting</a:t>
            </a:r>
          </a:p>
          <a:p>
            <a:pPr marL="64294" indent="-64294">
              <a:buFont typeface="Arial" panose="020B0604020202020204" pitchFamily="34" charset="0"/>
              <a:buChar char="•"/>
            </a:pPr>
            <a:r>
              <a:rPr lang="nl-NL" sz="1200" dirty="0"/>
              <a:t>maken financiële begrotingen en analyses</a:t>
            </a:r>
          </a:p>
          <a:p>
            <a:pPr marL="64294" indent="-64294">
              <a:buFont typeface="Arial" panose="020B0604020202020204" pitchFamily="34" charset="0"/>
              <a:buChar char="•"/>
            </a:pPr>
            <a:r>
              <a:rPr lang="nl-NL" sz="1200" dirty="0"/>
              <a:t>businesscase/businessplan</a:t>
            </a:r>
          </a:p>
          <a:p>
            <a:pPr marL="64294" indent="-64294">
              <a:buFont typeface="Arial" panose="020B0604020202020204" pitchFamily="34" charset="0"/>
              <a:buChar char="•"/>
            </a:pPr>
            <a:r>
              <a:rPr lang="nl-NL" sz="1200" dirty="0"/>
              <a:t>rapporteren</a:t>
            </a:r>
          </a:p>
        </p:txBody>
      </p:sp>
      <p:sp>
        <p:nvSpPr>
          <p:cNvPr id="36" name="TextBox 35"/>
          <p:cNvSpPr txBox="1"/>
          <p:nvPr/>
        </p:nvSpPr>
        <p:spPr>
          <a:xfrm>
            <a:off x="10592836" y="1802339"/>
            <a:ext cx="1446045" cy="1200329"/>
          </a:xfrm>
          <a:prstGeom prst="rect">
            <a:avLst/>
          </a:prstGeom>
          <a:noFill/>
        </p:spPr>
        <p:txBody>
          <a:bodyPr wrap="square" rtlCol="0">
            <a:spAutoFit/>
          </a:bodyPr>
          <a:lstStyle/>
          <a:p>
            <a:r>
              <a:rPr lang="nl-NL" sz="1200" i="1" dirty="0"/>
              <a:t>Business </a:t>
            </a:r>
            <a:r>
              <a:rPr lang="nl-NL" sz="1200" i="1" dirty="0" err="1"/>
              <a:t>Facts</a:t>
            </a:r>
            <a:endParaRPr lang="nl-NL" sz="1200" i="1" dirty="0"/>
          </a:p>
          <a:p>
            <a:pPr marL="64294" indent="-64294">
              <a:buFont typeface="Arial" panose="020B0604020202020204" pitchFamily="34" charset="0"/>
              <a:buChar char="•"/>
            </a:pPr>
            <a:r>
              <a:rPr lang="nl-NL" sz="1200" dirty="0"/>
              <a:t>ondernemingsvormen</a:t>
            </a:r>
          </a:p>
          <a:p>
            <a:pPr marL="64294" indent="-64294">
              <a:buFont typeface="Arial" panose="020B0604020202020204" pitchFamily="34" charset="0"/>
              <a:buChar char="•"/>
            </a:pPr>
            <a:r>
              <a:rPr lang="nl-NL" sz="1200" dirty="0"/>
              <a:t>inkomens/</a:t>
            </a:r>
            <a:r>
              <a:rPr lang="nl-NL" sz="1200" dirty="0" err="1"/>
              <a:t>vennootschapsbelas-ting</a:t>
            </a:r>
            <a:endParaRPr lang="nl-NL" sz="1200" dirty="0"/>
          </a:p>
          <a:p>
            <a:pPr marL="64294" indent="-64294">
              <a:buFont typeface="Arial" panose="020B0604020202020204" pitchFamily="34" charset="0"/>
              <a:buChar char="•"/>
            </a:pPr>
            <a:r>
              <a:rPr lang="nl-NL" sz="1200" dirty="0"/>
              <a:t>omzetbelasting</a:t>
            </a:r>
          </a:p>
        </p:txBody>
      </p:sp>
      <p:sp>
        <p:nvSpPr>
          <p:cNvPr id="37" name="TextBox 36"/>
          <p:cNvSpPr txBox="1"/>
          <p:nvPr/>
        </p:nvSpPr>
        <p:spPr>
          <a:xfrm>
            <a:off x="10618111" y="3441899"/>
            <a:ext cx="1264796" cy="1015663"/>
          </a:xfrm>
          <a:prstGeom prst="rect">
            <a:avLst/>
          </a:prstGeom>
          <a:noFill/>
        </p:spPr>
        <p:txBody>
          <a:bodyPr wrap="square" rtlCol="0">
            <a:spAutoFit/>
          </a:bodyPr>
          <a:lstStyle/>
          <a:p>
            <a:r>
              <a:rPr lang="nl-NL" sz="1200" i="1" dirty="0" err="1"/>
              <a:t>Create</a:t>
            </a:r>
            <a:r>
              <a:rPr lang="nl-NL" sz="1200" i="1" dirty="0"/>
              <a:t> a Business</a:t>
            </a:r>
          </a:p>
          <a:p>
            <a:pPr marL="64294" indent="-64294">
              <a:buFont typeface="Arial" panose="020B0604020202020204" pitchFamily="34" charset="0"/>
              <a:buChar char="•"/>
            </a:pPr>
            <a:r>
              <a:rPr lang="nl-NL" sz="1200" dirty="0"/>
              <a:t>laatste MPV en pivot</a:t>
            </a:r>
          </a:p>
          <a:p>
            <a:pPr marL="64294" indent="-64294">
              <a:buFont typeface="Arial" panose="020B0604020202020204" pitchFamily="34" charset="0"/>
              <a:buChar char="•"/>
            </a:pPr>
            <a:r>
              <a:rPr lang="nl-NL" sz="1200" dirty="0"/>
              <a:t>pitch </a:t>
            </a:r>
            <a:r>
              <a:rPr lang="nl-NL" sz="1200" dirty="0" err="1"/>
              <a:t>trainingpitchen</a:t>
            </a:r>
            <a:endParaRPr lang="nl-NL" sz="1200" dirty="0"/>
          </a:p>
        </p:txBody>
      </p:sp>
      <p:sp>
        <p:nvSpPr>
          <p:cNvPr id="38" name="TextBox 37"/>
          <p:cNvSpPr txBox="1"/>
          <p:nvPr/>
        </p:nvSpPr>
        <p:spPr>
          <a:xfrm>
            <a:off x="174323" y="3967308"/>
            <a:ext cx="1825936" cy="2031325"/>
          </a:xfrm>
          <a:prstGeom prst="rect">
            <a:avLst/>
          </a:prstGeom>
          <a:noFill/>
        </p:spPr>
        <p:txBody>
          <a:bodyPr wrap="square" rtlCol="0">
            <a:spAutoFit/>
          </a:bodyPr>
          <a:lstStyle/>
          <a:p>
            <a:r>
              <a:rPr lang="nl-NL" sz="1400" i="1" dirty="0" err="1"/>
              <a:t>Entrepreneurial</a:t>
            </a:r>
            <a:r>
              <a:rPr lang="nl-NL" sz="1400" i="1" dirty="0"/>
              <a:t> Skills</a:t>
            </a:r>
          </a:p>
          <a:p>
            <a:pPr marL="67866" indent="-67866">
              <a:buFont typeface="Arial" panose="020B0604020202020204" pitchFamily="34" charset="0"/>
              <a:buChar char="•"/>
            </a:pPr>
            <a:r>
              <a:rPr lang="nl-NL" sz="1400" dirty="0"/>
              <a:t>creativiteitstraining (technieken: </a:t>
            </a:r>
            <a:r>
              <a:rPr lang="nl-NL" sz="1400" dirty="0" err="1"/>
              <a:t>scamper</a:t>
            </a:r>
            <a:r>
              <a:rPr lang="nl-NL" sz="1400" dirty="0"/>
              <a:t>,  flexibel associëren, brainstorming)</a:t>
            </a:r>
          </a:p>
          <a:p>
            <a:pPr marL="67866" indent="-67866">
              <a:buFont typeface="Arial" panose="020B0604020202020204" pitchFamily="34" charset="0"/>
              <a:buChar char="•"/>
            </a:pPr>
            <a:r>
              <a:rPr lang="nl-NL" sz="1400" dirty="0"/>
              <a:t>divergeren (COCD)</a:t>
            </a:r>
          </a:p>
          <a:p>
            <a:pPr marL="67866" indent="-67866">
              <a:buFont typeface="Arial" panose="020B0604020202020204" pitchFamily="34" charset="0"/>
              <a:buChar char="•"/>
            </a:pPr>
            <a:r>
              <a:rPr lang="nl-NL" sz="1400" dirty="0"/>
              <a:t>Disneymethode (</a:t>
            </a:r>
            <a:r>
              <a:rPr lang="nl-NL" sz="1400" dirty="0" err="1"/>
              <a:t>rood-geel</a:t>
            </a:r>
            <a:r>
              <a:rPr lang="nl-NL" sz="1400" dirty="0"/>
              <a:t> –groen)</a:t>
            </a:r>
          </a:p>
        </p:txBody>
      </p:sp>
      <p:sp>
        <p:nvSpPr>
          <p:cNvPr id="39" name="TextBox 38"/>
          <p:cNvSpPr txBox="1"/>
          <p:nvPr/>
        </p:nvSpPr>
        <p:spPr>
          <a:xfrm>
            <a:off x="2260217" y="5186247"/>
            <a:ext cx="2179420" cy="954107"/>
          </a:xfrm>
          <a:prstGeom prst="rect">
            <a:avLst/>
          </a:prstGeom>
          <a:noFill/>
        </p:spPr>
        <p:txBody>
          <a:bodyPr wrap="square" rtlCol="0">
            <a:spAutoFit/>
          </a:bodyPr>
          <a:lstStyle/>
          <a:p>
            <a:r>
              <a:rPr lang="nl-NL" sz="1400" i="1" dirty="0" err="1"/>
              <a:t>Entrepreneurial</a:t>
            </a:r>
            <a:r>
              <a:rPr lang="nl-NL" sz="1400" i="1" dirty="0"/>
              <a:t> Skills</a:t>
            </a:r>
          </a:p>
          <a:p>
            <a:pPr marL="67866" indent="-67866">
              <a:buFont typeface="Arial" panose="020B0604020202020204" pitchFamily="34" charset="0"/>
              <a:buChar char="•"/>
            </a:pPr>
            <a:r>
              <a:rPr lang="nl-NL" sz="1400" dirty="0"/>
              <a:t>storyboarding/storytelling</a:t>
            </a:r>
          </a:p>
          <a:p>
            <a:pPr marL="67866" indent="-67866">
              <a:buFont typeface="Arial" panose="020B0604020202020204" pitchFamily="34" charset="0"/>
              <a:buChar char="•"/>
            </a:pPr>
            <a:r>
              <a:rPr lang="nl-NL" sz="1400" dirty="0"/>
              <a:t>salestraining (markt/klant gerichtheid)</a:t>
            </a:r>
          </a:p>
        </p:txBody>
      </p:sp>
      <p:sp>
        <p:nvSpPr>
          <p:cNvPr id="40" name="TextBox 39"/>
          <p:cNvSpPr txBox="1"/>
          <p:nvPr/>
        </p:nvSpPr>
        <p:spPr>
          <a:xfrm>
            <a:off x="4620033" y="4818218"/>
            <a:ext cx="1921318" cy="900246"/>
          </a:xfrm>
          <a:prstGeom prst="rect">
            <a:avLst/>
          </a:prstGeom>
          <a:noFill/>
        </p:spPr>
        <p:txBody>
          <a:bodyPr wrap="square" rtlCol="0">
            <a:spAutoFit/>
          </a:bodyPr>
          <a:lstStyle/>
          <a:p>
            <a:r>
              <a:rPr lang="nl-NL" sz="1050" i="1" dirty="0" err="1"/>
              <a:t>Entrepreneurial</a:t>
            </a:r>
            <a:r>
              <a:rPr lang="nl-NL" sz="1050" i="1" dirty="0"/>
              <a:t> Skills</a:t>
            </a:r>
          </a:p>
          <a:p>
            <a:pPr marL="67866" indent="-67866">
              <a:buFont typeface="Arial" panose="020B0604020202020204" pitchFamily="34" charset="0"/>
              <a:buChar char="•"/>
            </a:pPr>
            <a:r>
              <a:rPr lang="nl-NL" sz="1050" dirty="0"/>
              <a:t>plannen (</a:t>
            </a:r>
            <a:r>
              <a:rPr lang="nl-NL" sz="1050" dirty="0" err="1"/>
              <a:t>gant</a:t>
            </a:r>
            <a:r>
              <a:rPr lang="nl-NL" sz="1050" dirty="0"/>
              <a:t> </a:t>
            </a:r>
            <a:r>
              <a:rPr lang="nl-NL" sz="1050" dirty="0" err="1"/>
              <a:t>chart</a:t>
            </a:r>
            <a:r>
              <a:rPr lang="nl-NL" sz="1050" dirty="0"/>
              <a:t>, MS-Project </a:t>
            </a:r>
            <a:r>
              <a:rPr lang="nl-NL" sz="1050" dirty="0" err="1"/>
              <a:t>etc</a:t>
            </a:r>
            <a:r>
              <a:rPr lang="nl-NL" sz="1050" dirty="0"/>
              <a:t>)</a:t>
            </a:r>
          </a:p>
          <a:p>
            <a:pPr marL="67866" indent="-67866">
              <a:buFont typeface="Arial" panose="020B0604020202020204" pitchFamily="34" charset="0"/>
              <a:buChar char="•"/>
            </a:pPr>
            <a:r>
              <a:rPr lang="nl-NL" sz="1050" dirty="0"/>
              <a:t>organiseren (projectmanagement)</a:t>
            </a:r>
          </a:p>
        </p:txBody>
      </p:sp>
      <p:sp>
        <p:nvSpPr>
          <p:cNvPr id="41" name="TextBox 40"/>
          <p:cNvSpPr txBox="1"/>
          <p:nvPr/>
        </p:nvSpPr>
        <p:spPr>
          <a:xfrm>
            <a:off x="6717921" y="5448361"/>
            <a:ext cx="1941722" cy="769441"/>
          </a:xfrm>
          <a:prstGeom prst="rect">
            <a:avLst/>
          </a:prstGeom>
          <a:noFill/>
        </p:spPr>
        <p:txBody>
          <a:bodyPr wrap="square" rtlCol="0">
            <a:spAutoFit/>
          </a:bodyPr>
          <a:lstStyle/>
          <a:p>
            <a:r>
              <a:rPr lang="nl-NL" sz="1100" i="1" dirty="0" err="1"/>
              <a:t>Entrepreneurial</a:t>
            </a:r>
            <a:r>
              <a:rPr lang="nl-NL" sz="1100" i="1" dirty="0"/>
              <a:t> Skills</a:t>
            </a:r>
          </a:p>
          <a:p>
            <a:pPr marL="67866" indent="-67866">
              <a:buFont typeface="Arial" panose="020B0604020202020204" pitchFamily="34" charset="0"/>
              <a:buChar char="•"/>
            </a:pPr>
            <a:r>
              <a:rPr lang="nl-NL" sz="1100" dirty="0"/>
              <a:t>kansen zien (externe/markt gerichtheid)</a:t>
            </a:r>
          </a:p>
          <a:p>
            <a:pPr marL="67866" indent="-67866">
              <a:buFont typeface="Arial" panose="020B0604020202020204" pitchFamily="34" charset="0"/>
              <a:buChar char="•"/>
            </a:pPr>
            <a:r>
              <a:rPr lang="nl-NL" sz="1100" dirty="0"/>
              <a:t>7 hoeden van </a:t>
            </a:r>
            <a:r>
              <a:rPr lang="nl-NL" sz="1100" dirty="0" err="1"/>
              <a:t>Bono</a:t>
            </a:r>
            <a:endParaRPr lang="nl-NL" sz="1100" dirty="0"/>
          </a:p>
        </p:txBody>
      </p:sp>
      <p:sp>
        <p:nvSpPr>
          <p:cNvPr id="42" name="TextBox 41"/>
          <p:cNvSpPr txBox="1"/>
          <p:nvPr/>
        </p:nvSpPr>
        <p:spPr>
          <a:xfrm>
            <a:off x="10677060" y="5236815"/>
            <a:ext cx="1264796" cy="646331"/>
          </a:xfrm>
          <a:prstGeom prst="rect">
            <a:avLst/>
          </a:prstGeom>
          <a:noFill/>
        </p:spPr>
        <p:txBody>
          <a:bodyPr wrap="square" rtlCol="0">
            <a:spAutoFit/>
          </a:bodyPr>
          <a:lstStyle/>
          <a:p>
            <a:r>
              <a:rPr lang="nl-NL" sz="1200" i="1" dirty="0" err="1"/>
              <a:t>Entrepreneurial</a:t>
            </a:r>
            <a:r>
              <a:rPr lang="nl-NL" sz="1200" i="1" dirty="0"/>
              <a:t> Skills</a:t>
            </a:r>
          </a:p>
          <a:p>
            <a:pPr marL="64294" indent="-64294">
              <a:buFont typeface="Arial" panose="020B0604020202020204" pitchFamily="34" charset="0"/>
              <a:buChar char="•"/>
            </a:pPr>
            <a:r>
              <a:rPr lang="nl-NL" sz="1200" dirty="0"/>
              <a:t>pitch training</a:t>
            </a:r>
          </a:p>
        </p:txBody>
      </p:sp>
    </p:spTree>
    <p:extLst>
      <p:ext uri="{BB962C8B-B14F-4D97-AF65-F5344CB8AC3E}">
        <p14:creationId xmlns:p14="http://schemas.microsoft.com/office/powerpoint/2010/main" xmlns="" val="22719207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F47965E-272D-4253-8607-44880FADD6DD}"/>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xmlns="" id="{B51E6CA5-6CD4-448B-B752-3CDFF475C1B9}"/>
              </a:ext>
            </a:extLst>
          </p:cNvPr>
          <p:cNvPicPr>
            <a:picLocks noGrp="1" noChangeAspect="1"/>
          </p:cNvPicPr>
          <p:nvPr>
            <p:ph idx="1"/>
          </p:nvPr>
        </p:nvPicPr>
        <p:blipFill rotWithShape="1">
          <a:blip r:embed="rId3" cstate="print"/>
          <a:srcRect l="3885"/>
          <a:stretch/>
        </p:blipFill>
        <p:spPr>
          <a:xfrm>
            <a:off x="1407042" y="0"/>
            <a:ext cx="9324754" cy="6858000"/>
          </a:xfrm>
          <a:prstGeom prst="rect">
            <a:avLst/>
          </a:prstGeom>
        </p:spPr>
      </p:pic>
    </p:spTree>
    <p:extLst>
      <p:ext uri="{BB962C8B-B14F-4D97-AF65-F5344CB8AC3E}">
        <p14:creationId xmlns:p14="http://schemas.microsoft.com/office/powerpoint/2010/main" xmlns="" val="234629076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32598" t="12667" r="33286" b="46371"/>
          <a:stretch/>
        </p:blipFill>
        <p:spPr>
          <a:xfrm>
            <a:off x="1524000" y="0"/>
            <a:ext cx="9163050" cy="7029450"/>
          </a:xfrm>
          <a:prstGeom prst="rect">
            <a:avLst/>
          </a:prstGeom>
        </p:spPr>
      </p:pic>
      <p:sp>
        <p:nvSpPr>
          <p:cNvPr id="5" name="Rectangle 4"/>
          <p:cNvSpPr/>
          <p:nvPr/>
        </p:nvSpPr>
        <p:spPr>
          <a:xfrm>
            <a:off x="3928711" y="6216135"/>
            <a:ext cx="4353628" cy="646331"/>
          </a:xfrm>
          <a:prstGeom prst="rect">
            <a:avLst/>
          </a:prstGeom>
        </p:spPr>
        <p:txBody>
          <a:bodyPr wrap="none">
            <a:spAutoFit/>
          </a:bodyPr>
          <a:lstStyle/>
          <a:p>
            <a:r>
              <a:rPr lang="nl-NL" dirty="0">
                <a:hlinkClick r:id="rId3"/>
              </a:rPr>
              <a:t>https://vimeo.com/224441458/523b756176</a:t>
            </a:r>
            <a:endParaRPr lang="nl-NL" dirty="0"/>
          </a:p>
          <a:p>
            <a:endParaRPr lang="nl-NL" dirty="0"/>
          </a:p>
        </p:txBody>
      </p:sp>
    </p:spTree>
    <p:extLst>
      <p:ext uri="{BB962C8B-B14F-4D97-AF65-F5344CB8AC3E}">
        <p14:creationId xmlns:p14="http://schemas.microsoft.com/office/powerpoint/2010/main" xmlns="" val="195357354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86730" y="1243942"/>
            <a:ext cx="6367173" cy="4706171"/>
          </a:xfrm>
          <a:prstGeom prst="rect">
            <a:avLst/>
          </a:prstGeom>
        </p:spPr>
      </p:pic>
      <p:sp>
        <p:nvSpPr>
          <p:cNvPr id="3" name="TextBox 2"/>
          <p:cNvSpPr txBox="1"/>
          <p:nvPr/>
        </p:nvSpPr>
        <p:spPr>
          <a:xfrm>
            <a:off x="2810539" y="1440609"/>
            <a:ext cx="3259776" cy="369332"/>
          </a:xfrm>
          <a:prstGeom prst="rect">
            <a:avLst/>
          </a:prstGeom>
          <a:solidFill>
            <a:schemeClr val="bg1"/>
          </a:solidFill>
          <a:ln>
            <a:noFill/>
          </a:ln>
        </p:spPr>
        <p:txBody>
          <a:bodyPr wrap="square" rtlCol="0">
            <a:spAutoFit/>
          </a:bodyPr>
          <a:lstStyle/>
          <a:p>
            <a:endParaRPr lang="nl-NL" dirty="0"/>
          </a:p>
        </p:txBody>
      </p:sp>
      <p:sp>
        <p:nvSpPr>
          <p:cNvPr id="6" name="TextBox 5"/>
          <p:cNvSpPr txBox="1"/>
          <p:nvPr/>
        </p:nvSpPr>
        <p:spPr>
          <a:xfrm>
            <a:off x="8243777" y="5556776"/>
            <a:ext cx="1190846" cy="369332"/>
          </a:xfrm>
          <a:prstGeom prst="rect">
            <a:avLst/>
          </a:prstGeom>
          <a:solidFill>
            <a:schemeClr val="bg1"/>
          </a:solidFill>
          <a:ln>
            <a:noFill/>
          </a:ln>
        </p:spPr>
        <p:txBody>
          <a:bodyPr wrap="square" rtlCol="0">
            <a:spAutoFit/>
          </a:bodyPr>
          <a:lstStyle/>
          <a:p>
            <a:endParaRPr lang="nl-NL" dirty="0"/>
          </a:p>
        </p:txBody>
      </p:sp>
      <p:sp>
        <p:nvSpPr>
          <p:cNvPr id="7" name="Title 6"/>
          <p:cNvSpPr>
            <a:spLocks noGrp="1"/>
          </p:cNvSpPr>
          <p:nvPr>
            <p:ph type="title"/>
          </p:nvPr>
        </p:nvSpPr>
        <p:spPr>
          <a:xfrm>
            <a:off x="2706008" y="669716"/>
            <a:ext cx="4251226" cy="988691"/>
          </a:xfrm>
        </p:spPr>
        <p:txBody>
          <a:bodyPr>
            <a:normAutofit/>
          </a:bodyPr>
          <a:lstStyle/>
          <a:p>
            <a:r>
              <a:rPr lang="nl-NL" sz="5400" dirty="0">
                <a:latin typeface="Agency FB" panose="020B0503020202020204" pitchFamily="34" charset="0"/>
              </a:rPr>
              <a:t>Jaar 4: </a:t>
            </a:r>
            <a:r>
              <a:rPr lang="nl-NL" sz="5400" b="1" dirty="0" err="1">
                <a:latin typeface="Agency FB" panose="020B0503020202020204" pitchFamily="34" charset="0"/>
              </a:rPr>
              <a:t>Scale</a:t>
            </a:r>
            <a:r>
              <a:rPr lang="nl-NL" sz="5400" b="1" dirty="0">
                <a:latin typeface="Agency FB" panose="020B0503020202020204" pitchFamily="34" charset="0"/>
              </a:rPr>
              <a:t> up</a:t>
            </a:r>
          </a:p>
        </p:txBody>
      </p:sp>
    </p:spTree>
    <p:extLst>
      <p:ext uri="{BB962C8B-B14F-4D97-AF65-F5344CB8AC3E}">
        <p14:creationId xmlns:p14="http://schemas.microsoft.com/office/powerpoint/2010/main" xmlns="" val="2536753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4018" t="28938" r="19068" b="61912"/>
          <a:stretch/>
        </p:blipFill>
        <p:spPr bwMode="auto">
          <a:xfrm>
            <a:off x="1524001"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5858" t="14207" r="10776" b="15362"/>
          <a:stretch/>
        </p:blipFill>
        <p:spPr bwMode="auto">
          <a:xfrm>
            <a:off x="3273793" y="0"/>
            <a:ext cx="5644414"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1524000" y="4949320"/>
            <a:ext cx="4412514" cy="830997"/>
          </a:xfrm>
          <a:prstGeom prst="rect">
            <a:avLst/>
          </a:prstGeom>
        </p:spPr>
        <p:txBody>
          <a:bodyPr wrap="square">
            <a:spAutoFit/>
          </a:bodyPr>
          <a:lstStyle/>
          <a:p>
            <a:pPr algn="ctr"/>
            <a:r>
              <a:rPr lang="nl-NL" sz="2400" spc="300" dirty="0">
                <a:solidFill>
                  <a:schemeClr val="bg1"/>
                </a:solidFill>
                <a:latin typeface="Segoe UI Semilight" panose="020B0402040204020203" pitchFamily="34" charset="0"/>
                <a:ea typeface="Dotum" panose="020B0600000101010101" pitchFamily="34" charset="-127"/>
                <a:cs typeface="Segoe UI Semilight" panose="020B0402040204020203" pitchFamily="34" charset="0"/>
              </a:rPr>
              <a:t>AFSTUDEERRICHTING</a:t>
            </a:r>
            <a:br>
              <a:rPr lang="nl-NL" sz="2400" spc="300" dirty="0">
                <a:solidFill>
                  <a:schemeClr val="bg1"/>
                </a:solidFill>
                <a:latin typeface="Segoe UI Semilight" panose="020B0402040204020203" pitchFamily="34" charset="0"/>
                <a:ea typeface="Dotum" panose="020B0600000101010101" pitchFamily="34" charset="-127"/>
                <a:cs typeface="Segoe UI Semilight" panose="020B0402040204020203" pitchFamily="34" charset="0"/>
              </a:rPr>
            </a:br>
            <a:r>
              <a:rPr lang="nl-NL" sz="2400" spc="300" dirty="0">
                <a:solidFill>
                  <a:schemeClr val="bg1"/>
                </a:solidFill>
                <a:latin typeface="Segoe UI Semilight" panose="020B0402040204020203" pitchFamily="34" charset="0"/>
                <a:ea typeface="Dotum" panose="020B0600000101010101" pitchFamily="34" charset="-127"/>
                <a:cs typeface="Segoe UI Semilight" panose="020B0402040204020203" pitchFamily="34" charset="0"/>
              </a:rPr>
              <a:t>ONDERNEMEN</a:t>
            </a:r>
          </a:p>
        </p:txBody>
      </p:sp>
    </p:spTree>
    <p:extLst>
      <p:ext uri="{BB962C8B-B14F-4D97-AF65-F5344CB8AC3E}">
        <p14:creationId xmlns:p14="http://schemas.microsoft.com/office/powerpoint/2010/main" xmlns="" val="368652230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A504C314-1392-46FC-A346-DDDA6DB5000D}"/>
              </a:ext>
            </a:extLst>
          </p:cNvPr>
          <p:cNvSpPr txBox="1"/>
          <p:nvPr/>
        </p:nvSpPr>
        <p:spPr>
          <a:xfrm rot="20489333">
            <a:off x="2356272" y="1031777"/>
            <a:ext cx="6445382" cy="3785652"/>
          </a:xfrm>
          <a:prstGeom prst="rect">
            <a:avLst/>
          </a:prstGeom>
          <a:noFill/>
        </p:spPr>
        <p:txBody>
          <a:bodyPr wrap="square" rtlCol="0">
            <a:spAutoFit/>
          </a:bodyPr>
          <a:lstStyle/>
          <a:p>
            <a:r>
              <a:rPr lang="nl-NL" sz="4000" b="1" dirty="0">
                <a:solidFill>
                  <a:srgbClr val="002060"/>
                </a:solidFill>
                <a:latin typeface="Goudy Stout" panose="0202090407030B020401" pitchFamily="18" charset="0"/>
              </a:rPr>
              <a:t>Bedankt</a:t>
            </a:r>
          </a:p>
          <a:p>
            <a:endParaRPr lang="nl-NL" sz="4000" b="1" dirty="0">
              <a:solidFill>
                <a:srgbClr val="002060"/>
              </a:solidFill>
              <a:latin typeface="Goudy Stout" panose="0202090407030B020401" pitchFamily="18" charset="0"/>
            </a:endParaRPr>
          </a:p>
          <a:p>
            <a:r>
              <a:rPr lang="nl-NL" sz="4000" b="1" dirty="0" err="1">
                <a:solidFill>
                  <a:srgbClr val="002060"/>
                </a:solidFill>
                <a:latin typeface="Goudy Stout" panose="0202090407030B020401" pitchFamily="18" charset="0"/>
              </a:rPr>
              <a:t>Kittos</a:t>
            </a:r>
            <a:endParaRPr lang="nl-NL" sz="4000" b="1" dirty="0">
              <a:solidFill>
                <a:srgbClr val="002060"/>
              </a:solidFill>
              <a:latin typeface="Goudy Stout" panose="0202090407030B020401" pitchFamily="18" charset="0"/>
            </a:endParaRPr>
          </a:p>
          <a:p>
            <a:endParaRPr lang="nl-NL" sz="4000" b="1" dirty="0">
              <a:solidFill>
                <a:srgbClr val="002060"/>
              </a:solidFill>
              <a:latin typeface="Goudy Stout" panose="0202090407030B020401" pitchFamily="18" charset="0"/>
            </a:endParaRPr>
          </a:p>
          <a:p>
            <a:r>
              <a:rPr lang="nl-NL" sz="4000" b="1" dirty="0" err="1">
                <a:solidFill>
                  <a:srgbClr val="002060"/>
                </a:solidFill>
                <a:latin typeface="Goudy Stout" panose="0202090407030B020401" pitchFamily="18" charset="0"/>
              </a:rPr>
              <a:t>Terima</a:t>
            </a:r>
            <a:r>
              <a:rPr lang="nl-NL" sz="4000" b="1" dirty="0">
                <a:solidFill>
                  <a:srgbClr val="002060"/>
                </a:solidFill>
                <a:latin typeface="Goudy Stout" panose="0202090407030B020401" pitchFamily="18" charset="0"/>
              </a:rPr>
              <a:t> Kasih</a:t>
            </a:r>
          </a:p>
        </p:txBody>
      </p:sp>
      <p:sp>
        <p:nvSpPr>
          <p:cNvPr id="3" name="TextBox 2"/>
          <p:cNvSpPr txBox="1"/>
          <p:nvPr/>
        </p:nvSpPr>
        <p:spPr>
          <a:xfrm>
            <a:off x="7830355" y="2240924"/>
            <a:ext cx="3747752" cy="1200329"/>
          </a:xfrm>
          <a:prstGeom prst="rect">
            <a:avLst/>
          </a:prstGeom>
          <a:noFill/>
        </p:spPr>
        <p:txBody>
          <a:bodyPr wrap="square" rtlCol="0">
            <a:spAutoFit/>
          </a:bodyPr>
          <a:lstStyle/>
          <a:p>
            <a:r>
              <a:rPr lang="nl-NL" dirty="0" smtClean="0"/>
              <a:t>De video is te vinden op:</a:t>
            </a:r>
          </a:p>
          <a:p>
            <a:r>
              <a:rPr lang="nl-NL" dirty="0" smtClean="0">
                <a:hlinkClick r:id="rId2"/>
              </a:rPr>
              <a:t>https</a:t>
            </a:r>
            <a:r>
              <a:rPr lang="nl-NL">
                <a:hlinkClick r:id="rId2"/>
              </a:rPr>
              <a:t>://</a:t>
            </a:r>
            <a:r>
              <a:rPr lang="nl-NL" smtClean="0">
                <a:hlinkClick r:id="rId2"/>
              </a:rPr>
              <a:t>vimeo.com/224441458/523b756176</a:t>
            </a:r>
            <a:endParaRPr lang="nl-NL" smtClean="0"/>
          </a:p>
          <a:p>
            <a:endParaRPr lang="nl-NL" dirty="0" smtClean="0"/>
          </a:p>
        </p:txBody>
      </p:sp>
    </p:spTree>
    <p:extLst>
      <p:ext uri="{BB962C8B-B14F-4D97-AF65-F5344CB8AC3E}">
        <p14:creationId xmlns:p14="http://schemas.microsoft.com/office/powerpoint/2010/main" xmlns="" val="3421352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6EC24CE9-1534-4184-9765-E60E9262FA80}"/>
              </a:ext>
            </a:extLst>
          </p:cNvPr>
          <p:cNvSpPr txBox="1"/>
          <p:nvPr/>
        </p:nvSpPr>
        <p:spPr>
          <a:xfrm>
            <a:off x="2284470" y="1492963"/>
            <a:ext cx="8058616" cy="4031873"/>
          </a:xfrm>
          <a:prstGeom prst="rect">
            <a:avLst/>
          </a:prstGeom>
          <a:noFill/>
        </p:spPr>
        <p:txBody>
          <a:bodyPr wrap="none" rtlCol="0">
            <a:spAutoFit/>
          </a:bodyPr>
          <a:lstStyle/>
          <a:p>
            <a:r>
              <a:rPr lang="nl-NL" sz="2000" b="1" dirty="0">
                <a:latin typeface="Comic Sans MS" panose="030F0702030302020204" pitchFamily="66" charset="0"/>
              </a:rPr>
              <a:t>Erik Hendriks</a:t>
            </a:r>
          </a:p>
          <a:p>
            <a:r>
              <a:rPr lang="nl-NL" sz="2000" b="1" dirty="0">
                <a:latin typeface="Comic Sans MS" panose="030F0702030302020204" pitchFamily="66" charset="0"/>
              </a:rPr>
              <a:t>Hogeschool Inholland</a:t>
            </a:r>
          </a:p>
          <a:p>
            <a:r>
              <a:rPr lang="nl-NL" sz="2000" b="1" dirty="0">
                <a:latin typeface="Comic Sans MS" panose="030F0702030302020204" pitchFamily="66" charset="0"/>
              </a:rPr>
              <a:t>Docent Business Studies Afstudeerrichting Ondernemen</a:t>
            </a:r>
          </a:p>
          <a:p>
            <a:endParaRPr lang="nl-NL" sz="2000" b="1" dirty="0">
              <a:latin typeface="Comic Sans MS" panose="030F0702030302020204" pitchFamily="66" charset="0"/>
            </a:endParaRPr>
          </a:p>
          <a:p>
            <a:r>
              <a:rPr lang="nl-NL" sz="2000" b="1" dirty="0">
                <a:latin typeface="Comic Sans MS" panose="030F0702030302020204" pitchFamily="66" charset="0"/>
              </a:rPr>
              <a:t>Projectleider   EU-</a:t>
            </a:r>
            <a:r>
              <a:rPr lang="nl-NL" sz="2000" b="1" dirty="0" err="1">
                <a:latin typeface="Comic Sans MS" panose="030F0702030302020204" pitchFamily="66" charset="0"/>
              </a:rPr>
              <a:t>Indonesie</a:t>
            </a:r>
            <a:r>
              <a:rPr lang="nl-NL" sz="2000" b="1" dirty="0">
                <a:latin typeface="Comic Sans MS" panose="030F0702030302020204" pitchFamily="66" charset="0"/>
              </a:rPr>
              <a:t>    Onderwijsontwikkeling </a:t>
            </a:r>
          </a:p>
          <a:p>
            <a:endParaRPr lang="nl-NL" sz="2000" b="1" dirty="0">
              <a:latin typeface="Comic Sans MS" panose="030F0702030302020204" pitchFamily="66" charset="0"/>
            </a:endParaRPr>
          </a:p>
          <a:p>
            <a:r>
              <a:rPr lang="nl-NL" sz="2000" b="1" dirty="0">
                <a:latin typeface="Comic Sans MS" panose="030F0702030302020204" pitchFamily="66" charset="0"/>
              </a:rPr>
              <a:t>Accreditatiecommissie Ondernemerschap en Retail Management</a:t>
            </a:r>
          </a:p>
          <a:p>
            <a:endParaRPr lang="nl-NL" sz="2000" b="1" dirty="0">
              <a:latin typeface="Comic Sans MS" panose="030F0702030302020204" pitchFamily="66" charset="0"/>
            </a:endParaRPr>
          </a:p>
          <a:p>
            <a:r>
              <a:rPr lang="nl-NL" sz="2000" b="1" dirty="0">
                <a:latin typeface="Comic Sans MS" panose="030F0702030302020204" pitchFamily="66" charset="0"/>
              </a:rPr>
              <a:t>Werkzaam geweest als:</a:t>
            </a:r>
          </a:p>
          <a:p>
            <a:r>
              <a:rPr lang="nl-NL" sz="2000" b="1" dirty="0">
                <a:latin typeface="Comic Sans MS" panose="030F0702030302020204" pitchFamily="66" charset="0"/>
              </a:rPr>
              <a:t>docent Ondernemerschap Turku </a:t>
            </a:r>
            <a:r>
              <a:rPr lang="nl-NL" sz="2000" b="1" dirty="0" err="1">
                <a:latin typeface="Comic Sans MS" panose="030F0702030302020204" pitchFamily="66" charset="0"/>
              </a:rPr>
              <a:t>Amk</a:t>
            </a:r>
            <a:r>
              <a:rPr lang="nl-NL" sz="2000" b="1" dirty="0">
                <a:latin typeface="Comic Sans MS" panose="030F0702030302020204" pitchFamily="66" charset="0"/>
              </a:rPr>
              <a:t> Finland </a:t>
            </a:r>
          </a:p>
          <a:p>
            <a:r>
              <a:rPr lang="nl-NL" sz="2000" b="1" dirty="0">
                <a:latin typeface="Comic Sans MS" panose="030F0702030302020204" pitchFamily="66" charset="0"/>
              </a:rPr>
              <a:t>Consultant Onderwijsvernieuwing UNM Malang </a:t>
            </a:r>
            <a:r>
              <a:rPr lang="nl-NL" sz="2000" b="1" dirty="0" err="1">
                <a:latin typeface="Comic Sans MS" panose="030F0702030302020204" pitchFamily="66" charset="0"/>
              </a:rPr>
              <a:t>Indonesie</a:t>
            </a:r>
            <a:endParaRPr lang="nl-NL" sz="2000" b="1" dirty="0">
              <a:latin typeface="Comic Sans MS" panose="030F0702030302020204" pitchFamily="66" charset="0"/>
            </a:endParaRPr>
          </a:p>
          <a:p>
            <a:endParaRPr lang="nl-NL" dirty="0"/>
          </a:p>
          <a:p>
            <a:endParaRPr lang="nl-NL" dirty="0"/>
          </a:p>
        </p:txBody>
      </p:sp>
    </p:spTree>
    <p:extLst>
      <p:ext uri="{BB962C8B-B14F-4D97-AF65-F5344CB8AC3E}">
        <p14:creationId xmlns:p14="http://schemas.microsoft.com/office/powerpoint/2010/main" xmlns="" val="32943515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DB5C2EBE-DF23-4ED5-BEB0-9588BF7E5DCD}"/>
              </a:ext>
            </a:extLst>
          </p:cNvPr>
          <p:cNvSpPr txBox="1"/>
          <p:nvPr/>
        </p:nvSpPr>
        <p:spPr>
          <a:xfrm>
            <a:off x="2646381" y="1549101"/>
            <a:ext cx="5510996" cy="2585323"/>
          </a:xfrm>
          <a:prstGeom prst="rect">
            <a:avLst/>
          </a:prstGeom>
          <a:noFill/>
        </p:spPr>
        <p:txBody>
          <a:bodyPr wrap="none" rtlCol="0">
            <a:spAutoFit/>
          </a:bodyPr>
          <a:lstStyle/>
          <a:p>
            <a:r>
              <a:rPr lang="nl-NL" sz="5400" b="1" dirty="0"/>
              <a:t>Ondernemen </a:t>
            </a:r>
          </a:p>
          <a:p>
            <a:r>
              <a:rPr lang="nl-NL" sz="5400" b="1" dirty="0"/>
              <a:t>Ondernemend</a:t>
            </a:r>
          </a:p>
          <a:p>
            <a:r>
              <a:rPr lang="nl-NL" sz="5400" b="1" dirty="0"/>
              <a:t>Ondernemerschap</a:t>
            </a:r>
          </a:p>
        </p:txBody>
      </p:sp>
    </p:spTree>
    <p:extLst>
      <p:ext uri="{BB962C8B-B14F-4D97-AF65-F5344CB8AC3E}">
        <p14:creationId xmlns:p14="http://schemas.microsoft.com/office/powerpoint/2010/main" xmlns="" val="53784010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5903" y="233319"/>
            <a:ext cx="12068432" cy="6307524"/>
          </a:xfrm>
        </p:spPr>
      </p:pic>
    </p:spTree>
    <p:extLst>
      <p:ext uri="{BB962C8B-B14F-4D97-AF65-F5344CB8AC3E}">
        <p14:creationId xmlns:p14="http://schemas.microsoft.com/office/powerpoint/2010/main" xmlns="" val="236710310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nl-NL" dirty="0"/>
          </a:p>
        </p:txBody>
      </p:sp>
      <p:sp>
        <p:nvSpPr>
          <p:cNvPr id="3" name="Subtitle 2"/>
          <p:cNvSpPr>
            <a:spLocks noGrp="1"/>
          </p:cNvSpPr>
          <p:nvPr>
            <p:ph type="subTitle" idx="1"/>
          </p:nvPr>
        </p:nvSpPr>
        <p:spPr/>
        <p:txBody>
          <a:bodyPr/>
          <a:lstStyle/>
          <a:p>
            <a:endParaRPr lang="nl-NL"/>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2195" y="176148"/>
            <a:ext cx="8657968" cy="6851780"/>
          </a:xfrm>
          <a:prstGeom prst="rect">
            <a:avLst/>
          </a:prstGeom>
        </p:spPr>
      </p:pic>
    </p:spTree>
    <p:extLst>
      <p:ext uri="{BB962C8B-B14F-4D97-AF65-F5344CB8AC3E}">
        <p14:creationId xmlns:p14="http://schemas.microsoft.com/office/powerpoint/2010/main" xmlns="" val="339097903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337AFFD8-DD6F-4106-B71B-1656676CFB65}"/>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saturation sat="0"/>
                    </a14:imgEffect>
                  </a14:imgLayer>
                </a14:imgProps>
              </a:ext>
            </a:extLst>
          </a:blip>
          <a:stretch>
            <a:fillRect/>
          </a:stretch>
        </p:blipFill>
        <p:spPr>
          <a:xfrm>
            <a:off x="1523999" y="212661"/>
            <a:ext cx="4369982" cy="3035985"/>
          </a:xfrm>
          <a:prstGeom prst="rect">
            <a:avLst/>
          </a:prstGeom>
        </p:spPr>
      </p:pic>
      <p:pic>
        <p:nvPicPr>
          <p:cNvPr id="5" name="Afbeelding 4">
            <a:extLst>
              <a:ext uri="{FF2B5EF4-FFF2-40B4-BE49-F238E27FC236}">
                <a16:creationId xmlns:a16="http://schemas.microsoft.com/office/drawing/2014/main" xmlns="" id="{8701F0FC-CB5C-41F0-803C-F7D521391E31}"/>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saturation sat="0"/>
                    </a14:imgEffect>
                  </a14:imgLayer>
                </a14:imgProps>
              </a:ext>
            </a:extLst>
          </a:blip>
          <a:srcRect r="29245"/>
          <a:stretch/>
        </p:blipFill>
        <p:spPr>
          <a:xfrm>
            <a:off x="5461836" y="3449867"/>
            <a:ext cx="5206165" cy="3035985"/>
          </a:xfrm>
          <a:prstGeom prst="rect">
            <a:avLst/>
          </a:prstGeom>
        </p:spPr>
      </p:pic>
      <p:pic>
        <p:nvPicPr>
          <p:cNvPr id="6" name="Afbeelding 5">
            <a:extLst>
              <a:ext uri="{FF2B5EF4-FFF2-40B4-BE49-F238E27FC236}">
                <a16:creationId xmlns:a16="http://schemas.microsoft.com/office/drawing/2014/main" xmlns="" id="{E5E26DEC-36E7-45D5-B100-A5F77EF4A28D}"/>
              </a:ext>
            </a:extLst>
          </p:cNvPr>
          <p:cNvPicPr>
            <a:picLocks noChangeAspect="1"/>
          </p:cNvPicPr>
          <p:nvPr/>
        </p:nvPicPr>
        <p:blipFill>
          <a:blip r:embed="rId7" cstate="print"/>
          <a:stretch>
            <a:fillRect/>
          </a:stretch>
        </p:blipFill>
        <p:spPr>
          <a:xfrm>
            <a:off x="6106633" y="212661"/>
            <a:ext cx="4521426" cy="3035985"/>
          </a:xfrm>
          <a:prstGeom prst="rect">
            <a:avLst/>
          </a:prstGeom>
          <a:solidFill>
            <a:schemeClr val="bg1"/>
          </a:solidFill>
        </p:spPr>
      </p:pic>
      <p:sp>
        <p:nvSpPr>
          <p:cNvPr id="7" name="Rechthoek 6">
            <a:extLst>
              <a:ext uri="{FF2B5EF4-FFF2-40B4-BE49-F238E27FC236}">
                <a16:creationId xmlns:a16="http://schemas.microsoft.com/office/drawing/2014/main" xmlns="" id="{514BAD54-2ED6-4373-A703-98623DC22317}"/>
              </a:ext>
            </a:extLst>
          </p:cNvPr>
          <p:cNvSpPr/>
          <p:nvPr/>
        </p:nvSpPr>
        <p:spPr>
          <a:xfrm>
            <a:off x="9140858" y="1801665"/>
            <a:ext cx="1527142" cy="153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xmlns="" id="{8D0FB044-9670-416F-9699-59F8C14D17DC}"/>
              </a:ext>
            </a:extLst>
          </p:cNvPr>
          <p:cNvPicPr>
            <a:picLocks noChangeAspect="1"/>
          </p:cNvPicPr>
          <p:nvPr/>
        </p:nvPicPr>
        <p:blipFill>
          <a:blip r:embed="rId8" cstate="print">
            <a:extLst>
              <a:ext uri="{BEBA8EAE-BF5A-486C-A8C5-ECC9F3942E4B}">
                <a14:imgProps xmlns:a14="http://schemas.microsoft.com/office/drawing/2010/main" xmlns="">
                  <a14:imgLayer r:embed="rId9">
                    <a14:imgEffect>
                      <a14:sharpenSoften amount="50000"/>
                    </a14:imgEffect>
                    <a14:imgEffect>
                      <a14:saturation sat="0"/>
                    </a14:imgEffect>
                  </a14:imgLayer>
                </a14:imgProps>
              </a:ext>
            </a:extLst>
          </a:blip>
          <a:stretch>
            <a:fillRect/>
          </a:stretch>
        </p:blipFill>
        <p:spPr>
          <a:xfrm>
            <a:off x="1524000" y="3419581"/>
            <a:ext cx="4497573" cy="3066270"/>
          </a:xfrm>
          <a:prstGeom prst="rect">
            <a:avLst/>
          </a:prstGeom>
        </p:spPr>
      </p:pic>
    </p:spTree>
    <p:extLst>
      <p:ext uri="{BB962C8B-B14F-4D97-AF65-F5344CB8AC3E}">
        <p14:creationId xmlns:p14="http://schemas.microsoft.com/office/powerpoint/2010/main" xmlns="" val="212783631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72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1524001" y="1"/>
            <a:ext cx="4579495" cy="3540374"/>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xmlns="">
                  <a14:imgLayer r:embed="rId5">
                    <a14:imgEffect>
                      <a14:saturation sat="0"/>
                    </a14:imgEffect>
                    <a14:imgEffect>
                      <a14:brightnessContrast bright="20000" contrast="40000"/>
                    </a14:imgEffect>
                  </a14:imgLayer>
                </a14:imgProps>
              </a:ext>
              <a:ext uri="{28A0092B-C50C-407E-A947-70E740481C1C}">
                <a14:useLocalDpi xmlns:a14="http://schemas.microsoft.com/office/drawing/2010/main" xmlns="" val="0"/>
              </a:ext>
            </a:extLst>
          </a:blip>
          <a:srcRect l="8352" r="6835"/>
          <a:stretch/>
        </p:blipFill>
        <p:spPr>
          <a:xfrm>
            <a:off x="6110990" y="1"/>
            <a:ext cx="4557010" cy="354037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524001" y="3485214"/>
            <a:ext cx="4563183" cy="337278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071642" y="3692677"/>
            <a:ext cx="4596359" cy="3013023"/>
          </a:xfrm>
          <a:prstGeom prst="rect">
            <a:avLst/>
          </a:prstGeom>
        </p:spPr>
      </p:pic>
      <p:sp>
        <p:nvSpPr>
          <p:cNvPr id="4" name="TextBox 3"/>
          <p:cNvSpPr txBox="1"/>
          <p:nvPr/>
        </p:nvSpPr>
        <p:spPr>
          <a:xfrm>
            <a:off x="5421444" y="6385810"/>
            <a:ext cx="757003"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xmlns="" val="215178456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l_fi" descr="http://thekingfishway.com/storage/KF%20Business%20Plan.jpg?__SQUARESPACE_CACHEVERSION=127281146872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0"/>
            <a:ext cx="9144000" cy="6858000"/>
          </a:xfrm>
          <a:prstGeom prst="rect">
            <a:avLst/>
          </a:prstGeom>
          <a:noFill/>
          <a:ln>
            <a:noFill/>
          </a:ln>
        </p:spPr>
      </p:pic>
    </p:spTree>
    <p:extLst>
      <p:ext uri="{BB962C8B-B14F-4D97-AF65-F5344CB8AC3E}">
        <p14:creationId xmlns:p14="http://schemas.microsoft.com/office/powerpoint/2010/main" xmlns="" val="246806729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33175" t="24885" r="13054" b="24588"/>
          <a:stretch/>
        </p:blipFill>
        <p:spPr>
          <a:xfrm>
            <a:off x="208549" y="0"/>
            <a:ext cx="11710736" cy="6877430"/>
          </a:xfrm>
          <a:prstGeom prst="rect">
            <a:avLst/>
          </a:prstGeom>
        </p:spPr>
      </p:pic>
    </p:spTree>
    <p:extLst>
      <p:ext uri="{BB962C8B-B14F-4D97-AF65-F5344CB8AC3E}">
        <p14:creationId xmlns:p14="http://schemas.microsoft.com/office/powerpoint/2010/main" xmlns="" val="15543555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1206</Words>
  <Application>Microsoft Office PowerPoint</Application>
  <PresentationFormat>Aangepast</PresentationFormat>
  <Paragraphs>429</Paragraphs>
  <Slides>18</Slides>
  <Notes>6</Notes>
  <HiddenSlides>2</HiddenSlides>
  <MMClips>1</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Office Theme</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Jaar 4: Scale up</vt:lpstr>
      <vt:lpstr>Dia 17</vt:lpstr>
      <vt:lpstr>Dia 18</vt:lpstr>
    </vt:vector>
  </TitlesOfParts>
  <Company>Hogeschool Inholland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Hendriks, Erik</dc:creator>
  <cp:lastModifiedBy>Jeannet</cp:lastModifiedBy>
  <cp:revision>11</cp:revision>
  <dcterms:created xsi:type="dcterms:W3CDTF">2018-11-06T15:54:52Z</dcterms:created>
  <dcterms:modified xsi:type="dcterms:W3CDTF">2018-11-18T10:12:57Z</dcterms:modified>
</cp:coreProperties>
</file>