
<file path=[Content_Types].xml><?xml version="1.0" encoding="utf-8"?>
<Types xmlns="http://schemas.openxmlformats.org/package/2006/content-types">
  <Default Extension="png" ContentType="image/png"/>
  <Default Extension="vsd" ContentType="application/vnd.visio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57" r:id="rId2"/>
    <p:sldId id="311" r:id="rId3"/>
    <p:sldId id="312" r:id="rId4"/>
    <p:sldId id="300" r:id="rId5"/>
    <p:sldId id="301" r:id="rId6"/>
    <p:sldId id="302" r:id="rId7"/>
    <p:sldId id="303" r:id="rId8"/>
    <p:sldId id="304" r:id="rId9"/>
    <p:sldId id="305" r:id="rId10"/>
    <p:sldId id="306" r:id="rId11"/>
    <p:sldId id="307" r:id="rId12"/>
    <p:sldId id="308" r:id="rId13"/>
    <p:sldId id="298" r:id="rId14"/>
    <p:sldId id="299" r:id="rId15"/>
    <p:sldId id="258" r:id="rId16"/>
    <p:sldId id="288" r:id="rId17"/>
    <p:sldId id="294" r:id="rId18"/>
    <p:sldId id="309" r:id="rId19"/>
    <p:sldId id="310" r:id="rId20"/>
    <p:sldId id="296" r:id="rId21"/>
    <p:sldId id="290" r:id="rId22"/>
    <p:sldId id="263" r:id="rId23"/>
    <p:sldId id="269" r:id="rId24"/>
    <p:sldId id="270" r:id="rId25"/>
    <p:sldId id="268" r:id="rId26"/>
    <p:sldId id="289" r:id="rId27"/>
    <p:sldId id="292" r:id="rId28"/>
    <p:sldId id="293" r:id="rId29"/>
    <p:sldId id="313" r:id="rId30"/>
    <p:sldId id="314" r:id="rId31"/>
    <p:sldId id="315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snj" initials="j" lastIdx="1" clrIdx="0">
    <p:extLst>
      <p:ext uri="{19B8F6BF-5375-455C-9EA6-DF929625EA0E}">
        <p15:presenceInfo xmlns:p15="http://schemas.microsoft.com/office/powerpoint/2012/main" userId="jsnj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 showGuides="1">
      <p:cViewPr varScale="1">
        <p:scale>
          <a:sx n="89" d="100"/>
          <a:sy n="89" d="100"/>
        </p:scale>
        <p:origin x="466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4F1ACB-24A0-468A-89DC-85B2D8464753}" type="datetimeFigureOut">
              <a:rPr lang="nl-NL" smtClean="0"/>
              <a:t>20-3-2018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1C228A-CE19-4C38-9290-684415102E1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376637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F69ABD-88EC-8842-8701-D3765EAD0A9A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122505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F69ABD-88EC-8842-8701-D3765EAD0A9A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922922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4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558FE-62E0-49EB-B75F-F9F3A4774267}" type="datetimeFigureOut">
              <a:rPr lang="nl-NL" smtClean="0"/>
              <a:t>20-3-2018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56C28-834B-4F86-8568-C0286850820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346579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558FE-62E0-49EB-B75F-F9F3A4774267}" type="datetimeFigureOut">
              <a:rPr lang="nl-NL" smtClean="0"/>
              <a:t>20-3-2018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56C28-834B-4F86-8568-C0286850820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846932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558FE-62E0-49EB-B75F-F9F3A4774267}" type="datetimeFigureOut">
              <a:rPr lang="nl-NL" smtClean="0"/>
              <a:t>20-3-2018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56C28-834B-4F86-8568-C0286850820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302072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dia"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hthoek 46"/>
          <p:cNvSpPr/>
          <p:nvPr userDrawn="1"/>
        </p:nvSpPr>
        <p:spPr>
          <a:xfrm>
            <a:off x="1" y="6356352"/>
            <a:ext cx="12192000" cy="5016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0" name="Afbeelding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9683" y="6392268"/>
            <a:ext cx="2322370" cy="465732"/>
          </a:xfrm>
          <a:prstGeom prst="rect">
            <a:avLst/>
          </a:prstGeom>
        </p:spPr>
      </p:pic>
      <p:sp>
        <p:nvSpPr>
          <p:cNvPr id="11" name="Tekstvak 10"/>
          <p:cNvSpPr txBox="1"/>
          <p:nvPr userDrawn="1"/>
        </p:nvSpPr>
        <p:spPr>
          <a:xfrm>
            <a:off x="-35589" y="6502023"/>
            <a:ext cx="196527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1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powered</a:t>
            </a:r>
            <a:r>
              <a:rPr lang="nl-NL" sz="1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1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</a:t>
            </a:r>
            <a:endParaRPr lang="nl-NL" sz="1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Afbeelding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307" y="2313819"/>
            <a:ext cx="2877312" cy="2883310"/>
          </a:xfrm>
          <a:prstGeom prst="rect">
            <a:avLst/>
          </a:prstGeom>
        </p:spPr>
      </p:pic>
      <p:sp>
        <p:nvSpPr>
          <p:cNvPr id="14" name="Rechthoek 13"/>
          <p:cNvSpPr/>
          <p:nvPr userDrawn="1"/>
        </p:nvSpPr>
        <p:spPr>
          <a:xfrm>
            <a:off x="5388357" y="2317129"/>
            <a:ext cx="2880000" cy="2880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Afbeelding 4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4"/>
          <a:stretch/>
        </p:blipFill>
        <p:spPr>
          <a:xfrm>
            <a:off x="5436877" y="2844363"/>
            <a:ext cx="2821715" cy="1822222"/>
          </a:xfrm>
          <a:prstGeom prst="rect">
            <a:avLst/>
          </a:prstGeom>
        </p:spPr>
      </p:pic>
      <p:sp>
        <p:nvSpPr>
          <p:cNvPr id="16" name="Rechthoek 15"/>
          <p:cNvSpPr/>
          <p:nvPr userDrawn="1"/>
        </p:nvSpPr>
        <p:spPr>
          <a:xfrm>
            <a:off x="8736495" y="2317129"/>
            <a:ext cx="2880000" cy="28800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9" name="Rechthoek 18"/>
          <p:cNvSpPr/>
          <p:nvPr userDrawn="1"/>
        </p:nvSpPr>
        <p:spPr>
          <a:xfrm>
            <a:off x="8736495" y="2313819"/>
            <a:ext cx="2880000" cy="111569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r"/>
            <a:r>
              <a:rPr lang="nl-NL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KennisDC Logistiek Gelderland</a:t>
            </a:r>
          </a:p>
          <a:p>
            <a:pPr lvl="0" algn="r">
              <a:spcBef>
                <a:spcPts val="300"/>
              </a:spcBef>
            </a:pPr>
            <a:r>
              <a:rPr lang="nl-NL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Ruitenberglaan 31 6826 CC Arnhem</a:t>
            </a:r>
          </a:p>
          <a:p>
            <a:pPr lvl="0" algn="r"/>
            <a:r>
              <a:rPr lang="nl-NL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026-3691789</a:t>
            </a:r>
          </a:p>
          <a:p>
            <a:pPr lvl="0" algn="r"/>
            <a:r>
              <a:rPr lang="nl-NL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www.kennisdclogistiek.nl</a:t>
            </a:r>
          </a:p>
          <a:p>
            <a:pPr lvl="0" algn="r"/>
            <a:r>
              <a:rPr lang="nl-NL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KennisDCLogistiekGLD@han.n</a:t>
            </a:r>
            <a:r>
              <a:rPr lang="nl-NL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</a:p>
        </p:txBody>
      </p:sp>
      <p:sp>
        <p:nvSpPr>
          <p:cNvPr id="20" name="Tekstvak 19"/>
          <p:cNvSpPr txBox="1"/>
          <p:nvPr userDrawn="1"/>
        </p:nvSpPr>
        <p:spPr>
          <a:xfrm>
            <a:off x="9667251" y="4418709"/>
            <a:ext cx="19878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0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volg ons op</a:t>
            </a:r>
            <a:endParaRPr lang="nl-NL" sz="10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Afbeelding 20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6579" y="4666585"/>
            <a:ext cx="304197" cy="304197"/>
          </a:xfrm>
          <a:prstGeom prst="rect">
            <a:avLst/>
          </a:prstGeom>
        </p:spPr>
      </p:pic>
      <p:pic>
        <p:nvPicPr>
          <p:cNvPr id="22" name="Afbeelding 21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1448" y="4664782"/>
            <a:ext cx="306000" cy="306000"/>
          </a:xfrm>
          <a:prstGeom prst="rect">
            <a:avLst/>
          </a:prstGeom>
        </p:spPr>
      </p:pic>
      <p:pic>
        <p:nvPicPr>
          <p:cNvPr id="23" name="Afbeelding 22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8120" y="4665683"/>
            <a:ext cx="306000" cy="30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21153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393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dia"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hthoek 46"/>
          <p:cNvSpPr/>
          <p:nvPr userDrawn="1"/>
        </p:nvSpPr>
        <p:spPr>
          <a:xfrm>
            <a:off x="1" y="6356352"/>
            <a:ext cx="12192000" cy="5016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1956619" y="0"/>
            <a:ext cx="10235382" cy="1258529"/>
          </a:xfrm>
          <a:solidFill>
            <a:schemeClr val="bg1"/>
          </a:solidFill>
        </p:spPr>
        <p:txBody>
          <a:bodyPr anchor="ctr" anchorCtr="0">
            <a:normAutofit/>
          </a:bodyPr>
          <a:lstStyle>
            <a:lvl1pPr algn="ctr">
              <a:defRPr sz="4000" baseline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l-NL" dirty="0" smtClean="0"/>
              <a:t>Type hier de titel</a:t>
            </a:r>
            <a:endParaRPr lang="nl-NL" dirty="0"/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32" y="-9833"/>
            <a:ext cx="1975106" cy="1268362"/>
          </a:xfrm>
          <a:prstGeom prst="rect">
            <a:avLst/>
          </a:prstGeom>
        </p:spPr>
      </p:pic>
      <p:sp>
        <p:nvSpPr>
          <p:cNvPr id="42" name="Tijdelijke aanduiding voor afbeelding 41"/>
          <p:cNvSpPr>
            <a:spLocks noGrp="1"/>
          </p:cNvSpPr>
          <p:nvPr>
            <p:ph type="pic" sz="quarter" idx="10"/>
          </p:nvPr>
        </p:nvSpPr>
        <p:spPr>
          <a:xfrm>
            <a:off x="1956619" y="2323687"/>
            <a:ext cx="2880000" cy="2880000"/>
          </a:xfrm>
          <a:ln>
            <a:noFill/>
          </a:ln>
        </p:spPr>
        <p:txBody>
          <a:bodyPr/>
          <a:lstStyle/>
          <a:p>
            <a:endParaRPr lang="nl-NL" dirty="0"/>
          </a:p>
        </p:txBody>
      </p:sp>
      <p:sp>
        <p:nvSpPr>
          <p:cNvPr id="44" name="Tijdelijke aanduiding voor tekst 43"/>
          <p:cNvSpPr>
            <a:spLocks noGrp="1"/>
          </p:cNvSpPr>
          <p:nvPr>
            <p:ph type="body" sz="quarter" idx="11"/>
          </p:nvPr>
        </p:nvSpPr>
        <p:spPr>
          <a:xfrm>
            <a:off x="5388358" y="2317129"/>
            <a:ext cx="2880000" cy="2880000"/>
          </a:xfrm>
          <a:ln>
            <a:solidFill>
              <a:schemeClr val="bg1"/>
            </a:solidFill>
          </a:ln>
        </p:spPr>
        <p:txBody>
          <a:bodyPr anchor="b" anchorCtr="0"/>
          <a:lstStyle>
            <a:lvl1pPr marL="0" indent="0" algn="r"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nl-NL" dirty="0" smtClean="0"/>
              <a:t>Klik om de modelstijlen te bewerken</a:t>
            </a:r>
          </a:p>
        </p:txBody>
      </p:sp>
      <p:sp>
        <p:nvSpPr>
          <p:cNvPr id="46" name="Tijdelijke aanduiding voor tekst 45"/>
          <p:cNvSpPr>
            <a:spLocks noGrp="1"/>
          </p:cNvSpPr>
          <p:nvPr>
            <p:ph type="body" sz="quarter" idx="12"/>
          </p:nvPr>
        </p:nvSpPr>
        <p:spPr>
          <a:xfrm>
            <a:off x="8820098" y="2323687"/>
            <a:ext cx="2880000" cy="2880000"/>
          </a:xfrm>
          <a:ln>
            <a:solidFill>
              <a:schemeClr val="bg1"/>
            </a:solidFill>
          </a:ln>
        </p:spPr>
        <p:txBody>
          <a:bodyPr anchor="b">
            <a:normAutofit/>
          </a:bodyPr>
          <a:lstStyle>
            <a:lvl1pPr marL="0" indent="0" algn="r"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5" indent="0">
              <a:buNone/>
              <a:defRPr/>
            </a:lvl5pPr>
          </a:lstStyle>
          <a:p>
            <a:pPr lvl="0"/>
            <a:r>
              <a:rPr lang="nl-NL" dirty="0" smtClean="0"/>
              <a:t>Klik om de modelstijlen te bewerken</a:t>
            </a:r>
          </a:p>
        </p:txBody>
      </p:sp>
      <p:pic>
        <p:nvPicPr>
          <p:cNvPr id="10" name="Afbeelding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9683" y="6392268"/>
            <a:ext cx="2322370" cy="465732"/>
          </a:xfrm>
          <a:prstGeom prst="rect">
            <a:avLst/>
          </a:prstGeom>
        </p:spPr>
      </p:pic>
      <p:sp>
        <p:nvSpPr>
          <p:cNvPr id="11" name="Tekstvak 10"/>
          <p:cNvSpPr txBox="1"/>
          <p:nvPr userDrawn="1"/>
        </p:nvSpPr>
        <p:spPr>
          <a:xfrm>
            <a:off x="-35589" y="6502023"/>
            <a:ext cx="196527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1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powered</a:t>
            </a:r>
            <a:r>
              <a:rPr lang="nl-NL" sz="1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1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</a:t>
            </a:r>
            <a:endParaRPr lang="nl-NL" sz="1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467197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393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el en objec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/>
          <p:cNvSpPr/>
          <p:nvPr userDrawn="1"/>
        </p:nvSpPr>
        <p:spPr>
          <a:xfrm>
            <a:off x="0" y="5964807"/>
            <a:ext cx="12201832" cy="360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prstClr val="white"/>
              </a:solidFill>
            </a:endParaRPr>
          </a:p>
        </p:txBody>
      </p:sp>
      <p:sp>
        <p:nvSpPr>
          <p:cNvPr id="11" name="Tekstvak 10"/>
          <p:cNvSpPr txBox="1"/>
          <p:nvPr userDrawn="1"/>
        </p:nvSpPr>
        <p:spPr>
          <a:xfrm>
            <a:off x="-35589" y="6502023"/>
            <a:ext cx="196527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1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powered</a:t>
            </a:r>
            <a:r>
              <a:rPr lang="nl-NL" sz="1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1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</a:t>
            </a:r>
            <a:endParaRPr lang="nl-NL" sz="1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149675"/>
            <a:ext cx="12191999" cy="4815131"/>
          </a:xfrm>
          <a:noFill/>
        </p:spPr>
        <p:txBody>
          <a:bodyPr>
            <a:normAutofit/>
          </a:bodyPr>
          <a:lstStyle>
            <a:lvl1pPr marL="0" indent="0">
              <a:buNone/>
              <a:defRPr sz="20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nl-NL" dirty="0" smtClean="0"/>
              <a:t>Voor  (grote) schema’s</a:t>
            </a:r>
            <a:endParaRPr lang="nl-NL" dirty="0"/>
          </a:p>
        </p:txBody>
      </p:sp>
      <p:pic>
        <p:nvPicPr>
          <p:cNvPr id="2" name="Afbeelding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6" y="161542"/>
            <a:ext cx="1880057" cy="964734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9683" y="6392268"/>
            <a:ext cx="2322370" cy="465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5277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. Titelslide - KDC N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tekst 12"/>
          <p:cNvSpPr>
            <a:spLocks noGrp="1" noChangeAspect="1"/>
          </p:cNvSpPr>
          <p:nvPr>
            <p:ph type="body" sz="quarter" idx="10" hasCustomPrompt="1"/>
          </p:nvPr>
        </p:nvSpPr>
        <p:spPr>
          <a:xfrm>
            <a:off x="1589314" y="5251723"/>
            <a:ext cx="9037256" cy="937206"/>
          </a:xfrm>
          <a:prstGeom prst="rect">
            <a:avLst/>
          </a:prstGeom>
        </p:spPr>
        <p:txBody>
          <a:bodyPr wrap="none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baseline="0"/>
            </a:lvl1pPr>
          </a:lstStyle>
          <a:p>
            <a:pPr lvl="0"/>
            <a:r>
              <a:rPr lang="nl-NL" dirty="0"/>
              <a:t>Naam van de presentator</a:t>
            </a:r>
          </a:p>
        </p:txBody>
      </p:sp>
      <p:sp>
        <p:nvSpPr>
          <p:cNvPr id="14" name="Tijdelijke aanduiding voor tekst 12"/>
          <p:cNvSpPr>
            <a:spLocks noGrp="1" noChangeAspect="1"/>
          </p:cNvSpPr>
          <p:nvPr>
            <p:ph type="body" sz="quarter" idx="11" hasCustomPrompt="1"/>
          </p:nvPr>
        </p:nvSpPr>
        <p:spPr>
          <a:xfrm>
            <a:off x="1589314" y="6389147"/>
            <a:ext cx="9037256" cy="379646"/>
          </a:xfrm>
          <a:prstGeom prst="rect">
            <a:avLst/>
          </a:prstGeom>
        </p:spPr>
        <p:txBody>
          <a:bodyPr wrap="none" anchor="ctr" anchorCtr="0">
            <a:noAutofit/>
          </a:bodyPr>
          <a:lstStyle>
            <a:lvl1pPr marL="0" indent="0" algn="ctr"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klikken om evt. subtitel / datum toe te voegen</a:t>
            </a:r>
          </a:p>
        </p:txBody>
      </p:sp>
      <p:sp>
        <p:nvSpPr>
          <p:cNvPr id="15" name="Tijdelijke aanduiding voor tekst 12"/>
          <p:cNvSpPr>
            <a:spLocks noGrp="1" noChangeAspect="1"/>
          </p:cNvSpPr>
          <p:nvPr>
            <p:ph type="body" sz="quarter" idx="12" hasCustomPrompt="1"/>
          </p:nvPr>
        </p:nvSpPr>
        <p:spPr>
          <a:xfrm>
            <a:off x="1589313" y="3664800"/>
            <a:ext cx="9037257" cy="1297497"/>
          </a:xfrm>
          <a:prstGeom prst="rect">
            <a:avLst/>
          </a:prstGeom>
        </p:spPr>
        <p:txBody>
          <a:bodyPr wrap="none" anchor="b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800" b="1" baseline="0">
                <a:solidFill>
                  <a:srgbClr val="22507C"/>
                </a:solidFill>
              </a:defRPr>
            </a:lvl1pPr>
          </a:lstStyle>
          <a:p>
            <a:pPr lvl="0"/>
            <a:r>
              <a:rPr lang="nl-NL" dirty="0"/>
              <a:t>Titel van de presentatie</a:t>
            </a:r>
          </a:p>
        </p:txBody>
      </p:sp>
    </p:spTree>
    <p:extLst>
      <p:ext uri="{BB962C8B-B14F-4D97-AF65-F5344CB8AC3E}">
        <p14:creationId xmlns:p14="http://schemas.microsoft.com/office/powerpoint/2010/main" val="37334759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_ MISSIE KDC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96889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ETWERKkaart no log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37317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A. Amsterdam spec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12"/>
          <p:cNvSpPr>
            <a:spLocks noGrp="1" noChangeAspect="1"/>
          </p:cNvSpPr>
          <p:nvPr>
            <p:ph type="body" sz="quarter" idx="12" hasCustomPrompt="1"/>
          </p:nvPr>
        </p:nvSpPr>
        <p:spPr>
          <a:xfrm>
            <a:off x="1134639" y="499221"/>
            <a:ext cx="5203099" cy="669072"/>
          </a:xfrm>
          <a:prstGeom prst="rect">
            <a:avLst/>
          </a:prstGeom>
        </p:spPr>
        <p:txBody>
          <a:bodyPr wrap="none" anchor="ctr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800" b="1" baseline="0">
                <a:solidFill>
                  <a:srgbClr val="22507C"/>
                </a:solidFill>
              </a:defRPr>
            </a:lvl1pPr>
          </a:lstStyle>
          <a:p>
            <a:pPr lvl="0"/>
            <a:r>
              <a:rPr lang="nl-NL" dirty="0"/>
              <a:t>Titel</a:t>
            </a:r>
          </a:p>
        </p:txBody>
      </p:sp>
      <p:sp>
        <p:nvSpPr>
          <p:cNvPr id="5" name="Tijdelijke aanduiding voor inhoud 2"/>
          <p:cNvSpPr>
            <a:spLocks noGrp="1" noChangeAspect="1"/>
          </p:cNvSpPr>
          <p:nvPr>
            <p:ph idx="1" hasCustomPrompt="1"/>
          </p:nvPr>
        </p:nvSpPr>
        <p:spPr>
          <a:xfrm>
            <a:off x="1134639" y="1889222"/>
            <a:ext cx="5203099" cy="1561417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buClr>
                <a:srgbClr val="FF0000"/>
              </a:buClr>
              <a:buFontTx/>
              <a:buNone/>
              <a:defRPr sz="2000">
                <a:solidFill>
                  <a:srgbClr val="194485"/>
                </a:solidFill>
              </a:defRPr>
            </a:lvl1pPr>
            <a:lvl2pPr>
              <a:buClr>
                <a:srgbClr val="FF0000"/>
              </a:buClr>
              <a:defRPr sz="1800" baseline="0">
                <a:solidFill>
                  <a:srgbClr val="194485"/>
                </a:solidFill>
              </a:defRPr>
            </a:lvl2pPr>
            <a:lvl3pPr>
              <a:defRPr sz="2000">
                <a:solidFill>
                  <a:srgbClr val="194485"/>
                </a:solidFill>
              </a:defRPr>
            </a:lvl3pPr>
            <a:lvl4pPr>
              <a:defRPr>
                <a:solidFill>
                  <a:srgbClr val="194485"/>
                </a:solidFill>
              </a:defRPr>
            </a:lvl4pPr>
            <a:lvl5pPr>
              <a:defRPr>
                <a:solidFill>
                  <a:srgbClr val="194485"/>
                </a:solidFill>
              </a:defRPr>
            </a:lvl5pPr>
          </a:lstStyle>
          <a:p>
            <a:pPr lvl="0"/>
            <a:r>
              <a:rPr lang="en-US" dirty="0" err="1"/>
              <a:t>onderwerp</a:t>
            </a:r>
            <a:endParaRPr lang="en-US" dirty="0"/>
          </a:p>
        </p:txBody>
      </p:sp>
      <p:sp>
        <p:nvSpPr>
          <p:cNvPr id="11" name="Tijdelijke aanduiding voor inhoud 2"/>
          <p:cNvSpPr>
            <a:spLocks noGrp="1" noChangeAspect="1"/>
          </p:cNvSpPr>
          <p:nvPr>
            <p:ph idx="13" hasCustomPrompt="1"/>
          </p:nvPr>
        </p:nvSpPr>
        <p:spPr>
          <a:xfrm>
            <a:off x="1134639" y="4004730"/>
            <a:ext cx="5203099" cy="1975656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buClr>
                <a:srgbClr val="FF0000"/>
              </a:buClr>
              <a:buFontTx/>
              <a:buNone/>
              <a:defRPr sz="2000">
                <a:solidFill>
                  <a:srgbClr val="194485"/>
                </a:solidFill>
              </a:defRPr>
            </a:lvl1pPr>
            <a:lvl2pPr>
              <a:buClr>
                <a:srgbClr val="FF0000"/>
              </a:buClr>
              <a:defRPr sz="1800" baseline="0">
                <a:solidFill>
                  <a:srgbClr val="194485"/>
                </a:solidFill>
              </a:defRPr>
            </a:lvl2pPr>
            <a:lvl3pPr>
              <a:defRPr sz="2000">
                <a:solidFill>
                  <a:srgbClr val="194485"/>
                </a:solidFill>
              </a:defRPr>
            </a:lvl3pPr>
            <a:lvl4pPr>
              <a:defRPr>
                <a:solidFill>
                  <a:srgbClr val="194485"/>
                </a:solidFill>
              </a:defRPr>
            </a:lvl4pPr>
            <a:lvl5pPr>
              <a:defRPr>
                <a:solidFill>
                  <a:srgbClr val="194485"/>
                </a:solidFill>
              </a:defRPr>
            </a:lvl5pPr>
          </a:lstStyle>
          <a:p>
            <a:pPr lvl="0"/>
            <a:r>
              <a:rPr lang="en-US" dirty="0" err="1"/>
              <a:t>onderwerp</a:t>
            </a:r>
            <a:endParaRPr lang="en-US" dirty="0"/>
          </a:p>
        </p:txBody>
      </p:sp>
      <p:sp>
        <p:nvSpPr>
          <p:cNvPr id="15" name="Tijdelijke aanduiding voor tekst 12"/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1134639" y="1350939"/>
            <a:ext cx="5203099" cy="669072"/>
          </a:xfrm>
          <a:prstGeom prst="rect">
            <a:avLst/>
          </a:prstGeom>
        </p:spPr>
        <p:txBody>
          <a:bodyPr wrap="none" anchor="ctr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Titel</a:t>
            </a:r>
          </a:p>
        </p:txBody>
      </p:sp>
      <p:sp>
        <p:nvSpPr>
          <p:cNvPr id="16" name="Tijdelijke aanduiding voor tekst 12"/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134639" y="3450639"/>
            <a:ext cx="5203099" cy="669072"/>
          </a:xfrm>
          <a:prstGeom prst="rect">
            <a:avLst/>
          </a:prstGeom>
        </p:spPr>
        <p:txBody>
          <a:bodyPr wrap="none" anchor="ctr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Titel</a:t>
            </a:r>
          </a:p>
        </p:txBody>
      </p:sp>
      <p:sp>
        <p:nvSpPr>
          <p:cNvPr id="17" name="Tijdelijke aanduiding voor tekst 12"/>
          <p:cNvSpPr>
            <a:spLocks noGrp="1" noChangeAspect="1"/>
          </p:cNvSpPr>
          <p:nvPr>
            <p:ph type="body" sz="quarter" idx="16" hasCustomPrompt="1"/>
          </p:nvPr>
        </p:nvSpPr>
        <p:spPr>
          <a:xfrm>
            <a:off x="1134639" y="852100"/>
            <a:ext cx="5203099" cy="669072"/>
          </a:xfrm>
          <a:prstGeom prst="rect">
            <a:avLst/>
          </a:prstGeom>
        </p:spPr>
        <p:txBody>
          <a:bodyPr wrap="none" anchor="ctr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 b="0" baseline="0">
                <a:solidFill>
                  <a:srgbClr val="249BD7"/>
                </a:solidFill>
              </a:defRPr>
            </a:lvl1pPr>
          </a:lstStyle>
          <a:p>
            <a:pPr lvl="0"/>
            <a:r>
              <a:rPr lang="nl-NL" dirty="0"/>
              <a:t>ondertitel</a:t>
            </a:r>
          </a:p>
        </p:txBody>
      </p:sp>
      <p:pic>
        <p:nvPicPr>
          <p:cNvPr id="18" name="Afbeelding 1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8600" y="665760"/>
            <a:ext cx="2518101" cy="372679"/>
          </a:xfrm>
          <a:prstGeom prst="rect">
            <a:avLst/>
          </a:prstGeom>
        </p:spPr>
      </p:pic>
      <p:pic>
        <p:nvPicPr>
          <p:cNvPr id="19" name="Afbeelding 1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8600" y="1350939"/>
            <a:ext cx="1178034" cy="303933"/>
          </a:xfrm>
          <a:prstGeom prst="rect">
            <a:avLst/>
          </a:prstGeom>
        </p:spPr>
      </p:pic>
      <p:pic>
        <p:nvPicPr>
          <p:cNvPr id="20" name="Afbeelding 1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8600" y="2020011"/>
            <a:ext cx="1314669" cy="144614"/>
          </a:xfrm>
          <a:prstGeom prst="rect">
            <a:avLst/>
          </a:prstGeom>
        </p:spPr>
      </p:pic>
      <p:cxnSp>
        <p:nvCxnSpPr>
          <p:cNvPr id="22" name="Rechte verbindingslijn 21"/>
          <p:cNvCxnSpPr/>
          <p:nvPr userDrawn="1"/>
        </p:nvCxnSpPr>
        <p:spPr>
          <a:xfrm>
            <a:off x="6484883" y="499221"/>
            <a:ext cx="0" cy="16654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71917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B. NoordOost spec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12"/>
          <p:cNvSpPr>
            <a:spLocks noGrp="1" noChangeAspect="1"/>
          </p:cNvSpPr>
          <p:nvPr>
            <p:ph type="body" sz="quarter" idx="12" hasCustomPrompt="1"/>
          </p:nvPr>
        </p:nvSpPr>
        <p:spPr>
          <a:xfrm>
            <a:off x="1134639" y="499221"/>
            <a:ext cx="5203099" cy="669072"/>
          </a:xfrm>
          <a:prstGeom prst="rect">
            <a:avLst/>
          </a:prstGeom>
        </p:spPr>
        <p:txBody>
          <a:bodyPr wrap="none" anchor="ctr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800" b="1" baseline="0">
                <a:solidFill>
                  <a:srgbClr val="22507C"/>
                </a:solidFill>
              </a:defRPr>
            </a:lvl1pPr>
          </a:lstStyle>
          <a:p>
            <a:pPr lvl="0"/>
            <a:r>
              <a:rPr lang="nl-NL" dirty="0"/>
              <a:t>Titel</a:t>
            </a:r>
          </a:p>
        </p:txBody>
      </p:sp>
      <p:sp>
        <p:nvSpPr>
          <p:cNvPr id="5" name="Tijdelijke aanduiding voor inhoud 2"/>
          <p:cNvSpPr>
            <a:spLocks noGrp="1" noChangeAspect="1"/>
          </p:cNvSpPr>
          <p:nvPr>
            <p:ph idx="1" hasCustomPrompt="1"/>
          </p:nvPr>
        </p:nvSpPr>
        <p:spPr>
          <a:xfrm>
            <a:off x="1134639" y="1889222"/>
            <a:ext cx="5203099" cy="1561417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buClr>
                <a:srgbClr val="FF0000"/>
              </a:buClr>
              <a:buFontTx/>
              <a:buNone/>
              <a:defRPr sz="2000">
                <a:solidFill>
                  <a:srgbClr val="194485"/>
                </a:solidFill>
              </a:defRPr>
            </a:lvl1pPr>
            <a:lvl2pPr>
              <a:buClr>
                <a:srgbClr val="FF0000"/>
              </a:buClr>
              <a:defRPr sz="1800" baseline="0">
                <a:solidFill>
                  <a:srgbClr val="194485"/>
                </a:solidFill>
              </a:defRPr>
            </a:lvl2pPr>
            <a:lvl3pPr>
              <a:defRPr sz="2000">
                <a:solidFill>
                  <a:srgbClr val="194485"/>
                </a:solidFill>
              </a:defRPr>
            </a:lvl3pPr>
            <a:lvl4pPr>
              <a:defRPr>
                <a:solidFill>
                  <a:srgbClr val="194485"/>
                </a:solidFill>
              </a:defRPr>
            </a:lvl4pPr>
            <a:lvl5pPr>
              <a:defRPr>
                <a:solidFill>
                  <a:srgbClr val="194485"/>
                </a:solidFill>
              </a:defRPr>
            </a:lvl5pPr>
          </a:lstStyle>
          <a:p>
            <a:pPr lvl="0"/>
            <a:r>
              <a:rPr lang="en-US" dirty="0" err="1"/>
              <a:t>onderwerp</a:t>
            </a:r>
            <a:endParaRPr lang="en-US" dirty="0"/>
          </a:p>
        </p:txBody>
      </p:sp>
      <p:sp>
        <p:nvSpPr>
          <p:cNvPr id="11" name="Tijdelijke aanduiding voor inhoud 2"/>
          <p:cNvSpPr>
            <a:spLocks noGrp="1" noChangeAspect="1"/>
          </p:cNvSpPr>
          <p:nvPr>
            <p:ph idx="13" hasCustomPrompt="1"/>
          </p:nvPr>
        </p:nvSpPr>
        <p:spPr>
          <a:xfrm>
            <a:off x="1134639" y="4004730"/>
            <a:ext cx="5203099" cy="1975656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buClr>
                <a:srgbClr val="FF0000"/>
              </a:buClr>
              <a:buFontTx/>
              <a:buNone/>
              <a:defRPr sz="2000">
                <a:solidFill>
                  <a:srgbClr val="194485"/>
                </a:solidFill>
              </a:defRPr>
            </a:lvl1pPr>
            <a:lvl2pPr>
              <a:buClr>
                <a:srgbClr val="FF0000"/>
              </a:buClr>
              <a:defRPr sz="1800" baseline="0">
                <a:solidFill>
                  <a:srgbClr val="194485"/>
                </a:solidFill>
              </a:defRPr>
            </a:lvl2pPr>
            <a:lvl3pPr>
              <a:defRPr sz="2000">
                <a:solidFill>
                  <a:srgbClr val="194485"/>
                </a:solidFill>
              </a:defRPr>
            </a:lvl3pPr>
            <a:lvl4pPr>
              <a:defRPr>
                <a:solidFill>
                  <a:srgbClr val="194485"/>
                </a:solidFill>
              </a:defRPr>
            </a:lvl4pPr>
            <a:lvl5pPr>
              <a:defRPr>
                <a:solidFill>
                  <a:srgbClr val="194485"/>
                </a:solidFill>
              </a:defRPr>
            </a:lvl5pPr>
          </a:lstStyle>
          <a:p>
            <a:pPr lvl="0"/>
            <a:r>
              <a:rPr lang="en-US" dirty="0" err="1"/>
              <a:t>onderwerp</a:t>
            </a:r>
            <a:endParaRPr lang="en-US" dirty="0"/>
          </a:p>
        </p:txBody>
      </p:sp>
      <p:sp>
        <p:nvSpPr>
          <p:cNvPr id="15" name="Tijdelijke aanduiding voor tekst 12"/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1134639" y="1350939"/>
            <a:ext cx="5203099" cy="669072"/>
          </a:xfrm>
          <a:prstGeom prst="rect">
            <a:avLst/>
          </a:prstGeom>
        </p:spPr>
        <p:txBody>
          <a:bodyPr wrap="none" anchor="ctr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Titel</a:t>
            </a:r>
          </a:p>
        </p:txBody>
      </p:sp>
      <p:sp>
        <p:nvSpPr>
          <p:cNvPr id="16" name="Tijdelijke aanduiding voor tekst 12"/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134639" y="3450639"/>
            <a:ext cx="5203099" cy="669072"/>
          </a:xfrm>
          <a:prstGeom prst="rect">
            <a:avLst/>
          </a:prstGeom>
        </p:spPr>
        <p:txBody>
          <a:bodyPr wrap="none" anchor="ctr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Titel</a:t>
            </a:r>
          </a:p>
        </p:txBody>
      </p:sp>
      <p:sp>
        <p:nvSpPr>
          <p:cNvPr id="17" name="Tijdelijke aanduiding voor tekst 12"/>
          <p:cNvSpPr>
            <a:spLocks noGrp="1" noChangeAspect="1"/>
          </p:cNvSpPr>
          <p:nvPr>
            <p:ph type="body" sz="quarter" idx="16" hasCustomPrompt="1"/>
          </p:nvPr>
        </p:nvSpPr>
        <p:spPr>
          <a:xfrm>
            <a:off x="1134639" y="852100"/>
            <a:ext cx="5203099" cy="669072"/>
          </a:xfrm>
          <a:prstGeom prst="rect">
            <a:avLst/>
          </a:prstGeom>
        </p:spPr>
        <p:txBody>
          <a:bodyPr wrap="none" anchor="ctr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 b="0" baseline="0">
                <a:solidFill>
                  <a:srgbClr val="249BD7"/>
                </a:solidFill>
              </a:defRPr>
            </a:lvl1pPr>
          </a:lstStyle>
          <a:p>
            <a:pPr lvl="0"/>
            <a:r>
              <a:rPr lang="nl-NL" dirty="0"/>
              <a:t>ondertitel</a:t>
            </a:r>
          </a:p>
        </p:txBody>
      </p:sp>
      <p:cxnSp>
        <p:nvCxnSpPr>
          <p:cNvPr id="22" name="Rechte verbindingslijn 21"/>
          <p:cNvCxnSpPr/>
          <p:nvPr userDrawn="1"/>
        </p:nvCxnSpPr>
        <p:spPr>
          <a:xfrm>
            <a:off x="6484883" y="499221"/>
            <a:ext cx="0" cy="16654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Afbeelding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2029" y="499221"/>
            <a:ext cx="2176517" cy="548482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2029" y="1314512"/>
            <a:ext cx="778067" cy="553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9824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558FE-62E0-49EB-B75F-F9F3A4774267}" type="datetimeFigureOut">
              <a:rPr lang="nl-NL" smtClean="0"/>
              <a:t>20-3-2018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56C28-834B-4F86-8568-C0286850820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48997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C. Gelderland spec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12"/>
          <p:cNvSpPr>
            <a:spLocks noGrp="1" noChangeAspect="1"/>
          </p:cNvSpPr>
          <p:nvPr>
            <p:ph type="body" sz="quarter" idx="12" hasCustomPrompt="1"/>
          </p:nvPr>
        </p:nvSpPr>
        <p:spPr>
          <a:xfrm>
            <a:off x="1134639" y="499221"/>
            <a:ext cx="5203099" cy="669072"/>
          </a:xfrm>
          <a:prstGeom prst="rect">
            <a:avLst/>
          </a:prstGeom>
        </p:spPr>
        <p:txBody>
          <a:bodyPr wrap="none" anchor="ctr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800" b="1" baseline="0">
                <a:solidFill>
                  <a:srgbClr val="22507C"/>
                </a:solidFill>
              </a:defRPr>
            </a:lvl1pPr>
          </a:lstStyle>
          <a:p>
            <a:pPr lvl="0"/>
            <a:r>
              <a:rPr lang="nl-NL" dirty="0"/>
              <a:t>Titel</a:t>
            </a:r>
          </a:p>
        </p:txBody>
      </p:sp>
      <p:sp>
        <p:nvSpPr>
          <p:cNvPr id="5" name="Tijdelijke aanduiding voor inhoud 2"/>
          <p:cNvSpPr>
            <a:spLocks noGrp="1" noChangeAspect="1"/>
          </p:cNvSpPr>
          <p:nvPr>
            <p:ph idx="1" hasCustomPrompt="1"/>
          </p:nvPr>
        </p:nvSpPr>
        <p:spPr>
          <a:xfrm>
            <a:off x="1134639" y="1889222"/>
            <a:ext cx="5203099" cy="1561417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buClr>
                <a:srgbClr val="FF0000"/>
              </a:buClr>
              <a:buFontTx/>
              <a:buNone/>
              <a:defRPr sz="2000">
                <a:solidFill>
                  <a:srgbClr val="194485"/>
                </a:solidFill>
              </a:defRPr>
            </a:lvl1pPr>
            <a:lvl2pPr>
              <a:buClr>
                <a:srgbClr val="FF0000"/>
              </a:buClr>
              <a:defRPr sz="1800" baseline="0">
                <a:solidFill>
                  <a:srgbClr val="194485"/>
                </a:solidFill>
              </a:defRPr>
            </a:lvl2pPr>
            <a:lvl3pPr>
              <a:defRPr sz="2000">
                <a:solidFill>
                  <a:srgbClr val="194485"/>
                </a:solidFill>
              </a:defRPr>
            </a:lvl3pPr>
            <a:lvl4pPr>
              <a:defRPr>
                <a:solidFill>
                  <a:srgbClr val="194485"/>
                </a:solidFill>
              </a:defRPr>
            </a:lvl4pPr>
            <a:lvl5pPr>
              <a:defRPr>
                <a:solidFill>
                  <a:srgbClr val="194485"/>
                </a:solidFill>
              </a:defRPr>
            </a:lvl5pPr>
          </a:lstStyle>
          <a:p>
            <a:pPr lvl="0"/>
            <a:r>
              <a:rPr lang="en-US" dirty="0" err="1"/>
              <a:t>onderwerp</a:t>
            </a:r>
            <a:endParaRPr lang="en-US" dirty="0"/>
          </a:p>
        </p:txBody>
      </p:sp>
      <p:sp>
        <p:nvSpPr>
          <p:cNvPr id="11" name="Tijdelijke aanduiding voor inhoud 2"/>
          <p:cNvSpPr>
            <a:spLocks noGrp="1" noChangeAspect="1"/>
          </p:cNvSpPr>
          <p:nvPr>
            <p:ph idx="13" hasCustomPrompt="1"/>
          </p:nvPr>
        </p:nvSpPr>
        <p:spPr>
          <a:xfrm>
            <a:off x="1134639" y="4004730"/>
            <a:ext cx="5203099" cy="1975656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buClr>
                <a:srgbClr val="FF0000"/>
              </a:buClr>
              <a:buFontTx/>
              <a:buNone/>
              <a:defRPr sz="2000">
                <a:solidFill>
                  <a:srgbClr val="194485"/>
                </a:solidFill>
              </a:defRPr>
            </a:lvl1pPr>
            <a:lvl2pPr>
              <a:buClr>
                <a:srgbClr val="FF0000"/>
              </a:buClr>
              <a:defRPr sz="1800" baseline="0">
                <a:solidFill>
                  <a:srgbClr val="194485"/>
                </a:solidFill>
              </a:defRPr>
            </a:lvl2pPr>
            <a:lvl3pPr>
              <a:defRPr sz="2000">
                <a:solidFill>
                  <a:srgbClr val="194485"/>
                </a:solidFill>
              </a:defRPr>
            </a:lvl3pPr>
            <a:lvl4pPr>
              <a:defRPr>
                <a:solidFill>
                  <a:srgbClr val="194485"/>
                </a:solidFill>
              </a:defRPr>
            </a:lvl4pPr>
            <a:lvl5pPr>
              <a:defRPr>
                <a:solidFill>
                  <a:srgbClr val="194485"/>
                </a:solidFill>
              </a:defRPr>
            </a:lvl5pPr>
          </a:lstStyle>
          <a:p>
            <a:pPr lvl="0"/>
            <a:r>
              <a:rPr lang="en-US" dirty="0" err="1"/>
              <a:t>onderwerp</a:t>
            </a:r>
            <a:endParaRPr lang="en-US" dirty="0"/>
          </a:p>
        </p:txBody>
      </p:sp>
      <p:sp>
        <p:nvSpPr>
          <p:cNvPr id="15" name="Tijdelijke aanduiding voor tekst 12"/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1134639" y="1350939"/>
            <a:ext cx="5203099" cy="669072"/>
          </a:xfrm>
          <a:prstGeom prst="rect">
            <a:avLst/>
          </a:prstGeom>
        </p:spPr>
        <p:txBody>
          <a:bodyPr wrap="none" anchor="ctr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Titel</a:t>
            </a:r>
          </a:p>
        </p:txBody>
      </p:sp>
      <p:sp>
        <p:nvSpPr>
          <p:cNvPr id="16" name="Tijdelijke aanduiding voor tekst 12"/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134639" y="3450639"/>
            <a:ext cx="5203099" cy="669072"/>
          </a:xfrm>
          <a:prstGeom prst="rect">
            <a:avLst/>
          </a:prstGeom>
        </p:spPr>
        <p:txBody>
          <a:bodyPr wrap="none" anchor="ctr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Titel</a:t>
            </a:r>
          </a:p>
        </p:txBody>
      </p:sp>
      <p:sp>
        <p:nvSpPr>
          <p:cNvPr id="17" name="Tijdelijke aanduiding voor tekst 12"/>
          <p:cNvSpPr>
            <a:spLocks noGrp="1" noChangeAspect="1"/>
          </p:cNvSpPr>
          <p:nvPr>
            <p:ph type="body" sz="quarter" idx="16" hasCustomPrompt="1"/>
          </p:nvPr>
        </p:nvSpPr>
        <p:spPr>
          <a:xfrm>
            <a:off x="1134639" y="852100"/>
            <a:ext cx="5203099" cy="669072"/>
          </a:xfrm>
          <a:prstGeom prst="rect">
            <a:avLst/>
          </a:prstGeom>
        </p:spPr>
        <p:txBody>
          <a:bodyPr wrap="none" anchor="ctr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 b="0" baseline="0">
                <a:solidFill>
                  <a:srgbClr val="249BD7"/>
                </a:solidFill>
              </a:defRPr>
            </a:lvl1pPr>
          </a:lstStyle>
          <a:p>
            <a:pPr lvl="0"/>
            <a:r>
              <a:rPr lang="nl-NL" dirty="0"/>
              <a:t>ondertitel</a:t>
            </a:r>
          </a:p>
        </p:txBody>
      </p:sp>
      <p:cxnSp>
        <p:nvCxnSpPr>
          <p:cNvPr id="22" name="Rechte verbindingslijn 21"/>
          <p:cNvCxnSpPr/>
          <p:nvPr userDrawn="1"/>
        </p:nvCxnSpPr>
        <p:spPr>
          <a:xfrm>
            <a:off x="6484883" y="499221"/>
            <a:ext cx="0" cy="16654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Afbeelding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2029" y="499221"/>
            <a:ext cx="1116071" cy="832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4213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D. Limburg spec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12"/>
          <p:cNvSpPr>
            <a:spLocks noGrp="1" noChangeAspect="1"/>
          </p:cNvSpPr>
          <p:nvPr>
            <p:ph type="body" sz="quarter" idx="12" hasCustomPrompt="1"/>
          </p:nvPr>
        </p:nvSpPr>
        <p:spPr>
          <a:xfrm>
            <a:off x="1134639" y="499221"/>
            <a:ext cx="5203099" cy="669072"/>
          </a:xfrm>
          <a:prstGeom prst="rect">
            <a:avLst/>
          </a:prstGeom>
        </p:spPr>
        <p:txBody>
          <a:bodyPr wrap="none" anchor="ctr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800" b="1" baseline="0">
                <a:solidFill>
                  <a:srgbClr val="22507C"/>
                </a:solidFill>
              </a:defRPr>
            </a:lvl1pPr>
          </a:lstStyle>
          <a:p>
            <a:pPr lvl="0"/>
            <a:r>
              <a:rPr lang="nl-NL" dirty="0"/>
              <a:t>Titel</a:t>
            </a:r>
          </a:p>
        </p:txBody>
      </p:sp>
      <p:sp>
        <p:nvSpPr>
          <p:cNvPr id="5" name="Tijdelijke aanduiding voor inhoud 2"/>
          <p:cNvSpPr>
            <a:spLocks noGrp="1" noChangeAspect="1"/>
          </p:cNvSpPr>
          <p:nvPr>
            <p:ph idx="1" hasCustomPrompt="1"/>
          </p:nvPr>
        </p:nvSpPr>
        <p:spPr>
          <a:xfrm>
            <a:off x="1134639" y="1889222"/>
            <a:ext cx="5203099" cy="1561417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buClr>
                <a:srgbClr val="FF0000"/>
              </a:buClr>
              <a:buFontTx/>
              <a:buNone/>
              <a:defRPr sz="2000">
                <a:solidFill>
                  <a:srgbClr val="194485"/>
                </a:solidFill>
              </a:defRPr>
            </a:lvl1pPr>
            <a:lvl2pPr>
              <a:buClr>
                <a:srgbClr val="FF0000"/>
              </a:buClr>
              <a:defRPr sz="1800" baseline="0">
                <a:solidFill>
                  <a:srgbClr val="194485"/>
                </a:solidFill>
              </a:defRPr>
            </a:lvl2pPr>
            <a:lvl3pPr>
              <a:defRPr sz="2000">
                <a:solidFill>
                  <a:srgbClr val="194485"/>
                </a:solidFill>
              </a:defRPr>
            </a:lvl3pPr>
            <a:lvl4pPr>
              <a:defRPr>
                <a:solidFill>
                  <a:srgbClr val="194485"/>
                </a:solidFill>
              </a:defRPr>
            </a:lvl4pPr>
            <a:lvl5pPr>
              <a:defRPr>
                <a:solidFill>
                  <a:srgbClr val="194485"/>
                </a:solidFill>
              </a:defRPr>
            </a:lvl5pPr>
          </a:lstStyle>
          <a:p>
            <a:pPr lvl="0"/>
            <a:r>
              <a:rPr lang="en-US" dirty="0" err="1"/>
              <a:t>onderwerp</a:t>
            </a:r>
            <a:endParaRPr lang="en-US" dirty="0"/>
          </a:p>
        </p:txBody>
      </p:sp>
      <p:sp>
        <p:nvSpPr>
          <p:cNvPr id="11" name="Tijdelijke aanduiding voor inhoud 2"/>
          <p:cNvSpPr>
            <a:spLocks noGrp="1" noChangeAspect="1"/>
          </p:cNvSpPr>
          <p:nvPr>
            <p:ph idx="13" hasCustomPrompt="1"/>
          </p:nvPr>
        </p:nvSpPr>
        <p:spPr>
          <a:xfrm>
            <a:off x="1134639" y="4004730"/>
            <a:ext cx="5203099" cy="1975656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buClr>
                <a:srgbClr val="FF0000"/>
              </a:buClr>
              <a:buFontTx/>
              <a:buNone/>
              <a:defRPr sz="2000">
                <a:solidFill>
                  <a:srgbClr val="194485"/>
                </a:solidFill>
              </a:defRPr>
            </a:lvl1pPr>
            <a:lvl2pPr>
              <a:buClr>
                <a:srgbClr val="FF0000"/>
              </a:buClr>
              <a:defRPr sz="1800" baseline="0">
                <a:solidFill>
                  <a:srgbClr val="194485"/>
                </a:solidFill>
              </a:defRPr>
            </a:lvl2pPr>
            <a:lvl3pPr>
              <a:defRPr sz="2000">
                <a:solidFill>
                  <a:srgbClr val="194485"/>
                </a:solidFill>
              </a:defRPr>
            </a:lvl3pPr>
            <a:lvl4pPr>
              <a:defRPr>
                <a:solidFill>
                  <a:srgbClr val="194485"/>
                </a:solidFill>
              </a:defRPr>
            </a:lvl4pPr>
            <a:lvl5pPr>
              <a:defRPr>
                <a:solidFill>
                  <a:srgbClr val="194485"/>
                </a:solidFill>
              </a:defRPr>
            </a:lvl5pPr>
          </a:lstStyle>
          <a:p>
            <a:pPr lvl="0"/>
            <a:r>
              <a:rPr lang="en-US" dirty="0" err="1"/>
              <a:t>onderwerp</a:t>
            </a:r>
            <a:endParaRPr lang="en-US" dirty="0"/>
          </a:p>
        </p:txBody>
      </p:sp>
      <p:sp>
        <p:nvSpPr>
          <p:cNvPr id="15" name="Tijdelijke aanduiding voor tekst 12"/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1134639" y="1350939"/>
            <a:ext cx="5203099" cy="669072"/>
          </a:xfrm>
          <a:prstGeom prst="rect">
            <a:avLst/>
          </a:prstGeom>
        </p:spPr>
        <p:txBody>
          <a:bodyPr wrap="none" anchor="ctr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Titel</a:t>
            </a:r>
          </a:p>
        </p:txBody>
      </p:sp>
      <p:sp>
        <p:nvSpPr>
          <p:cNvPr id="16" name="Tijdelijke aanduiding voor tekst 12"/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134639" y="3450639"/>
            <a:ext cx="5203099" cy="669072"/>
          </a:xfrm>
          <a:prstGeom prst="rect">
            <a:avLst/>
          </a:prstGeom>
        </p:spPr>
        <p:txBody>
          <a:bodyPr wrap="none" anchor="ctr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Titel</a:t>
            </a:r>
          </a:p>
        </p:txBody>
      </p:sp>
      <p:sp>
        <p:nvSpPr>
          <p:cNvPr id="17" name="Tijdelijke aanduiding voor tekst 12"/>
          <p:cNvSpPr>
            <a:spLocks noGrp="1" noChangeAspect="1"/>
          </p:cNvSpPr>
          <p:nvPr>
            <p:ph type="body" sz="quarter" idx="16" hasCustomPrompt="1"/>
          </p:nvPr>
        </p:nvSpPr>
        <p:spPr>
          <a:xfrm>
            <a:off x="1134639" y="852100"/>
            <a:ext cx="5203099" cy="669072"/>
          </a:xfrm>
          <a:prstGeom prst="rect">
            <a:avLst/>
          </a:prstGeom>
        </p:spPr>
        <p:txBody>
          <a:bodyPr wrap="none" anchor="ctr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 b="0" baseline="0">
                <a:solidFill>
                  <a:srgbClr val="249BD7"/>
                </a:solidFill>
              </a:defRPr>
            </a:lvl1pPr>
          </a:lstStyle>
          <a:p>
            <a:pPr lvl="0"/>
            <a:r>
              <a:rPr lang="nl-NL" dirty="0"/>
              <a:t>ondertitel</a:t>
            </a:r>
          </a:p>
        </p:txBody>
      </p:sp>
      <p:cxnSp>
        <p:nvCxnSpPr>
          <p:cNvPr id="22" name="Rechte verbindingslijn 21"/>
          <p:cNvCxnSpPr/>
          <p:nvPr userDrawn="1"/>
        </p:nvCxnSpPr>
        <p:spPr>
          <a:xfrm>
            <a:off x="6484883" y="499221"/>
            <a:ext cx="0" cy="16654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Afbeelding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2029" y="499221"/>
            <a:ext cx="1462929" cy="889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8157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E. ZeelandBrabant spec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12"/>
          <p:cNvSpPr>
            <a:spLocks noGrp="1" noChangeAspect="1"/>
          </p:cNvSpPr>
          <p:nvPr>
            <p:ph type="body" sz="quarter" idx="12" hasCustomPrompt="1"/>
          </p:nvPr>
        </p:nvSpPr>
        <p:spPr>
          <a:xfrm>
            <a:off x="1134639" y="499221"/>
            <a:ext cx="5203099" cy="669072"/>
          </a:xfrm>
          <a:prstGeom prst="rect">
            <a:avLst/>
          </a:prstGeom>
        </p:spPr>
        <p:txBody>
          <a:bodyPr wrap="none" anchor="ctr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800" b="1" baseline="0">
                <a:solidFill>
                  <a:srgbClr val="22507C"/>
                </a:solidFill>
              </a:defRPr>
            </a:lvl1pPr>
          </a:lstStyle>
          <a:p>
            <a:pPr lvl="0"/>
            <a:r>
              <a:rPr lang="nl-NL" dirty="0"/>
              <a:t>Titel</a:t>
            </a:r>
          </a:p>
        </p:txBody>
      </p:sp>
      <p:sp>
        <p:nvSpPr>
          <p:cNvPr id="5" name="Tijdelijke aanduiding voor inhoud 2"/>
          <p:cNvSpPr>
            <a:spLocks noGrp="1" noChangeAspect="1"/>
          </p:cNvSpPr>
          <p:nvPr>
            <p:ph idx="1" hasCustomPrompt="1"/>
          </p:nvPr>
        </p:nvSpPr>
        <p:spPr>
          <a:xfrm>
            <a:off x="1134639" y="1889222"/>
            <a:ext cx="5203099" cy="1561417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buClr>
                <a:srgbClr val="FF0000"/>
              </a:buClr>
              <a:buFontTx/>
              <a:buNone/>
              <a:defRPr sz="2000">
                <a:solidFill>
                  <a:srgbClr val="194485"/>
                </a:solidFill>
              </a:defRPr>
            </a:lvl1pPr>
            <a:lvl2pPr>
              <a:buClr>
                <a:srgbClr val="FF0000"/>
              </a:buClr>
              <a:defRPr sz="1800" baseline="0">
                <a:solidFill>
                  <a:srgbClr val="194485"/>
                </a:solidFill>
              </a:defRPr>
            </a:lvl2pPr>
            <a:lvl3pPr>
              <a:defRPr sz="2000">
                <a:solidFill>
                  <a:srgbClr val="194485"/>
                </a:solidFill>
              </a:defRPr>
            </a:lvl3pPr>
            <a:lvl4pPr>
              <a:defRPr>
                <a:solidFill>
                  <a:srgbClr val="194485"/>
                </a:solidFill>
              </a:defRPr>
            </a:lvl4pPr>
            <a:lvl5pPr>
              <a:defRPr>
                <a:solidFill>
                  <a:srgbClr val="194485"/>
                </a:solidFill>
              </a:defRPr>
            </a:lvl5pPr>
          </a:lstStyle>
          <a:p>
            <a:pPr lvl="0"/>
            <a:r>
              <a:rPr lang="en-US" dirty="0" err="1"/>
              <a:t>onderwerp</a:t>
            </a:r>
            <a:endParaRPr lang="en-US" dirty="0"/>
          </a:p>
        </p:txBody>
      </p:sp>
      <p:sp>
        <p:nvSpPr>
          <p:cNvPr id="11" name="Tijdelijke aanduiding voor inhoud 2"/>
          <p:cNvSpPr>
            <a:spLocks noGrp="1" noChangeAspect="1"/>
          </p:cNvSpPr>
          <p:nvPr>
            <p:ph idx="13" hasCustomPrompt="1"/>
          </p:nvPr>
        </p:nvSpPr>
        <p:spPr>
          <a:xfrm>
            <a:off x="1134639" y="4004730"/>
            <a:ext cx="5203099" cy="1975656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buClr>
                <a:srgbClr val="FF0000"/>
              </a:buClr>
              <a:buFontTx/>
              <a:buNone/>
              <a:defRPr sz="2000">
                <a:solidFill>
                  <a:srgbClr val="194485"/>
                </a:solidFill>
              </a:defRPr>
            </a:lvl1pPr>
            <a:lvl2pPr>
              <a:buClr>
                <a:srgbClr val="FF0000"/>
              </a:buClr>
              <a:defRPr sz="1800" baseline="0">
                <a:solidFill>
                  <a:srgbClr val="194485"/>
                </a:solidFill>
              </a:defRPr>
            </a:lvl2pPr>
            <a:lvl3pPr>
              <a:defRPr sz="2000">
                <a:solidFill>
                  <a:srgbClr val="194485"/>
                </a:solidFill>
              </a:defRPr>
            </a:lvl3pPr>
            <a:lvl4pPr>
              <a:defRPr>
                <a:solidFill>
                  <a:srgbClr val="194485"/>
                </a:solidFill>
              </a:defRPr>
            </a:lvl4pPr>
            <a:lvl5pPr>
              <a:defRPr>
                <a:solidFill>
                  <a:srgbClr val="194485"/>
                </a:solidFill>
              </a:defRPr>
            </a:lvl5pPr>
          </a:lstStyle>
          <a:p>
            <a:pPr lvl="0"/>
            <a:r>
              <a:rPr lang="en-US" dirty="0" err="1"/>
              <a:t>onderwerp</a:t>
            </a:r>
            <a:endParaRPr lang="en-US" dirty="0"/>
          </a:p>
        </p:txBody>
      </p:sp>
      <p:sp>
        <p:nvSpPr>
          <p:cNvPr id="15" name="Tijdelijke aanduiding voor tekst 12"/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1134639" y="1350939"/>
            <a:ext cx="5203099" cy="669072"/>
          </a:xfrm>
          <a:prstGeom prst="rect">
            <a:avLst/>
          </a:prstGeom>
        </p:spPr>
        <p:txBody>
          <a:bodyPr wrap="none" anchor="ctr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Titel</a:t>
            </a:r>
          </a:p>
        </p:txBody>
      </p:sp>
      <p:sp>
        <p:nvSpPr>
          <p:cNvPr id="16" name="Tijdelijke aanduiding voor tekst 12"/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134639" y="3450639"/>
            <a:ext cx="5203099" cy="669072"/>
          </a:xfrm>
          <a:prstGeom prst="rect">
            <a:avLst/>
          </a:prstGeom>
        </p:spPr>
        <p:txBody>
          <a:bodyPr wrap="none" anchor="ctr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Titel</a:t>
            </a:r>
          </a:p>
        </p:txBody>
      </p:sp>
      <p:sp>
        <p:nvSpPr>
          <p:cNvPr id="17" name="Tijdelijke aanduiding voor tekst 12"/>
          <p:cNvSpPr>
            <a:spLocks noGrp="1" noChangeAspect="1"/>
          </p:cNvSpPr>
          <p:nvPr>
            <p:ph type="body" sz="quarter" idx="16" hasCustomPrompt="1"/>
          </p:nvPr>
        </p:nvSpPr>
        <p:spPr>
          <a:xfrm>
            <a:off x="1134639" y="852100"/>
            <a:ext cx="5203099" cy="669072"/>
          </a:xfrm>
          <a:prstGeom prst="rect">
            <a:avLst/>
          </a:prstGeom>
        </p:spPr>
        <p:txBody>
          <a:bodyPr wrap="none" anchor="ctr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 b="0" baseline="0">
                <a:solidFill>
                  <a:srgbClr val="249BD7"/>
                </a:solidFill>
              </a:defRPr>
            </a:lvl1pPr>
          </a:lstStyle>
          <a:p>
            <a:pPr lvl="0"/>
            <a:r>
              <a:rPr lang="nl-NL" dirty="0"/>
              <a:t>ondertitel</a:t>
            </a:r>
          </a:p>
        </p:txBody>
      </p:sp>
      <p:cxnSp>
        <p:nvCxnSpPr>
          <p:cNvPr id="22" name="Rechte verbindingslijn 21"/>
          <p:cNvCxnSpPr/>
          <p:nvPr userDrawn="1"/>
        </p:nvCxnSpPr>
        <p:spPr>
          <a:xfrm>
            <a:off x="6484883" y="499221"/>
            <a:ext cx="0" cy="16654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Afbeelding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2029" y="499221"/>
            <a:ext cx="926565" cy="941390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5354" y="1658189"/>
            <a:ext cx="1422104" cy="380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436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F. ZuidHolland spec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12"/>
          <p:cNvSpPr>
            <a:spLocks noGrp="1" noChangeAspect="1"/>
          </p:cNvSpPr>
          <p:nvPr>
            <p:ph type="body" sz="quarter" idx="12" hasCustomPrompt="1"/>
          </p:nvPr>
        </p:nvSpPr>
        <p:spPr>
          <a:xfrm>
            <a:off x="1134639" y="499221"/>
            <a:ext cx="5203099" cy="669072"/>
          </a:xfrm>
          <a:prstGeom prst="rect">
            <a:avLst/>
          </a:prstGeom>
        </p:spPr>
        <p:txBody>
          <a:bodyPr wrap="none" anchor="ctr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800" b="1" baseline="0">
                <a:solidFill>
                  <a:srgbClr val="22507C"/>
                </a:solidFill>
              </a:defRPr>
            </a:lvl1pPr>
          </a:lstStyle>
          <a:p>
            <a:pPr lvl="0"/>
            <a:r>
              <a:rPr lang="nl-NL" dirty="0"/>
              <a:t>Titel</a:t>
            </a:r>
          </a:p>
        </p:txBody>
      </p:sp>
      <p:sp>
        <p:nvSpPr>
          <p:cNvPr id="5" name="Tijdelijke aanduiding voor inhoud 2"/>
          <p:cNvSpPr>
            <a:spLocks noGrp="1" noChangeAspect="1"/>
          </p:cNvSpPr>
          <p:nvPr>
            <p:ph idx="1" hasCustomPrompt="1"/>
          </p:nvPr>
        </p:nvSpPr>
        <p:spPr>
          <a:xfrm>
            <a:off x="1134639" y="1889222"/>
            <a:ext cx="5203099" cy="1561417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buClr>
                <a:srgbClr val="FF0000"/>
              </a:buClr>
              <a:buFontTx/>
              <a:buNone/>
              <a:defRPr sz="2000">
                <a:solidFill>
                  <a:srgbClr val="194485"/>
                </a:solidFill>
              </a:defRPr>
            </a:lvl1pPr>
            <a:lvl2pPr>
              <a:buClr>
                <a:srgbClr val="FF0000"/>
              </a:buClr>
              <a:defRPr sz="1800" baseline="0">
                <a:solidFill>
                  <a:srgbClr val="194485"/>
                </a:solidFill>
              </a:defRPr>
            </a:lvl2pPr>
            <a:lvl3pPr>
              <a:defRPr sz="2000">
                <a:solidFill>
                  <a:srgbClr val="194485"/>
                </a:solidFill>
              </a:defRPr>
            </a:lvl3pPr>
            <a:lvl4pPr>
              <a:defRPr>
                <a:solidFill>
                  <a:srgbClr val="194485"/>
                </a:solidFill>
              </a:defRPr>
            </a:lvl4pPr>
            <a:lvl5pPr>
              <a:defRPr>
                <a:solidFill>
                  <a:srgbClr val="194485"/>
                </a:solidFill>
              </a:defRPr>
            </a:lvl5pPr>
          </a:lstStyle>
          <a:p>
            <a:pPr lvl="0"/>
            <a:r>
              <a:rPr lang="en-US" dirty="0" err="1"/>
              <a:t>onderwerp</a:t>
            </a:r>
            <a:endParaRPr lang="en-US" dirty="0"/>
          </a:p>
        </p:txBody>
      </p:sp>
      <p:sp>
        <p:nvSpPr>
          <p:cNvPr id="11" name="Tijdelijke aanduiding voor inhoud 2"/>
          <p:cNvSpPr>
            <a:spLocks noGrp="1" noChangeAspect="1"/>
          </p:cNvSpPr>
          <p:nvPr>
            <p:ph idx="13" hasCustomPrompt="1"/>
          </p:nvPr>
        </p:nvSpPr>
        <p:spPr>
          <a:xfrm>
            <a:off x="1134639" y="4004730"/>
            <a:ext cx="5203099" cy="1975656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buClr>
                <a:srgbClr val="FF0000"/>
              </a:buClr>
              <a:buFontTx/>
              <a:buNone/>
              <a:defRPr sz="2000">
                <a:solidFill>
                  <a:srgbClr val="194485"/>
                </a:solidFill>
              </a:defRPr>
            </a:lvl1pPr>
            <a:lvl2pPr>
              <a:buClr>
                <a:srgbClr val="FF0000"/>
              </a:buClr>
              <a:defRPr sz="1800" baseline="0">
                <a:solidFill>
                  <a:srgbClr val="194485"/>
                </a:solidFill>
              </a:defRPr>
            </a:lvl2pPr>
            <a:lvl3pPr>
              <a:defRPr sz="2000">
                <a:solidFill>
                  <a:srgbClr val="194485"/>
                </a:solidFill>
              </a:defRPr>
            </a:lvl3pPr>
            <a:lvl4pPr>
              <a:defRPr>
                <a:solidFill>
                  <a:srgbClr val="194485"/>
                </a:solidFill>
              </a:defRPr>
            </a:lvl4pPr>
            <a:lvl5pPr>
              <a:defRPr>
                <a:solidFill>
                  <a:srgbClr val="194485"/>
                </a:solidFill>
              </a:defRPr>
            </a:lvl5pPr>
          </a:lstStyle>
          <a:p>
            <a:pPr lvl="0"/>
            <a:r>
              <a:rPr lang="en-US" dirty="0" err="1"/>
              <a:t>onderwerp</a:t>
            </a:r>
            <a:endParaRPr lang="en-US" dirty="0"/>
          </a:p>
        </p:txBody>
      </p:sp>
      <p:sp>
        <p:nvSpPr>
          <p:cNvPr id="15" name="Tijdelijke aanduiding voor tekst 12"/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1134639" y="1350939"/>
            <a:ext cx="5203099" cy="669072"/>
          </a:xfrm>
          <a:prstGeom prst="rect">
            <a:avLst/>
          </a:prstGeom>
        </p:spPr>
        <p:txBody>
          <a:bodyPr wrap="none" anchor="ctr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Titel</a:t>
            </a:r>
          </a:p>
        </p:txBody>
      </p:sp>
      <p:sp>
        <p:nvSpPr>
          <p:cNvPr id="16" name="Tijdelijke aanduiding voor tekst 12"/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134639" y="3450639"/>
            <a:ext cx="5203099" cy="669072"/>
          </a:xfrm>
          <a:prstGeom prst="rect">
            <a:avLst/>
          </a:prstGeom>
        </p:spPr>
        <p:txBody>
          <a:bodyPr wrap="none" anchor="ctr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Titel</a:t>
            </a:r>
          </a:p>
        </p:txBody>
      </p:sp>
      <p:sp>
        <p:nvSpPr>
          <p:cNvPr id="17" name="Tijdelijke aanduiding voor tekst 12"/>
          <p:cNvSpPr>
            <a:spLocks noGrp="1" noChangeAspect="1"/>
          </p:cNvSpPr>
          <p:nvPr>
            <p:ph type="body" sz="quarter" idx="16" hasCustomPrompt="1"/>
          </p:nvPr>
        </p:nvSpPr>
        <p:spPr>
          <a:xfrm>
            <a:off x="1134639" y="852100"/>
            <a:ext cx="5203099" cy="669072"/>
          </a:xfrm>
          <a:prstGeom prst="rect">
            <a:avLst/>
          </a:prstGeom>
        </p:spPr>
        <p:txBody>
          <a:bodyPr wrap="none" anchor="ctr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 b="0" baseline="0">
                <a:solidFill>
                  <a:srgbClr val="249BD7"/>
                </a:solidFill>
              </a:defRPr>
            </a:lvl1pPr>
          </a:lstStyle>
          <a:p>
            <a:pPr lvl="0"/>
            <a:r>
              <a:rPr lang="nl-NL" dirty="0"/>
              <a:t>ondertitel</a:t>
            </a:r>
          </a:p>
        </p:txBody>
      </p:sp>
      <p:cxnSp>
        <p:nvCxnSpPr>
          <p:cNvPr id="22" name="Rechte verbindingslijn 21"/>
          <p:cNvCxnSpPr/>
          <p:nvPr userDrawn="1"/>
        </p:nvCxnSpPr>
        <p:spPr>
          <a:xfrm>
            <a:off x="6484883" y="499221"/>
            <a:ext cx="0" cy="16654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Afbeelding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2029" y="499221"/>
            <a:ext cx="1021272" cy="957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7110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558FE-62E0-49EB-B75F-F9F3A4774267}" type="datetimeFigureOut">
              <a:rPr lang="nl-NL" smtClean="0"/>
              <a:t>20-3-2018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56C28-834B-4F86-8568-C0286850820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440778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558FE-62E0-49EB-B75F-F9F3A4774267}" type="datetimeFigureOut">
              <a:rPr lang="nl-NL" smtClean="0"/>
              <a:t>20-3-2018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56C28-834B-4F86-8568-C0286850820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648829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558FE-62E0-49EB-B75F-F9F3A4774267}" type="datetimeFigureOut">
              <a:rPr lang="nl-NL" smtClean="0"/>
              <a:t>20-3-2018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56C28-834B-4F86-8568-C0286850820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397608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558FE-62E0-49EB-B75F-F9F3A4774267}" type="datetimeFigureOut">
              <a:rPr lang="nl-NL" smtClean="0"/>
              <a:t>20-3-2018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56C28-834B-4F86-8568-C0286850820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094173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558FE-62E0-49EB-B75F-F9F3A4774267}" type="datetimeFigureOut">
              <a:rPr lang="nl-NL" smtClean="0"/>
              <a:t>20-3-2018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56C28-834B-4F86-8568-C0286850820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417791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558FE-62E0-49EB-B75F-F9F3A4774267}" type="datetimeFigureOut">
              <a:rPr lang="nl-NL" smtClean="0"/>
              <a:t>20-3-2018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56C28-834B-4F86-8568-C0286850820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472612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558FE-62E0-49EB-B75F-F9F3A4774267}" type="datetimeFigureOut">
              <a:rPr lang="nl-NL" smtClean="0"/>
              <a:t>20-3-2018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56C28-834B-4F86-8568-C0286850820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590050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2558FE-62E0-49EB-B75F-F9F3A4774267}" type="datetimeFigureOut">
              <a:rPr lang="nl-NL" smtClean="0"/>
              <a:t>20-3-2018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056C28-834B-4F86-8568-C0286850820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26510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examenblad.nl/examenstof/syllabus-economie-en-ondernemen-2/2018/f=/syllabus_eo_2017_2018_versie_6.pdf" TargetMode="Externa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Visio_2003-2010_Drawing1.vsd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8.em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9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dinalog.nl/" TargetMode="External"/><Relationship Id="rId3" Type="http://schemas.openxmlformats.org/officeDocument/2006/relationships/image" Target="../media/image51.png"/><Relationship Id="rId7" Type="http://schemas.openxmlformats.org/officeDocument/2006/relationships/hyperlink" Target="https://nevi.nl/" TargetMode="Externa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4.xml"/><Relationship Id="rId6" Type="http://schemas.openxmlformats.org/officeDocument/2006/relationships/hyperlink" Target="http://www.logistiek.nl/" TargetMode="External"/><Relationship Id="rId5" Type="http://schemas.openxmlformats.org/officeDocument/2006/relationships/hyperlink" Target="http://tln.nl/" TargetMode="External"/><Relationship Id="rId10" Type="http://schemas.openxmlformats.org/officeDocument/2006/relationships/hyperlink" Target="http://www.topsectorlogistiek.nl/" TargetMode="External"/><Relationship Id="rId4" Type="http://schemas.openxmlformats.org/officeDocument/2006/relationships/hyperlink" Target="http://vervoerslogistiekewerkdagen.org/" TargetMode="External"/><Relationship Id="rId9" Type="http://schemas.openxmlformats.org/officeDocument/2006/relationships/hyperlink" Target="http://www.evofenedex.nl/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/>
          <p:cNvSpPr/>
          <p:nvPr/>
        </p:nvSpPr>
        <p:spPr>
          <a:xfrm>
            <a:off x="1979460" y="2331054"/>
            <a:ext cx="2868552" cy="288460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rgbClr val="0D0D0D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Workshop Transport &amp; Logistiek VMBO</a:t>
            </a:r>
            <a:endParaRPr lang="nl-NL" sz="1600" dirty="0"/>
          </a:p>
        </p:txBody>
      </p:sp>
      <p:sp>
        <p:nvSpPr>
          <p:cNvPr id="2" name="TextBox 1"/>
          <p:cNvSpPr txBox="1"/>
          <p:nvPr/>
        </p:nvSpPr>
        <p:spPr>
          <a:xfrm>
            <a:off x="8417859" y="5768789"/>
            <a:ext cx="11095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200" b="1" dirty="0" smtClean="0">
                <a:solidFill>
                  <a:schemeClr val="bg1"/>
                </a:solidFill>
              </a:rPr>
              <a:t>22 maart 2018</a:t>
            </a:r>
            <a:endParaRPr lang="nl-NL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1297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nl-NL" dirty="0" err="1"/>
              <a:t>KennisDC</a:t>
            </a:r>
            <a:r>
              <a:rPr lang="nl-NL" dirty="0"/>
              <a:t> Limburg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14"/>
          </p:nvPr>
        </p:nvSpPr>
        <p:spPr>
          <a:xfrm>
            <a:off x="1134639" y="2112579"/>
            <a:ext cx="5203099" cy="3239212"/>
          </a:xfrm>
        </p:spPr>
        <p:txBody>
          <a:bodyPr/>
          <a:lstStyle/>
          <a:p>
            <a:r>
              <a:rPr lang="nl-NL" dirty="0"/>
              <a:t>Trade Compliance &amp; </a:t>
            </a:r>
            <a:r>
              <a:rPr lang="nl-NL" dirty="0" err="1"/>
              <a:t>Customs</a:t>
            </a:r>
            <a:r>
              <a:rPr lang="nl-NL" dirty="0"/>
              <a:t> Management</a:t>
            </a:r>
          </a:p>
          <a:p>
            <a:endParaRPr lang="nl-NL" dirty="0"/>
          </a:p>
          <a:p>
            <a:r>
              <a:rPr lang="nl-NL" dirty="0"/>
              <a:t>E-commerce &amp; E-fulfilment</a:t>
            </a:r>
          </a:p>
          <a:p>
            <a:endParaRPr lang="nl-NL" dirty="0"/>
          </a:p>
          <a:p>
            <a:r>
              <a:rPr lang="nl-NL" dirty="0"/>
              <a:t>Supply Chain </a:t>
            </a:r>
            <a:r>
              <a:rPr lang="nl-NL" dirty="0" err="1"/>
              <a:t>Redesign</a:t>
            </a:r>
            <a:endParaRPr lang="nl-NL" dirty="0"/>
          </a:p>
          <a:p>
            <a:endParaRPr lang="nl-NL" dirty="0"/>
          </a:p>
          <a:p>
            <a:r>
              <a:rPr lang="nl-NL" dirty="0"/>
              <a:t>Food &amp; </a:t>
            </a:r>
            <a:r>
              <a:rPr lang="nl-NL" dirty="0" err="1"/>
              <a:t>fresh</a:t>
            </a:r>
            <a:r>
              <a:rPr lang="nl-NL" dirty="0"/>
              <a:t> </a:t>
            </a:r>
            <a:r>
              <a:rPr lang="nl-NL" dirty="0" err="1"/>
              <a:t>Logistics</a:t>
            </a:r>
            <a:endParaRPr lang="nl-NL" dirty="0"/>
          </a:p>
          <a:p>
            <a:endParaRPr lang="nl-NL" dirty="0"/>
          </a:p>
          <a:p>
            <a:r>
              <a:rPr lang="nl-NL" dirty="0"/>
              <a:t>Productielogistiek </a:t>
            </a:r>
          </a:p>
        </p:txBody>
      </p:sp>
      <p:sp>
        <p:nvSpPr>
          <p:cNvPr id="7" name="Tijdelijke aanduiding voor tekst 6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nl-NL" dirty="0"/>
              <a:t>(</a:t>
            </a:r>
            <a:r>
              <a:rPr lang="nl-NL" dirty="0" err="1"/>
              <a:t>Fontys</a:t>
            </a:r>
            <a:r>
              <a:rPr lang="nl-NL" dirty="0"/>
              <a:t> Hogescholen en partners)</a:t>
            </a:r>
          </a:p>
        </p:txBody>
      </p:sp>
    </p:spTree>
    <p:extLst>
      <p:ext uri="{BB962C8B-B14F-4D97-AF65-F5344CB8AC3E}">
        <p14:creationId xmlns:p14="http://schemas.microsoft.com/office/powerpoint/2010/main" val="3114397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nl-NL" dirty="0" err="1"/>
              <a:t>KennisDC</a:t>
            </a:r>
            <a:r>
              <a:rPr lang="nl-NL" dirty="0"/>
              <a:t> Zeeland-Brabant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idx="13"/>
          </p:nvPr>
        </p:nvSpPr>
        <p:spPr>
          <a:xfrm>
            <a:off x="1134640" y="2464675"/>
            <a:ext cx="4025940" cy="383628"/>
          </a:xfrm>
        </p:spPr>
        <p:txBody>
          <a:bodyPr/>
          <a:lstStyle/>
          <a:p>
            <a:r>
              <a:rPr lang="nl-NL" dirty="0"/>
              <a:t>Multimodaal - </a:t>
            </a:r>
            <a:r>
              <a:rPr lang="nl-NL" dirty="0" err="1"/>
              <a:t>Synchromodaal</a:t>
            </a:r>
            <a:endParaRPr lang="nl-NL" dirty="0"/>
          </a:p>
          <a:p>
            <a:endParaRPr lang="nl-NL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14"/>
          </p:nvPr>
        </p:nvSpPr>
        <p:spPr>
          <a:xfrm>
            <a:off x="1134639" y="2009155"/>
            <a:ext cx="7000368" cy="3955026"/>
          </a:xfrm>
        </p:spPr>
        <p:txBody>
          <a:bodyPr/>
          <a:lstStyle/>
          <a:p>
            <a:r>
              <a:rPr lang="nl-NL" dirty="0"/>
              <a:t>Fysieke distributie en </a:t>
            </a:r>
            <a:r>
              <a:rPr lang="nl-NL" dirty="0" err="1"/>
              <a:t>warehousing</a:t>
            </a:r>
            <a:endParaRPr lang="nl-NL" dirty="0"/>
          </a:p>
          <a:p>
            <a:endParaRPr lang="nl-NL" dirty="0"/>
          </a:p>
          <a:p>
            <a:endParaRPr lang="nl-NL" dirty="0"/>
          </a:p>
          <a:p>
            <a:r>
              <a:rPr lang="nl-NL" dirty="0"/>
              <a:t>Event </a:t>
            </a:r>
            <a:r>
              <a:rPr lang="nl-NL" dirty="0" err="1"/>
              <a:t>Logistics</a:t>
            </a:r>
            <a:endParaRPr lang="nl-NL" dirty="0"/>
          </a:p>
          <a:p>
            <a:endParaRPr lang="nl-NL" dirty="0"/>
          </a:p>
          <a:p>
            <a:r>
              <a:rPr lang="nl-NL" dirty="0"/>
              <a:t>Digitaliseren (</a:t>
            </a:r>
            <a:r>
              <a:rPr lang="nl-NL" dirty="0" err="1"/>
              <a:t>BigData</a:t>
            </a:r>
            <a:r>
              <a:rPr lang="nl-NL" dirty="0"/>
              <a:t>) </a:t>
            </a:r>
          </a:p>
          <a:p>
            <a:endParaRPr lang="nl-NL" dirty="0"/>
          </a:p>
          <a:p>
            <a:r>
              <a:rPr lang="nl-NL" dirty="0" err="1"/>
              <a:t>Gamification</a:t>
            </a:r>
            <a:r>
              <a:rPr lang="nl-NL" dirty="0"/>
              <a:t> in </a:t>
            </a:r>
            <a:r>
              <a:rPr lang="nl-NL" dirty="0" err="1"/>
              <a:t>Logistics</a:t>
            </a:r>
            <a:endParaRPr lang="nl-NL" dirty="0"/>
          </a:p>
          <a:p>
            <a:endParaRPr lang="nl-NL" dirty="0"/>
          </a:p>
          <a:p>
            <a:r>
              <a:rPr lang="nl-NL" dirty="0"/>
              <a:t>Productie Logistiek &amp; Maintenance</a:t>
            </a:r>
          </a:p>
          <a:p>
            <a:endParaRPr lang="nl-NL" dirty="0"/>
          </a:p>
          <a:p>
            <a:r>
              <a:rPr lang="nl-NL" dirty="0"/>
              <a:t>Smart Urban </a:t>
            </a:r>
            <a:r>
              <a:rPr lang="nl-NL" dirty="0" err="1"/>
              <a:t>Mobility</a:t>
            </a:r>
            <a:endParaRPr lang="nl-NL" dirty="0"/>
          </a:p>
        </p:txBody>
      </p:sp>
      <p:sp>
        <p:nvSpPr>
          <p:cNvPr id="7" name="Tijdelijke aanduiding voor tekst 6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nl-NL" dirty="0"/>
              <a:t>(NHTV Breda, Hogeschool Zeeland en partners)</a:t>
            </a:r>
          </a:p>
        </p:txBody>
      </p:sp>
    </p:spTree>
    <p:extLst>
      <p:ext uri="{BB962C8B-B14F-4D97-AF65-F5344CB8AC3E}">
        <p14:creationId xmlns:p14="http://schemas.microsoft.com/office/powerpoint/2010/main" val="3049649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/>
          <p:cNvSpPr>
            <a:spLocks noGrp="1"/>
          </p:cNvSpPr>
          <p:nvPr>
            <p:ph type="body" sz="quarter" idx="12"/>
          </p:nvPr>
        </p:nvSpPr>
        <p:spPr>
          <a:xfrm>
            <a:off x="1008515" y="499221"/>
            <a:ext cx="5203099" cy="669072"/>
          </a:xfrm>
        </p:spPr>
        <p:txBody>
          <a:bodyPr/>
          <a:lstStyle/>
          <a:p>
            <a:r>
              <a:rPr lang="nl-NL" dirty="0" err="1"/>
              <a:t>KennisDC</a:t>
            </a:r>
            <a:r>
              <a:rPr lang="nl-NL" dirty="0"/>
              <a:t> Zuid-Holland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008515" y="2609231"/>
            <a:ext cx="2691127" cy="969592"/>
          </a:xfrm>
        </p:spPr>
        <p:txBody>
          <a:bodyPr/>
          <a:lstStyle/>
          <a:p>
            <a:pPr marL="342900" indent="-342900">
              <a:buFont typeface="Arial" charset="0"/>
              <a:buChar char="•"/>
            </a:pPr>
            <a:r>
              <a:rPr lang="nl-NL" dirty="0" err="1"/>
              <a:t>Synchromodaliteit</a:t>
            </a:r>
            <a:endParaRPr lang="nl-NL" dirty="0"/>
          </a:p>
          <a:p>
            <a:pPr marL="342900" indent="-342900">
              <a:buFont typeface="Arial" charset="0"/>
              <a:buChar char="•"/>
            </a:pPr>
            <a:r>
              <a:rPr lang="nl-NL" dirty="0"/>
              <a:t>Koel/vers ketens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idx="13"/>
          </p:nvPr>
        </p:nvSpPr>
        <p:spPr>
          <a:xfrm>
            <a:off x="1008515" y="3847075"/>
            <a:ext cx="5497388" cy="886648"/>
          </a:xfrm>
        </p:spPr>
        <p:txBody>
          <a:bodyPr/>
          <a:lstStyle/>
          <a:p>
            <a:pPr marL="342900" indent="-342900">
              <a:buFont typeface="Arial" charset="0"/>
              <a:buChar char="•"/>
            </a:pPr>
            <a:r>
              <a:rPr lang="nl-NL" dirty="0"/>
              <a:t>Lichte </a:t>
            </a:r>
            <a:r>
              <a:rPr lang="nl-NL"/>
              <a:t>Electrische Vrachtvoertuigen</a:t>
            </a:r>
          </a:p>
          <a:p>
            <a:pPr marL="342900" indent="-342900">
              <a:buFont typeface="Arial" charset="0"/>
              <a:buChar char="•"/>
            </a:pPr>
            <a:r>
              <a:rPr lang="nl-NL" dirty="0"/>
              <a:t>Warehouse van de toekomst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14"/>
          </p:nvPr>
        </p:nvSpPr>
        <p:spPr>
          <a:xfrm>
            <a:off x="1344846" y="1716396"/>
            <a:ext cx="3973388" cy="4474197"/>
          </a:xfrm>
        </p:spPr>
        <p:txBody>
          <a:bodyPr/>
          <a:lstStyle/>
          <a:p>
            <a:r>
              <a:rPr lang="nl-NL" dirty="0"/>
              <a:t>Havenlogistiek</a:t>
            </a:r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r>
              <a:rPr lang="nl-NL" dirty="0"/>
              <a:t>City </a:t>
            </a:r>
            <a:r>
              <a:rPr lang="nl-NL" dirty="0" err="1"/>
              <a:t>Logistics</a:t>
            </a:r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r>
              <a:rPr lang="nl-NL" dirty="0"/>
              <a:t>Blockchain in Logistiek</a:t>
            </a:r>
          </a:p>
          <a:p>
            <a:endParaRPr lang="nl-NL" dirty="0"/>
          </a:p>
          <a:p>
            <a:r>
              <a:rPr lang="nl-NL" dirty="0"/>
              <a:t>Service Logistiek &amp; Maintenance</a:t>
            </a:r>
          </a:p>
        </p:txBody>
      </p:sp>
      <p:sp>
        <p:nvSpPr>
          <p:cNvPr id="7" name="Tijdelijke aanduiding voor tekst 6"/>
          <p:cNvSpPr>
            <a:spLocks noGrp="1"/>
          </p:cNvSpPr>
          <p:nvPr>
            <p:ph type="body" sz="quarter" idx="16"/>
          </p:nvPr>
        </p:nvSpPr>
        <p:spPr>
          <a:xfrm>
            <a:off x="1008515" y="852100"/>
            <a:ext cx="5203099" cy="669072"/>
          </a:xfrm>
        </p:spPr>
        <p:txBody>
          <a:bodyPr/>
          <a:lstStyle/>
          <a:p>
            <a:r>
              <a:rPr lang="nl-NL" dirty="0"/>
              <a:t>(Hogeschool Rotterdam en partners; RDM Campus)</a:t>
            </a:r>
          </a:p>
        </p:txBody>
      </p:sp>
    </p:spTree>
    <p:extLst>
      <p:ext uri="{BB962C8B-B14F-4D97-AF65-F5344CB8AC3E}">
        <p14:creationId xmlns:p14="http://schemas.microsoft.com/office/powerpoint/2010/main" val="425334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/>
          <p:cNvSpPr txBox="1"/>
          <p:nvPr/>
        </p:nvSpPr>
        <p:spPr>
          <a:xfrm>
            <a:off x="9204385" y="5313873"/>
            <a:ext cx="2115259" cy="92333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l-NL" dirty="0" smtClean="0"/>
              <a:t>Bron:</a:t>
            </a:r>
          </a:p>
          <a:p>
            <a:r>
              <a:rPr lang="nl-NL" b="1" dirty="0" smtClean="0">
                <a:solidFill>
                  <a:srgbClr val="C00000"/>
                </a:solidFill>
              </a:rPr>
              <a:t>DHL Trend Radar</a:t>
            </a:r>
          </a:p>
          <a:p>
            <a:r>
              <a:rPr lang="nl-NL" dirty="0"/>
              <a:t>http://</a:t>
            </a:r>
            <a:r>
              <a:rPr lang="nl-NL" dirty="0" smtClean="0"/>
              <a:t>www.dhl.com</a:t>
            </a:r>
            <a:endParaRPr lang="nl-NL" dirty="0"/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 rotWithShape="1">
          <a:blip r:embed="rId2"/>
          <a:srcRect l="29151" t="15094" r="28891" b="10063"/>
          <a:stretch/>
        </p:blipFill>
        <p:spPr>
          <a:xfrm>
            <a:off x="1934318" y="0"/>
            <a:ext cx="6740377" cy="6763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866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31" y="0"/>
            <a:ext cx="9560884" cy="6758556"/>
          </a:xfrm>
          <a:prstGeom prst="rect">
            <a:avLst/>
          </a:prstGeom>
          <a:ln w="28575">
            <a:noFill/>
          </a:ln>
        </p:spPr>
      </p:pic>
      <p:sp>
        <p:nvSpPr>
          <p:cNvPr id="5" name="Tekstvak 4"/>
          <p:cNvSpPr txBox="1"/>
          <p:nvPr/>
        </p:nvSpPr>
        <p:spPr>
          <a:xfrm>
            <a:off x="9989389" y="5322499"/>
            <a:ext cx="2115259" cy="92333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l-NL" dirty="0" smtClean="0"/>
              <a:t>Bron:</a:t>
            </a:r>
          </a:p>
          <a:p>
            <a:r>
              <a:rPr lang="nl-NL" b="1" dirty="0" smtClean="0">
                <a:solidFill>
                  <a:srgbClr val="C00000"/>
                </a:solidFill>
              </a:rPr>
              <a:t>DHL Trend Radar</a:t>
            </a:r>
          </a:p>
          <a:p>
            <a:r>
              <a:rPr lang="nl-NL" dirty="0"/>
              <a:t>http://</a:t>
            </a:r>
            <a:r>
              <a:rPr lang="nl-NL" dirty="0" smtClean="0"/>
              <a:t>www.dhl.com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41151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956618" y="0"/>
            <a:ext cx="10235382" cy="1258529"/>
          </a:xfrm>
        </p:spPr>
        <p:txBody>
          <a:bodyPr>
            <a:normAutofit fontScale="90000"/>
          </a:bodyPr>
          <a:lstStyle/>
          <a:p>
            <a:r>
              <a:rPr lang="nl-NL" dirty="0" smtClean="0">
                <a:solidFill>
                  <a:srgbClr val="C00000"/>
                </a:solidFill>
              </a:rPr>
              <a:t/>
            </a:r>
            <a:br>
              <a:rPr lang="nl-NL" dirty="0" smtClean="0">
                <a:solidFill>
                  <a:srgbClr val="C00000"/>
                </a:solidFill>
              </a:rPr>
            </a:br>
            <a:r>
              <a:rPr lang="nl-NL" dirty="0" smtClean="0">
                <a:solidFill>
                  <a:srgbClr val="C00000"/>
                </a:solidFill>
              </a:rPr>
              <a:t>Even voorstellen </a:t>
            </a:r>
            <a:r>
              <a:rPr lang="nl-NL" sz="2700" dirty="0" smtClean="0">
                <a:solidFill>
                  <a:srgbClr val="C00000"/>
                </a:solidFill>
              </a:rPr>
              <a:t>(graag interactie gedurende de presentatie!)</a:t>
            </a:r>
            <a:endParaRPr lang="nl-NL" sz="2700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1"/>
          </p:nvPr>
        </p:nvSpPr>
        <p:spPr>
          <a:xfrm>
            <a:off x="1233217" y="1994634"/>
            <a:ext cx="4118712" cy="3619138"/>
          </a:xfrm>
          <a:ln w="3175"/>
        </p:spPr>
        <p:txBody>
          <a:bodyPr>
            <a:normAutofit/>
          </a:bodyPr>
          <a:lstStyle/>
          <a:p>
            <a:pPr algn="l"/>
            <a:r>
              <a:rPr lang="nl-NL" sz="1600" b="1" dirty="0" smtClean="0"/>
              <a:t>Jan H Jansen,</a:t>
            </a:r>
          </a:p>
          <a:p>
            <a:pPr algn="l"/>
            <a:r>
              <a:rPr lang="nl-NL" sz="1600" b="1" dirty="0" smtClean="0"/>
              <a:t>E-mail: jan.jansen@han.nl</a:t>
            </a:r>
          </a:p>
          <a:p>
            <a:pPr algn="l"/>
            <a:r>
              <a:rPr lang="nl-NL" sz="1600" b="1" dirty="0" smtClean="0"/>
              <a:t>Tel.: 06-226809</a:t>
            </a:r>
            <a:r>
              <a:rPr lang="nl-NL" sz="1400" b="1" dirty="0" smtClean="0"/>
              <a:t>58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7502" y="1994634"/>
            <a:ext cx="1394427" cy="1508725"/>
          </a:xfrm>
          <a:prstGeom prst="rect">
            <a:avLst/>
          </a:prstGeom>
        </p:spPr>
      </p:pic>
      <p:sp>
        <p:nvSpPr>
          <p:cNvPr id="11" name="Tijdelijke aanduiding voor tekst 3"/>
          <p:cNvSpPr>
            <a:spLocks noGrp="1"/>
          </p:cNvSpPr>
          <p:nvPr>
            <p:ph type="body" sz="quarter" idx="11"/>
          </p:nvPr>
        </p:nvSpPr>
        <p:spPr>
          <a:xfrm>
            <a:off x="6495500" y="1994634"/>
            <a:ext cx="4118712" cy="3619138"/>
          </a:xfrm>
          <a:ln w="3175"/>
        </p:spPr>
        <p:txBody>
          <a:bodyPr>
            <a:normAutofit/>
          </a:bodyPr>
          <a:lstStyle/>
          <a:p>
            <a:pPr algn="l"/>
            <a:endParaRPr lang="nl-NL" sz="1600" b="1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nl-NL" sz="1600" b="1" dirty="0"/>
              <a:t>Hoofddocent </a:t>
            </a:r>
            <a:r>
              <a:rPr lang="nl-NL" sz="1600" b="1" dirty="0" smtClean="0"/>
              <a:t>(Supply Chain) </a:t>
            </a:r>
            <a:r>
              <a:rPr lang="nl-NL" sz="1600" b="1" dirty="0"/>
              <a:t>Finance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nl-NL" sz="1600" b="1" dirty="0"/>
              <a:t>Onderzoeker </a:t>
            </a:r>
            <a:r>
              <a:rPr lang="nl-NL" sz="1600" b="1" dirty="0" smtClean="0"/>
              <a:t>Lectoraat Logistiek</a:t>
            </a:r>
            <a:endParaRPr lang="nl-NL" sz="1600" b="1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nl-NL" sz="1600" b="1" dirty="0" smtClean="0"/>
              <a:t>Docent vakdidactiek lerarenopleiding economie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nl-NL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Voorzitter sectie vakdidactiek VECON</a:t>
            </a:r>
          </a:p>
        </p:txBody>
      </p:sp>
    </p:spTree>
    <p:extLst>
      <p:ext uri="{BB962C8B-B14F-4D97-AF65-F5344CB8AC3E}">
        <p14:creationId xmlns:p14="http://schemas.microsoft.com/office/powerpoint/2010/main" val="2819019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endParaRPr lang="en-GB" sz="2400" b="1" i="1" dirty="0" smtClean="0"/>
          </a:p>
          <a:p>
            <a:pPr lvl="1" indent="0">
              <a:buNone/>
            </a:pPr>
            <a:r>
              <a:rPr lang="nl-NL" b="1" i="1" dirty="0" smtClean="0"/>
              <a:t>Taak</a:t>
            </a:r>
            <a:r>
              <a:rPr lang="nl-NL" b="1" i="1" dirty="0"/>
              <a:t>: Magazijnwerkzaamheden uitvoeren (eventueel in gesimuleerde omgeving) t.a.v</a:t>
            </a:r>
            <a:r>
              <a:rPr lang="nl-NL" b="1" i="1" dirty="0" smtClean="0"/>
              <a:t>.:</a:t>
            </a:r>
          </a:p>
          <a:p>
            <a:pPr lvl="1" indent="0">
              <a:buNone/>
            </a:pPr>
            <a:r>
              <a:rPr lang="nl-NL" b="1" i="1" dirty="0" smtClean="0"/>
              <a:t> </a:t>
            </a:r>
          </a:p>
          <a:p>
            <a:pPr marL="971550" lvl="1" indent="-285750"/>
            <a:r>
              <a:rPr lang="nl-NL" b="1" i="1" dirty="0" smtClean="0"/>
              <a:t> </a:t>
            </a:r>
            <a:r>
              <a:rPr lang="nl-NL" b="1" i="1" dirty="0"/>
              <a:t>ontvangst en opslag van goederen </a:t>
            </a:r>
          </a:p>
          <a:p>
            <a:pPr marL="1428750" lvl="2" indent="-285750"/>
            <a:r>
              <a:rPr lang="nl-NL" b="1" i="1" dirty="0" smtClean="0"/>
              <a:t>verzamelen</a:t>
            </a:r>
            <a:r>
              <a:rPr lang="nl-NL" b="1" i="1" dirty="0"/>
              <a:t>, verpakken en verzenden van </a:t>
            </a:r>
            <a:r>
              <a:rPr lang="nl-NL" b="1" i="1" dirty="0" smtClean="0"/>
              <a:t>goederen</a:t>
            </a:r>
          </a:p>
          <a:p>
            <a:pPr marL="1428750" lvl="2" indent="-285750"/>
            <a:r>
              <a:rPr lang="nl-NL" b="1" i="1" dirty="0" smtClean="0"/>
              <a:t>voorraad </a:t>
            </a:r>
            <a:r>
              <a:rPr lang="nl-NL" b="1" i="1" dirty="0"/>
              <a:t>bijhouden, inventariseren en bestellen </a:t>
            </a:r>
          </a:p>
          <a:p>
            <a:pPr marL="1028700" lvl="1" indent="-342900"/>
            <a:r>
              <a:rPr lang="nl-NL" b="1" i="1" dirty="0"/>
              <a:t>Voor het uitvoeren van de taak beheerst de kandidaat de voorwaardelijke kennis, vaardigheden en houding.</a:t>
            </a:r>
            <a:endParaRPr lang="en-GB" b="1" i="1" dirty="0" smtClean="0"/>
          </a:p>
          <a:p>
            <a:pPr marL="1028700" lvl="1" indent="-342900"/>
            <a:endParaRPr lang="en-GB" b="1" i="1" dirty="0" smtClean="0"/>
          </a:p>
          <a:p>
            <a:pPr marL="342900" indent="-342900"/>
            <a:r>
              <a:rPr lang="en-GB" sz="1200" b="1" i="1" dirty="0" err="1" smtClean="0"/>
              <a:t>Bron</a:t>
            </a:r>
            <a:r>
              <a:rPr lang="en-GB" sz="1200" b="1" i="1" dirty="0" smtClean="0"/>
              <a:t>: </a:t>
            </a:r>
            <a:r>
              <a:rPr lang="nl-NL" sz="1200" u="sng" dirty="0" smtClean="0">
                <a:hlinkClick r:id="rId2"/>
              </a:rPr>
              <a:t>https</a:t>
            </a:r>
            <a:r>
              <a:rPr lang="nl-NL" sz="1200" u="sng" dirty="0">
                <a:hlinkClick r:id="rId2"/>
              </a:rPr>
              <a:t>://www.examenblad.nl/examenstof/syllabus-economie-en-ondernemen-2/2018/f=/syllabus_eo_2017_2018_versie_6.pdf</a:t>
            </a:r>
            <a:endParaRPr lang="nl-NL" sz="1200" dirty="0"/>
          </a:p>
          <a:p>
            <a:pPr marL="342900" indent="-342900"/>
            <a:endParaRPr lang="en-GB" b="1" i="1" dirty="0"/>
          </a:p>
        </p:txBody>
      </p:sp>
      <p:sp>
        <p:nvSpPr>
          <p:cNvPr id="3" name="TextBox 2"/>
          <p:cNvSpPr txBox="1"/>
          <p:nvPr/>
        </p:nvSpPr>
        <p:spPr>
          <a:xfrm>
            <a:off x="2234242" y="403412"/>
            <a:ext cx="91221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i="1" dirty="0" err="1"/>
              <a:t>Examenprogramma</a:t>
            </a:r>
            <a:r>
              <a:rPr lang="en-GB" sz="3200" b="1" i="1" dirty="0"/>
              <a:t> </a:t>
            </a:r>
            <a:r>
              <a:rPr lang="en-GB" sz="3200" b="1" i="1" dirty="0" smtClean="0"/>
              <a:t>VMBO </a:t>
            </a:r>
            <a:r>
              <a:rPr lang="nl-NL" sz="3200" b="1" i="1" dirty="0" smtClean="0"/>
              <a:t>Profielmodule </a:t>
            </a:r>
            <a:r>
              <a:rPr lang="nl-NL" sz="3200" b="1" i="1" dirty="0"/>
              <a:t>Logistiek </a:t>
            </a:r>
            <a:endParaRPr lang="en-GB" sz="3200" b="1" dirty="0" smtClean="0"/>
          </a:p>
        </p:txBody>
      </p:sp>
    </p:spTree>
    <p:extLst>
      <p:ext uri="{BB962C8B-B14F-4D97-AF65-F5344CB8AC3E}">
        <p14:creationId xmlns:p14="http://schemas.microsoft.com/office/powerpoint/2010/main" val="3824453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/>
          <p:cNvSpPr>
            <a:spLocks noGrp="1"/>
          </p:cNvSpPr>
          <p:nvPr>
            <p:ph type="body" sz="quarter" idx="10"/>
          </p:nvPr>
        </p:nvSpPr>
        <p:spPr>
          <a:ln>
            <a:solidFill>
              <a:srgbClr val="FFFF00"/>
            </a:solidFill>
          </a:ln>
        </p:spPr>
        <p:txBody>
          <a:bodyPr/>
          <a:lstStyle/>
          <a:p>
            <a:endParaRPr lang="nl-NL" dirty="0"/>
          </a:p>
        </p:txBody>
      </p:sp>
      <p:graphicFrame>
        <p:nvGraphicFramePr>
          <p:cNvPr id="4" name="Tabel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550086"/>
              </p:ext>
            </p:extLst>
          </p:nvPr>
        </p:nvGraphicFramePr>
        <p:xfrm>
          <a:off x="0" y="64057"/>
          <a:ext cx="12122988" cy="5974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13140"/>
                <a:gridCol w="4960189"/>
                <a:gridCol w="5549659"/>
              </a:tblGrid>
              <a:tr h="370840">
                <a:tc>
                  <a:txBody>
                    <a:bodyPr/>
                    <a:lstStyle/>
                    <a:p>
                      <a:endParaRPr lang="nl-N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sz="160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nl-NL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P/EO/3.1</a:t>
                      </a:r>
                      <a:endParaRPr lang="nl-NL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ontvangst en opslag van goederen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sz="16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nl-NL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P/EO/3.1.1</a:t>
                      </a:r>
                      <a:endParaRPr lang="nl-NL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sz="16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goederen ontvangen</a:t>
                      </a:r>
                      <a:endParaRPr lang="nl-NL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nl-NL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P/EO/3.1.2</a:t>
                      </a:r>
                      <a:endParaRPr lang="nl-NL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sz="16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goederen opslaan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nl-NL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P/EO/3.1.3</a:t>
                      </a:r>
                      <a:endParaRPr lang="nl-NL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sz="16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goederen verplaatsen, intern- en extern transport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nl-NL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P/EO/3.1.4</a:t>
                      </a:r>
                      <a:endParaRPr lang="nl-NL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derving tegengaan</a:t>
                      </a:r>
                    </a:p>
                  </a:txBody>
                  <a:tcPr/>
                </a:tc>
              </a:tr>
              <a:tr h="185420">
                <a:tc>
                  <a:txBody>
                    <a:bodyPr/>
                    <a:lstStyle/>
                    <a:p>
                      <a:r>
                        <a:rPr lang="nl-NL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P/EO/3.2</a:t>
                      </a:r>
                      <a:endParaRPr lang="nl-NL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verzamelen, verpakken en verzenden van goederen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nl-NL" sz="1600" b="1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185420">
                <a:tc>
                  <a:txBody>
                    <a:bodyPr/>
                    <a:lstStyle/>
                    <a:p>
                      <a:r>
                        <a:rPr lang="nl-NL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P/EO/3.2.1</a:t>
                      </a:r>
                      <a:endParaRPr lang="nl-NL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sz="16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goederen verzamelen</a:t>
                      </a:r>
                    </a:p>
                    <a:p>
                      <a:endParaRPr lang="nl-NL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182880">
                <a:tc>
                  <a:txBody>
                    <a:bodyPr/>
                    <a:lstStyle/>
                    <a:p>
                      <a:r>
                        <a:rPr lang="nl-NL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P/EO/3.2.2</a:t>
                      </a:r>
                      <a:endParaRPr lang="nl-NL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goederen verpakken en verzendklaar maken</a:t>
                      </a:r>
                    </a:p>
                  </a:txBody>
                  <a:tcPr/>
                </a:tc>
              </a:tr>
              <a:tr h="182880">
                <a:tc>
                  <a:txBody>
                    <a:bodyPr/>
                    <a:lstStyle/>
                    <a:p>
                      <a:r>
                        <a:rPr lang="nl-NL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P/EO/3.2.3</a:t>
                      </a:r>
                      <a:endParaRPr lang="nl-NL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goederen verzenden</a:t>
                      </a:r>
                      <a:endParaRPr lang="nl-NL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182880">
                <a:tc>
                  <a:txBody>
                    <a:bodyPr/>
                    <a:lstStyle/>
                    <a:p>
                      <a:r>
                        <a:rPr lang="nl-NL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P/EO/3.3</a:t>
                      </a:r>
                      <a:endParaRPr lang="nl-NL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voorraad bijhouden, inventariseren en bestellen</a:t>
                      </a:r>
                      <a:endParaRPr lang="nl-NL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1828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P/EO/3.3.1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nl-NL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begrippen met betrekking tot de voorraad herkennen</a:t>
                      </a:r>
                    </a:p>
                  </a:txBody>
                  <a:tcPr/>
                </a:tc>
              </a:tr>
              <a:tr h="182880">
                <a:tc>
                  <a:txBody>
                    <a:bodyPr/>
                    <a:lstStyle/>
                    <a:p>
                      <a:r>
                        <a:rPr lang="nl-NL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P/EO/3.3.2</a:t>
                      </a:r>
                      <a:endParaRPr lang="nl-NL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begrippen met betrekking tot de voorraad herkennen en toepassen</a:t>
                      </a:r>
                    </a:p>
                  </a:txBody>
                  <a:tcPr/>
                </a:tc>
              </a:tr>
              <a:tr h="182880">
                <a:tc>
                  <a:txBody>
                    <a:bodyPr/>
                    <a:lstStyle/>
                    <a:p>
                      <a:r>
                        <a:rPr lang="nl-NL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P/EO/3.3.3</a:t>
                      </a:r>
                      <a:endParaRPr lang="nl-NL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administratief voorraadbeheer uitvoeren</a:t>
                      </a:r>
                    </a:p>
                  </a:txBody>
                  <a:tcPr/>
                </a:tc>
              </a:tr>
              <a:tr h="182880">
                <a:tc>
                  <a:txBody>
                    <a:bodyPr/>
                    <a:lstStyle/>
                    <a:p>
                      <a:r>
                        <a:rPr lang="nl-NL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P/EO/3.3.4</a:t>
                      </a:r>
                      <a:endParaRPr lang="nl-NL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goederen bestellen </a:t>
                      </a: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58089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nl-NL" sz="1000" dirty="0"/>
              <a:t>Bron</a:t>
            </a:r>
            <a:r>
              <a:rPr lang="nl-NL" sz="1000" dirty="0" smtClean="0"/>
              <a:t>:</a:t>
            </a:r>
          </a:p>
          <a:p>
            <a:r>
              <a:rPr lang="nl-NL" sz="1000" dirty="0" smtClean="0"/>
              <a:t>https</a:t>
            </a:r>
            <a:r>
              <a:rPr lang="nl-NL" sz="1000" dirty="0"/>
              <a:t>://nieuwvmbo.nl/web/viewer.html</a:t>
            </a:r>
            <a:r>
              <a:rPr lang="nl-NL" sz="1000" dirty="0" smtClean="0"/>
              <a:t>?</a:t>
            </a:r>
          </a:p>
          <a:p>
            <a:r>
              <a:rPr lang="nl-NL" sz="1000" dirty="0" err="1" smtClean="0"/>
              <a:t>ile</a:t>
            </a:r>
            <a:r>
              <a:rPr lang="nl-NL" sz="1000" dirty="0" smtClean="0"/>
              <a:t>=https</a:t>
            </a:r>
            <a:r>
              <a:rPr lang="nl-NL" sz="1000" dirty="0"/>
              <a:t>://</a:t>
            </a:r>
            <a:r>
              <a:rPr lang="nl-NL" sz="1000" dirty="0" smtClean="0"/>
              <a:t>nieuwvmbo.nl/wp-content/uploads/2017/03/MT-</a:t>
            </a:r>
          </a:p>
          <a:p>
            <a:r>
              <a:rPr lang="nl-NL" sz="1000" dirty="0" smtClean="0"/>
              <a:t>keuzevak-12-Operationele-magazijnwerkzaamheden.pdf</a:t>
            </a:r>
          </a:p>
          <a:p>
            <a:endParaRPr lang="nl-NL" sz="1000" dirty="0"/>
          </a:p>
          <a:p>
            <a:endParaRPr lang="nl-NL" sz="1000" dirty="0" smtClean="0"/>
          </a:p>
          <a:p>
            <a:r>
              <a:rPr lang="nl-NL" sz="1600" b="1" dirty="0" smtClean="0"/>
              <a:t>Operationele </a:t>
            </a:r>
            <a:r>
              <a:rPr lang="nl-NL" sz="1600" b="1" dirty="0"/>
              <a:t>magazijnwerkzaamheden</a:t>
            </a: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 rotWithShape="1">
          <a:blip r:embed="rId2"/>
          <a:srcRect l="41887" t="16855" r="41344" b="25787"/>
          <a:stretch/>
        </p:blipFill>
        <p:spPr>
          <a:xfrm>
            <a:off x="4431101" y="-2365"/>
            <a:ext cx="3565586" cy="6860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02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nl-NL" sz="1000" dirty="0" err="1"/>
              <a:t>Bron:https</a:t>
            </a:r>
            <a:r>
              <a:rPr lang="nl-NL" sz="1000" dirty="0"/>
              <a:t>://nieuwvmbo.nl/web/viewer.html</a:t>
            </a:r>
            <a:r>
              <a:rPr lang="nl-NL" sz="1000" dirty="0" smtClean="0"/>
              <a:t>?</a:t>
            </a:r>
          </a:p>
          <a:p>
            <a:r>
              <a:rPr lang="nl-NL" sz="1000" dirty="0" smtClean="0"/>
              <a:t>file=https</a:t>
            </a:r>
            <a:r>
              <a:rPr lang="nl-NL" sz="1000" dirty="0"/>
              <a:t>://nieuwvmbo.nl/wp-content/uploads/2017/03</a:t>
            </a:r>
            <a:r>
              <a:rPr lang="nl-NL" sz="1000" dirty="0" smtClean="0"/>
              <a:t>/</a:t>
            </a:r>
          </a:p>
          <a:p>
            <a:r>
              <a:rPr lang="nl-NL" sz="1000" dirty="0" smtClean="0"/>
              <a:t>MT-keuzevak-10-Ritvoorbereiding-en-ritafhandeling.pdf</a:t>
            </a:r>
          </a:p>
          <a:p>
            <a:endParaRPr lang="nl-NL" sz="1000" dirty="0"/>
          </a:p>
          <a:p>
            <a:r>
              <a:rPr lang="nl-NL" sz="1800" b="1" dirty="0"/>
              <a:t>ritvoorbereiding en ritafhandeling 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2"/>
          <a:srcRect l="38915" t="18239" r="39222" b="8177"/>
          <a:stretch/>
        </p:blipFill>
        <p:spPr>
          <a:xfrm>
            <a:off x="4744528" y="-6700"/>
            <a:ext cx="3329797" cy="6303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605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lvl="0"/>
            <a:r>
              <a:rPr lang="nl-NL" b="1" u="sng" dirty="0" smtClean="0"/>
              <a:t>De agenda van deze workshop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nl-NL" b="1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nl-NL" b="1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b="1" dirty="0" smtClean="0"/>
              <a:t>Rol </a:t>
            </a:r>
            <a:r>
              <a:rPr lang="nl-NL" b="1" dirty="0"/>
              <a:t>Kennis </a:t>
            </a:r>
            <a:r>
              <a:rPr lang="nl-NL" b="1" dirty="0" err="1"/>
              <a:t>DC’s</a:t>
            </a:r>
            <a:endParaRPr lang="nl-NL" sz="1800" b="1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nl-NL" b="1" dirty="0" smtClean="0"/>
              <a:t>De </a:t>
            </a:r>
            <a:r>
              <a:rPr lang="nl-NL" b="1" dirty="0"/>
              <a:t>trends voor de komende jaren in de logistiek</a:t>
            </a:r>
            <a:endParaRPr lang="nl-NL" sz="1800" b="1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nl-NL" b="1" dirty="0"/>
              <a:t>Het delen van onderwijsmateriaal op het gebied van transport &amp; logistiek</a:t>
            </a:r>
            <a:endParaRPr lang="nl-NL" sz="1800" b="1" dirty="0"/>
          </a:p>
          <a:p>
            <a:pPr lvl="1"/>
            <a:r>
              <a:rPr lang="nl-NL" b="1" dirty="0"/>
              <a:t>Inhoudelijk</a:t>
            </a:r>
            <a:endParaRPr lang="nl-NL" sz="1400" b="1" dirty="0"/>
          </a:p>
          <a:p>
            <a:pPr lvl="1"/>
            <a:r>
              <a:rPr lang="nl-NL" b="1" dirty="0"/>
              <a:t>Didactisch</a:t>
            </a:r>
            <a:endParaRPr lang="nl-NL" sz="1400" b="1" dirty="0"/>
          </a:p>
          <a:p>
            <a:pPr lvl="2"/>
            <a:r>
              <a:rPr lang="nl-NL" b="1" dirty="0"/>
              <a:t>Cases</a:t>
            </a:r>
            <a:endParaRPr lang="nl-NL" sz="1400" b="1" dirty="0"/>
          </a:p>
          <a:p>
            <a:pPr lvl="2"/>
            <a:r>
              <a:rPr lang="nl-NL" b="1" dirty="0"/>
              <a:t>Simulaties</a:t>
            </a:r>
            <a:endParaRPr lang="nl-NL" sz="1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b="1" dirty="0"/>
          </a:p>
        </p:txBody>
      </p:sp>
    </p:spTree>
    <p:extLst>
      <p:ext uri="{BB962C8B-B14F-4D97-AF65-F5344CB8AC3E}">
        <p14:creationId xmlns:p14="http://schemas.microsoft.com/office/powerpoint/2010/main" val="314244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4029" y="0"/>
            <a:ext cx="4944731" cy="5964442"/>
          </a:xfrm>
          <a:prstGeom prst="rect">
            <a:avLst/>
          </a:prstGeom>
        </p:spPr>
      </p:pic>
      <p:sp>
        <p:nvSpPr>
          <p:cNvPr id="2" name="Tijdelijke aanduiding voor teks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nl-NL" dirty="0"/>
          </a:p>
        </p:txBody>
      </p:sp>
      <p:cxnSp>
        <p:nvCxnSpPr>
          <p:cNvPr id="6" name="Rechte verbindingslijn met pijl 5"/>
          <p:cNvCxnSpPr/>
          <p:nvPr/>
        </p:nvCxnSpPr>
        <p:spPr>
          <a:xfrm>
            <a:off x="7116792" y="3329796"/>
            <a:ext cx="3286665" cy="871268"/>
          </a:xfrm>
          <a:prstGeom prst="straightConnector1">
            <a:avLst/>
          </a:prstGeom>
          <a:ln w="5715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Rechte verbindingslijn met pijl 4"/>
          <p:cNvCxnSpPr/>
          <p:nvPr/>
        </p:nvCxnSpPr>
        <p:spPr>
          <a:xfrm flipH="1">
            <a:off x="2458528" y="2319325"/>
            <a:ext cx="3525328" cy="1446105"/>
          </a:xfrm>
          <a:prstGeom prst="straightConnector1">
            <a:avLst/>
          </a:prstGeom>
          <a:ln w="5715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kstvak 6"/>
          <p:cNvSpPr txBox="1"/>
          <p:nvPr/>
        </p:nvSpPr>
        <p:spPr>
          <a:xfrm>
            <a:off x="897147" y="3765430"/>
            <a:ext cx="1429430" cy="92333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l-NL" b="1" dirty="0" smtClean="0"/>
              <a:t>VMBO </a:t>
            </a:r>
          </a:p>
          <a:p>
            <a:r>
              <a:rPr lang="nl-NL" b="1" dirty="0" smtClean="0"/>
              <a:t>Economische</a:t>
            </a:r>
          </a:p>
          <a:p>
            <a:r>
              <a:rPr lang="nl-NL" b="1" dirty="0" smtClean="0"/>
              <a:t>Logistiek</a:t>
            </a:r>
            <a:endParaRPr lang="nl-NL" b="1" dirty="0"/>
          </a:p>
        </p:txBody>
      </p:sp>
    </p:spTree>
    <p:extLst>
      <p:ext uri="{BB962C8B-B14F-4D97-AF65-F5344CB8AC3E}">
        <p14:creationId xmlns:p14="http://schemas.microsoft.com/office/powerpoint/2010/main" val="442864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lvl="0"/>
            <a:r>
              <a:rPr lang="nl-NL" b="1" u="sng" dirty="0" smtClean="0"/>
              <a:t>De agenda van deze workshop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nl-NL" b="1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nl-NL" b="1" dirty="0" smtClean="0"/>
              <a:t>De </a:t>
            </a:r>
            <a:r>
              <a:rPr lang="nl-NL" b="1" dirty="0"/>
              <a:t>trends voor de komende jaren in de logistiek</a:t>
            </a:r>
            <a:endParaRPr lang="nl-NL" sz="1800" b="1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nl-NL" b="1" dirty="0">
                <a:solidFill>
                  <a:srgbClr val="C00000"/>
                </a:solidFill>
              </a:rPr>
              <a:t>Het delen van onderwijsmateriaal op het gebied van transport &amp; logistiek</a:t>
            </a:r>
            <a:endParaRPr lang="nl-NL" sz="1800" b="1" dirty="0">
              <a:solidFill>
                <a:srgbClr val="C00000"/>
              </a:solidFill>
            </a:endParaRPr>
          </a:p>
          <a:p>
            <a:pPr lvl="1"/>
            <a:r>
              <a:rPr lang="nl-NL" b="1" dirty="0">
                <a:solidFill>
                  <a:srgbClr val="C00000"/>
                </a:solidFill>
              </a:rPr>
              <a:t>Inhoudelijk</a:t>
            </a:r>
            <a:endParaRPr lang="nl-NL" sz="1400" b="1" dirty="0">
              <a:solidFill>
                <a:srgbClr val="C00000"/>
              </a:solidFill>
            </a:endParaRPr>
          </a:p>
          <a:p>
            <a:pPr lvl="1"/>
            <a:r>
              <a:rPr lang="nl-NL" b="1" dirty="0">
                <a:solidFill>
                  <a:srgbClr val="C00000"/>
                </a:solidFill>
              </a:rPr>
              <a:t>Didactisch</a:t>
            </a:r>
            <a:endParaRPr lang="nl-NL" sz="1400" b="1" dirty="0">
              <a:solidFill>
                <a:srgbClr val="C00000"/>
              </a:solidFill>
            </a:endParaRPr>
          </a:p>
          <a:p>
            <a:pPr lvl="2"/>
            <a:r>
              <a:rPr lang="nl-NL" b="1" dirty="0">
                <a:solidFill>
                  <a:srgbClr val="C00000"/>
                </a:solidFill>
              </a:rPr>
              <a:t>Cases</a:t>
            </a:r>
            <a:endParaRPr lang="nl-NL" sz="1400" b="1" dirty="0">
              <a:solidFill>
                <a:srgbClr val="C00000"/>
              </a:solidFill>
            </a:endParaRPr>
          </a:p>
          <a:p>
            <a:pPr lvl="2"/>
            <a:r>
              <a:rPr lang="nl-NL" b="1" dirty="0">
                <a:solidFill>
                  <a:srgbClr val="C00000"/>
                </a:solidFill>
              </a:rPr>
              <a:t>Simulaties</a:t>
            </a:r>
            <a:endParaRPr lang="nl-NL" sz="1400" b="1" dirty="0">
              <a:solidFill>
                <a:srgbClr val="C00000"/>
              </a:solidFill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nl-NL" b="1" dirty="0" smtClean="0">
                <a:solidFill>
                  <a:srgbClr val="C00000"/>
                </a:solidFill>
              </a:rPr>
              <a:t>Rol Kennis </a:t>
            </a:r>
            <a:r>
              <a:rPr lang="nl-NL" b="1" dirty="0" err="1" smtClean="0">
                <a:solidFill>
                  <a:srgbClr val="C00000"/>
                </a:solidFill>
              </a:rPr>
              <a:t>DC’s</a:t>
            </a:r>
            <a:endParaRPr lang="nl-NL" sz="1800" b="1" dirty="0">
              <a:solidFill>
                <a:srgbClr val="C0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b="1" dirty="0"/>
          </a:p>
        </p:txBody>
      </p:sp>
    </p:spTree>
    <p:extLst>
      <p:ext uri="{BB962C8B-B14F-4D97-AF65-F5344CB8AC3E}">
        <p14:creationId xmlns:p14="http://schemas.microsoft.com/office/powerpoint/2010/main" val="2495557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47500" lnSpcReduction="2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1" i="1" dirty="0" smtClean="0"/>
              <a:t>Basis </a:t>
            </a:r>
            <a:r>
              <a:rPr lang="en-GB" sz="2400" b="1" i="1" dirty="0" err="1" smtClean="0"/>
              <a:t>vakgebieden</a:t>
            </a:r>
            <a:endParaRPr lang="en-GB" sz="2400" b="1" i="1" dirty="0" smtClean="0"/>
          </a:p>
          <a:p>
            <a:pPr marL="1028700" lvl="1" indent="-342900"/>
            <a:r>
              <a:rPr lang="en-GB" b="1" i="1" dirty="0" err="1" smtClean="0"/>
              <a:t>Suppy</a:t>
            </a:r>
            <a:r>
              <a:rPr lang="en-GB" b="1" i="1" dirty="0" smtClean="0"/>
              <a:t> Chain management</a:t>
            </a:r>
          </a:p>
          <a:p>
            <a:pPr marL="1028700" lvl="1" indent="-342900"/>
            <a:r>
              <a:rPr lang="en-GB" b="1" i="1" dirty="0" err="1" smtClean="0"/>
              <a:t>Inkoop</a:t>
            </a:r>
            <a:endParaRPr lang="en-GB" b="1" i="1" dirty="0" smtClean="0"/>
          </a:p>
          <a:p>
            <a:pPr marL="1028700" lvl="1" indent="-342900"/>
            <a:r>
              <a:rPr lang="en-GB" b="1" i="1" dirty="0" smtClean="0"/>
              <a:t>Warehouse management</a:t>
            </a:r>
          </a:p>
          <a:p>
            <a:pPr marL="1028700" lvl="1" indent="-342900"/>
            <a:r>
              <a:rPr lang="en-GB" b="1" i="1" dirty="0" smtClean="0"/>
              <a:t>Planning</a:t>
            </a:r>
          </a:p>
          <a:p>
            <a:pPr marL="1028700" lvl="1" indent="-342900"/>
            <a:r>
              <a:rPr lang="en-GB" b="1" i="1" dirty="0" smtClean="0"/>
              <a:t>Forecasting</a:t>
            </a:r>
          </a:p>
          <a:p>
            <a:pPr marL="1028700" lvl="1" indent="-342900"/>
            <a:r>
              <a:rPr lang="en-GB" b="1" i="1" dirty="0" err="1"/>
              <a:t>D</a:t>
            </a:r>
            <a:r>
              <a:rPr lang="en-GB" b="1" i="1" dirty="0" err="1" smtClean="0"/>
              <a:t>istributie</a:t>
            </a:r>
            <a:endParaRPr lang="en-GB" b="1" i="1" dirty="0" smtClean="0"/>
          </a:p>
          <a:p>
            <a:pPr marL="1028700" lvl="1" indent="-342900"/>
            <a:r>
              <a:rPr lang="en-GB" b="1" i="1" dirty="0" err="1" smtClean="0"/>
              <a:t>Productie</a:t>
            </a:r>
            <a:r>
              <a:rPr lang="en-GB" b="1" i="1" dirty="0" smtClean="0"/>
              <a:t> Logistiek</a:t>
            </a:r>
          </a:p>
          <a:p>
            <a:pPr marL="1028700" lvl="1" indent="-342900"/>
            <a:r>
              <a:rPr lang="en-GB" b="1" i="1" dirty="0" smtClean="0"/>
              <a:t>Internationale Logistiek</a:t>
            </a:r>
          </a:p>
          <a:p>
            <a:pPr marL="1028700" lvl="1" indent="-342900"/>
            <a:r>
              <a:rPr lang="en-GB" b="1" i="1" dirty="0" err="1" smtClean="0"/>
              <a:t>Kwaliteitsmanagement</a:t>
            </a:r>
            <a:endParaRPr lang="en-GB" b="1" i="1" dirty="0" smtClean="0"/>
          </a:p>
          <a:p>
            <a:pPr marL="1028700" lvl="1" indent="-342900"/>
            <a:r>
              <a:rPr lang="en-GB" b="1" i="1" dirty="0" err="1" smtClean="0"/>
              <a:t>Bedrijsfeconomie</a:t>
            </a:r>
            <a:endParaRPr lang="en-GB" b="1" i="1" dirty="0"/>
          </a:p>
          <a:p>
            <a:pPr marL="1028700" lvl="1" indent="-342900"/>
            <a:r>
              <a:rPr lang="en-GB" b="1" i="1" dirty="0" err="1" smtClean="0"/>
              <a:t>Etc</a:t>
            </a:r>
            <a:endParaRPr lang="en-GB" b="1" i="1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1" i="1" dirty="0" err="1" smtClean="0"/>
              <a:t>Samenwerking</a:t>
            </a:r>
            <a:r>
              <a:rPr lang="en-GB" sz="2400" b="1" i="1" dirty="0" smtClean="0"/>
              <a:t> in </a:t>
            </a:r>
            <a:r>
              <a:rPr lang="en-GB" sz="2400" b="1" i="1" dirty="0" err="1" smtClean="0"/>
              <a:t>keten</a:t>
            </a:r>
            <a:endParaRPr lang="en-GB" sz="2400" b="1" i="1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1" i="1" dirty="0" err="1" smtClean="0"/>
              <a:t>Multimodaal</a:t>
            </a:r>
            <a:r>
              <a:rPr lang="en-GB" sz="2400" b="1" i="1" dirty="0" smtClean="0"/>
              <a:t> transport &amp; </a:t>
            </a:r>
            <a:r>
              <a:rPr lang="en-GB" sz="2400" b="1" i="1" dirty="0" err="1" smtClean="0"/>
              <a:t>Bundeling</a:t>
            </a:r>
            <a:endParaRPr lang="en-GB" sz="2400" b="1" i="1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1" i="1" dirty="0" smtClean="0"/>
              <a:t>E-commerce &amp; E-logistics / fulfilment</a:t>
            </a:r>
          </a:p>
          <a:p>
            <a:pPr marL="1028700" lvl="1" indent="-342900"/>
            <a:r>
              <a:rPr lang="en-GB" b="1" i="1" dirty="0" smtClean="0"/>
              <a:t>FMCG: Fashion</a:t>
            </a:r>
          </a:p>
          <a:p>
            <a:pPr marL="1028700" lvl="1" indent="-342900"/>
            <a:r>
              <a:rPr lang="en-GB" b="1" i="1" dirty="0" smtClean="0"/>
              <a:t>Retour </a:t>
            </a:r>
            <a:r>
              <a:rPr lang="en-GB" b="1" i="1" dirty="0" err="1" smtClean="0"/>
              <a:t>logistiek</a:t>
            </a:r>
            <a:endParaRPr lang="en-GB" b="1" i="1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1" i="1" dirty="0" smtClean="0"/>
              <a:t>ERP, IT </a:t>
            </a:r>
            <a:r>
              <a:rPr lang="en-GB" sz="2400" b="1" i="1" dirty="0" err="1" smtClean="0"/>
              <a:t>en</a:t>
            </a:r>
            <a:r>
              <a:rPr lang="en-GB" sz="2400" b="1" i="1" dirty="0" smtClean="0"/>
              <a:t> IT Platform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1" i="1" dirty="0" err="1" smtClean="0"/>
              <a:t>Blockchain</a:t>
            </a:r>
            <a:r>
              <a:rPr lang="en-GB" sz="2400" b="1" i="1" dirty="0" smtClean="0"/>
              <a:t> in de </a:t>
            </a:r>
            <a:r>
              <a:rPr lang="en-GB" sz="2400" b="1" i="1" dirty="0" err="1" smtClean="0"/>
              <a:t>logistiek</a:t>
            </a:r>
            <a:endParaRPr lang="en-GB" sz="2400" b="1" i="1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1" i="1" dirty="0" smtClean="0"/>
              <a:t>Supply Chain Finance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1" i="1" dirty="0" smtClean="0"/>
              <a:t>Lean &amp; QRM &amp; Agile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1" i="1" dirty="0" err="1" smtClean="0"/>
              <a:t>Duurzaamheid</a:t>
            </a:r>
            <a:endParaRPr lang="en-GB" sz="2400" b="1" i="1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1" i="1" dirty="0" err="1" smtClean="0"/>
              <a:t>Taalvaardigheid</a:t>
            </a:r>
            <a:endParaRPr lang="en-GB" sz="2400" b="1" i="1" dirty="0" smtClean="0"/>
          </a:p>
          <a:p>
            <a:pPr marL="1028700" lvl="1" indent="-342900"/>
            <a:r>
              <a:rPr lang="en-GB" b="1" i="1" dirty="0" smtClean="0"/>
              <a:t>NE / EN /DU / FR</a:t>
            </a:r>
          </a:p>
          <a:p>
            <a:pPr marL="1028700" lvl="1" indent="-342900"/>
            <a:r>
              <a:rPr lang="en-GB" b="1" i="1" dirty="0" smtClean="0"/>
              <a:t>Cultural awareness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b="1" i="1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b="1" i="1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b="1" i="1" dirty="0" smtClean="0"/>
          </a:p>
          <a:p>
            <a:pPr marL="1028700" lvl="1" indent="-342900"/>
            <a:endParaRPr lang="en-GB" b="1" i="1" dirty="0" smtClean="0"/>
          </a:p>
          <a:p>
            <a:pPr marL="342900" indent="-342900"/>
            <a:endParaRPr lang="en-GB" b="1" i="1" dirty="0"/>
          </a:p>
        </p:txBody>
      </p:sp>
      <p:sp>
        <p:nvSpPr>
          <p:cNvPr id="3" name="TextBox 2"/>
          <p:cNvSpPr txBox="1"/>
          <p:nvPr/>
        </p:nvSpPr>
        <p:spPr>
          <a:xfrm>
            <a:off x="2205835" y="385827"/>
            <a:ext cx="97450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 smtClean="0"/>
              <a:t>Wat </a:t>
            </a:r>
            <a:r>
              <a:rPr lang="en-GB" sz="3200" b="1" dirty="0" err="1" smtClean="0"/>
              <a:t>zijn</a:t>
            </a:r>
            <a:r>
              <a:rPr lang="en-GB" sz="3200" b="1" dirty="0" smtClean="0"/>
              <a:t> op </a:t>
            </a:r>
            <a:r>
              <a:rPr lang="en-GB" sz="3200" b="1" dirty="0" err="1" smtClean="0"/>
              <a:t>dit</a:t>
            </a:r>
            <a:r>
              <a:rPr lang="en-GB" sz="3200" b="1" dirty="0" smtClean="0"/>
              <a:t> moment </a:t>
            </a:r>
            <a:r>
              <a:rPr lang="en-GB" sz="3200" b="1" dirty="0" err="1" smtClean="0"/>
              <a:t>belangrijke</a:t>
            </a:r>
            <a:r>
              <a:rPr lang="en-GB" sz="3200" b="1" dirty="0" smtClean="0"/>
              <a:t> issues in de </a:t>
            </a:r>
            <a:r>
              <a:rPr lang="en-GB" sz="3200" b="1" dirty="0" err="1" smtClean="0"/>
              <a:t>logsitiek</a:t>
            </a:r>
            <a:endParaRPr lang="en-GB" sz="3200" b="1" dirty="0" smtClean="0"/>
          </a:p>
        </p:txBody>
      </p:sp>
    </p:spTree>
    <p:extLst>
      <p:ext uri="{BB962C8B-B14F-4D97-AF65-F5344CB8AC3E}">
        <p14:creationId xmlns:p14="http://schemas.microsoft.com/office/powerpoint/2010/main" val="531197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Het </a:t>
            </a:r>
            <a:r>
              <a:rPr lang="en-GB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denken</a:t>
            </a:r>
            <a:r>
              <a:rPr lang="en-GB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n-GB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ketens</a:t>
            </a:r>
            <a:r>
              <a:rPr lang="en-GB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GB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stromen</a:t>
            </a:r>
            <a:r>
              <a:rPr lang="en-GB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br>
              <a:rPr lang="en-GB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200" b="1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Supply Chain van de Oma </a:t>
            </a:r>
            <a:r>
              <a:rPr lang="en-GB" sz="3200" b="1" i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fiets</a:t>
            </a:r>
            <a:endParaRPr lang="en-GB" sz="3200" b="1" i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49" y="1789986"/>
            <a:ext cx="6561129" cy="438792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38366" y="6277206"/>
            <a:ext cx="1123037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Source: http</a:t>
            </a: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://static.velofiets.nl/media/catalog/product/cache/1/image/9df78eab33525d08d6e5fb8d27136e95/1/-/1-nostalgia_26_inch_oma_petrol-blue_101759_.jpg</a:t>
            </a:r>
          </a:p>
        </p:txBody>
      </p:sp>
    </p:spTree>
    <p:extLst>
      <p:ext uri="{BB962C8B-B14F-4D97-AF65-F5344CB8AC3E}">
        <p14:creationId xmlns:p14="http://schemas.microsoft.com/office/powerpoint/2010/main" val="1360983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 flipV="1">
            <a:off x="3201612" y="3332081"/>
            <a:ext cx="18259001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25228082"/>
              </p:ext>
            </p:extLst>
          </p:nvPr>
        </p:nvGraphicFramePr>
        <p:xfrm>
          <a:off x="982999" y="1389582"/>
          <a:ext cx="10756672" cy="50755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2" name="Visio" r:id="rId3" imgW="11157196" imgH="5262895" progId="Visio.Drawing.11">
                  <p:embed/>
                </p:oleObj>
              </mc:Choice>
              <mc:Fallback>
                <p:oleObj name="Visio" r:id="rId3" imgW="11157196" imgH="5262895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82999" y="1389582"/>
                        <a:ext cx="10756672" cy="507558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/>
          <p:cNvSpPr/>
          <p:nvPr/>
        </p:nvSpPr>
        <p:spPr>
          <a:xfrm>
            <a:off x="1524000" y="114660"/>
            <a:ext cx="100716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Supply Chain van de Oma </a:t>
            </a:r>
            <a:r>
              <a:rPr lang="en-GB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fiets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1677862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Valuechain Porter Finance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89397" y="220967"/>
            <a:ext cx="10509161" cy="576973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89397" y="6106613"/>
            <a:ext cx="1097279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sz="1600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Porter’s Value Chain (Adapted from </a:t>
            </a:r>
            <a:r>
              <a:rPr lang="en-US" sz="1600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600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Weele</a:t>
            </a:r>
            <a:r>
              <a:rPr lang="en-US" sz="1600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van, 2010)</a:t>
            </a:r>
            <a:r>
              <a:rPr lang="en-GB" sz="1600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by the author with Finance as a new support activity)</a:t>
            </a:r>
            <a:endParaRPr lang="en-GB" sz="1600" i="1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6885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2182" y="1989366"/>
            <a:ext cx="5718310" cy="3790949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17" y="2096220"/>
            <a:ext cx="5468125" cy="3684096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2398143" y="428657"/>
            <a:ext cx="92562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000" b="1" dirty="0" smtClean="0"/>
              <a:t>IT Platform van </a:t>
            </a:r>
            <a:r>
              <a:rPr lang="nl-NL" sz="2000" b="1" dirty="0" err="1" smtClean="0"/>
              <a:t>Tradecloud</a:t>
            </a:r>
            <a:r>
              <a:rPr lang="nl-NL" sz="2000" b="1" dirty="0" smtClean="0"/>
              <a:t>: Integratie tussen ERP-systemen van bedrijven in de keten</a:t>
            </a:r>
          </a:p>
          <a:p>
            <a:r>
              <a:rPr lang="nl-NL" sz="2000" b="1" dirty="0" smtClean="0"/>
              <a:t>(Bron: www.tradecloud1.com)</a:t>
            </a:r>
            <a:endParaRPr lang="nl-NL" sz="2000" b="1" dirty="0"/>
          </a:p>
        </p:txBody>
      </p:sp>
      <p:sp>
        <p:nvSpPr>
          <p:cNvPr id="3" name="Tekstvak 2"/>
          <p:cNvSpPr txBox="1"/>
          <p:nvPr/>
        </p:nvSpPr>
        <p:spPr>
          <a:xfrm>
            <a:off x="6788989" y="1328468"/>
            <a:ext cx="5250155" cy="338554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nl-NL" sz="1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Consequentie inrichting VMBO onderwijs: Logistiek</a:t>
            </a:r>
            <a:endParaRPr lang="nl-NL" sz="1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756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b="1" dirty="0" smtClean="0"/>
              <a:t>Case studies</a:t>
            </a:r>
          </a:p>
          <a:p>
            <a:pPr marL="1028700" lvl="1" indent="-342900"/>
            <a:r>
              <a:rPr lang="nl-NL" b="1" dirty="0" smtClean="0"/>
              <a:t>Zara case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b="1" dirty="0" smtClean="0"/>
              <a:t>Simulaties</a:t>
            </a:r>
          </a:p>
          <a:p>
            <a:pPr marL="1028700" lvl="1" indent="-342900"/>
            <a:r>
              <a:rPr lang="nl-NL" b="1" dirty="0" smtClean="0"/>
              <a:t>Lego spel</a:t>
            </a:r>
          </a:p>
          <a:p>
            <a:pPr marL="1028700" lvl="1" indent="-342900"/>
            <a:r>
              <a:rPr lang="nl-NL" b="1" dirty="0" smtClean="0"/>
              <a:t>Bier </a:t>
            </a:r>
            <a:r>
              <a:rPr lang="nl-NL" b="1" dirty="0" smtClean="0"/>
              <a:t>game</a:t>
            </a:r>
          </a:p>
          <a:p>
            <a:pPr marL="1028700" lvl="1" indent="-342900"/>
            <a:r>
              <a:rPr lang="nl-NL" b="1" dirty="0" smtClean="0"/>
              <a:t>Zorg game</a:t>
            </a:r>
            <a:endParaRPr lang="nl-NL" b="1" dirty="0" smtClean="0"/>
          </a:p>
          <a:p>
            <a:pPr marL="1028700" lvl="1" indent="-342900"/>
            <a:r>
              <a:rPr lang="nl-NL" b="1" dirty="0" smtClean="0"/>
              <a:t>The Cool Connection (docenten)</a:t>
            </a:r>
          </a:p>
          <a:p>
            <a:pPr marL="1028700" lvl="1" indent="-342900"/>
            <a:r>
              <a:rPr lang="nl-NL" b="1" dirty="0" smtClean="0"/>
              <a:t>The </a:t>
            </a:r>
            <a:r>
              <a:rPr lang="nl-NL" b="1" dirty="0" err="1" smtClean="0"/>
              <a:t>Fresh</a:t>
            </a:r>
            <a:r>
              <a:rPr lang="nl-NL" b="1" dirty="0" smtClean="0"/>
              <a:t> Connection (docenten)</a:t>
            </a:r>
            <a:endParaRPr lang="nl-NL" b="1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7553" y="122240"/>
            <a:ext cx="7403365" cy="2130532"/>
          </a:xfrm>
          <a:prstGeom prst="rect">
            <a:avLst/>
          </a:prstGeom>
        </p:spPr>
      </p:pic>
      <p:sp>
        <p:nvSpPr>
          <p:cNvPr id="4" name="Tekstvak 3"/>
          <p:cNvSpPr txBox="1"/>
          <p:nvPr/>
        </p:nvSpPr>
        <p:spPr>
          <a:xfrm>
            <a:off x="9437298" y="2872596"/>
            <a:ext cx="20771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Bron: The beergame in B2B , Riemer, K., 2008</a:t>
            </a:r>
            <a:endParaRPr lang="nl-NL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kstvak 7"/>
          <p:cNvSpPr txBox="1"/>
          <p:nvPr/>
        </p:nvSpPr>
        <p:spPr>
          <a:xfrm>
            <a:off x="9764533" y="5486400"/>
            <a:ext cx="222208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000" dirty="0" smtClean="0"/>
              <a:t>Bron: The Cool Connection, TKI </a:t>
            </a:r>
            <a:r>
              <a:rPr lang="nl-NL" sz="1000" dirty="0" err="1" smtClean="0"/>
              <a:t>Dinalog</a:t>
            </a:r>
            <a:endParaRPr lang="nl-NL" dirty="0"/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7553" y="2519082"/>
            <a:ext cx="5037108" cy="3307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242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66999"/>
            <a:ext cx="4212567" cy="3159425"/>
          </a:xfrm>
          <a:prstGeom prst="rect">
            <a:avLst/>
          </a:prstGeom>
        </p:spPr>
      </p:pic>
      <p:sp>
        <p:nvSpPr>
          <p:cNvPr id="2" name="Tijdelijke aanduiding voor teks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nl-NL" b="1" dirty="0" smtClean="0"/>
          </a:p>
          <a:p>
            <a:endParaRPr lang="nl-NL" b="1" dirty="0"/>
          </a:p>
          <a:p>
            <a:r>
              <a:rPr lang="nl-NL" sz="1600" b="1" dirty="0" smtClean="0"/>
              <a:t>EFLE 2014, </a:t>
            </a:r>
            <a:r>
              <a:rPr lang="nl-NL" sz="1600" b="1" dirty="0" smtClean="0"/>
              <a:t>Emmen</a:t>
            </a:r>
          </a:p>
          <a:p>
            <a:r>
              <a:rPr lang="nl-NL" sz="1600" b="1" dirty="0" smtClean="0"/>
              <a:t>HS Stenden</a:t>
            </a:r>
            <a:endParaRPr lang="nl-NL" sz="1600" b="1" dirty="0"/>
          </a:p>
          <a:p>
            <a:pPr algn="r"/>
            <a:endParaRPr lang="nl-NL" sz="1600" b="1" dirty="0" smtClean="0"/>
          </a:p>
          <a:p>
            <a:pPr algn="r"/>
            <a:endParaRPr lang="nl-NL" sz="1600" b="1" dirty="0"/>
          </a:p>
          <a:p>
            <a:pPr algn="r"/>
            <a:endParaRPr lang="nl-NL" sz="1600" b="1" dirty="0" smtClean="0"/>
          </a:p>
          <a:p>
            <a:pPr algn="r"/>
            <a:endParaRPr lang="nl-NL" sz="1600" b="1" dirty="0"/>
          </a:p>
          <a:p>
            <a:pPr algn="r"/>
            <a:r>
              <a:rPr lang="nl-NL" sz="1600" b="1" dirty="0" smtClean="0"/>
              <a:t>EFLE </a:t>
            </a:r>
            <a:r>
              <a:rPr lang="nl-NL" sz="1600" b="1" dirty="0" smtClean="0"/>
              <a:t>2016, </a:t>
            </a:r>
            <a:r>
              <a:rPr lang="nl-NL" sz="1600" b="1" dirty="0" smtClean="0"/>
              <a:t>Hasselt</a:t>
            </a:r>
          </a:p>
          <a:p>
            <a:pPr algn="r"/>
            <a:r>
              <a:rPr lang="nl-NL" sz="1600" b="1" dirty="0" smtClean="0"/>
              <a:t>Nike trainingscentrum</a:t>
            </a:r>
            <a:endParaRPr lang="nl-NL" sz="1600" b="1" dirty="0"/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5675" y="0"/>
            <a:ext cx="4810125" cy="3607594"/>
          </a:xfrm>
          <a:prstGeom prst="rect">
            <a:avLst/>
          </a:prstGeom>
        </p:spPr>
      </p:pic>
      <p:sp>
        <p:nvSpPr>
          <p:cNvPr id="10" name="Tekstvak 9"/>
          <p:cNvSpPr txBox="1"/>
          <p:nvPr/>
        </p:nvSpPr>
        <p:spPr>
          <a:xfrm>
            <a:off x="2771775" y="390172"/>
            <a:ext cx="19271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Simulations</a:t>
            </a:r>
            <a:endParaRPr lang="nl-NL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6282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 rotWithShape="1">
          <a:blip r:embed="rId2"/>
          <a:srcRect t="3899" r="943" b="7799"/>
          <a:stretch/>
        </p:blipFill>
        <p:spPr>
          <a:xfrm>
            <a:off x="28754" y="143692"/>
            <a:ext cx="12134489" cy="6084580"/>
          </a:xfrm>
          <a:prstGeom prst="rect">
            <a:avLst/>
          </a:prstGeom>
        </p:spPr>
      </p:pic>
      <p:sp>
        <p:nvSpPr>
          <p:cNvPr id="2" name="Tijdelijke aanduiding voor teks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15824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956618" y="0"/>
            <a:ext cx="10235382" cy="1258529"/>
          </a:xfrm>
        </p:spPr>
        <p:txBody>
          <a:bodyPr>
            <a:normAutofit fontScale="90000"/>
          </a:bodyPr>
          <a:lstStyle/>
          <a:p>
            <a:r>
              <a:rPr lang="nl-NL" dirty="0" smtClean="0">
                <a:solidFill>
                  <a:srgbClr val="C00000"/>
                </a:solidFill>
              </a:rPr>
              <a:t/>
            </a:r>
            <a:br>
              <a:rPr lang="nl-NL" dirty="0" smtClean="0">
                <a:solidFill>
                  <a:srgbClr val="C00000"/>
                </a:solidFill>
              </a:rPr>
            </a:br>
            <a:r>
              <a:rPr lang="nl-NL" dirty="0" smtClean="0">
                <a:solidFill>
                  <a:srgbClr val="C00000"/>
                </a:solidFill>
              </a:rPr>
              <a:t>Even voorstellen </a:t>
            </a:r>
            <a:r>
              <a:rPr lang="nl-NL" sz="2700" dirty="0" smtClean="0">
                <a:solidFill>
                  <a:srgbClr val="C00000"/>
                </a:solidFill>
              </a:rPr>
              <a:t>(graag interactie gedurende de presentatie!)</a:t>
            </a:r>
            <a:endParaRPr lang="nl-NL" sz="2700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1"/>
          </p:nvPr>
        </p:nvSpPr>
        <p:spPr>
          <a:xfrm>
            <a:off x="1233217" y="1994634"/>
            <a:ext cx="4118712" cy="3619138"/>
          </a:xfrm>
          <a:ln w="3175"/>
        </p:spPr>
        <p:txBody>
          <a:bodyPr>
            <a:normAutofit/>
          </a:bodyPr>
          <a:lstStyle/>
          <a:p>
            <a:pPr algn="l"/>
            <a:r>
              <a:rPr lang="nl-NL" sz="1600" b="1" dirty="0" smtClean="0"/>
              <a:t>Stef Weijers,</a:t>
            </a:r>
          </a:p>
          <a:p>
            <a:pPr algn="l"/>
            <a:r>
              <a:rPr lang="nl-NL" sz="1600" b="1" dirty="0" smtClean="0"/>
              <a:t>E-mail: stef.weijers@han.nl</a:t>
            </a:r>
          </a:p>
          <a:p>
            <a:pPr algn="l"/>
            <a:r>
              <a:rPr lang="nl-NL" sz="1600" b="1" dirty="0" smtClean="0"/>
              <a:t>Tel.: 026-3691789</a:t>
            </a:r>
            <a:endParaRPr lang="nl-NL" sz="1400" b="1" dirty="0" smtClean="0"/>
          </a:p>
        </p:txBody>
      </p:sp>
      <p:sp>
        <p:nvSpPr>
          <p:cNvPr id="11" name="Tijdelijke aanduiding voor tekst 3"/>
          <p:cNvSpPr>
            <a:spLocks noGrp="1"/>
          </p:cNvSpPr>
          <p:nvPr>
            <p:ph type="body" sz="quarter" idx="11"/>
          </p:nvPr>
        </p:nvSpPr>
        <p:spPr>
          <a:xfrm>
            <a:off x="6495500" y="1994634"/>
            <a:ext cx="4118712" cy="3619138"/>
          </a:xfrm>
          <a:ln w="3175"/>
        </p:spPr>
        <p:txBody>
          <a:bodyPr>
            <a:normAutofit/>
          </a:bodyPr>
          <a:lstStyle/>
          <a:p>
            <a:pPr algn="l"/>
            <a:endParaRPr lang="nl-NL" sz="1600" b="1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nl-NL" sz="1600" b="1" dirty="0" smtClean="0"/>
              <a:t>Lector Logistiek &amp; Allianties (HAN)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nl-NL" sz="1600" b="1" dirty="0" smtClean="0"/>
              <a:t>Directeur Kennis DC Logistiek Gelderland</a:t>
            </a:r>
            <a:endParaRPr lang="nl-NL" sz="16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6268" y="1994635"/>
            <a:ext cx="2085660" cy="2085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228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1910" y="1"/>
            <a:ext cx="3468966" cy="5253906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5709" y="0"/>
            <a:ext cx="3698062" cy="5253906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2354" y="42977"/>
            <a:ext cx="3447898" cy="5210929"/>
          </a:xfrm>
          <a:prstGeom prst="rect">
            <a:avLst/>
          </a:prstGeom>
        </p:spPr>
      </p:pic>
      <p:sp>
        <p:nvSpPr>
          <p:cNvPr id="2" name="Tijdelijke aanduiding voor teks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39226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0" y="0"/>
            <a:ext cx="3943350" cy="5715000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6140" y="0"/>
            <a:ext cx="4285859" cy="5883150"/>
          </a:xfrm>
          <a:prstGeom prst="rect">
            <a:avLst/>
          </a:prstGeom>
        </p:spPr>
      </p:pic>
      <p:sp>
        <p:nvSpPr>
          <p:cNvPr id="2" name="Tijdelijke aanduiding voor tekst 1"/>
          <p:cNvSpPr>
            <a:spLocks noGrp="1"/>
          </p:cNvSpPr>
          <p:nvPr>
            <p:ph type="body" sz="quarter" idx="10"/>
          </p:nvPr>
        </p:nvSpPr>
        <p:spPr>
          <a:xfrm>
            <a:off x="4463951" y="370871"/>
            <a:ext cx="2931308" cy="5512279"/>
          </a:xfrm>
        </p:spPr>
        <p:txBody>
          <a:bodyPr>
            <a:normAutofit lnSpcReduction="10000"/>
          </a:bodyPr>
          <a:lstStyle/>
          <a:p>
            <a:r>
              <a:rPr lang="nl-NL" dirty="0">
                <a:hlinkClick r:id="rId4"/>
              </a:rPr>
              <a:t>http://vervoerslogistiekewerkdagen.org</a:t>
            </a:r>
            <a:r>
              <a:rPr lang="nl-NL" dirty="0" smtClean="0">
                <a:hlinkClick r:id="rId4"/>
              </a:rPr>
              <a:t>/</a:t>
            </a:r>
            <a:endParaRPr lang="nl-NL" dirty="0" smtClean="0"/>
          </a:p>
          <a:p>
            <a:endParaRPr lang="nl-NL" dirty="0"/>
          </a:p>
          <a:p>
            <a:r>
              <a:rPr lang="nl-NL" dirty="0" smtClean="0">
                <a:hlinkClick r:id="rId5"/>
              </a:rPr>
              <a:t>http://tln.nl</a:t>
            </a:r>
            <a:endParaRPr lang="nl-NL" dirty="0" smtClean="0"/>
          </a:p>
          <a:p>
            <a:endParaRPr lang="nl-NL" dirty="0"/>
          </a:p>
          <a:p>
            <a:r>
              <a:rPr lang="nl-NL" dirty="0">
                <a:hlinkClick r:id="rId6"/>
              </a:rPr>
              <a:t>http://www.logistiek.nl</a:t>
            </a:r>
            <a:r>
              <a:rPr lang="nl-NL" dirty="0" smtClean="0">
                <a:hlinkClick r:id="rId6"/>
              </a:rPr>
              <a:t>/</a:t>
            </a:r>
            <a:endParaRPr lang="nl-NL" dirty="0" smtClean="0"/>
          </a:p>
          <a:p>
            <a:endParaRPr lang="nl-NL" dirty="0"/>
          </a:p>
          <a:p>
            <a:r>
              <a:rPr lang="nl-NL" dirty="0">
                <a:hlinkClick r:id="rId7"/>
              </a:rPr>
              <a:t>https://nevi.nl</a:t>
            </a:r>
            <a:r>
              <a:rPr lang="nl-NL" dirty="0" smtClean="0">
                <a:hlinkClick r:id="rId7"/>
              </a:rPr>
              <a:t>/</a:t>
            </a:r>
            <a:endParaRPr lang="nl-NL" dirty="0" smtClean="0"/>
          </a:p>
          <a:p>
            <a:endParaRPr lang="nl-NL" dirty="0"/>
          </a:p>
          <a:p>
            <a:r>
              <a:rPr lang="nl-NL" dirty="0" smtClean="0">
                <a:hlinkClick r:id="rId8"/>
              </a:rPr>
              <a:t>www.dinalog.nl/</a:t>
            </a:r>
            <a:endParaRPr lang="nl-NL" dirty="0" smtClean="0"/>
          </a:p>
          <a:p>
            <a:endParaRPr lang="nl-NL" dirty="0"/>
          </a:p>
          <a:p>
            <a:r>
              <a:rPr lang="nl-NL" dirty="0" smtClean="0">
                <a:hlinkClick r:id="rId9"/>
              </a:rPr>
              <a:t>www.evofenedex.nl/</a:t>
            </a:r>
            <a:r>
              <a:rPr lang="nl-NL" dirty="0" smtClean="0"/>
              <a:t> </a:t>
            </a:r>
          </a:p>
          <a:p>
            <a:endParaRPr lang="nl-NL" dirty="0"/>
          </a:p>
          <a:p>
            <a:r>
              <a:rPr lang="nl-NL" dirty="0" smtClean="0">
                <a:hlinkClick r:id="rId10"/>
              </a:rPr>
              <a:t>www.topsectorlogistiek.nl/</a:t>
            </a:r>
            <a:r>
              <a:rPr lang="nl-NL" dirty="0"/>
              <a:t> </a:t>
            </a:r>
            <a:endParaRPr lang="nl-NL" dirty="0" smtClean="0"/>
          </a:p>
        </p:txBody>
      </p:sp>
    </p:spTree>
    <p:extLst>
      <p:ext uri="{BB962C8B-B14F-4D97-AF65-F5344CB8AC3E}">
        <p14:creationId xmlns:p14="http://schemas.microsoft.com/office/powerpoint/2010/main" val="4207945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 dirty="0"/>
              <a:t>Stef Weijers, Lector Logistiek – Hogeschool van Arnhem en Nijmegen</a:t>
            </a:r>
          </a:p>
          <a:p>
            <a:r>
              <a:rPr lang="nl-NL" dirty="0"/>
              <a:t>Directeur KennisDC Logistiek Gelderland</a:t>
            </a:r>
          </a:p>
          <a:p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NL" dirty="0" smtClean="0"/>
              <a:t>Workshop Logistiek VMBO, VECON 22 maart 2018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2"/>
          </p:nvPr>
        </p:nvSpPr>
        <p:spPr>
          <a:xfrm>
            <a:off x="1589314" y="3916019"/>
            <a:ext cx="9006968" cy="907132"/>
          </a:xfrm>
        </p:spPr>
        <p:txBody>
          <a:bodyPr/>
          <a:lstStyle/>
          <a:p>
            <a:r>
              <a:rPr lang="nl-NL" sz="6000" dirty="0" smtClean="0"/>
              <a:t>Bron van talent </a:t>
            </a:r>
            <a:r>
              <a:rPr lang="nl-NL" sz="6000" smtClean="0"/>
              <a:t>en innovatie</a:t>
            </a:r>
          </a:p>
        </p:txBody>
      </p:sp>
    </p:spTree>
    <p:extLst>
      <p:ext uri="{BB962C8B-B14F-4D97-AF65-F5344CB8AC3E}">
        <p14:creationId xmlns:p14="http://schemas.microsoft.com/office/powerpoint/2010/main" val="2673535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6190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2"/>
          <a:srcRect b="12034"/>
          <a:stretch/>
        </p:blipFill>
        <p:spPr>
          <a:xfrm>
            <a:off x="10789920" y="4861834"/>
            <a:ext cx="1402080" cy="807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71330" y="5791175"/>
            <a:ext cx="2120670" cy="303975"/>
          </a:xfrm>
          <a:prstGeom prst="rect">
            <a:avLst/>
          </a:prstGeom>
        </p:spPr>
      </p:pic>
      <p:pic>
        <p:nvPicPr>
          <p:cNvPr id="4" name="Afbeelding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72057" y="4105335"/>
            <a:ext cx="913411" cy="84481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" name="TextBox 4"/>
          <p:cNvSpPr txBox="1"/>
          <p:nvPr/>
        </p:nvSpPr>
        <p:spPr>
          <a:xfrm>
            <a:off x="11130190" y="3724105"/>
            <a:ext cx="10318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mtClean="0"/>
              <a:t>Partners: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112260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nl-NL" dirty="0" err="1"/>
              <a:t>KennisDC</a:t>
            </a:r>
            <a:r>
              <a:rPr lang="nl-NL" dirty="0"/>
              <a:t> Amsterdam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134639" y="2057387"/>
            <a:ext cx="5203099" cy="1561417"/>
          </a:xfrm>
        </p:spPr>
        <p:txBody>
          <a:bodyPr/>
          <a:lstStyle/>
          <a:p>
            <a:pPr marL="342900" indent="-342900">
              <a:buFont typeface="Arial" charset="0"/>
              <a:buChar char="•"/>
            </a:pPr>
            <a:r>
              <a:rPr lang="nl-NL" dirty="0"/>
              <a:t>Duurzaam Voedselsysteem</a:t>
            </a:r>
          </a:p>
          <a:p>
            <a:pPr marL="342900" indent="-342900">
              <a:buFont typeface="Arial" charset="0"/>
              <a:buChar char="•"/>
            </a:pPr>
            <a:r>
              <a:rPr lang="nl-NL" dirty="0"/>
              <a:t>Luchtvracht Innovatie Agenda</a:t>
            </a:r>
          </a:p>
          <a:p>
            <a:pPr marL="342900" indent="-342900">
              <a:buFont typeface="Arial" charset="0"/>
              <a:buChar char="•"/>
            </a:pPr>
            <a:r>
              <a:rPr lang="nl-NL" dirty="0"/>
              <a:t>Bundeling</a:t>
            </a:r>
          </a:p>
          <a:p>
            <a:pPr marL="342900" indent="-342900">
              <a:buFont typeface="Arial" charset="0"/>
              <a:buChar char="•"/>
            </a:pPr>
            <a:r>
              <a:rPr lang="nl-NL" dirty="0" err="1"/>
              <a:t>Synchromodaliteit</a:t>
            </a:r>
            <a:r>
              <a:rPr lang="nl-NL" dirty="0"/>
              <a:t> en Circulaire Economie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idx="13"/>
          </p:nvPr>
        </p:nvSpPr>
        <p:spPr>
          <a:xfrm>
            <a:off x="1134639" y="4141364"/>
            <a:ext cx="6275154" cy="1975656"/>
          </a:xfrm>
        </p:spPr>
        <p:txBody>
          <a:bodyPr/>
          <a:lstStyle/>
          <a:p>
            <a:pPr marL="342900" indent="-342900">
              <a:lnSpc>
                <a:spcPct val="100000"/>
              </a:lnSpc>
              <a:buFont typeface="Arial" charset="0"/>
              <a:buChar char="•"/>
            </a:pPr>
            <a:r>
              <a:rPr lang="nl-NL" dirty="0"/>
              <a:t>Lichte Elektrische Vrachtvoertuigen</a:t>
            </a:r>
          </a:p>
          <a:p>
            <a:pPr marL="342900" indent="-342900">
              <a:lnSpc>
                <a:spcPct val="100000"/>
              </a:lnSpc>
              <a:buFont typeface="Arial" charset="0"/>
              <a:buChar char="•"/>
            </a:pPr>
            <a:r>
              <a:rPr lang="nl-NL" dirty="0"/>
              <a:t>Vergroten bereikbaarheid</a:t>
            </a:r>
          </a:p>
          <a:p>
            <a:pPr marL="342900" indent="-342900">
              <a:lnSpc>
                <a:spcPct val="100000"/>
              </a:lnSpc>
              <a:buFont typeface="Arial" charset="0"/>
              <a:buChar char="•"/>
            </a:pPr>
            <a:r>
              <a:rPr lang="nl-NL" dirty="0"/>
              <a:t>Koppeling verkeersdata</a:t>
            </a:r>
          </a:p>
          <a:p>
            <a:pPr marL="342900" indent="-342900">
              <a:lnSpc>
                <a:spcPct val="100000"/>
              </a:lnSpc>
              <a:buFont typeface="Arial" charset="0"/>
              <a:buChar char="•"/>
            </a:pPr>
            <a:r>
              <a:rPr lang="nl-NL" dirty="0"/>
              <a:t>Binnenstedelijke Bouwlogistiek en Servicelogistiek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14"/>
          </p:nvPr>
        </p:nvSpPr>
        <p:spPr>
          <a:xfrm>
            <a:off x="1502022" y="1519104"/>
            <a:ext cx="5203099" cy="669072"/>
          </a:xfrm>
        </p:spPr>
        <p:txBody>
          <a:bodyPr/>
          <a:lstStyle/>
          <a:p>
            <a:r>
              <a:rPr lang="nl-NL" dirty="0"/>
              <a:t>Mainport Logistiek</a:t>
            </a:r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quarter" idx="15"/>
          </p:nvPr>
        </p:nvSpPr>
        <p:spPr>
          <a:xfrm>
            <a:off x="1481480" y="3587273"/>
            <a:ext cx="5203099" cy="669072"/>
          </a:xfrm>
        </p:spPr>
        <p:txBody>
          <a:bodyPr/>
          <a:lstStyle/>
          <a:p>
            <a:r>
              <a:rPr lang="nl-NL" dirty="0"/>
              <a:t>City Logistiek</a:t>
            </a:r>
          </a:p>
        </p:txBody>
      </p:sp>
      <p:sp>
        <p:nvSpPr>
          <p:cNvPr id="7" name="Tijdelijke aanduiding voor tekst 6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nl-NL" dirty="0"/>
              <a:t>(Hogeschool van Amsterdam en partners)</a:t>
            </a:r>
          </a:p>
        </p:txBody>
      </p:sp>
    </p:spTree>
    <p:extLst>
      <p:ext uri="{BB962C8B-B14F-4D97-AF65-F5344CB8AC3E}">
        <p14:creationId xmlns:p14="http://schemas.microsoft.com/office/powerpoint/2010/main" val="45738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nl-NL" dirty="0" err="1"/>
              <a:t>KennisDC</a:t>
            </a:r>
            <a:r>
              <a:rPr lang="nl-NL" dirty="0"/>
              <a:t> </a:t>
            </a:r>
            <a:r>
              <a:rPr lang="nl-NL" dirty="0" err="1"/>
              <a:t>Noord-Oost</a:t>
            </a:r>
            <a:endParaRPr lang="nl-NL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14"/>
          </p:nvPr>
        </p:nvSpPr>
        <p:spPr>
          <a:xfrm>
            <a:off x="1134638" y="2318079"/>
            <a:ext cx="5203099" cy="3292779"/>
          </a:xfrm>
        </p:spPr>
        <p:txBody>
          <a:bodyPr/>
          <a:lstStyle/>
          <a:p>
            <a:r>
              <a:rPr lang="nl-NL" dirty="0"/>
              <a:t>Supply Chain Finance en Blockchain in Logistiek</a:t>
            </a:r>
          </a:p>
          <a:p>
            <a:endParaRPr lang="nl-NL" dirty="0"/>
          </a:p>
          <a:p>
            <a:r>
              <a:rPr lang="nl-NL" dirty="0"/>
              <a:t>Logistieke knooppunten en interregionale netwerken </a:t>
            </a:r>
          </a:p>
          <a:p>
            <a:endParaRPr lang="nl-NL" dirty="0"/>
          </a:p>
          <a:p>
            <a:r>
              <a:rPr lang="nl-NL" dirty="0"/>
              <a:t>Sociale Innovatie in Logistiek</a:t>
            </a:r>
          </a:p>
          <a:p>
            <a:endParaRPr lang="nl-NL" dirty="0"/>
          </a:p>
          <a:p>
            <a:r>
              <a:rPr lang="nl-NL" dirty="0"/>
              <a:t>Circulaire Economie en </a:t>
            </a:r>
            <a:r>
              <a:rPr lang="nl-NL" dirty="0" err="1"/>
              <a:t>Sustainability</a:t>
            </a:r>
            <a:endParaRPr lang="nl-NL" dirty="0"/>
          </a:p>
        </p:txBody>
      </p:sp>
      <p:sp>
        <p:nvSpPr>
          <p:cNvPr id="7" name="Tijdelijke aanduiding voor tekst 6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nl-NL" dirty="0"/>
              <a:t>(Hogescholen Windesheim, Stenden en partners)</a:t>
            </a:r>
          </a:p>
        </p:txBody>
      </p:sp>
    </p:spTree>
    <p:extLst>
      <p:ext uri="{BB962C8B-B14F-4D97-AF65-F5344CB8AC3E}">
        <p14:creationId xmlns:p14="http://schemas.microsoft.com/office/powerpoint/2010/main" val="1878164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/>
          <p:cNvSpPr>
            <a:spLocks noGrp="1"/>
          </p:cNvSpPr>
          <p:nvPr>
            <p:ph type="body" sz="quarter" idx="12"/>
          </p:nvPr>
        </p:nvSpPr>
        <p:spPr>
          <a:xfrm>
            <a:off x="1103109" y="499221"/>
            <a:ext cx="5203099" cy="669072"/>
          </a:xfrm>
        </p:spPr>
        <p:txBody>
          <a:bodyPr/>
          <a:lstStyle/>
          <a:p>
            <a:r>
              <a:rPr lang="nl-NL" dirty="0" err="1"/>
              <a:t>KennisDC</a:t>
            </a:r>
            <a:r>
              <a:rPr lang="nl-NL" dirty="0"/>
              <a:t> Gelderland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134639" y="3126463"/>
            <a:ext cx="5203099" cy="1561417"/>
          </a:xfrm>
        </p:spPr>
        <p:txBody>
          <a:bodyPr/>
          <a:lstStyle/>
          <a:p>
            <a:r>
              <a:rPr lang="nl-NL" dirty="0"/>
              <a:t>patiënten, goederen, informatie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nl-NL" dirty="0"/>
              <a:t>focus op fashion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14"/>
          </p:nvPr>
        </p:nvSpPr>
        <p:spPr>
          <a:xfrm>
            <a:off x="1134639" y="4342851"/>
            <a:ext cx="5203099" cy="669072"/>
          </a:xfrm>
        </p:spPr>
        <p:txBody>
          <a:bodyPr/>
          <a:lstStyle/>
          <a:p>
            <a:r>
              <a:rPr lang="nl-NL"/>
              <a:t>Human </a:t>
            </a:r>
            <a:r>
              <a:rPr lang="nl-NL" dirty="0" err="1"/>
              <a:t>Capital</a:t>
            </a:r>
            <a:r>
              <a:rPr lang="nl-NL" dirty="0"/>
              <a:t> in logistiek </a:t>
            </a:r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nl-NL" dirty="0" err="1"/>
              <a:t>Fast</a:t>
            </a:r>
            <a:r>
              <a:rPr lang="nl-NL" dirty="0"/>
              <a:t> </a:t>
            </a:r>
            <a:r>
              <a:rPr lang="nl-NL" dirty="0" err="1"/>
              <a:t>Moving</a:t>
            </a:r>
            <a:r>
              <a:rPr lang="nl-NL" dirty="0"/>
              <a:t> Consumer </a:t>
            </a:r>
            <a:r>
              <a:rPr lang="nl-NL" dirty="0" err="1"/>
              <a:t>Goods</a:t>
            </a:r>
            <a:endParaRPr lang="nl-NL" dirty="0"/>
          </a:p>
        </p:txBody>
      </p:sp>
      <p:sp>
        <p:nvSpPr>
          <p:cNvPr id="7" name="Tijdelijke aanduiding voor tekst 6"/>
          <p:cNvSpPr>
            <a:spLocks noGrp="1"/>
          </p:cNvSpPr>
          <p:nvPr>
            <p:ph type="body" sz="quarter" idx="16"/>
          </p:nvPr>
        </p:nvSpPr>
        <p:spPr>
          <a:xfrm>
            <a:off x="1071579" y="833757"/>
            <a:ext cx="5203099" cy="669072"/>
          </a:xfrm>
        </p:spPr>
        <p:txBody>
          <a:bodyPr/>
          <a:lstStyle/>
          <a:p>
            <a:r>
              <a:rPr lang="nl-NL" dirty="0"/>
              <a:t>(Hogeschool van Arnhem-Nijmegen en partners)</a:t>
            </a:r>
          </a:p>
        </p:txBody>
      </p:sp>
      <p:sp>
        <p:nvSpPr>
          <p:cNvPr id="8" name="Tijdelijke aanduiding voor tekst 5"/>
          <p:cNvSpPr txBox="1">
            <a:spLocks/>
          </p:cNvSpPr>
          <p:nvPr/>
        </p:nvSpPr>
        <p:spPr>
          <a:xfrm>
            <a:off x="1134639" y="2625089"/>
            <a:ext cx="5203099" cy="669072"/>
          </a:xfrm>
          <a:prstGeom prst="rect">
            <a:avLst/>
          </a:prstGeom>
        </p:spPr>
        <p:txBody>
          <a:bodyPr wrap="none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/>
              <a:buNone/>
              <a:defRPr sz="20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/>
              <a:t>Zorglogistiek</a:t>
            </a:r>
          </a:p>
        </p:txBody>
      </p:sp>
      <p:sp>
        <p:nvSpPr>
          <p:cNvPr id="9" name="Cloud Callout 8"/>
          <p:cNvSpPr/>
          <p:nvPr/>
        </p:nvSpPr>
        <p:spPr>
          <a:xfrm>
            <a:off x="4023360" y="4687880"/>
            <a:ext cx="3192087" cy="1147655"/>
          </a:xfrm>
          <a:prstGeom prst="cloudCallout">
            <a:avLst>
              <a:gd name="adj1" fmla="val -75087"/>
              <a:gd name="adj2" fmla="val -3021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TIP project</a:t>
            </a:r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395989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731</Words>
  <Application>Microsoft Office PowerPoint</Application>
  <PresentationFormat>Breedbeeld</PresentationFormat>
  <Paragraphs>245</Paragraphs>
  <Slides>31</Slides>
  <Notes>2</Notes>
  <HiddenSlides>0</HiddenSlides>
  <MMClips>0</MMClips>
  <ScaleCrop>false</ScaleCrop>
  <HeadingPairs>
    <vt:vector size="8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Ingesloten OLE-bronprogramma's</vt:lpstr>
      </vt:variant>
      <vt:variant>
        <vt:i4>1</vt:i4>
      </vt:variant>
      <vt:variant>
        <vt:lpstr>Diatitels</vt:lpstr>
      </vt:variant>
      <vt:variant>
        <vt:i4>31</vt:i4>
      </vt:variant>
    </vt:vector>
  </HeadingPairs>
  <TitlesOfParts>
    <vt:vector size="38" baseType="lpstr">
      <vt:lpstr>Arial</vt:lpstr>
      <vt:lpstr>Calibri</vt:lpstr>
      <vt:lpstr>Calibri Light</vt:lpstr>
      <vt:lpstr>Times New Roman</vt:lpstr>
      <vt:lpstr>Verdana</vt:lpstr>
      <vt:lpstr>Office Theme</vt:lpstr>
      <vt:lpstr>Visio</vt:lpstr>
      <vt:lpstr>PowerPoint-presentatie</vt:lpstr>
      <vt:lpstr>PowerPoint-presentatie</vt:lpstr>
      <vt:lpstr> Even voorstellen (graag interactie gedurende de presentatie!)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 Even voorstellen (graag interactie gedurende de presentatie!)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Het denken in ketens en stromen:  De Supply Chain van de Oma fiets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>Hogeschool van Arnhem en Nijmegen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Jansen Jan</dc:creator>
  <cp:lastModifiedBy>Jansen Jan</cp:lastModifiedBy>
  <cp:revision>51</cp:revision>
  <dcterms:created xsi:type="dcterms:W3CDTF">2017-01-19T13:50:57Z</dcterms:created>
  <dcterms:modified xsi:type="dcterms:W3CDTF">2018-03-20T08:44:58Z</dcterms:modified>
</cp:coreProperties>
</file>