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handoutMasterIdLst>
    <p:handoutMasterId r:id="rId8"/>
  </p:handoutMasterIdLst>
  <p:sldIdLst>
    <p:sldId id="256" r:id="rId2"/>
    <p:sldId id="257" r:id="rId3"/>
    <p:sldId id="264" r:id="rId4"/>
    <p:sldId id="265" r:id="rId5"/>
    <p:sldId id="266" r:id="rId6"/>
    <p:sldId id="267" r:id="rId7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-102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4DC7B52-465A-4898-9EDD-0F190B4402EF}" type="datetimeFigureOut">
              <a:rPr lang="nl-NL" smtClean="0"/>
              <a:t>13-3-2018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E282DBB-7D1C-4C8C-8A2A-C5D9033A0BA0}" type="slidenum">
              <a:rPr lang="nl-NL" smtClean="0"/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hthoekige driehoek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el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17" name="Ondertitel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nl-NL" smtClean="0"/>
              <a:t>Klik om het opmaakprofiel van de modelondertitel te bewerken</a:t>
            </a:r>
            <a:endParaRPr kumimoji="0" lang="en-US"/>
          </a:p>
        </p:txBody>
      </p:sp>
      <p:grpSp>
        <p:nvGrpSpPr>
          <p:cNvPr id="2" name="Groe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Vrije v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Vrije v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Vrije v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Rechte verbindingslijn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Tijdelijke aanduiding voor datum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FAAABF2E-1038-4430-B97C-92C178148A8D}" type="datetimeFigureOut">
              <a:rPr lang="nl-NL" smtClean="0"/>
              <a:pPr/>
              <a:t>13-3-2018</a:t>
            </a:fld>
            <a:endParaRPr lang="nl-NL"/>
          </a:p>
        </p:txBody>
      </p:sp>
      <p:sp>
        <p:nvSpPr>
          <p:cNvPr id="19" name="Tijdelijke aanduiding voor voettekst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nl-NL"/>
          </a:p>
        </p:txBody>
      </p:sp>
      <p:sp>
        <p:nvSpPr>
          <p:cNvPr id="27" name="Tijdelijke aanduiding voor dianumm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30F953E-B7A8-4A06-BBA1-5FB2A1D04468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AAABF2E-1038-4430-B97C-92C178148A8D}" type="datetimeFigureOut">
              <a:rPr lang="nl-NL" smtClean="0"/>
              <a:pPr/>
              <a:t>13-3-2018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30F953E-B7A8-4A06-BBA1-5FB2A1D04468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AAABF2E-1038-4430-B97C-92C178148A8D}" type="datetimeFigureOut">
              <a:rPr lang="nl-NL" smtClean="0"/>
              <a:pPr/>
              <a:t>13-3-2018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30F953E-B7A8-4A06-BBA1-5FB2A1D04468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AAABF2E-1038-4430-B97C-92C178148A8D}" type="datetimeFigureOut">
              <a:rPr lang="nl-NL" smtClean="0"/>
              <a:pPr/>
              <a:t>13-3-2018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30F953E-B7A8-4A06-BBA1-5FB2A1D04468}" type="slidenum">
              <a:rPr lang="nl-NL" smtClean="0"/>
              <a:pPr/>
              <a:t>‹nr.›</a:t>
            </a:fld>
            <a:endParaRPr lang="nl-NL"/>
          </a:p>
        </p:txBody>
      </p:sp>
      <p:sp>
        <p:nvSpPr>
          <p:cNvPr id="7" name="Titel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AAABF2E-1038-4430-B97C-92C178148A8D}" type="datetimeFigureOut">
              <a:rPr lang="nl-NL" smtClean="0"/>
              <a:pPr/>
              <a:t>13-3-2018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30F953E-B7A8-4A06-BBA1-5FB2A1D04468}" type="slidenum">
              <a:rPr lang="nl-NL" smtClean="0"/>
              <a:pPr/>
              <a:t>‹nr.›</a:t>
            </a:fld>
            <a:endParaRPr lang="nl-NL"/>
          </a:p>
        </p:txBody>
      </p:sp>
      <p:sp>
        <p:nvSpPr>
          <p:cNvPr id="7" name="Punthaak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Punthaak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AAABF2E-1038-4430-B97C-92C178148A8D}" type="datetimeFigureOut">
              <a:rPr lang="nl-NL" smtClean="0"/>
              <a:pPr/>
              <a:t>13-3-2018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30F953E-B7A8-4A06-BBA1-5FB2A1D04468}" type="slidenum">
              <a:rPr lang="nl-NL" smtClean="0"/>
              <a:pPr/>
              <a:t>‹nr.›</a:t>
            </a:fld>
            <a:endParaRPr lang="nl-NL"/>
          </a:p>
        </p:txBody>
      </p:sp>
      <p:sp>
        <p:nvSpPr>
          <p:cNvPr id="8" name="Titel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Vergelijking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nl-NL" smtClean="0"/>
              <a:t>Klik om de modelstijlen te bewerken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nl-NL" smtClean="0"/>
              <a:t>Klik om de modelstijlen te bewerken</a:t>
            </a:r>
          </a:p>
        </p:txBody>
      </p:sp>
      <p:sp>
        <p:nvSpPr>
          <p:cNvPr id="5" name="Tijdelijke aanduiding voor inhoud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AAABF2E-1038-4430-B97C-92C178148A8D}" type="datetimeFigureOut">
              <a:rPr lang="nl-NL" smtClean="0"/>
              <a:pPr/>
              <a:t>13-3-2018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30F953E-B7A8-4A06-BBA1-5FB2A1D04468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AAABF2E-1038-4430-B97C-92C178148A8D}" type="datetimeFigureOut">
              <a:rPr lang="nl-NL" smtClean="0"/>
              <a:pPr/>
              <a:t>13-3-2018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30F953E-B7A8-4A06-BBA1-5FB2A1D04468}" type="slidenum">
              <a:rPr lang="nl-NL" smtClean="0"/>
              <a:pPr/>
              <a:t>‹nr.›</a:t>
            </a:fld>
            <a:endParaRPr lang="nl-NL"/>
          </a:p>
        </p:txBody>
      </p:sp>
      <p:sp>
        <p:nvSpPr>
          <p:cNvPr id="6" name="Titel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AAABF2E-1038-4430-B97C-92C178148A8D}" type="datetimeFigureOut">
              <a:rPr lang="nl-NL" smtClean="0"/>
              <a:pPr/>
              <a:t>13-3-2018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30F953E-B7A8-4A06-BBA1-5FB2A1D04468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Inhoud met bijschrift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FAAABF2E-1038-4430-B97C-92C178148A8D}" type="datetimeFigureOut">
              <a:rPr lang="nl-NL" smtClean="0"/>
              <a:pPr/>
              <a:t>13-3-2018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30F953E-B7A8-4A06-BBA1-5FB2A1D04468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Afbeelding met bijschrif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nl-NL" smtClean="0"/>
              <a:t>Klik om de modelstijlen te bewerken</a:t>
            </a: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nl-NL" smtClean="0"/>
              <a:t>Klik op het pictogram als u een afbeelding wilt toevoegen</a:t>
            </a:r>
            <a:endParaRPr kumimoji="0" lang="en-US" dirty="0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FAAABF2E-1038-4430-B97C-92C178148A8D}" type="datetimeFigureOut">
              <a:rPr lang="nl-NL" smtClean="0"/>
              <a:pPr/>
              <a:t>13-3-2018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30F953E-B7A8-4A06-BBA1-5FB2A1D04468}" type="slidenum">
              <a:rPr lang="nl-NL" smtClean="0"/>
              <a:pPr/>
              <a:t>‹nr.›</a:t>
            </a:fld>
            <a:endParaRPr lang="nl-NL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8" name="Vrije v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Vrije v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echthoekige driehoek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Rechte verbindingslijn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Punthaak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Punthaak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Vrije v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Vrije v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echthoekige driehoek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Rechte verbindingslijn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jdelijke aanduiding voor titel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0" name="Tijdelijke aanduiding voor tekst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nl-NL" smtClean="0"/>
              <a:t>Klik om de modelstijlen te bewerken</a:t>
            </a:r>
          </a:p>
          <a:p>
            <a:pPr lvl="1" eaLnBrk="1" latinLnBrk="0" hangingPunct="1"/>
            <a:r>
              <a:rPr kumimoji="0" lang="nl-NL" smtClean="0"/>
              <a:t>Tweede niveau</a:t>
            </a:r>
          </a:p>
          <a:p>
            <a:pPr lvl="2" eaLnBrk="1" latinLnBrk="0" hangingPunct="1"/>
            <a:r>
              <a:rPr kumimoji="0" lang="nl-NL" smtClean="0"/>
              <a:t>Derde niveau</a:t>
            </a:r>
          </a:p>
          <a:p>
            <a:pPr lvl="3" eaLnBrk="1" latinLnBrk="0" hangingPunct="1"/>
            <a:r>
              <a:rPr kumimoji="0" lang="nl-NL" smtClean="0"/>
              <a:t>Vierde niveau</a:t>
            </a:r>
          </a:p>
          <a:p>
            <a:pPr lvl="4" eaLnBrk="1" latinLnBrk="0" hangingPunct="1"/>
            <a:r>
              <a:rPr kumimoji="0" lang="nl-NL" smtClean="0"/>
              <a:t>Vijfde niveau</a:t>
            </a:r>
            <a:endParaRPr kumimoji="0" lang="en-US"/>
          </a:p>
        </p:txBody>
      </p:sp>
      <p:sp>
        <p:nvSpPr>
          <p:cNvPr id="10" name="Tijdelijke aanduiding voor datum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FAAABF2E-1038-4430-B97C-92C178148A8D}" type="datetimeFigureOut">
              <a:rPr lang="nl-NL" smtClean="0"/>
              <a:pPr/>
              <a:t>13-3-2018</a:t>
            </a:fld>
            <a:endParaRPr lang="nl-NL"/>
          </a:p>
        </p:txBody>
      </p:sp>
      <p:sp>
        <p:nvSpPr>
          <p:cNvPr id="22" name="Tijdelijke aanduiding voor voettekst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nl-NL"/>
          </a:p>
        </p:txBody>
      </p:sp>
      <p:sp>
        <p:nvSpPr>
          <p:cNvPr id="18" name="Tijdelijke aanduiding voor dianumm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730F953E-B7A8-4A06-BBA1-5FB2A1D04468}" type="slidenum">
              <a:rPr lang="nl-NL" smtClean="0"/>
              <a:pPr/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/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endParaRPr lang="nl-NL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ctr"/>
            <a:r>
              <a:rPr lang="nl-NL" sz="3200" dirty="0" smtClean="0"/>
              <a:t>Visie op het economieonderwijs</a:t>
            </a:r>
            <a:endParaRPr lang="nl-NL" sz="3200" dirty="0"/>
          </a:p>
        </p:txBody>
      </p:sp>
      <p:pic>
        <p:nvPicPr>
          <p:cNvPr id="4" name="Afbeelding 3" descr="logo vecon rgb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627784" y="1700808"/>
            <a:ext cx="3599688" cy="1341120"/>
          </a:xfrm>
          <a:prstGeom prst="rect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inhoud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24078" indent="-514350">
              <a:buNone/>
            </a:pPr>
            <a:endParaRPr lang="nl-NL" sz="3200" dirty="0" smtClean="0"/>
          </a:p>
          <a:p>
            <a:pPr marL="624078" indent="-514350">
              <a:buNone/>
            </a:pPr>
            <a:r>
              <a:rPr lang="nl-NL" sz="3200" dirty="0" smtClean="0"/>
              <a:t>Verwondering</a:t>
            </a:r>
          </a:p>
          <a:p>
            <a:pPr marL="624078" indent="-514350">
              <a:buNone/>
            </a:pPr>
            <a:endParaRPr lang="nl-NL" sz="3200" dirty="0" smtClean="0"/>
          </a:p>
          <a:p>
            <a:pPr marL="624078" indent="-514350">
              <a:buNone/>
            </a:pPr>
            <a:r>
              <a:rPr lang="nl-NL" sz="3200" dirty="0" smtClean="0"/>
              <a:t>Ook bij Economie!</a:t>
            </a:r>
          </a:p>
          <a:p>
            <a:pPr marL="624078" indent="-514350">
              <a:buNone/>
            </a:pPr>
            <a:endParaRPr lang="nl-NL" sz="3200" dirty="0" smtClean="0"/>
          </a:p>
          <a:p>
            <a:pPr marL="624078" indent="-514350">
              <a:buNone/>
            </a:pPr>
            <a:r>
              <a:rPr lang="nl-NL" sz="3200" dirty="0" smtClean="0"/>
              <a:t>Alles grijpt in elkaar, iedere beslissing heeft gevolgen voor jezelf en voor anderen.</a:t>
            </a:r>
          </a:p>
          <a:p>
            <a:pPr marL="624078" indent="-514350">
              <a:buNone/>
            </a:pPr>
            <a:endParaRPr lang="nl-NL" dirty="0" smtClean="0"/>
          </a:p>
          <a:p>
            <a:pPr marL="624078" indent="-514350">
              <a:buNone/>
            </a:pPr>
            <a:endParaRPr lang="nl-NL" dirty="0"/>
          </a:p>
        </p:txBody>
      </p:sp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Economie</a:t>
            </a:r>
            <a:endParaRPr lang="nl-NL" dirty="0"/>
          </a:p>
        </p:txBody>
      </p:sp>
      <p:pic>
        <p:nvPicPr>
          <p:cNvPr id="4" name="Afbeelding 3" descr="logo vecon rgb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516216" y="260648"/>
            <a:ext cx="2375552" cy="885049"/>
          </a:xfrm>
          <a:prstGeom prst="rect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inhoud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624078" indent="-514350">
              <a:buNone/>
            </a:pPr>
            <a:r>
              <a:rPr lang="nl-NL" dirty="0" smtClean="0"/>
              <a:t>Verschillende vakken, nu </a:t>
            </a:r>
            <a:r>
              <a:rPr lang="nl-NL" dirty="0" smtClean="0"/>
              <a:t>even: Economie</a:t>
            </a:r>
          </a:p>
          <a:p>
            <a:pPr marL="624078" indent="-514350">
              <a:buNone/>
            </a:pPr>
            <a:endParaRPr lang="nl-NL" dirty="0" smtClean="0"/>
          </a:p>
          <a:p>
            <a:pPr marL="624078" indent="-514350" algn="ctr">
              <a:buNone/>
            </a:pPr>
            <a:r>
              <a:rPr lang="nl-NL" b="1" dirty="0" smtClean="0"/>
              <a:t>Kern:</a:t>
            </a:r>
          </a:p>
          <a:p>
            <a:pPr marL="624078" indent="-514350" algn="ctr">
              <a:buNone/>
            </a:pPr>
            <a:r>
              <a:rPr lang="nl-NL" b="1" dirty="0" smtClean="0"/>
              <a:t>Keuzes </a:t>
            </a:r>
            <a:r>
              <a:rPr lang="nl-NL" b="1" dirty="0" smtClean="0"/>
              <a:t>op basis van argumenten</a:t>
            </a:r>
          </a:p>
          <a:p>
            <a:pPr marL="624078" indent="-514350" algn="ctr">
              <a:buNone/>
            </a:pPr>
            <a:r>
              <a:rPr lang="nl-NL" b="1" dirty="0" smtClean="0"/>
              <a:t>Economische </a:t>
            </a:r>
            <a:r>
              <a:rPr lang="nl-NL" b="1" dirty="0" smtClean="0"/>
              <a:t>processen</a:t>
            </a:r>
          </a:p>
          <a:p>
            <a:pPr marL="624078" indent="-514350">
              <a:buNone/>
            </a:pPr>
            <a:endParaRPr lang="nl-NL" dirty="0" smtClean="0"/>
          </a:p>
          <a:p>
            <a:pPr marL="624078" indent="-514350">
              <a:buNone/>
            </a:pPr>
            <a:r>
              <a:rPr lang="nl-NL" dirty="0" smtClean="0"/>
              <a:t>Waarom Economie?</a:t>
            </a:r>
            <a:endParaRPr lang="nl-NL" dirty="0" smtClean="0"/>
          </a:p>
          <a:p>
            <a:pPr marL="624078" indent="-514350">
              <a:buNone/>
            </a:pPr>
            <a:r>
              <a:rPr lang="nl-NL" dirty="0" smtClean="0"/>
              <a:t>Hoe geef je dat vak?</a:t>
            </a:r>
          </a:p>
          <a:p>
            <a:pPr marL="624078" indent="-514350">
              <a:buNone/>
            </a:pPr>
            <a:r>
              <a:rPr lang="nl-NL" dirty="0" smtClean="0"/>
              <a:t>Wat is er nodig?</a:t>
            </a:r>
            <a:endParaRPr lang="nl-NL" dirty="0"/>
          </a:p>
        </p:txBody>
      </p:sp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Economie</a:t>
            </a:r>
            <a:endParaRPr lang="nl-NL" dirty="0"/>
          </a:p>
        </p:txBody>
      </p:sp>
      <p:pic>
        <p:nvPicPr>
          <p:cNvPr id="4" name="Afbeelding 3" descr="logo vecon rgb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516216" y="260648"/>
            <a:ext cx="2375552" cy="885049"/>
          </a:xfrm>
          <a:prstGeom prst="rect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inhoud 1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4683976"/>
          </a:xfrm>
        </p:spPr>
        <p:txBody>
          <a:bodyPr>
            <a:normAutofit/>
          </a:bodyPr>
          <a:lstStyle/>
          <a:p>
            <a:pPr marL="624078" indent="-514350">
              <a:buNone/>
            </a:pPr>
            <a:r>
              <a:rPr lang="nl-NL" dirty="0" smtClean="0"/>
              <a:t>Wat kan/moet aan de orde komen? </a:t>
            </a:r>
          </a:p>
          <a:p>
            <a:pPr marL="624078" indent="-514350">
              <a:buNone/>
            </a:pPr>
            <a:r>
              <a:rPr lang="nl-NL" dirty="0" smtClean="0"/>
              <a:t>En op welk niveau?</a:t>
            </a:r>
          </a:p>
          <a:p>
            <a:pPr marL="624078" indent="-514350">
              <a:buNone/>
            </a:pPr>
            <a:endParaRPr lang="nl-NL" dirty="0" smtClean="0"/>
          </a:p>
          <a:p>
            <a:pPr marL="624078" indent="-514350">
              <a:buNone/>
            </a:pPr>
            <a:r>
              <a:rPr lang="nl-NL" dirty="0" smtClean="0"/>
              <a:t>Er kan veel</a:t>
            </a:r>
            <a:r>
              <a:rPr lang="nl-NL" dirty="0" smtClean="0"/>
              <a:t>! </a:t>
            </a:r>
          </a:p>
          <a:p>
            <a:pPr marL="624078" indent="-514350">
              <a:buNone/>
            </a:pPr>
            <a:r>
              <a:rPr lang="nl-NL" dirty="0" smtClean="0"/>
              <a:t>Als voldaan wordt aan de </a:t>
            </a:r>
            <a:r>
              <a:rPr lang="nl-NL" dirty="0" smtClean="0"/>
              <a:t>voorwaarden: </a:t>
            </a:r>
          </a:p>
          <a:p>
            <a:pPr marL="624078" indent="-514350"/>
            <a:r>
              <a:rPr lang="nl-NL" dirty="0" smtClean="0"/>
              <a:t>stof aangepast aan leeftijd </a:t>
            </a:r>
          </a:p>
          <a:p>
            <a:pPr marL="624078" indent="-514350"/>
            <a:r>
              <a:rPr lang="nl-NL" dirty="0" smtClean="0"/>
              <a:t>g</a:t>
            </a:r>
            <a:r>
              <a:rPr lang="nl-NL" dirty="0" smtClean="0"/>
              <a:t>oede docent met kennis van het vak</a:t>
            </a:r>
          </a:p>
          <a:p>
            <a:pPr marL="624078" indent="-514350">
              <a:buNone/>
            </a:pPr>
            <a:endParaRPr lang="nl-NL" dirty="0" smtClean="0"/>
          </a:p>
          <a:p>
            <a:pPr marL="624078" indent="-514350">
              <a:buNone/>
            </a:pPr>
            <a:r>
              <a:rPr lang="nl-NL" dirty="0" smtClean="0"/>
              <a:t>Doorlopende leerlijn vanaf onderbouw PO tot examen VO</a:t>
            </a:r>
            <a:endParaRPr lang="nl-NL" dirty="0" smtClean="0"/>
          </a:p>
          <a:p>
            <a:pPr marL="624078" indent="-514350">
              <a:buNone/>
            </a:pPr>
            <a:endParaRPr lang="nl-NL" dirty="0" smtClean="0"/>
          </a:p>
          <a:p>
            <a:pPr marL="624078" indent="-514350">
              <a:buNone/>
            </a:pPr>
            <a:endParaRPr lang="nl-NL" dirty="0" smtClean="0"/>
          </a:p>
        </p:txBody>
      </p:sp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Economie	</a:t>
            </a:r>
            <a:endParaRPr lang="nl-NL" dirty="0"/>
          </a:p>
        </p:txBody>
      </p:sp>
      <p:pic>
        <p:nvPicPr>
          <p:cNvPr id="4" name="Afbeelding 3" descr="logo vecon rgb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516216" y="260648"/>
            <a:ext cx="2375552" cy="885049"/>
          </a:xfrm>
          <a:prstGeom prst="rect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inhoud 1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4755984"/>
          </a:xfrm>
        </p:spPr>
        <p:txBody>
          <a:bodyPr>
            <a:normAutofit lnSpcReduction="10000"/>
          </a:bodyPr>
          <a:lstStyle/>
          <a:p>
            <a:pPr marL="624078" indent="-514350">
              <a:buNone/>
            </a:pPr>
            <a:r>
              <a:rPr lang="nl-NL" dirty="0" smtClean="0"/>
              <a:t>Samenhang</a:t>
            </a:r>
          </a:p>
          <a:p>
            <a:pPr marL="624078" indent="-514350">
              <a:buFontTx/>
              <a:buChar char="-"/>
            </a:pPr>
            <a:r>
              <a:rPr lang="nl-NL" dirty="0" smtClean="0"/>
              <a:t>Met (vrijwel alle) andere vakken</a:t>
            </a:r>
          </a:p>
          <a:p>
            <a:pPr marL="624078" indent="-514350">
              <a:buFontTx/>
              <a:buChar char="-"/>
            </a:pPr>
            <a:r>
              <a:rPr lang="nl-NL" dirty="0" smtClean="0"/>
              <a:t>Samenhang is niet per definitie: een geïntegreerd vak</a:t>
            </a:r>
          </a:p>
          <a:p>
            <a:pPr marL="624078" indent="-514350">
              <a:buNone/>
            </a:pPr>
            <a:r>
              <a:rPr lang="nl-NL" dirty="0" smtClean="0"/>
              <a:t>Onderzoek</a:t>
            </a:r>
          </a:p>
          <a:p>
            <a:pPr marL="624078" indent="-514350">
              <a:buFontTx/>
              <a:buChar char="-"/>
            </a:pPr>
            <a:r>
              <a:rPr lang="nl-NL" dirty="0" smtClean="0"/>
              <a:t>Hoe breng je de ‘vakbril’ over?</a:t>
            </a:r>
          </a:p>
          <a:p>
            <a:pPr marL="624078" indent="-514350">
              <a:buFontTx/>
              <a:buChar char="-"/>
            </a:pPr>
            <a:r>
              <a:rPr lang="nl-NL" dirty="0" smtClean="0"/>
              <a:t>Naar de betekenis van termen </a:t>
            </a:r>
            <a:endParaRPr lang="nl-NL" dirty="0" smtClean="0"/>
          </a:p>
          <a:p>
            <a:pPr marL="624078" indent="-514350">
              <a:buNone/>
            </a:pPr>
            <a:r>
              <a:rPr lang="nl-NL" dirty="0" smtClean="0"/>
              <a:t>Kwaliteit</a:t>
            </a:r>
          </a:p>
          <a:p>
            <a:pPr marL="624078" indent="-514350">
              <a:buFontTx/>
              <a:buChar char="-"/>
            </a:pPr>
            <a:r>
              <a:rPr lang="nl-NL" dirty="0" smtClean="0"/>
              <a:t>Goed onderwijs hangt af van goede leraren</a:t>
            </a:r>
          </a:p>
          <a:p>
            <a:pPr marL="624078" indent="-514350">
              <a:buFontTx/>
              <a:buChar char="-"/>
            </a:pPr>
            <a:r>
              <a:rPr lang="nl-NL" dirty="0" smtClean="0"/>
              <a:t>Kennis van het vak is belangrijk en dus nascholing</a:t>
            </a:r>
            <a:endParaRPr lang="nl-NL" dirty="0"/>
          </a:p>
        </p:txBody>
      </p:sp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Economie</a:t>
            </a:r>
            <a:endParaRPr lang="nl-NL" dirty="0"/>
          </a:p>
        </p:txBody>
      </p:sp>
      <p:pic>
        <p:nvPicPr>
          <p:cNvPr id="4" name="Afbeelding 3" descr="logo vecon rgb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516216" y="260648"/>
            <a:ext cx="2375552" cy="885049"/>
          </a:xfrm>
          <a:prstGeom prst="rect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inhoud 1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5376672"/>
          </a:xfrm>
        </p:spPr>
        <p:txBody>
          <a:bodyPr>
            <a:normAutofit lnSpcReduction="10000"/>
          </a:bodyPr>
          <a:lstStyle/>
          <a:p>
            <a:pPr marL="624078" indent="-514350">
              <a:buNone/>
            </a:pPr>
            <a:r>
              <a:rPr lang="nl-NL" dirty="0" smtClean="0"/>
              <a:t>Rekenen is niet hetzelfde als financiële educatie!</a:t>
            </a:r>
          </a:p>
          <a:p>
            <a:pPr marL="624078" indent="-514350">
              <a:buNone/>
            </a:pPr>
            <a:r>
              <a:rPr lang="nl-NL" dirty="0" smtClean="0"/>
              <a:t>Flexibiliteit in het systeem – minder verplichte (kern)kennis, meer keuzemodules, ruimte voor diepgang, vaardigheden, </a:t>
            </a:r>
            <a:r>
              <a:rPr lang="nl-NL" dirty="0" smtClean="0"/>
              <a:t>praktijk, creativiteit</a:t>
            </a:r>
          </a:p>
          <a:p>
            <a:pPr marL="624078" indent="-514350">
              <a:buNone/>
            </a:pPr>
            <a:r>
              <a:rPr lang="nl-NL" dirty="0" smtClean="0"/>
              <a:t>Nieuwe of aangepaste examenprogramma’s op alle niveaus, iets om rekening mee te houden.</a:t>
            </a:r>
            <a:endParaRPr lang="nl-NL" dirty="0" smtClean="0"/>
          </a:p>
          <a:p>
            <a:pPr marL="624078" indent="-514350" algn="ctr">
              <a:buNone/>
            </a:pPr>
            <a:r>
              <a:rPr lang="nl-NL" sz="3200" b="1" dirty="0" smtClean="0"/>
              <a:t>Alle leerlingen krijgen een economische basis mee – dat hebben ze nodig in hun leven</a:t>
            </a:r>
          </a:p>
          <a:p>
            <a:pPr marL="624078" indent="-514350">
              <a:buNone/>
            </a:pPr>
            <a:endParaRPr lang="nl-NL" dirty="0" smtClean="0"/>
          </a:p>
          <a:p>
            <a:pPr marL="624078" indent="-514350">
              <a:buNone/>
            </a:pPr>
            <a:endParaRPr lang="nl-NL" dirty="0"/>
          </a:p>
        </p:txBody>
      </p:sp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Economie</a:t>
            </a:r>
            <a:endParaRPr lang="nl-NL" dirty="0"/>
          </a:p>
        </p:txBody>
      </p:sp>
      <p:pic>
        <p:nvPicPr>
          <p:cNvPr id="4" name="Afbeelding 3" descr="logo vecon rgb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516216" y="260648"/>
            <a:ext cx="2375552" cy="885049"/>
          </a:xfrm>
          <a:prstGeom prst="rect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oncours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1695</TotalTime>
  <Words>210</Words>
  <Application>Microsoft Office PowerPoint</Application>
  <PresentationFormat>Diavoorstelling (4:3)</PresentationFormat>
  <Paragraphs>43</Paragraphs>
  <Slides>6</Slides>
  <Notes>0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6</vt:i4>
      </vt:variant>
    </vt:vector>
  </HeadingPairs>
  <TitlesOfParts>
    <vt:vector size="7" baseType="lpstr">
      <vt:lpstr>Concours</vt:lpstr>
      <vt:lpstr>Dia 1</vt:lpstr>
      <vt:lpstr>Economie</vt:lpstr>
      <vt:lpstr>Economie</vt:lpstr>
      <vt:lpstr>Economie </vt:lpstr>
      <vt:lpstr>Economie</vt:lpstr>
      <vt:lpstr>Economie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 1</dc:title>
  <dc:creator>Jeannet</dc:creator>
  <cp:lastModifiedBy>Jeannet</cp:lastModifiedBy>
  <cp:revision>14</cp:revision>
  <dcterms:created xsi:type="dcterms:W3CDTF">2016-03-29T12:30:32Z</dcterms:created>
  <dcterms:modified xsi:type="dcterms:W3CDTF">2018-03-14T09:58:21Z</dcterms:modified>
</cp:coreProperties>
</file>