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87" r:id="rId4"/>
    <p:sldId id="259" r:id="rId5"/>
    <p:sldId id="284" r:id="rId6"/>
    <p:sldId id="285" r:id="rId7"/>
    <p:sldId id="262" r:id="rId8"/>
    <p:sldId id="261" r:id="rId9"/>
    <p:sldId id="286" r:id="rId10"/>
    <p:sldId id="273" r:id="rId11"/>
    <p:sldId id="264" r:id="rId12"/>
    <p:sldId id="274" r:id="rId13"/>
    <p:sldId id="275" r:id="rId14"/>
    <p:sldId id="276" r:id="rId15"/>
    <p:sldId id="277" r:id="rId16"/>
    <p:sldId id="278" r:id="rId17"/>
    <p:sldId id="280" r:id="rId18"/>
    <p:sldId id="282" r:id="rId19"/>
    <p:sldId id="279" r:id="rId20"/>
    <p:sldId id="270" r:id="rId21"/>
    <p:sldId id="291" r:id="rId22"/>
    <p:sldId id="289" r:id="rId23"/>
    <p:sldId id="290" r:id="rId24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E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433" autoAdjust="0"/>
  </p:normalViewPr>
  <p:slideViewPr>
    <p:cSldViewPr snapToGrid="0">
      <p:cViewPr varScale="1">
        <p:scale>
          <a:sx n="66" d="100"/>
          <a:sy n="66" d="100"/>
        </p:scale>
        <p:origin x="1264" y="52"/>
      </p:cViewPr>
      <p:guideLst/>
    </p:cSldViewPr>
  </p:slideViewPr>
  <p:outlineViewPr>
    <p:cViewPr>
      <p:scale>
        <a:sx n="33" d="100"/>
        <a:sy n="33" d="100"/>
      </p:scale>
      <p:origin x="0" y="-3264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1D9548-07D1-4822-A039-573D7B3B10DC}" type="datetimeFigureOut">
              <a:rPr lang="nl-NL" smtClean="0"/>
              <a:t>16-1-2018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9F08C1-1EE8-4F8F-A4F9-1221716DC03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01109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altLang="nl-NL"/>
          </a:p>
        </p:txBody>
      </p:sp>
      <p:sp>
        <p:nvSpPr>
          <p:cNvPr id="19460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4064" indent="-286179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4715" indent="-22894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2600" indent="-22894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0486" indent="-22894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8372" indent="-228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6258" indent="-228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34144" indent="-228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92029" indent="-228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9BE8B4A-ECC2-408C-BE3A-E6631643CAB1}" type="slidenum">
              <a:rPr lang="nl-NL" altLang="nl-NL" smtClean="0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5</a:t>
            </a:fld>
            <a:endParaRPr lang="nl-NL" altLang="nl-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26949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A872C6-CBCD-4D47-A47A-5A278C33CE8B}" type="slidenum">
              <a:rPr lang="nl-NL" smtClean="0"/>
              <a:pPr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21722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A872C6-CBCD-4D47-A47A-5A278C33CE8B}" type="slidenum">
              <a:rPr lang="nl-NL" smtClean="0"/>
              <a:pPr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37972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A0842-FC45-479C-8122-93727BF54826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183500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9F08C1-1EE8-4F8F-A4F9-1221716DC034}" type="slidenum">
              <a:rPr lang="nl-NL" smtClean="0"/>
              <a:t>20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32358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16335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E1117-5D86-4056-8190-D2DCD462BB8C}" type="datetimeFigureOut">
              <a:rPr lang="nl-NL" smtClean="0"/>
              <a:t>16-1-2018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96E14-3B0A-4751-ADE4-CA3F57C3B4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17792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E1117-5D86-4056-8190-D2DCD462BB8C}" type="datetimeFigureOut">
              <a:rPr lang="nl-NL" smtClean="0"/>
              <a:t>16-1-2018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96E14-3B0A-4751-ADE4-CA3F57C3B4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654433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861BA-7949-4A1A-A233-65C79F2E8FD5}" type="datetimeFigureOut">
              <a:rPr lang="nl-NL" smtClean="0">
                <a:solidFill>
                  <a:srgbClr val="073E87"/>
                </a:solidFill>
              </a:rPr>
              <a:pPr/>
              <a:t>16-1-2018</a:t>
            </a:fld>
            <a:endParaRPr lang="nl-NL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E8CC3-AADE-4F44-BD95-9EBDE29A0C5F}" type="slidenum">
              <a:rPr lang="nl-NL" smtClean="0">
                <a:solidFill>
                  <a:srgbClr val="073E87"/>
                </a:solidFill>
              </a:rPr>
              <a:pPr/>
              <a:t>‹nr.›</a:t>
            </a:fld>
            <a:endParaRPr lang="nl-NL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6716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009EE0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560672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E1117-5D86-4056-8190-D2DCD462BB8C}" type="datetimeFigureOut">
              <a:rPr lang="nl-NL" smtClean="0"/>
              <a:t>16-1-2018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96E14-3B0A-4751-ADE4-CA3F57C3B4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80018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E1117-5D86-4056-8190-D2DCD462BB8C}" type="datetimeFigureOut">
              <a:rPr lang="nl-NL" smtClean="0"/>
              <a:t>16-1-2018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96E14-3B0A-4751-ADE4-CA3F57C3B4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76995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E1117-5D86-4056-8190-D2DCD462BB8C}" type="datetimeFigureOut">
              <a:rPr lang="nl-NL" smtClean="0"/>
              <a:t>16-1-2018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96E14-3B0A-4751-ADE4-CA3F57C3B4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87263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E1117-5D86-4056-8190-D2DCD462BB8C}" type="datetimeFigureOut">
              <a:rPr lang="nl-NL" smtClean="0"/>
              <a:t>16-1-2018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96E14-3B0A-4751-ADE4-CA3F57C3B4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24553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E1117-5D86-4056-8190-D2DCD462BB8C}" type="datetimeFigureOut">
              <a:rPr lang="nl-NL" smtClean="0"/>
              <a:t>16-1-2018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96E14-3B0A-4751-ADE4-CA3F57C3B4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07059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E1117-5D86-4056-8190-D2DCD462BB8C}" type="datetimeFigureOut">
              <a:rPr lang="nl-NL" smtClean="0"/>
              <a:t>16-1-2018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96E14-3B0A-4751-ADE4-CA3F57C3B4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88545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E1117-5D86-4056-8190-D2DCD462BB8C}" type="datetimeFigureOut">
              <a:rPr lang="nl-NL" smtClean="0"/>
              <a:t>16-1-2018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96E14-3B0A-4751-ADE4-CA3F57C3B4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1599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3E1117-5D86-4056-8190-D2DCD462BB8C}" type="datetimeFigureOut">
              <a:rPr lang="nl-NL" smtClean="0"/>
              <a:t>16-1-2018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596E14-3B0A-4751-ADE4-CA3F57C3B4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05210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choolexamenbankvmbo.nl/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mailto:schoolexamenbank@platformsvmbo.nl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LzjIK4Vmr7Q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gi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1003852" y="585650"/>
            <a:ext cx="6858000" cy="2387600"/>
          </a:xfrm>
        </p:spPr>
        <p:txBody>
          <a:bodyPr/>
          <a:lstStyle/>
          <a:p>
            <a:pPr algn="ctr"/>
            <a:r>
              <a:rPr lang="nl-NL" b="1" dirty="0"/>
              <a:t>Welkom!</a:t>
            </a:r>
            <a:br>
              <a:rPr lang="nl-NL" b="1" dirty="0"/>
            </a:br>
            <a:r>
              <a:rPr lang="nl-NL" b="1" dirty="0"/>
              <a:t/>
            </a:r>
            <a:br>
              <a:rPr lang="nl-NL" b="1" dirty="0"/>
            </a:br>
            <a:r>
              <a:rPr lang="nl-NL" b="1" dirty="0"/>
              <a:t>Maak kennis met de </a:t>
            </a: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xmlns="" id="{D52B6B52-AAF2-43DE-8CE9-B4593171B1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1777" y="3950791"/>
            <a:ext cx="3133725" cy="1419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62143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3224" y="522913"/>
            <a:ext cx="7715200" cy="850106"/>
          </a:xfr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0000"/>
          </a:bodyPr>
          <a:lstStyle/>
          <a:p>
            <a:pPr algn="l"/>
            <a:r>
              <a:rPr lang="nl-NL" sz="4000" dirty="0"/>
              <a:t>Wat is de Schoolexamenbank vmbo?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01216" y="1628800"/>
            <a:ext cx="6923112" cy="50405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2400" dirty="0"/>
              <a:t>Twee dingen: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2400" dirty="0"/>
              <a:t>Een database met gevalideerde vraag- en (praktijk)opdrachtitems voor schoolexaminering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2400" dirty="0"/>
              <a:t>Een online stappenplan (wizard) voor het verantwoord samenstellen van een goed schoolexamen, online of op papier, met een helder uitgewerkte toetsmatrijs</a:t>
            </a:r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r>
              <a:rPr lang="nl-NL" sz="2400" dirty="0"/>
              <a:t>Bedoeld voor de beroepsgerichte vakken van het vmbo.</a:t>
            </a:r>
          </a:p>
          <a:p>
            <a:pPr marL="0" indent="0">
              <a:buNone/>
            </a:pPr>
            <a:r>
              <a:rPr lang="nl-NL" sz="1800" dirty="0"/>
              <a:t>En er volgt later nog een versie voor de avo-vakken…</a:t>
            </a:r>
          </a:p>
          <a:p>
            <a:pPr marL="0" indent="0">
              <a:buNone/>
            </a:pP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22287753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2800" dirty="0"/>
              <a:t>Wat biedt de Schoolexamenbank vmbo?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Met de Schoolexamenbank vmbo kunnen docenten drie dingen doen: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/>
              <a:t>Zelf nieuwe schoolexamens samenstellen;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/>
              <a:t>Bestaande voorbeeldexamens aanpassen;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/>
              <a:t>Samengestelde schoolexamens delen met collega’s binnen of buiten de school.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183350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Schoolexamens in de Schoolexamenbank vmbo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Theorie-examens en praktijkexamens</a:t>
            </a:r>
          </a:p>
          <a:p>
            <a:r>
              <a:rPr lang="nl-NL" dirty="0"/>
              <a:t>Theorie-examens kunnen op papier en online worden afgenomen (Quayn/</a:t>
            </a:r>
            <a:r>
              <a:rPr lang="nl-NL" dirty="0" err="1"/>
              <a:t>Wintoets</a:t>
            </a:r>
            <a:r>
              <a:rPr lang="nl-NL" dirty="0"/>
              <a:t> en Questionmark Perception)</a:t>
            </a:r>
          </a:p>
          <a:p>
            <a:r>
              <a:rPr lang="nl-NL" dirty="0"/>
              <a:t>Voor de online afname is een volautomatische webservice ingericht</a:t>
            </a:r>
          </a:p>
          <a:p>
            <a:r>
              <a:rPr lang="nl-NL" dirty="0"/>
              <a:t>Praktijkexamens alleen op papier</a:t>
            </a:r>
          </a:p>
          <a:p>
            <a:r>
              <a:rPr lang="nl-NL" dirty="0"/>
              <a:t>Mogelijkheid om examens te exporteren naar andere systemen (</a:t>
            </a:r>
            <a:r>
              <a:rPr lang="nl-NL" dirty="0" err="1"/>
              <a:t>toetssystemen</a:t>
            </a:r>
            <a:r>
              <a:rPr lang="nl-NL" dirty="0"/>
              <a:t>, </a:t>
            </a:r>
            <a:r>
              <a:rPr lang="nl-NL" dirty="0" err="1"/>
              <a:t>ELO’s</a:t>
            </a:r>
            <a:r>
              <a:rPr lang="nl-NL" dirty="0"/>
              <a:t>) in formaat QTI 2.1</a:t>
            </a:r>
          </a:p>
        </p:txBody>
      </p:sp>
    </p:spTree>
    <p:extLst>
      <p:ext uri="{BB962C8B-B14F-4D97-AF65-F5344CB8AC3E}">
        <p14:creationId xmlns:p14="http://schemas.microsoft.com/office/powerpoint/2010/main" val="14227544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Stappenplan/Wizard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Schoolexamen samenstellen op basis van eigen plan van toetsing en afsluiting (PTA)</a:t>
            </a:r>
          </a:p>
          <a:p>
            <a:r>
              <a:rPr lang="nl-NL" dirty="0"/>
              <a:t>Acht stappen om tot een goed schoolexamen te komen</a:t>
            </a:r>
          </a:p>
          <a:p>
            <a:r>
              <a:rPr lang="nl-NL" dirty="0"/>
              <a:t>Goede aansluiting op het examenprogramma</a:t>
            </a:r>
          </a:p>
          <a:p>
            <a:r>
              <a:rPr lang="nl-NL" dirty="0"/>
              <a:t>Verantwoorde mix van aandacht voor kennis, algemene beroepsvaardigheden en specifieke beroepsvaardigheden</a:t>
            </a:r>
          </a:p>
          <a:p>
            <a:r>
              <a:rPr lang="nl-NL" dirty="0"/>
              <a:t>Verantwoordingsdocument voor elk schoolexamen</a:t>
            </a:r>
          </a:p>
        </p:txBody>
      </p:sp>
    </p:spTree>
    <p:extLst>
      <p:ext uri="{BB962C8B-B14F-4D97-AF65-F5344CB8AC3E}">
        <p14:creationId xmlns:p14="http://schemas.microsoft.com/office/powerpoint/2010/main" val="24434945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Resultaten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Automatisch gegenereerde toetsmatrijs voor examenadministratie</a:t>
            </a:r>
          </a:p>
          <a:p>
            <a:r>
              <a:rPr lang="nl-NL" dirty="0"/>
              <a:t>Op papier:</a:t>
            </a:r>
          </a:p>
          <a:p>
            <a:pPr lvl="1"/>
            <a:r>
              <a:rPr lang="nl-NL" dirty="0"/>
              <a:t>Leerlingenexemplaar van het schoolexamen in Word</a:t>
            </a:r>
          </a:p>
          <a:p>
            <a:pPr lvl="1"/>
            <a:r>
              <a:rPr lang="nl-NL" dirty="0"/>
              <a:t>Correctiemodel voor docenten in Word</a:t>
            </a:r>
          </a:p>
          <a:p>
            <a:pPr lvl="1"/>
            <a:r>
              <a:rPr lang="nl-NL" dirty="0"/>
              <a:t>Eventuele bijlagen (Excel-bestanden, </a:t>
            </a:r>
            <a:r>
              <a:rPr lang="nl-NL" dirty="0" err="1"/>
              <a:t>PDF’s</a:t>
            </a:r>
            <a:r>
              <a:rPr lang="nl-NL" dirty="0"/>
              <a:t>, etc.)</a:t>
            </a:r>
          </a:p>
          <a:p>
            <a:r>
              <a:rPr lang="nl-NL" dirty="0"/>
              <a:t>Online:</a:t>
            </a:r>
          </a:p>
          <a:p>
            <a:pPr lvl="1"/>
            <a:r>
              <a:rPr lang="nl-NL" dirty="0"/>
              <a:t>Kant en klaar theorie-examen in Toetsplaza (Groen) of Quayn/WinToets (overige profielen)</a:t>
            </a:r>
          </a:p>
          <a:p>
            <a:r>
              <a:rPr lang="nl-NL" dirty="0"/>
              <a:t>Omzettingstabel (volgens Cito-model)</a:t>
            </a:r>
          </a:p>
        </p:txBody>
      </p:sp>
    </p:spTree>
    <p:extLst>
      <p:ext uri="{BB962C8B-B14F-4D97-AF65-F5344CB8AC3E}">
        <p14:creationId xmlns:p14="http://schemas.microsoft.com/office/powerpoint/2010/main" val="8083040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Inhoud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l-NL" sz="2000" dirty="0"/>
              <a:t>De Schoolexamenbank vmbo bevat:</a:t>
            </a:r>
          </a:p>
          <a:p>
            <a:r>
              <a:rPr lang="nl-NL" sz="2000" dirty="0"/>
              <a:t>Door redactieteams zelf ontwikkelde vragen en praktijkopdrachten</a:t>
            </a:r>
          </a:p>
          <a:p>
            <a:r>
              <a:rPr lang="nl-NL" sz="2000" dirty="0"/>
              <a:t>Door redactieteams bewerkte vraagitems van oude Cito-examens</a:t>
            </a:r>
          </a:p>
          <a:p>
            <a:r>
              <a:rPr lang="nl-NL" sz="2000" dirty="0"/>
              <a:t>Voorbeeldexamens, samengesteld uit bovenstaande items</a:t>
            </a:r>
          </a:p>
          <a:p>
            <a:endParaRPr lang="nl-NL" sz="2000" dirty="0"/>
          </a:p>
          <a:p>
            <a:pPr marL="0" indent="0">
              <a:buNone/>
            </a:pPr>
            <a:r>
              <a:rPr lang="nl-NL" sz="2000" dirty="0"/>
              <a:t>De beschikbare vraagitems en praktijkopdrachten zijn uitgesplitst naar leerweg (BB, KB en GL).</a:t>
            </a:r>
          </a:p>
          <a:p>
            <a:pPr marL="0" indent="0">
              <a:buNone/>
            </a:pPr>
            <a:endParaRPr lang="nl-NL" sz="2000" dirty="0"/>
          </a:p>
          <a:p>
            <a:pPr marL="0" indent="0">
              <a:buNone/>
            </a:pPr>
            <a:r>
              <a:rPr lang="nl-NL" sz="2000" dirty="0"/>
              <a:t>Om materiaal voor de keuzevakken te kunnen ontwikkelen hebben de redactieteams een eigen vakinhoudelijke uitwerking van elk keuzevak gemaakt. Deze zitten ook in de Schoolexamenbank vmbo.</a:t>
            </a:r>
          </a:p>
        </p:txBody>
      </p:sp>
    </p:spTree>
    <p:extLst>
      <p:ext uri="{BB962C8B-B14F-4D97-AF65-F5344CB8AC3E}">
        <p14:creationId xmlns:p14="http://schemas.microsoft.com/office/powerpoint/2010/main" val="31985016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Samenwerken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De Schoolexamenbank vmbo ondersteunt samenwerking van docenten en scholen:</a:t>
            </a:r>
          </a:p>
          <a:p>
            <a:r>
              <a:rPr lang="nl-NL" dirty="0"/>
              <a:t>Docenten kunnen samengestelde schoolexamens delen, binnen vestigingen en binnen samenwerkingsverbanden</a:t>
            </a:r>
          </a:p>
          <a:p>
            <a:r>
              <a:rPr lang="nl-NL" dirty="0"/>
              <a:t>Scholen stellen de samengestelde schoolexamens zelf vast</a:t>
            </a:r>
          </a:p>
        </p:txBody>
      </p:sp>
    </p:spTree>
    <p:extLst>
      <p:ext uri="{BB962C8B-B14F-4D97-AF65-F5344CB8AC3E}">
        <p14:creationId xmlns:p14="http://schemas.microsoft.com/office/powerpoint/2010/main" val="38809092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Ontwikkelwerkwijze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De Schoolexamenbank vmbo wordt gevuld en onderhouden door Redactieteams per profiel</a:t>
            </a:r>
          </a:p>
          <a:p>
            <a:r>
              <a:rPr lang="nl-NL" dirty="0"/>
              <a:t>Redactieteams bestaan uit docenten die worden getraind en begeleid door Cito en SLO</a:t>
            </a:r>
          </a:p>
          <a:p>
            <a:r>
              <a:rPr lang="nl-NL" dirty="0"/>
              <a:t>Redactieteams worden aangesteld door de Platforms</a:t>
            </a:r>
          </a:p>
          <a:p>
            <a:r>
              <a:rPr lang="nl-NL" dirty="0"/>
              <a:t>Onder centrale projectleiding van SPV</a:t>
            </a:r>
          </a:p>
          <a:p>
            <a:r>
              <a:rPr lang="nl-NL" dirty="0"/>
              <a:t>Kwaliteitstoetsing door Kwaliteitsgroep (Cito, Wageningen Universiteit, </a:t>
            </a:r>
            <a:r>
              <a:rPr lang="nl-NL" dirty="0" err="1"/>
              <a:t>Cinop</a:t>
            </a:r>
            <a:r>
              <a:rPr lang="nl-NL" dirty="0"/>
              <a:t>, SLO, Hogeschool Arnhem-Nijmegen)</a:t>
            </a:r>
          </a:p>
        </p:txBody>
      </p:sp>
    </p:spTree>
    <p:extLst>
      <p:ext uri="{BB962C8B-B14F-4D97-AF65-F5344CB8AC3E}">
        <p14:creationId xmlns:p14="http://schemas.microsoft.com/office/powerpoint/2010/main" val="4658608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Inbreng gebruikers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Om scholen en docenten invloed te geven op de Schoolexamenbank vmbo wordt er in september 2017 een gebruikersgroep ingericht.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De gebruikersgroep komt twee keer per jaar bij elkaar om de Schoolexamenbank vmbo te evalueren en om gebruikerswensen (nieuwe functionaliteiten, andere vraagvormen, etc.) te inventariseren en te prioriteren.</a:t>
            </a:r>
          </a:p>
        </p:txBody>
      </p:sp>
    </p:spTree>
    <p:extLst>
      <p:ext uri="{BB962C8B-B14F-4D97-AF65-F5344CB8AC3E}">
        <p14:creationId xmlns:p14="http://schemas.microsoft.com/office/powerpoint/2010/main" val="27601902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Geschiedenis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De Schoolexamenbank vmbo is een doorontwikkeling van de Schoolexamenbank vmbo Groen</a:t>
            </a:r>
          </a:p>
          <a:p>
            <a:r>
              <a:rPr lang="nl-NL" dirty="0"/>
              <a:t>In gebruik door tientallen groene vmbo’s sinds 2015</a:t>
            </a:r>
          </a:p>
        </p:txBody>
      </p:sp>
    </p:spTree>
    <p:extLst>
      <p:ext uri="{BB962C8B-B14F-4D97-AF65-F5344CB8AC3E}">
        <p14:creationId xmlns:p14="http://schemas.microsoft.com/office/powerpoint/2010/main" val="1532141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Programma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Kwaliteit van schoolexaminering</a:t>
            </a:r>
          </a:p>
          <a:p>
            <a:r>
              <a:rPr lang="nl-NL" dirty="0"/>
              <a:t>Doel en inrichting van de Schoolexamenbank vmbo</a:t>
            </a:r>
          </a:p>
          <a:p>
            <a:r>
              <a:rPr lang="nl-NL" dirty="0"/>
              <a:t>Werking van de Schoolexamenbank vmbo</a:t>
            </a:r>
          </a:p>
          <a:p>
            <a:r>
              <a:rPr lang="nl-NL" dirty="0"/>
              <a:t>Uitgebreide demo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138250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2400" dirty="0"/>
              <a:t>Schoolexamenbank is een hulpmiddel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De docent blijft zelf verantwoordelijk voor de kwaliteit van het schoolexamen. </a:t>
            </a:r>
            <a:br>
              <a:rPr lang="nl-NL" dirty="0"/>
            </a:br>
            <a:r>
              <a:rPr lang="nl-NL" dirty="0"/>
              <a:t/>
            </a:r>
            <a:br>
              <a:rPr lang="nl-NL" dirty="0"/>
            </a:br>
            <a:r>
              <a:rPr lang="nl-NL" dirty="0"/>
              <a:t>Dit vraagt kennis van:</a:t>
            </a:r>
          </a:p>
          <a:p>
            <a:pPr lvl="1"/>
            <a:r>
              <a:rPr lang="nl-NL" dirty="0"/>
              <a:t>Het examenprogramma</a:t>
            </a:r>
          </a:p>
          <a:p>
            <a:pPr lvl="1"/>
            <a:r>
              <a:rPr lang="nl-NL" dirty="0"/>
              <a:t>De kwaliteit van examinering</a:t>
            </a:r>
          </a:p>
          <a:p>
            <a:pPr lvl="1"/>
            <a:r>
              <a:rPr lang="nl-NL" dirty="0"/>
              <a:t>Het werken met </a:t>
            </a:r>
            <a:r>
              <a:rPr lang="nl-NL" dirty="0" err="1"/>
              <a:t>toetsmatrijzen</a:t>
            </a:r>
            <a:endParaRPr lang="nl-NL" dirty="0"/>
          </a:p>
          <a:p>
            <a:pPr lvl="1"/>
            <a:r>
              <a:rPr lang="nl-NL" dirty="0"/>
              <a:t>De werkwijze van de online Schoolexamenbank en (indien gewenst) digitale </a:t>
            </a:r>
            <a:r>
              <a:rPr lang="nl-NL" dirty="0" err="1"/>
              <a:t>toetsafname</a:t>
            </a:r>
            <a:endParaRPr lang="nl-NL" dirty="0"/>
          </a:p>
          <a:p>
            <a:endParaRPr lang="nl-NL" dirty="0"/>
          </a:p>
          <a:p>
            <a:pPr marL="0" indent="0">
              <a:buNone/>
            </a:pPr>
            <a:r>
              <a:rPr lang="nl-NL" dirty="0"/>
              <a:t>En een goed uitgewerkt PTA als basis voor het werken met de Schoolexamenbank vmbo en het samenstellen van een kwalitatief verantwoord schoolexamen.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555172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5EEE7E8D-AFDE-4B72-A401-46BDF557E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Demo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xmlns="" id="{E7767CE0-73EB-4321-BCE9-42CBE7C86A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sz="2400" b="1" u="sng" dirty="0">
                <a:hlinkClick r:id="rId2"/>
              </a:rPr>
              <a:t>www.schoolexamenbankvmbo.nl</a:t>
            </a:r>
            <a:endParaRPr lang="nl-NL" sz="2400" dirty="0"/>
          </a:p>
          <a:p>
            <a:pPr marL="0" indent="0">
              <a:buNone/>
            </a:pPr>
            <a:r>
              <a:rPr lang="nl-NL" dirty="0"/>
              <a:t>Inlognaam: DemoAccount0305</a:t>
            </a:r>
          </a:p>
          <a:p>
            <a:pPr marL="0" indent="0">
              <a:buNone/>
            </a:pPr>
            <a:r>
              <a:rPr lang="nl-NL" dirty="0"/>
              <a:t>Wachtwoord: **21SBV%hkg01!</a:t>
            </a:r>
          </a:p>
          <a:p>
            <a:pPr marL="0" indent="0">
              <a:buNone/>
            </a:pPr>
            <a:r>
              <a:rPr lang="nl-NL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6589750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1D944506-CF03-485D-B9D0-F5E8659B0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Reacties en vragen?</a:t>
            </a:r>
          </a:p>
        </p:txBody>
      </p:sp>
      <p:pic>
        <p:nvPicPr>
          <p:cNvPr id="5" name="Tijdelijke aanduiding voor inhoud 4">
            <a:extLst>
              <a:ext uri="{FF2B5EF4-FFF2-40B4-BE49-F238E27FC236}">
                <a16:creationId xmlns:a16="http://schemas.microsoft.com/office/drawing/2014/main" xmlns="" id="{EFDA9718-BA92-4612-947A-03E58A1D129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61184" y="2058815"/>
            <a:ext cx="3267075" cy="1400175"/>
          </a:xfrm>
          <a:prstGeom prst="rect">
            <a:avLst/>
          </a:prstGeom>
        </p:spPr>
      </p:pic>
      <p:pic>
        <p:nvPicPr>
          <p:cNvPr id="7" name="Afbeelding 6">
            <a:extLst>
              <a:ext uri="{FF2B5EF4-FFF2-40B4-BE49-F238E27FC236}">
                <a16:creationId xmlns:a16="http://schemas.microsoft.com/office/drawing/2014/main" xmlns="" id="{D0EBC06C-BAFD-4B85-8E3E-CEC4A6E084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6627" y="3458990"/>
            <a:ext cx="3460888" cy="2605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91815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xmlns="" id="{B1000A92-2C2C-4A06-B753-97741976C2D4}"/>
              </a:ext>
            </a:extLst>
          </p:cNvPr>
          <p:cNvSpPr txBox="1"/>
          <p:nvPr/>
        </p:nvSpPr>
        <p:spPr>
          <a:xfrm>
            <a:off x="586408" y="3727175"/>
            <a:ext cx="5255670" cy="22775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/>
              <a:t>Blijf op de hoogte:</a:t>
            </a:r>
          </a:p>
          <a:p>
            <a:endParaRPr lang="nl-NL" dirty="0"/>
          </a:p>
          <a:p>
            <a:r>
              <a:rPr lang="nl-NL" sz="2000" dirty="0"/>
              <a:t>schoolexamenbankvmbo.nl </a:t>
            </a:r>
          </a:p>
          <a:p>
            <a:endParaRPr lang="nl-NL" sz="2000" dirty="0"/>
          </a:p>
          <a:p>
            <a:r>
              <a:rPr lang="nl-NL" sz="2000" dirty="0">
                <a:hlinkClick r:id="rId2"/>
              </a:rPr>
              <a:t>schoolexamenbank@platformsvmbo.nl</a:t>
            </a:r>
            <a:r>
              <a:rPr lang="nl-NL" sz="2000" dirty="0"/>
              <a:t> </a:t>
            </a:r>
          </a:p>
          <a:p>
            <a:endParaRPr lang="nl-NL" sz="2000" dirty="0"/>
          </a:p>
          <a:p>
            <a:r>
              <a:rPr lang="nl-NL" sz="2000" dirty="0"/>
              <a:t>Jacob Molenaar, projectleider</a:t>
            </a:r>
          </a:p>
        </p:txBody>
      </p:sp>
    </p:spTree>
    <p:extLst>
      <p:ext uri="{BB962C8B-B14F-4D97-AF65-F5344CB8AC3E}">
        <p14:creationId xmlns:p14="http://schemas.microsoft.com/office/powerpoint/2010/main" val="3883485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nlinemedia ^0 4">
            <a:hlinkClick r:id="" action="ppaction://media"/>
            <a:extLst>
              <a:ext uri="{FF2B5EF4-FFF2-40B4-BE49-F238E27FC236}">
                <a16:creationId xmlns:a16="http://schemas.microsoft.com/office/drawing/2014/main" xmlns="" id="{84F41CF1-58F1-4DF9-805C-FC2A5418AC5F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87187" y="140391"/>
            <a:ext cx="8769626" cy="6577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1493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Programma Kwaliteit (school)examinering vmbo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28650" y="1610139"/>
            <a:ext cx="7886700" cy="4566824"/>
          </a:xfrm>
        </p:spPr>
        <p:txBody>
          <a:bodyPr>
            <a:normAutofit/>
          </a:bodyPr>
          <a:lstStyle/>
          <a:p>
            <a:r>
              <a:rPr lang="nl-NL" dirty="0"/>
              <a:t>Nieuwe vmbo: belangrijke plek voor het SE!</a:t>
            </a:r>
          </a:p>
          <a:p>
            <a:endParaRPr lang="nl-NL" dirty="0"/>
          </a:p>
          <a:p>
            <a:r>
              <a:rPr lang="nl-NL" dirty="0"/>
              <a:t>Stichting Platforms vmbo wil docenten ondersteunen bij de ontwikkeling van een kwalitatief goed schoolexamen binnen het nieuwe vmbo</a:t>
            </a:r>
          </a:p>
          <a:p>
            <a:pPr marL="342900" lvl="1" indent="0">
              <a:buNone/>
            </a:pPr>
            <a:endParaRPr lang="nl-NL" dirty="0"/>
          </a:p>
          <a:p>
            <a:r>
              <a:rPr lang="nl-NL" dirty="0"/>
              <a:t>Twee onderdelen:</a:t>
            </a:r>
          </a:p>
          <a:p>
            <a:pPr lvl="1"/>
            <a:r>
              <a:rPr lang="nl-NL" dirty="0"/>
              <a:t>Scholing (o.a. leergang Schoolexaminering vmbo)</a:t>
            </a:r>
          </a:p>
          <a:p>
            <a:pPr lvl="1"/>
            <a:r>
              <a:rPr lang="nl-NL" dirty="0"/>
              <a:t>Ontwikkeling online Schoolexamenbank vmbo</a:t>
            </a:r>
          </a:p>
          <a:p>
            <a:pPr marL="342900" lvl="1" indent="0">
              <a:buNone/>
            </a:pPr>
            <a:endParaRPr lang="nl-NL" dirty="0"/>
          </a:p>
          <a:p>
            <a:r>
              <a:rPr lang="nl-NL" dirty="0"/>
              <a:t>Op basis van een gedeelde visie op kwaliteit van examinering</a:t>
            </a:r>
          </a:p>
          <a:p>
            <a:pPr lvl="1"/>
            <a:r>
              <a:rPr lang="nl-NL" dirty="0"/>
              <a:t>Denkend vanuit de leerdoelen/eindtermen (i.p.v. de methode)</a:t>
            </a:r>
          </a:p>
        </p:txBody>
      </p:sp>
    </p:spTree>
    <p:extLst>
      <p:ext uri="{BB962C8B-B14F-4D97-AF65-F5344CB8AC3E}">
        <p14:creationId xmlns:p14="http://schemas.microsoft.com/office/powerpoint/2010/main" val="18956747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hthoek 13"/>
          <p:cNvSpPr>
            <a:spLocks noChangeAspect="1"/>
          </p:cNvSpPr>
          <p:nvPr/>
        </p:nvSpPr>
        <p:spPr>
          <a:xfrm>
            <a:off x="1927225" y="4219575"/>
            <a:ext cx="890588" cy="1187450"/>
          </a:xfrm>
          <a:prstGeom prst="rect">
            <a:avLst/>
          </a:prstGeom>
          <a:solidFill>
            <a:srgbClr val="5BF71D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nl-NL" dirty="0">
              <a:solidFill>
                <a:prstClr val="black"/>
              </a:solidFill>
            </a:endParaRPr>
          </a:p>
        </p:txBody>
      </p:sp>
      <p:sp>
        <p:nvSpPr>
          <p:cNvPr id="29" name="Rechthoek 28"/>
          <p:cNvSpPr>
            <a:spLocks noChangeAspect="1"/>
          </p:cNvSpPr>
          <p:nvPr/>
        </p:nvSpPr>
        <p:spPr>
          <a:xfrm>
            <a:off x="5600700" y="4044950"/>
            <a:ext cx="515938" cy="687388"/>
          </a:xfrm>
          <a:prstGeom prst="rect">
            <a:avLst/>
          </a:prstGeom>
          <a:solidFill>
            <a:srgbClr val="5BF71D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25" name="Rechthoek 24"/>
          <p:cNvSpPr>
            <a:spLocks noChangeAspect="1"/>
          </p:cNvSpPr>
          <p:nvPr/>
        </p:nvSpPr>
        <p:spPr>
          <a:xfrm>
            <a:off x="5989638" y="4233863"/>
            <a:ext cx="584200" cy="777875"/>
          </a:xfrm>
          <a:prstGeom prst="rect">
            <a:avLst/>
          </a:prstGeom>
          <a:solidFill>
            <a:schemeClr val="accent5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11" name="Rechthoek 10"/>
          <p:cNvSpPr>
            <a:spLocks noChangeAspect="1"/>
          </p:cNvSpPr>
          <p:nvPr/>
        </p:nvSpPr>
        <p:spPr>
          <a:xfrm>
            <a:off x="2841638" y="4223266"/>
            <a:ext cx="811212" cy="1150422"/>
          </a:xfrm>
          <a:prstGeom prst="rect">
            <a:avLst/>
          </a:prstGeom>
          <a:solidFill>
            <a:srgbClr val="5BF71D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12" name="Rechthoek 11"/>
          <p:cNvSpPr>
            <a:spLocks noChangeAspect="1"/>
          </p:cNvSpPr>
          <p:nvPr/>
        </p:nvSpPr>
        <p:spPr>
          <a:xfrm>
            <a:off x="2830600" y="5394411"/>
            <a:ext cx="811212" cy="1069889"/>
          </a:xfrm>
          <a:prstGeom prst="rect">
            <a:avLst/>
          </a:prstGeom>
          <a:solidFill>
            <a:srgbClr val="5BF71D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13" name="Rechthoek 12"/>
          <p:cNvSpPr>
            <a:spLocks noChangeAspect="1"/>
          </p:cNvSpPr>
          <p:nvPr/>
        </p:nvSpPr>
        <p:spPr>
          <a:xfrm>
            <a:off x="1944688" y="5384800"/>
            <a:ext cx="873125" cy="1079500"/>
          </a:xfrm>
          <a:prstGeom prst="rect">
            <a:avLst/>
          </a:prstGeom>
          <a:solidFill>
            <a:srgbClr val="5BF71D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15" name="Rechthoek 14"/>
          <p:cNvSpPr>
            <a:spLocks noChangeAspect="1"/>
          </p:cNvSpPr>
          <p:nvPr/>
        </p:nvSpPr>
        <p:spPr>
          <a:xfrm>
            <a:off x="2763838" y="1700213"/>
            <a:ext cx="811212" cy="1081087"/>
          </a:xfrm>
          <a:prstGeom prst="rect">
            <a:avLst/>
          </a:prstGeom>
          <a:solidFill>
            <a:srgbClr val="5BF71D"/>
          </a:solidFill>
          <a:ln w="38100"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16" name="Rechthoek 15"/>
          <p:cNvSpPr>
            <a:spLocks noChangeAspect="1"/>
          </p:cNvSpPr>
          <p:nvPr/>
        </p:nvSpPr>
        <p:spPr>
          <a:xfrm>
            <a:off x="2763838" y="2781300"/>
            <a:ext cx="811212" cy="1079500"/>
          </a:xfrm>
          <a:prstGeom prst="rect">
            <a:avLst/>
          </a:prstGeom>
          <a:solidFill>
            <a:srgbClr val="5BF71D"/>
          </a:solidFill>
          <a:ln w="38100"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17" name="Rechthoek 16"/>
          <p:cNvSpPr>
            <a:spLocks noChangeAspect="1"/>
          </p:cNvSpPr>
          <p:nvPr/>
        </p:nvSpPr>
        <p:spPr>
          <a:xfrm>
            <a:off x="1954213" y="2781300"/>
            <a:ext cx="809625" cy="1079500"/>
          </a:xfrm>
          <a:prstGeom prst="rect">
            <a:avLst/>
          </a:prstGeom>
          <a:solidFill>
            <a:srgbClr val="5BF71D"/>
          </a:solidFill>
          <a:ln w="38100"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18" name="Rechthoek 17"/>
          <p:cNvSpPr>
            <a:spLocks noChangeAspect="1"/>
          </p:cNvSpPr>
          <p:nvPr/>
        </p:nvSpPr>
        <p:spPr>
          <a:xfrm>
            <a:off x="1954213" y="1700213"/>
            <a:ext cx="809625" cy="1081087"/>
          </a:xfrm>
          <a:prstGeom prst="rect">
            <a:avLst/>
          </a:prstGeom>
          <a:solidFill>
            <a:srgbClr val="5BF71D"/>
          </a:solidFill>
          <a:ln w="38100"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21" name="Tekstvak 20"/>
          <p:cNvSpPr txBox="1"/>
          <p:nvPr/>
        </p:nvSpPr>
        <p:spPr>
          <a:xfrm rot="16200000">
            <a:off x="907257" y="4998244"/>
            <a:ext cx="1227137" cy="4603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lIns="91415" tIns="45708" rIns="91415" bIns="45708">
            <a:spAutoFit/>
          </a:bodyPr>
          <a:lstStyle/>
          <a:p>
            <a:pPr defTabSz="914118">
              <a:defRPr/>
            </a:pPr>
            <a:r>
              <a:rPr lang="nl-NL" sz="2391" b="1" dirty="0">
                <a:solidFill>
                  <a:srgbClr val="FF0000"/>
                </a:solidFill>
                <a:latin typeface="Calibri"/>
              </a:rPr>
              <a:t>PROFIEL</a:t>
            </a:r>
            <a:endParaRPr lang="nl-NL" sz="1828" b="1" dirty="0">
              <a:solidFill>
                <a:srgbClr val="FF0000"/>
              </a:solidFill>
              <a:latin typeface="Calibri"/>
            </a:endParaRPr>
          </a:p>
        </p:txBody>
      </p:sp>
      <p:sp>
        <p:nvSpPr>
          <p:cNvPr id="22" name="Tekstvak 21"/>
          <p:cNvSpPr txBox="1"/>
          <p:nvPr/>
        </p:nvSpPr>
        <p:spPr>
          <a:xfrm rot="16200000">
            <a:off x="1022351" y="2551112"/>
            <a:ext cx="996950" cy="4603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lIns="91415" tIns="45708" rIns="91415" bIns="45708">
            <a:spAutoFit/>
          </a:bodyPr>
          <a:lstStyle/>
          <a:p>
            <a:pPr defTabSz="914118">
              <a:defRPr/>
            </a:pPr>
            <a:r>
              <a:rPr lang="nl-NL" sz="2391" b="1" dirty="0">
                <a:solidFill>
                  <a:srgbClr val="FF0000"/>
                </a:solidFill>
                <a:latin typeface="Calibri"/>
              </a:rPr>
              <a:t>KEUZE</a:t>
            </a:r>
            <a:endParaRPr lang="nl-NL" sz="1828" b="1" dirty="0">
              <a:solidFill>
                <a:srgbClr val="FF0000"/>
              </a:solidFill>
              <a:latin typeface="Calibri"/>
            </a:endParaRPr>
          </a:p>
        </p:txBody>
      </p:sp>
      <p:sp>
        <p:nvSpPr>
          <p:cNvPr id="23" name="Tekstvak 22"/>
          <p:cNvSpPr txBox="1"/>
          <p:nvPr/>
        </p:nvSpPr>
        <p:spPr>
          <a:xfrm>
            <a:off x="323850" y="485775"/>
            <a:ext cx="3924300" cy="460375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lIns="91415" tIns="45708" rIns="91415" bIns="45708">
            <a:spAutoFit/>
          </a:bodyPr>
          <a:lstStyle/>
          <a:p>
            <a:pPr algn="ctr" defTabSz="914118">
              <a:defRPr/>
            </a:pPr>
            <a:r>
              <a:rPr lang="nl-NL" sz="2391" b="1" dirty="0">
                <a:solidFill>
                  <a:schemeClr val="bg1"/>
                </a:solidFill>
                <a:latin typeface="Calibri"/>
              </a:rPr>
              <a:t>EXAMEN P R O G R A M M A</a:t>
            </a:r>
            <a:endParaRPr lang="nl-NL" sz="1828" b="1" dirty="0">
              <a:solidFill>
                <a:schemeClr val="bg1"/>
              </a:solidFill>
              <a:latin typeface="Calibri"/>
            </a:endParaRPr>
          </a:p>
        </p:txBody>
      </p:sp>
      <p:sp>
        <p:nvSpPr>
          <p:cNvPr id="24" name="Tekstvak 23"/>
          <p:cNvSpPr txBox="1"/>
          <p:nvPr/>
        </p:nvSpPr>
        <p:spPr>
          <a:xfrm>
            <a:off x="5272818" y="509587"/>
            <a:ext cx="2974975" cy="460375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lIns="91415" tIns="45708" rIns="91415" bIns="45708">
            <a:spAutoFit/>
          </a:bodyPr>
          <a:lstStyle/>
          <a:p>
            <a:pPr algn="ctr" defTabSz="914118">
              <a:defRPr/>
            </a:pPr>
            <a:r>
              <a:rPr lang="nl-NL" sz="2391" b="1" dirty="0">
                <a:solidFill>
                  <a:schemeClr val="tx2"/>
                </a:solidFill>
                <a:latin typeface="Calibri"/>
              </a:rPr>
              <a:t>   </a:t>
            </a:r>
            <a:r>
              <a:rPr lang="nl-NL" sz="2391" b="1" dirty="0">
                <a:solidFill>
                  <a:schemeClr val="bg1"/>
                </a:solidFill>
                <a:latin typeface="Calibri"/>
              </a:rPr>
              <a:t>O N D E R W I J S</a:t>
            </a:r>
            <a:endParaRPr lang="nl-NL" sz="1828" b="1" dirty="0">
              <a:solidFill>
                <a:schemeClr val="bg1"/>
              </a:solidFill>
              <a:latin typeface="Calibri"/>
            </a:endParaRPr>
          </a:p>
        </p:txBody>
      </p:sp>
      <p:pic>
        <p:nvPicPr>
          <p:cNvPr id="18448" name="Afbeelding 2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34" t="30679" r="25850" b="25850"/>
          <a:stretch>
            <a:fillRect/>
          </a:stretch>
        </p:blipFill>
        <p:spPr bwMode="auto">
          <a:xfrm>
            <a:off x="4464050" y="414338"/>
            <a:ext cx="547688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Rechthoek 32"/>
          <p:cNvSpPr>
            <a:spLocks noChangeAspect="1"/>
          </p:cNvSpPr>
          <p:nvPr/>
        </p:nvSpPr>
        <p:spPr>
          <a:xfrm>
            <a:off x="6469063" y="4808538"/>
            <a:ext cx="614362" cy="817562"/>
          </a:xfrm>
          <a:prstGeom prst="rect">
            <a:avLst/>
          </a:prstGeom>
          <a:solidFill>
            <a:srgbClr val="FFC000"/>
          </a:solidFill>
          <a:ln w="38100"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31" name="Rechthoek 30"/>
          <p:cNvSpPr>
            <a:spLocks noChangeAspect="1"/>
          </p:cNvSpPr>
          <p:nvPr/>
        </p:nvSpPr>
        <p:spPr>
          <a:xfrm>
            <a:off x="6270625" y="5195888"/>
            <a:ext cx="468313" cy="623887"/>
          </a:xfrm>
          <a:prstGeom prst="rect">
            <a:avLst/>
          </a:prstGeom>
          <a:solidFill>
            <a:srgbClr val="5BF71D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30" name="Rechthoek 29"/>
          <p:cNvSpPr>
            <a:spLocks noChangeAspect="1"/>
          </p:cNvSpPr>
          <p:nvPr/>
        </p:nvSpPr>
        <p:spPr>
          <a:xfrm>
            <a:off x="6273800" y="5924550"/>
            <a:ext cx="268288" cy="360363"/>
          </a:xfrm>
          <a:prstGeom prst="rect">
            <a:avLst/>
          </a:prstGeom>
          <a:solidFill>
            <a:srgbClr val="7030A0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27" name="Rechthoek 26"/>
          <p:cNvSpPr>
            <a:spLocks noChangeAspect="1"/>
          </p:cNvSpPr>
          <p:nvPr/>
        </p:nvSpPr>
        <p:spPr>
          <a:xfrm>
            <a:off x="5868988" y="5768975"/>
            <a:ext cx="330200" cy="441325"/>
          </a:xfrm>
          <a:prstGeom prst="rect">
            <a:avLst/>
          </a:prstGeom>
          <a:solidFill>
            <a:schemeClr val="accent5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28" name="Rechthoek 27"/>
          <p:cNvSpPr>
            <a:spLocks noChangeAspect="1"/>
          </p:cNvSpPr>
          <p:nvPr/>
        </p:nvSpPr>
        <p:spPr>
          <a:xfrm>
            <a:off x="6032500" y="1527175"/>
            <a:ext cx="433388" cy="574675"/>
          </a:xfrm>
          <a:prstGeom prst="rect">
            <a:avLst/>
          </a:prstGeom>
          <a:solidFill>
            <a:srgbClr val="FF0000"/>
          </a:solidFill>
          <a:ln w="38100"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35" name="Rechthoek 34"/>
          <p:cNvSpPr>
            <a:spLocks noChangeAspect="1"/>
          </p:cNvSpPr>
          <p:nvPr/>
        </p:nvSpPr>
        <p:spPr>
          <a:xfrm>
            <a:off x="5716588" y="1981200"/>
            <a:ext cx="554037" cy="73818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8100">
            <a:solidFill>
              <a:srgbClr val="0070C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34" name="Rechthoek 33"/>
          <p:cNvSpPr>
            <a:spLocks noChangeAspect="1"/>
          </p:cNvSpPr>
          <p:nvPr/>
        </p:nvSpPr>
        <p:spPr>
          <a:xfrm>
            <a:off x="5780088" y="5084763"/>
            <a:ext cx="419100" cy="557212"/>
          </a:xfrm>
          <a:prstGeom prst="rect">
            <a:avLst/>
          </a:prstGeom>
          <a:solidFill>
            <a:srgbClr val="FF0000"/>
          </a:solidFill>
          <a:ln w="38100"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dirty="0">
              <a:solidFill>
                <a:prstClr val="white"/>
              </a:solidFill>
            </a:endParaRPr>
          </a:p>
        </p:txBody>
      </p:sp>
      <p:grpSp>
        <p:nvGrpSpPr>
          <p:cNvPr id="2" name="Groep 4"/>
          <p:cNvGrpSpPr/>
          <p:nvPr/>
        </p:nvGrpSpPr>
        <p:grpSpPr>
          <a:xfrm>
            <a:off x="6564957" y="2944592"/>
            <a:ext cx="707044" cy="952167"/>
            <a:chOff x="6504783" y="2813520"/>
            <a:chExt cx="942725" cy="952167"/>
          </a:xfrm>
          <a:solidFill>
            <a:srgbClr val="5BF71D"/>
          </a:solidFill>
        </p:grpSpPr>
        <p:sp>
          <p:nvSpPr>
            <p:cNvPr id="36" name="Rechthoek 35"/>
            <p:cNvSpPr>
              <a:spLocks noChangeAspect="1"/>
            </p:cNvSpPr>
            <p:nvPr/>
          </p:nvSpPr>
          <p:spPr>
            <a:xfrm>
              <a:off x="6539448" y="3310649"/>
              <a:ext cx="421961" cy="421961"/>
            </a:xfrm>
            <a:prstGeom prst="rect">
              <a:avLst/>
            </a:prstGeom>
            <a:grpFill/>
            <a:ln w="12700">
              <a:solidFill>
                <a:srgbClr val="002060"/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nl-NL" dirty="0">
                <a:solidFill>
                  <a:prstClr val="white"/>
                </a:solidFill>
              </a:endParaRPr>
            </a:p>
          </p:txBody>
        </p:sp>
        <p:sp>
          <p:nvSpPr>
            <p:cNvPr id="37" name="Rechthoek 36"/>
            <p:cNvSpPr>
              <a:spLocks noChangeAspect="1"/>
            </p:cNvSpPr>
            <p:nvPr/>
          </p:nvSpPr>
          <p:spPr>
            <a:xfrm>
              <a:off x="6979215" y="2823542"/>
              <a:ext cx="468293" cy="468293"/>
            </a:xfrm>
            <a:prstGeom prst="rect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nl-NL" dirty="0">
                <a:solidFill>
                  <a:prstClr val="white"/>
                </a:solidFill>
              </a:endParaRPr>
            </a:p>
          </p:txBody>
        </p:sp>
        <p:sp>
          <p:nvSpPr>
            <p:cNvPr id="38" name="Rechthoek 37"/>
            <p:cNvSpPr>
              <a:spLocks noChangeAspect="1"/>
            </p:cNvSpPr>
            <p:nvPr/>
          </p:nvSpPr>
          <p:spPr>
            <a:xfrm>
              <a:off x="6979215" y="3291835"/>
              <a:ext cx="468293" cy="468293"/>
            </a:xfrm>
            <a:prstGeom prst="rect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nl-NL" dirty="0">
                <a:solidFill>
                  <a:prstClr val="white"/>
                </a:solidFill>
              </a:endParaRPr>
            </a:p>
          </p:txBody>
        </p:sp>
        <p:sp>
          <p:nvSpPr>
            <p:cNvPr id="39" name="Rechthoek 38"/>
            <p:cNvSpPr>
              <a:spLocks noChangeAspect="1"/>
            </p:cNvSpPr>
            <p:nvPr/>
          </p:nvSpPr>
          <p:spPr>
            <a:xfrm>
              <a:off x="6510922" y="2823542"/>
              <a:ext cx="468293" cy="468293"/>
            </a:xfrm>
            <a:prstGeom prst="rect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nl-NL" dirty="0">
                <a:solidFill>
                  <a:prstClr val="white"/>
                </a:solidFill>
              </a:endParaRPr>
            </a:p>
          </p:txBody>
        </p:sp>
        <p:sp>
          <p:nvSpPr>
            <p:cNvPr id="3" name="Rechthoek 2"/>
            <p:cNvSpPr/>
            <p:nvPr/>
          </p:nvSpPr>
          <p:spPr>
            <a:xfrm>
              <a:off x="6504783" y="2813520"/>
              <a:ext cx="934433" cy="952167"/>
            </a:xfrm>
            <a:prstGeom prst="rect">
              <a:avLst/>
            </a:prstGeom>
            <a:grpFill/>
            <a:ln w="28575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nl-NL" dirty="0">
                <a:solidFill>
                  <a:prstClr val="white"/>
                </a:solidFill>
              </a:endParaRPr>
            </a:p>
          </p:txBody>
        </p:sp>
      </p:grpSp>
      <p:sp>
        <p:nvSpPr>
          <p:cNvPr id="40" name="Rechthoek 39"/>
          <p:cNvSpPr>
            <a:spLocks noChangeAspect="1"/>
          </p:cNvSpPr>
          <p:nvPr/>
        </p:nvSpPr>
        <p:spPr>
          <a:xfrm>
            <a:off x="5595938" y="2476500"/>
            <a:ext cx="273050" cy="363538"/>
          </a:xfrm>
          <a:prstGeom prst="rect">
            <a:avLst/>
          </a:prstGeom>
          <a:solidFill>
            <a:srgbClr val="FFC000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41" name="Rechthoek 40"/>
          <p:cNvSpPr>
            <a:spLocks noChangeAspect="1"/>
          </p:cNvSpPr>
          <p:nvPr/>
        </p:nvSpPr>
        <p:spPr>
          <a:xfrm>
            <a:off x="5707063" y="1535113"/>
            <a:ext cx="271462" cy="363537"/>
          </a:xfrm>
          <a:prstGeom prst="rect">
            <a:avLst/>
          </a:prstGeom>
          <a:solidFill>
            <a:srgbClr val="FFC000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42" name="Rechthoek 41"/>
          <p:cNvSpPr>
            <a:spLocks noChangeAspect="1"/>
          </p:cNvSpPr>
          <p:nvPr/>
        </p:nvSpPr>
        <p:spPr>
          <a:xfrm>
            <a:off x="6516688" y="1141413"/>
            <a:ext cx="222250" cy="1690687"/>
          </a:xfrm>
          <a:prstGeom prst="rect">
            <a:avLst/>
          </a:prstGeom>
          <a:solidFill>
            <a:srgbClr val="5BF71D"/>
          </a:solidFill>
          <a:ln w="38100"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18460" name="Tekstvak 42"/>
          <p:cNvSpPr txBox="1">
            <a:spLocks noChangeArrowheads="1"/>
          </p:cNvSpPr>
          <p:nvPr/>
        </p:nvSpPr>
        <p:spPr bwMode="auto">
          <a:xfrm>
            <a:off x="5437188" y="3273425"/>
            <a:ext cx="1416050" cy="33813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1415" tIns="45708" rIns="91415" bIns="45708">
            <a:spAutoFit/>
          </a:bodyPr>
          <a:lstStyle>
            <a:lvl1pPr defTabSz="912813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4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 defTabSz="912813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2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 defTabSz="912813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0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 defTabSz="912813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 defTabSz="912813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nl-NL" altLang="nl-NL" sz="1600" b="1">
                <a:solidFill>
                  <a:srgbClr val="FF0000"/>
                </a:solidFill>
                <a:latin typeface="Calibri" panose="020F0502020204030204" pitchFamily="34" charset="0"/>
              </a:rPr>
              <a:t>PROJECTWEEK</a:t>
            </a:r>
            <a:endParaRPr lang="nl-NL" altLang="nl-NL" sz="1400" b="1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6" name="Ovaal 5"/>
          <p:cNvSpPr/>
          <p:nvPr/>
        </p:nvSpPr>
        <p:spPr>
          <a:xfrm>
            <a:off x="4957763" y="1039813"/>
            <a:ext cx="2908300" cy="5603875"/>
          </a:xfrm>
          <a:prstGeom prst="ellipse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7" name="Rechteraccolade 6"/>
          <p:cNvSpPr/>
          <p:nvPr/>
        </p:nvSpPr>
        <p:spPr>
          <a:xfrm>
            <a:off x="3589338" y="1535113"/>
            <a:ext cx="485775" cy="4918075"/>
          </a:xfrm>
          <a:prstGeom prst="rightBrac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nl-NL" dirty="0">
              <a:solidFill>
                <a:prstClr val="black"/>
              </a:solidFill>
            </a:endParaRPr>
          </a:p>
        </p:txBody>
      </p:sp>
      <p:pic>
        <p:nvPicPr>
          <p:cNvPr id="18463" name="Afbeelding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7813" y="4384675"/>
            <a:ext cx="668337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64" name="Tekstvak 43"/>
          <p:cNvSpPr txBox="1">
            <a:spLocks noChangeArrowheads="1"/>
          </p:cNvSpPr>
          <p:nvPr/>
        </p:nvSpPr>
        <p:spPr bwMode="auto">
          <a:xfrm>
            <a:off x="6859588" y="4013200"/>
            <a:ext cx="717550" cy="33813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1415" tIns="45708" rIns="91415" bIns="45708">
            <a:spAutoFit/>
          </a:bodyPr>
          <a:lstStyle>
            <a:lvl1pPr defTabSz="912813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4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 defTabSz="912813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2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 defTabSz="912813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0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 defTabSz="912813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 defTabSz="912813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nl-NL" altLang="nl-NL" sz="1600" b="1">
                <a:solidFill>
                  <a:srgbClr val="FF0000"/>
                </a:solidFill>
                <a:latin typeface="Calibri" panose="020F0502020204030204" pitchFamily="34" charset="0"/>
              </a:rPr>
              <a:t>STAGE</a:t>
            </a:r>
            <a:endParaRPr lang="nl-NL" altLang="nl-NL" sz="1400" b="1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45" name="Rechthoek 44"/>
          <p:cNvSpPr>
            <a:spLocks noChangeAspect="1"/>
          </p:cNvSpPr>
          <p:nvPr/>
        </p:nvSpPr>
        <p:spPr>
          <a:xfrm>
            <a:off x="6189663" y="3854450"/>
            <a:ext cx="203200" cy="27146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8100"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46" name="Rechthoek 45"/>
          <p:cNvSpPr>
            <a:spLocks noChangeAspect="1"/>
          </p:cNvSpPr>
          <p:nvPr/>
        </p:nvSpPr>
        <p:spPr>
          <a:xfrm>
            <a:off x="6789738" y="1544638"/>
            <a:ext cx="331787" cy="441325"/>
          </a:xfrm>
          <a:prstGeom prst="rect">
            <a:avLst/>
          </a:prstGeom>
          <a:solidFill>
            <a:schemeClr val="accent5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47" name="Rechthoek 46"/>
          <p:cNvSpPr>
            <a:spLocks noChangeAspect="1"/>
          </p:cNvSpPr>
          <p:nvPr/>
        </p:nvSpPr>
        <p:spPr>
          <a:xfrm>
            <a:off x="6905625" y="1797050"/>
            <a:ext cx="403225" cy="536575"/>
          </a:xfrm>
          <a:prstGeom prst="rect">
            <a:avLst/>
          </a:prstGeom>
          <a:solidFill>
            <a:srgbClr val="5BF71D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18468" name="Tekstvak 9"/>
          <p:cNvSpPr txBox="1">
            <a:spLocks noChangeArrowheads="1"/>
          </p:cNvSpPr>
          <p:nvPr/>
        </p:nvSpPr>
        <p:spPr bwMode="auto">
          <a:xfrm>
            <a:off x="4175125" y="3008313"/>
            <a:ext cx="919163" cy="1862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4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2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0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nl-NL" altLang="nl-NL" sz="11500" b="1">
                <a:solidFill>
                  <a:srgbClr val="0070C0"/>
                </a:solidFill>
                <a:latin typeface="Calibri" panose="020F0502020204030204" pitchFamily="34" charset="0"/>
              </a:rPr>
              <a:t>=</a:t>
            </a:r>
            <a:endParaRPr lang="nl-NL" altLang="nl-NL" sz="1400" b="1">
              <a:solidFill>
                <a:srgbClr val="0070C0"/>
              </a:solidFill>
              <a:latin typeface="Calibri" panose="020F0502020204030204" pitchFamily="34" charset="0"/>
            </a:endParaRPr>
          </a:p>
        </p:txBody>
      </p:sp>
      <p:sp>
        <p:nvSpPr>
          <p:cNvPr id="49" name="Rechthoek 48"/>
          <p:cNvSpPr>
            <a:spLocks noChangeAspect="1"/>
          </p:cNvSpPr>
          <p:nvPr/>
        </p:nvSpPr>
        <p:spPr>
          <a:xfrm>
            <a:off x="6840538" y="2165350"/>
            <a:ext cx="203200" cy="269875"/>
          </a:xfrm>
          <a:prstGeom prst="rect">
            <a:avLst/>
          </a:prstGeom>
          <a:solidFill>
            <a:srgbClr val="7030A0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dirty="0">
              <a:solidFill>
                <a:prstClr val="white"/>
              </a:solidFill>
            </a:endParaRPr>
          </a:p>
        </p:txBody>
      </p:sp>
      <p:sp>
        <p:nvSpPr>
          <p:cNvPr id="4" name="Ovaal 3"/>
          <p:cNvSpPr/>
          <p:nvPr/>
        </p:nvSpPr>
        <p:spPr>
          <a:xfrm>
            <a:off x="3160713" y="1892300"/>
            <a:ext cx="2478087" cy="17145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nl-NL" b="1" dirty="0" err="1">
                <a:solidFill>
                  <a:prstClr val="black"/>
                </a:solidFill>
              </a:rPr>
              <a:t>PTA’s</a:t>
            </a:r>
            <a:r>
              <a:rPr lang="nl-NL" b="1" dirty="0">
                <a:solidFill>
                  <a:prstClr val="black"/>
                </a:solidFill>
              </a:rPr>
              <a:t> </a:t>
            </a:r>
          </a:p>
        </p:txBody>
      </p:sp>
      <p:sp>
        <p:nvSpPr>
          <p:cNvPr id="5" name="Ovale toelichting 4"/>
          <p:cNvSpPr/>
          <p:nvPr/>
        </p:nvSpPr>
        <p:spPr>
          <a:xfrm>
            <a:off x="463550" y="996950"/>
            <a:ext cx="2328863" cy="1243013"/>
          </a:xfrm>
          <a:prstGeom prst="wedgeEllipseCallout">
            <a:avLst>
              <a:gd name="adj1" fmla="val 50257"/>
              <a:gd name="adj2" fmla="val 90082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nl-NL" b="1" dirty="0">
                <a:solidFill>
                  <a:prstClr val="black"/>
                </a:solidFill>
              </a:rPr>
              <a:t>1. </a:t>
            </a:r>
            <a:r>
              <a:rPr lang="nl-NL" sz="1600" b="1" dirty="0">
                <a:solidFill>
                  <a:prstClr val="black"/>
                </a:solidFill>
              </a:rPr>
              <a:t>Wat moet de leerling kennen en kunnen? </a:t>
            </a:r>
          </a:p>
        </p:txBody>
      </p:sp>
      <p:sp>
        <p:nvSpPr>
          <p:cNvPr id="48" name="Ovale toelichting 47"/>
          <p:cNvSpPr/>
          <p:nvPr/>
        </p:nvSpPr>
        <p:spPr>
          <a:xfrm>
            <a:off x="2573338" y="4422248"/>
            <a:ext cx="2579687" cy="1418164"/>
          </a:xfrm>
          <a:prstGeom prst="wedgeEllipseCallout">
            <a:avLst>
              <a:gd name="adj1" fmla="val 24731"/>
              <a:gd name="adj2" fmla="val -132202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nl-NL" sz="1600" b="1" dirty="0">
                <a:solidFill>
                  <a:prstClr val="black"/>
                </a:solidFill>
              </a:rPr>
              <a:t>2. Hoe ga ik dat beoordelen? </a:t>
            </a:r>
            <a:r>
              <a:rPr lang="nl-NL" sz="1600" b="1" dirty="0">
                <a:solidFill>
                  <a:srgbClr val="FF0000"/>
                </a:solidFill>
              </a:rPr>
              <a:t>(met welke </a:t>
            </a:r>
            <a:r>
              <a:rPr lang="nl-NL" sz="1600" b="1" dirty="0" err="1">
                <a:solidFill>
                  <a:srgbClr val="FF0000"/>
                </a:solidFill>
              </a:rPr>
              <a:t>toetsvorm</a:t>
            </a:r>
            <a:r>
              <a:rPr lang="nl-NL" sz="1600" b="1" dirty="0">
                <a:solidFill>
                  <a:srgbClr val="FF0000"/>
                </a:solidFill>
              </a:rPr>
              <a:t>?)</a:t>
            </a:r>
          </a:p>
        </p:txBody>
      </p:sp>
      <p:sp>
        <p:nvSpPr>
          <p:cNvPr id="50" name="Ovale toelichting 49"/>
          <p:cNvSpPr/>
          <p:nvPr/>
        </p:nvSpPr>
        <p:spPr>
          <a:xfrm>
            <a:off x="6542089" y="1077912"/>
            <a:ext cx="2487612" cy="1474788"/>
          </a:xfrm>
          <a:prstGeom prst="wedgeEllipseCallout">
            <a:avLst>
              <a:gd name="adj1" fmla="val -33193"/>
              <a:gd name="adj2" fmla="val 125905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nl-NL" sz="1600" b="1" dirty="0">
                <a:solidFill>
                  <a:prstClr val="black"/>
                </a:solidFill>
              </a:rPr>
              <a:t>3. Hoe bereid ik mijn leerlingen hier op voor?</a:t>
            </a:r>
          </a:p>
        </p:txBody>
      </p:sp>
    </p:spTree>
    <p:extLst>
      <p:ext uri="{BB962C8B-B14F-4D97-AF65-F5344CB8AC3E}">
        <p14:creationId xmlns:p14="http://schemas.microsoft.com/office/powerpoint/2010/main" val="286515534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8" grpId="0" animBg="1"/>
      <p:bldP spid="5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8649" y="86558"/>
            <a:ext cx="7886700" cy="1325563"/>
          </a:xfrm>
        </p:spPr>
        <p:txBody>
          <a:bodyPr>
            <a:normAutofit/>
          </a:bodyPr>
          <a:lstStyle/>
          <a:p>
            <a:r>
              <a:rPr lang="nl-NL" dirty="0"/>
              <a:t>Het PTA als basis voor kwaliteit</a:t>
            </a:r>
          </a:p>
        </p:txBody>
      </p:sp>
      <p:sp>
        <p:nvSpPr>
          <p:cNvPr id="3" name="Tekstvak 2"/>
          <p:cNvSpPr txBox="1"/>
          <p:nvPr/>
        </p:nvSpPr>
        <p:spPr>
          <a:xfrm>
            <a:off x="395536" y="1556137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Dit PTA geldt voor vak: ............................ </a:t>
            </a:r>
          </a:p>
          <a:p>
            <a:r>
              <a:rPr lang="nl-NL" dirty="0"/>
              <a:t>In de ....................leerweg</a:t>
            </a:r>
          </a:p>
        </p:txBody>
      </p:sp>
      <p:graphicFrame>
        <p:nvGraphicFramePr>
          <p:cNvPr id="5" name="Tijdelijke aanduiding voor inhoud 4"/>
          <p:cNvGraphicFramePr>
            <a:graphicFrameLocks noGrp="1"/>
          </p:cNvGraphicFramePr>
          <p:nvPr>
            <p:ph idx="1"/>
            <p:extLst/>
          </p:nvPr>
        </p:nvGraphicFramePr>
        <p:xfrm>
          <a:off x="457200" y="2636912"/>
          <a:ext cx="8229599" cy="3312368"/>
        </p:xfrm>
        <a:graphic>
          <a:graphicData uri="http://schemas.openxmlformats.org/drawingml/2006/table">
            <a:tbl>
              <a:tblPr firstRow="1" firstCol="1" bandRow="1"/>
              <a:tblGrid>
                <a:gridCol w="75343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2152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0884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2530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23695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883539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470530"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Naam examenprogramma: …</a:t>
                      </a:r>
                      <a:r>
                        <a:rPr lang="nl-NL" sz="24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     </a:t>
                      </a:r>
                      <a:r>
                        <a:rPr lang="nl-NL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Leerweg</a:t>
                      </a:r>
                      <a:r>
                        <a:rPr lang="nl-NL" sz="24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….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03" marR="625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234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Periode</a:t>
                      </a:r>
                      <a:endParaRPr lang="nl-N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03" marR="625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Eindtermen: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wat moet je kennen en kunnen?</a:t>
                      </a:r>
                      <a:endParaRPr lang="nl-N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03" marR="625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Inhoud onderwijsprogramma;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wat ga je hiervoor doen?</a:t>
                      </a:r>
                      <a:endParaRPr lang="nl-N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03" marR="625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Toetsvorm</a:t>
                      </a:r>
                      <a:r>
                        <a:rPr lang="nl-NL" sz="14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en code</a:t>
                      </a:r>
                      <a:endParaRPr lang="nl-N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03" marR="625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Herkansing ja/nee?</a:t>
                      </a:r>
                      <a:endParaRPr lang="nl-N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03" marR="625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Weging</a:t>
                      </a:r>
                      <a:endParaRPr lang="nl-N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03" marR="625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927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03" marR="625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03" marR="625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2503" marR="625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2503" marR="625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2503" marR="625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2503" marR="625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928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03" marR="625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9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03" marR="625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2503" marR="625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2503" marR="625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2503" marR="625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2503" marR="625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32827"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nl-NL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Berekening cijfer schoolexamen:  ((SE&lt;code&gt; x &lt;weging&gt;) + (&lt;code&gt; x &lt;weging&gt;)/ &lt;weging totaal&gt;  = cijfer SE</a:t>
                      </a:r>
                      <a:endParaRPr lang="nl-N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503" marR="625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6" name="Ovale toelichting 5"/>
          <p:cNvSpPr/>
          <p:nvPr/>
        </p:nvSpPr>
        <p:spPr>
          <a:xfrm>
            <a:off x="30314" y="1124745"/>
            <a:ext cx="3029518" cy="1224136"/>
          </a:xfrm>
          <a:prstGeom prst="wedgeEllipseCallout">
            <a:avLst>
              <a:gd name="adj1" fmla="val 14628"/>
              <a:gd name="adj2" fmla="val 126468"/>
            </a:avLst>
          </a:prstGeom>
          <a:solidFill>
            <a:srgbClr val="92D05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nl-NL" b="1" dirty="0">
                <a:solidFill>
                  <a:prstClr val="black"/>
                </a:solidFill>
              </a:rPr>
              <a:t>1. </a:t>
            </a:r>
            <a:r>
              <a:rPr lang="nl-NL" sz="1600" b="1" dirty="0">
                <a:solidFill>
                  <a:prstClr val="black"/>
                </a:solidFill>
              </a:rPr>
              <a:t>Wat moet ik kennen/kunnen?</a:t>
            </a:r>
          </a:p>
        </p:txBody>
      </p:sp>
      <p:sp>
        <p:nvSpPr>
          <p:cNvPr id="7" name="Ovale toelichting 6"/>
          <p:cNvSpPr/>
          <p:nvPr/>
        </p:nvSpPr>
        <p:spPr>
          <a:xfrm>
            <a:off x="5508104" y="1124745"/>
            <a:ext cx="3029518" cy="1224136"/>
          </a:xfrm>
          <a:prstGeom prst="wedgeEllipseCallout">
            <a:avLst>
              <a:gd name="adj1" fmla="val -30809"/>
              <a:gd name="adj2" fmla="val 134500"/>
            </a:avLst>
          </a:prstGeom>
          <a:solidFill>
            <a:srgbClr val="92D05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nl-NL" sz="1600" b="1" dirty="0">
                <a:solidFill>
                  <a:prstClr val="black"/>
                </a:solidFill>
              </a:rPr>
              <a:t>2. Met welk soort toets wordt dit beoordeeld?</a:t>
            </a:r>
          </a:p>
        </p:txBody>
      </p:sp>
      <p:sp>
        <p:nvSpPr>
          <p:cNvPr id="8" name="Ovale toelichting 7"/>
          <p:cNvSpPr/>
          <p:nvPr/>
        </p:nvSpPr>
        <p:spPr>
          <a:xfrm>
            <a:off x="2334570" y="4509120"/>
            <a:ext cx="3029518" cy="1224136"/>
          </a:xfrm>
          <a:prstGeom prst="wedgeEllipseCallout">
            <a:avLst>
              <a:gd name="adj1" fmla="val 19171"/>
              <a:gd name="adj2" fmla="val -143407"/>
            </a:avLst>
          </a:prstGeom>
          <a:solidFill>
            <a:srgbClr val="92D05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nl-NL" sz="1600" b="1" dirty="0">
                <a:solidFill>
                  <a:prstClr val="black"/>
                </a:solidFill>
              </a:rPr>
              <a:t>3. Hoe kan ik me hierop voorbereiden? </a:t>
            </a:r>
          </a:p>
        </p:txBody>
      </p:sp>
    </p:spTree>
    <p:extLst>
      <p:ext uri="{BB962C8B-B14F-4D97-AF65-F5344CB8AC3E}">
        <p14:creationId xmlns:p14="http://schemas.microsoft.com/office/powerpoint/2010/main" val="2089740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2800" dirty="0"/>
              <a:t>Kwaliteitscyclus schoolexaminering</a:t>
            </a:r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1835229"/>
            <a:ext cx="7246723" cy="3980593"/>
          </a:xfrm>
        </p:spPr>
      </p:pic>
      <p:sp>
        <p:nvSpPr>
          <p:cNvPr id="3" name="Ovaal 2"/>
          <p:cNvSpPr/>
          <p:nvPr/>
        </p:nvSpPr>
        <p:spPr>
          <a:xfrm>
            <a:off x="4304146" y="1690689"/>
            <a:ext cx="3571227" cy="3509384"/>
          </a:xfrm>
          <a:prstGeom prst="ellipse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7" name="Rechte verbindingslijn met pijl 6"/>
          <p:cNvCxnSpPr>
            <a:cxnSpLocks/>
          </p:cNvCxnSpPr>
          <p:nvPr/>
        </p:nvCxnSpPr>
        <p:spPr>
          <a:xfrm flipH="1">
            <a:off x="7324436" y="1690689"/>
            <a:ext cx="334675" cy="424438"/>
          </a:xfrm>
          <a:prstGeom prst="straightConnector1">
            <a:avLst/>
          </a:prstGeom>
          <a:noFill/>
          <a:ln w="28575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pic>
        <p:nvPicPr>
          <p:cNvPr id="10" name="Afbeelding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8428" y="1394691"/>
            <a:ext cx="2041366" cy="295998"/>
          </a:xfrm>
          <a:prstGeom prst="rect">
            <a:avLst/>
          </a:prstGeom>
        </p:spPr>
      </p:pic>
      <p:sp>
        <p:nvSpPr>
          <p:cNvPr id="5" name="Pijl: omlaag 4">
            <a:extLst>
              <a:ext uri="{FF2B5EF4-FFF2-40B4-BE49-F238E27FC236}">
                <a16:creationId xmlns:a16="http://schemas.microsoft.com/office/drawing/2014/main" xmlns="" id="{31CB1B82-7699-4B11-98BE-9B87E2591E0D}"/>
              </a:ext>
            </a:extLst>
          </p:cNvPr>
          <p:cNvSpPr/>
          <p:nvPr/>
        </p:nvSpPr>
        <p:spPr>
          <a:xfrm>
            <a:off x="3603252" y="1470991"/>
            <a:ext cx="484632" cy="119810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/>
              <a:t>Stap 1</a:t>
            </a:r>
          </a:p>
        </p:txBody>
      </p:sp>
    </p:spTree>
    <p:extLst>
      <p:ext uri="{BB962C8B-B14F-4D97-AF65-F5344CB8AC3E}">
        <p14:creationId xmlns:p14="http://schemas.microsoft.com/office/powerpoint/2010/main" val="1891240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Bewust en kwalitatief toetsen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Inhoud: dekking van de examenprogramma’s, met een heldere invulling van de keuzevakken</a:t>
            </a:r>
          </a:p>
          <a:p>
            <a:pPr lvl="1"/>
            <a:r>
              <a:rPr lang="nl-NL" dirty="0"/>
              <a:t>Transparantie over de keuzes die hierbij zijn gemaakt</a:t>
            </a:r>
          </a:p>
          <a:p>
            <a:pPr marL="342900" lvl="1" indent="0">
              <a:buNone/>
            </a:pPr>
            <a:endParaRPr lang="nl-NL" dirty="0"/>
          </a:p>
          <a:p>
            <a:r>
              <a:rPr lang="nl-NL" dirty="0"/>
              <a:t>Vorm: zoveel mogelijk aansluitend op de beroepspraktijk en het vervolgonderwijs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Combinatie van toetsen (praktijk en theorie) die elkaar versterken, zowel qua inhoud als vorm</a:t>
            </a:r>
          </a:p>
          <a:p>
            <a:pPr lvl="1"/>
            <a:r>
              <a:rPr lang="nl-NL" dirty="0"/>
              <a:t>Evenwichtig PTA</a:t>
            </a:r>
          </a:p>
          <a:p>
            <a:pPr marL="342900" lvl="1" indent="0">
              <a:buNone/>
            </a:pPr>
            <a:endParaRPr lang="nl-NL" dirty="0"/>
          </a:p>
          <a:p>
            <a:r>
              <a:rPr lang="nl-NL" dirty="0"/>
              <a:t>Toetsen die (technisch) voldoen aan onze kwaliteitscriteria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58491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8650" y="553970"/>
            <a:ext cx="7886700" cy="1325563"/>
          </a:xfrm>
        </p:spPr>
        <p:txBody>
          <a:bodyPr/>
          <a:lstStyle/>
          <a:p>
            <a:r>
              <a:rPr lang="nl-NL" dirty="0"/>
              <a:t>Wanneer is een toets goed? </a:t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/>
              <a:t>Als 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/>
              <a:t>je differentieert naar leerweg;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/>
              <a:t>de kwaliteit van de vragen/opdrachten goed is;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/>
              <a:t>er variatie aan vraagtypen/opdrachten is;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/>
              <a:t>de toets</a:t>
            </a:r>
          </a:p>
          <a:p>
            <a:pPr lvl="1"/>
            <a:r>
              <a:rPr lang="nl-NL" dirty="0"/>
              <a:t>Valide</a:t>
            </a:r>
          </a:p>
          <a:p>
            <a:pPr lvl="1"/>
            <a:r>
              <a:rPr lang="nl-NL" dirty="0"/>
              <a:t>Betrouwbaar</a:t>
            </a:r>
          </a:p>
          <a:p>
            <a:pPr lvl="1"/>
            <a:r>
              <a:rPr lang="nl-NL" dirty="0"/>
              <a:t>Uitvoerbaar</a:t>
            </a:r>
          </a:p>
          <a:p>
            <a:pPr lvl="1"/>
            <a:r>
              <a:rPr lang="nl-NL" dirty="0"/>
              <a:t>Transparant is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/>
              <a:t>de </a:t>
            </a:r>
            <a:r>
              <a:rPr lang="nl-NL" dirty="0" err="1"/>
              <a:t>toetsset</a:t>
            </a:r>
            <a:r>
              <a:rPr lang="nl-NL" dirty="0"/>
              <a:t> compleet is</a:t>
            </a:r>
          </a:p>
          <a:p>
            <a:pPr lvl="1"/>
            <a:r>
              <a:rPr lang="nl-NL" dirty="0" err="1"/>
              <a:t>Toetsmatrijs</a:t>
            </a:r>
            <a:endParaRPr lang="nl-NL" dirty="0"/>
          </a:p>
          <a:p>
            <a:pPr lvl="1"/>
            <a:r>
              <a:rPr lang="nl-NL" dirty="0" err="1"/>
              <a:t>Leerlingversie</a:t>
            </a:r>
            <a:r>
              <a:rPr lang="nl-NL" dirty="0"/>
              <a:t> incl. voorblad</a:t>
            </a:r>
          </a:p>
          <a:p>
            <a:pPr lvl="1"/>
            <a:r>
              <a:rPr lang="nl-NL" dirty="0"/>
              <a:t>Docentinstructie, incl. organisatie advies</a:t>
            </a:r>
          </a:p>
          <a:p>
            <a:pPr lvl="1"/>
            <a:r>
              <a:rPr lang="nl-NL" dirty="0"/>
              <a:t>Correctievoorschrift</a:t>
            </a:r>
          </a:p>
          <a:p>
            <a:pPr lvl="1"/>
            <a:endParaRPr lang="nl-NL" dirty="0"/>
          </a:p>
          <a:p>
            <a:pPr lvl="1"/>
            <a:endParaRPr lang="nl-NL" dirty="0"/>
          </a:p>
          <a:p>
            <a:pPr marL="457200" lvl="1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29816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choolexamenbank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682</TotalTime>
  <Words>886</Words>
  <Application>Microsoft Office PowerPoint</Application>
  <PresentationFormat>Diavoorstelling (4:3)</PresentationFormat>
  <Paragraphs>175</Paragraphs>
  <Slides>23</Slides>
  <Notes>5</Notes>
  <HiddenSlides>0</HiddenSlides>
  <MMClips>1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23</vt:i4>
      </vt:variant>
    </vt:vector>
  </HeadingPairs>
  <TitlesOfParts>
    <vt:vector size="28" baseType="lpstr">
      <vt:lpstr>Arial</vt:lpstr>
      <vt:lpstr>Calibri</vt:lpstr>
      <vt:lpstr>Times New Roman</vt:lpstr>
      <vt:lpstr>Verdana</vt:lpstr>
      <vt:lpstr>Kantoorthema</vt:lpstr>
      <vt:lpstr>Welkom!  Maak kennis met de </vt:lpstr>
      <vt:lpstr>Programma</vt:lpstr>
      <vt:lpstr>PowerPoint-presentatie</vt:lpstr>
      <vt:lpstr>Programma Kwaliteit (school)examinering vmbo</vt:lpstr>
      <vt:lpstr>PowerPoint-presentatie</vt:lpstr>
      <vt:lpstr>Het PTA als basis voor kwaliteit</vt:lpstr>
      <vt:lpstr>Kwaliteitscyclus schoolexaminering</vt:lpstr>
      <vt:lpstr>Bewust en kwalitatief toetsen </vt:lpstr>
      <vt:lpstr>Wanneer is een toets goed?  </vt:lpstr>
      <vt:lpstr>Wat is de Schoolexamenbank vmbo?</vt:lpstr>
      <vt:lpstr>Wat biedt de Schoolexamenbank vmbo?</vt:lpstr>
      <vt:lpstr>Schoolexamens in de Schoolexamenbank vmbo</vt:lpstr>
      <vt:lpstr>Stappenplan/Wizard</vt:lpstr>
      <vt:lpstr>Resultaten</vt:lpstr>
      <vt:lpstr>Inhoud</vt:lpstr>
      <vt:lpstr>Samenwerken</vt:lpstr>
      <vt:lpstr>Ontwikkelwerkwijze</vt:lpstr>
      <vt:lpstr>Inbreng gebruikers</vt:lpstr>
      <vt:lpstr>Geschiedenis</vt:lpstr>
      <vt:lpstr>Schoolexamenbank is een hulpmiddel</vt:lpstr>
      <vt:lpstr>Demo</vt:lpstr>
      <vt:lpstr>Reacties en vragen?</vt:lpstr>
      <vt:lpstr>PowerPoint-presentatie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Annette Doorduin</dc:creator>
  <cp:lastModifiedBy>Martijn Pakkert</cp:lastModifiedBy>
  <cp:revision>50</cp:revision>
  <dcterms:created xsi:type="dcterms:W3CDTF">2017-04-25T09:06:05Z</dcterms:created>
  <dcterms:modified xsi:type="dcterms:W3CDTF">2018-01-16T08:04:41Z</dcterms:modified>
</cp:coreProperties>
</file>