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5"/>
  </p:sldMasterIdLst>
  <p:notesMasterIdLst>
    <p:notesMasterId r:id="rId36"/>
  </p:notesMasterIdLst>
  <p:handoutMasterIdLst>
    <p:handoutMasterId r:id="rId37"/>
  </p:handoutMasterIdLst>
  <p:sldIdLst>
    <p:sldId id="273" r:id="rId6"/>
    <p:sldId id="336" r:id="rId7"/>
    <p:sldId id="337" r:id="rId8"/>
    <p:sldId id="307" r:id="rId9"/>
    <p:sldId id="313" r:id="rId10"/>
    <p:sldId id="314" r:id="rId11"/>
    <p:sldId id="315" r:id="rId12"/>
    <p:sldId id="316" r:id="rId13"/>
    <p:sldId id="317" r:id="rId14"/>
    <p:sldId id="318" r:id="rId15"/>
    <p:sldId id="319" r:id="rId16"/>
    <p:sldId id="320" r:id="rId17"/>
    <p:sldId id="325" r:id="rId18"/>
    <p:sldId id="321" r:id="rId19"/>
    <p:sldId id="322" r:id="rId20"/>
    <p:sldId id="329" r:id="rId21"/>
    <p:sldId id="326" r:id="rId22"/>
    <p:sldId id="327" r:id="rId23"/>
    <p:sldId id="328" r:id="rId24"/>
    <p:sldId id="323" r:id="rId25"/>
    <p:sldId id="332" r:id="rId26"/>
    <p:sldId id="324" r:id="rId27"/>
    <p:sldId id="335" r:id="rId28"/>
    <p:sldId id="333" r:id="rId29"/>
    <p:sldId id="331" r:id="rId30"/>
    <p:sldId id="330" r:id="rId31"/>
    <p:sldId id="338" r:id="rId32"/>
    <p:sldId id="339" r:id="rId33"/>
    <p:sldId id="340" r:id="rId34"/>
    <p:sldId id="341" r:id="rId35"/>
  </p:sldIdLst>
  <p:sldSz cx="9144000" cy="6858000" type="screen4x3"/>
  <p:notesSz cx="6797675" cy="9926638"/>
  <p:defaultTextStyle>
    <a:defPPr>
      <a:defRPr lang="en-GB"/>
    </a:defPPr>
    <a:lvl1pPr algn="l" rtl="0" fontAlgn="base">
      <a:spcBef>
        <a:spcPct val="0"/>
      </a:spcBef>
      <a:spcAft>
        <a:spcPct val="0"/>
      </a:spcAft>
      <a:defRPr kumimoji="1" sz="1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umimoji="1" sz="1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umimoji="1" sz="1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umimoji="1" sz="1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umimoji="1" sz="1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kumimoji="1" sz="1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kumimoji="1" sz="1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kumimoji="1" sz="1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kumimoji="1" sz="1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B8BA30"/>
    <a:srgbClr val="5F5F5F"/>
    <a:srgbClr val="00006E"/>
    <a:srgbClr val="00CCFF"/>
    <a:srgbClr val="F00918"/>
    <a:srgbClr val="FF0000"/>
    <a:srgbClr val="2D30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94280"/>
  </p:normalViewPr>
  <p:slideViewPr>
    <p:cSldViewPr>
      <p:cViewPr varScale="1">
        <p:scale>
          <a:sx n="66" d="100"/>
          <a:sy n="66" d="100"/>
        </p:scale>
        <p:origin x="1280" y="5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5980" cy="49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3" tIns="45232" rIns="90463" bIns="45232" numCol="1" anchor="t" anchorCtr="0" compatLnSpc="1">
            <a:prstTxWarp prst="textNoShape">
              <a:avLst/>
            </a:prstTxWarp>
          </a:bodyPr>
          <a:lstStyle>
            <a:lvl1pPr algn="l" defTabSz="904794" eaLnBrk="0" hangingPunct="0">
              <a:spcBef>
                <a:spcPct val="0"/>
              </a:spcBef>
              <a:defRPr kumimoji="0" sz="1200" b="0">
                <a:ea typeface="+mn-ea"/>
                <a:cs typeface="+mn-cs"/>
              </a:defRPr>
            </a:lvl1pPr>
          </a:lstStyle>
          <a:p>
            <a:pPr>
              <a:defRPr/>
            </a:pPr>
            <a:endParaRPr lang="en-GB"/>
          </a:p>
        </p:txBody>
      </p:sp>
      <p:sp>
        <p:nvSpPr>
          <p:cNvPr id="19459" name="Rectangle 3"/>
          <p:cNvSpPr>
            <a:spLocks noGrp="1" noChangeArrowheads="1"/>
          </p:cNvSpPr>
          <p:nvPr>
            <p:ph type="dt" sz="quarter" idx="1"/>
          </p:nvPr>
        </p:nvSpPr>
        <p:spPr bwMode="auto">
          <a:xfrm>
            <a:off x="3851697" y="0"/>
            <a:ext cx="2945979" cy="49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3" tIns="45232" rIns="90463" bIns="45232" numCol="1" anchor="t" anchorCtr="0" compatLnSpc="1">
            <a:prstTxWarp prst="textNoShape">
              <a:avLst/>
            </a:prstTxWarp>
          </a:bodyPr>
          <a:lstStyle>
            <a:lvl1pPr algn="r" defTabSz="904794" eaLnBrk="0" hangingPunct="0">
              <a:defRPr kumimoji="0" sz="1200" b="0">
                <a:cs typeface="Arial" charset="0"/>
              </a:defRPr>
            </a:lvl1pPr>
          </a:lstStyle>
          <a:p>
            <a:pPr>
              <a:defRPr/>
            </a:pPr>
            <a:fld id="{B64351CC-5E60-0143-952A-71374AA93B74}" type="datetime4">
              <a:rPr lang="nl-NL"/>
              <a:pPr>
                <a:defRPr/>
              </a:pPr>
              <a:t>17 januari 2018</a:t>
            </a:fld>
            <a:endParaRPr lang="en-GB"/>
          </a:p>
        </p:txBody>
      </p:sp>
      <p:sp>
        <p:nvSpPr>
          <p:cNvPr id="19460" name="Rectangle 4"/>
          <p:cNvSpPr>
            <a:spLocks noGrp="1" noChangeArrowheads="1"/>
          </p:cNvSpPr>
          <p:nvPr>
            <p:ph type="ftr" sz="quarter" idx="2"/>
          </p:nvPr>
        </p:nvSpPr>
        <p:spPr bwMode="auto">
          <a:xfrm>
            <a:off x="0" y="9431262"/>
            <a:ext cx="2945980" cy="49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3" tIns="45232" rIns="90463" bIns="45232" numCol="1" anchor="b" anchorCtr="0" compatLnSpc="1">
            <a:prstTxWarp prst="textNoShape">
              <a:avLst/>
            </a:prstTxWarp>
          </a:bodyPr>
          <a:lstStyle>
            <a:lvl1pPr algn="l" defTabSz="904794" eaLnBrk="0" hangingPunct="0">
              <a:spcBef>
                <a:spcPct val="0"/>
              </a:spcBef>
              <a:defRPr kumimoji="0" sz="1200" b="0">
                <a:ea typeface="+mn-ea"/>
                <a:cs typeface="+mn-cs"/>
              </a:defRPr>
            </a:lvl1pPr>
          </a:lstStyle>
          <a:p>
            <a:pPr>
              <a:defRPr/>
            </a:pPr>
            <a:endParaRPr lang="en-GB"/>
          </a:p>
        </p:txBody>
      </p:sp>
      <p:sp>
        <p:nvSpPr>
          <p:cNvPr id="19461" name="Rectangle 5"/>
          <p:cNvSpPr>
            <a:spLocks noGrp="1" noChangeArrowheads="1"/>
          </p:cNvSpPr>
          <p:nvPr>
            <p:ph type="sldNum" sz="quarter" idx="3"/>
          </p:nvPr>
        </p:nvSpPr>
        <p:spPr bwMode="auto">
          <a:xfrm>
            <a:off x="3851697" y="9431262"/>
            <a:ext cx="2945979" cy="49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3" tIns="45232" rIns="90463" bIns="45232" numCol="1" anchor="b" anchorCtr="0" compatLnSpc="1">
            <a:prstTxWarp prst="textNoShape">
              <a:avLst/>
            </a:prstTxWarp>
          </a:bodyPr>
          <a:lstStyle>
            <a:lvl1pPr algn="r" defTabSz="904794" eaLnBrk="0" hangingPunct="0">
              <a:defRPr kumimoji="0" sz="1200" b="0">
                <a:cs typeface="Arial" charset="0"/>
              </a:defRPr>
            </a:lvl1pPr>
          </a:lstStyle>
          <a:p>
            <a:pPr>
              <a:defRPr/>
            </a:pPr>
            <a:fld id="{7612EB4F-21AB-3745-9E0D-ECE6DA499502}" type="slidenum">
              <a:rPr lang="en-GB"/>
              <a:pPr>
                <a:defRPr/>
              </a:pPr>
              <a:t>‹nr.›</a:t>
            </a:fld>
            <a:endParaRPr lang="en-GB"/>
          </a:p>
        </p:txBody>
      </p:sp>
    </p:spTree>
    <p:extLst>
      <p:ext uri="{BB962C8B-B14F-4D97-AF65-F5344CB8AC3E}">
        <p14:creationId xmlns:p14="http://schemas.microsoft.com/office/powerpoint/2010/main" val="3095119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5980" cy="49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3" tIns="45232" rIns="90463" bIns="45232" numCol="1" anchor="t" anchorCtr="0" compatLnSpc="1">
            <a:prstTxWarp prst="textNoShape">
              <a:avLst/>
            </a:prstTxWarp>
          </a:bodyPr>
          <a:lstStyle>
            <a:lvl1pPr algn="l" defTabSz="904794" eaLnBrk="0" hangingPunct="0">
              <a:spcBef>
                <a:spcPct val="0"/>
              </a:spcBef>
              <a:defRPr kumimoji="0" sz="1200" b="0">
                <a:solidFill>
                  <a:srgbClr val="FF0000"/>
                </a:solidFill>
                <a:latin typeface="DINMittelschrift" pitchFamily="2" charset="2"/>
                <a:ea typeface="+mn-ea"/>
                <a:cs typeface="+mn-cs"/>
              </a:defRPr>
            </a:lvl1pPr>
          </a:lstStyle>
          <a:p>
            <a:pPr>
              <a:defRPr/>
            </a:pPr>
            <a:endParaRPr lang="en-GB"/>
          </a:p>
        </p:txBody>
      </p:sp>
      <p:sp>
        <p:nvSpPr>
          <p:cNvPr id="22531" name="Rectangle 3"/>
          <p:cNvSpPr>
            <a:spLocks noGrp="1" noChangeArrowheads="1"/>
          </p:cNvSpPr>
          <p:nvPr>
            <p:ph type="dt" idx="1"/>
          </p:nvPr>
        </p:nvSpPr>
        <p:spPr bwMode="auto">
          <a:xfrm>
            <a:off x="3851697" y="0"/>
            <a:ext cx="2945979" cy="49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3" tIns="45232" rIns="90463" bIns="45232" numCol="1" anchor="t" anchorCtr="0" compatLnSpc="1">
            <a:prstTxWarp prst="textNoShape">
              <a:avLst/>
            </a:prstTxWarp>
          </a:bodyPr>
          <a:lstStyle>
            <a:lvl1pPr algn="r" defTabSz="904794" eaLnBrk="0" hangingPunct="0">
              <a:defRPr kumimoji="0" sz="1200" b="0">
                <a:solidFill>
                  <a:srgbClr val="FF0000"/>
                </a:solidFill>
                <a:latin typeface="DINMittelschrift" charset="0"/>
                <a:cs typeface="Arial" charset="0"/>
              </a:defRPr>
            </a:lvl1pPr>
          </a:lstStyle>
          <a:p>
            <a:pPr>
              <a:defRPr/>
            </a:pPr>
            <a:fld id="{11C7BDE5-39EF-6A49-8F64-C9CCD25AA57B}" type="datetime4">
              <a:rPr lang="nl-NL"/>
              <a:pPr>
                <a:defRPr/>
              </a:pPr>
              <a:t>17 januari 2018</a:t>
            </a:fld>
            <a:endParaRPr lang="en-GB"/>
          </a:p>
        </p:txBody>
      </p:sp>
      <p:sp>
        <p:nvSpPr>
          <p:cNvPr id="6148" name="Rectangle 4"/>
          <p:cNvSpPr>
            <a:spLocks noGrp="1" noRot="1" noChangeAspect="1" noChangeArrowheads="1" noTextEdit="1"/>
          </p:cNvSpPr>
          <p:nvPr>
            <p:ph type="sldImg" idx="2"/>
          </p:nvPr>
        </p:nvSpPr>
        <p:spPr bwMode="auto">
          <a:xfrm>
            <a:off x="917575" y="746125"/>
            <a:ext cx="4962525"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22533" name="Rectangle 5"/>
          <p:cNvSpPr>
            <a:spLocks noGrp="1" noChangeArrowheads="1"/>
          </p:cNvSpPr>
          <p:nvPr>
            <p:ph type="body" sz="quarter" idx="3"/>
          </p:nvPr>
        </p:nvSpPr>
        <p:spPr bwMode="auto">
          <a:xfrm>
            <a:off x="907318" y="4714834"/>
            <a:ext cx="4983041" cy="446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3" tIns="45232" rIns="90463" bIns="4523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6"/>
          <p:cNvSpPr>
            <a:spLocks noGrp="1" noChangeArrowheads="1"/>
          </p:cNvSpPr>
          <p:nvPr>
            <p:ph type="ftr" sz="quarter" idx="4"/>
          </p:nvPr>
        </p:nvSpPr>
        <p:spPr bwMode="auto">
          <a:xfrm>
            <a:off x="0" y="9431262"/>
            <a:ext cx="2945980" cy="49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3" tIns="45232" rIns="90463" bIns="45232" numCol="1" anchor="b" anchorCtr="0" compatLnSpc="1">
            <a:prstTxWarp prst="textNoShape">
              <a:avLst/>
            </a:prstTxWarp>
          </a:bodyPr>
          <a:lstStyle>
            <a:lvl1pPr algn="l" defTabSz="904794" eaLnBrk="0" hangingPunct="0">
              <a:spcBef>
                <a:spcPct val="0"/>
              </a:spcBef>
              <a:defRPr kumimoji="0" sz="1200" b="0">
                <a:solidFill>
                  <a:srgbClr val="FF0000"/>
                </a:solidFill>
                <a:latin typeface="DINMittelschrift" pitchFamily="2" charset="2"/>
                <a:ea typeface="+mn-ea"/>
                <a:cs typeface="+mn-cs"/>
              </a:defRPr>
            </a:lvl1pPr>
          </a:lstStyle>
          <a:p>
            <a:pPr>
              <a:defRPr/>
            </a:pPr>
            <a:endParaRPr lang="en-GB"/>
          </a:p>
        </p:txBody>
      </p:sp>
      <p:sp>
        <p:nvSpPr>
          <p:cNvPr id="22535" name="Rectangle 7"/>
          <p:cNvSpPr>
            <a:spLocks noGrp="1" noChangeArrowheads="1"/>
          </p:cNvSpPr>
          <p:nvPr>
            <p:ph type="sldNum" sz="quarter" idx="5"/>
          </p:nvPr>
        </p:nvSpPr>
        <p:spPr bwMode="auto">
          <a:xfrm>
            <a:off x="3851697" y="9431262"/>
            <a:ext cx="2945979" cy="49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63" tIns="45232" rIns="90463" bIns="45232" numCol="1" anchor="b" anchorCtr="0" compatLnSpc="1">
            <a:prstTxWarp prst="textNoShape">
              <a:avLst/>
            </a:prstTxWarp>
          </a:bodyPr>
          <a:lstStyle>
            <a:lvl1pPr algn="r" defTabSz="904794" eaLnBrk="0" hangingPunct="0">
              <a:defRPr kumimoji="0" sz="1200" b="0">
                <a:solidFill>
                  <a:srgbClr val="FF0000"/>
                </a:solidFill>
                <a:latin typeface="DINMittelschrift" charset="0"/>
                <a:cs typeface="Arial" charset="0"/>
              </a:defRPr>
            </a:lvl1pPr>
          </a:lstStyle>
          <a:p>
            <a:pPr>
              <a:defRPr/>
            </a:pPr>
            <a:fld id="{26278720-F0DB-AD44-8A3D-3442DEB0809B}" type="slidenum">
              <a:rPr lang="en-GB"/>
              <a:pPr>
                <a:defRPr/>
              </a:pPr>
              <a:t>‹nr.›</a:t>
            </a:fld>
            <a:endParaRPr lang="en-GB"/>
          </a:p>
        </p:txBody>
      </p:sp>
    </p:spTree>
    <p:extLst>
      <p:ext uri="{BB962C8B-B14F-4D97-AF65-F5344CB8AC3E}">
        <p14:creationId xmlns:p14="http://schemas.microsoft.com/office/powerpoint/2010/main" val="275845567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l.wikipedia.org/wiki/Grafische_vormgevi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nl.wikipedia.org/wiki/Webpagin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Hyper </a:t>
            </a:r>
            <a:r>
              <a:rPr lang="nl-NL" dirty="0" err="1"/>
              <a:t>Text</a:t>
            </a:r>
            <a:r>
              <a:rPr lang="nl-NL" dirty="0"/>
              <a:t> </a:t>
            </a:r>
            <a:r>
              <a:rPr lang="nl-NL" dirty="0" err="1"/>
              <a:t>Markup</a:t>
            </a:r>
            <a:r>
              <a:rPr lang="nl-NL" dirty="0"/>
              <a:t> Language`. Het is een programmeertaal waarmee u </a:t>
            </a:r>
            <a:r>
              <a:rPr lang="nl-NL" dirty="0" err="1"/>
              <a:t>Internet-pagina`s</a:t>
            </a:r>
            <a:r>
              <a:rPr lang="nl-NL" dirty="0"/>
              <a:t> kunt opmaken</a:t>
            </a:r>
          </a:p>
          <a:p>
            <a:r>
              <a:rPr lang="nl-NL" b="1" dirty="0" err="1"/>
              <a:t>Cascading</a:t>
            </a:r>
            <a:r>
              <a:rPr lang="nl-NL" b="1" dirty="0"/>
              <a:t> Style Sheets</a:t>
            </a:r>
            <a:r>
              <a:rPr lang="nl-NL" dirty="0"/>
              <a:t> (afgekort tot </a:t>
            </a:r>
            <a:r>
              <a:rPr lang="nl-NL" b="1" dirty="0"/>
              <a:t>CSS</a:t>
            </a:r>
            <a:r>
              <a:rPr lang="nl-NL" dirty="0"/>
              <a:t>), stijlbladen, zijn een mogelijkheid om </a:t>
            </a:r>
            <a:r>
              <a:rPr lang="nl-NL" dirty="0" err="1"/>
              <a:t>de</a:t>
            </a:r>
            <a:r>
              <a:rPr lang="nl-NL" dirty="0" err="1">
                <a:hlinkClick r:id="rId3" tooltip="Grafische vormgeving"/>
              </a:rPr>
              <a:t>vormgeving</a:t>
            </a:r>
            <a:r>
              <a:rPr lang="nl-NL" dirty="0"/>
              <a:t> van </a:t>
            </a:r>
            <a:r>
              <a:rPr lang="nl-NL" dirty="0">
                <a:hlinkClick r:id="rId4" tooltip="Webpagina"/>
              </a:rPr>
              <a:t>webpagina</a:t>
            </a:r>
            <a:r>
              <a:rPr lang="nl-NL" dirty="0"/>
              <a:t>'s los te koppelen van hun feitelijke inhoud en centraal vast te leggen.</a:t>
            </a:r>
          </a:p>
        </p:txBody>
      </p:sp>
      <p:sp>
        <p:nvSpPr>
          <p:cNvPr id="4" name="Tijdelijke aanduiding voor datum 3"/>
          <p:cNvSpPr>
            <a:spLocks noGrp="1"/>
          </p:cNvSpPr>
          <p:nvPr>
            <p:ph type="dt" idx="10"/>
          </p:nvPr>
        </p:nvSpPr>
        <p:spPr/>
        <p:txBody>
          <a:bodyPr/>
          <a:lstStyle/>
          <a:p>
            <a:pPr>
              <a:defRPr/>
            </a:pPr>
            <a:fld id="{11C7BDE5-39EF-6A49-8F64-C9CCD25AA57B}" type="datetime4">
              <a:rPr lang="nl-NL" smtClean="0"/>
              <a:pPr>
                <a:defRPr/>
              </a:pPr>
              <a:t>17 januari 2018</a:t>
            </a:fld>
            <a:endParaRPr lang="en-GB"/>
          </a:p>
        </p:txBody>
      </p:sp>
      <p:sp>
        <p:nvSpPr>
          <p:cNvPr id="5" name="Tijdelijke aanduiding voor dianummer 4"/>
          <p:cNvSpPr>
            <a:spLocks noGrp="1"/>
          </p:cNvSpPr>
          <p:nvPr>
            <p:ph type="sldNum" sz="quarter" idx="11"/>
          </p:nvPr>
        </p:nvSpPr>
        <p:spPr/>
        <p:txBody>
          <a:bodyPr/>
          <a:lstStyle/>
          <a:p>
            <a:pPr>
              <a:defRPr/>
            </a:pPr>
            <a:fld id="{26278720-F0DB-AD44-8A3D-3442DEB0809B}" type="slidenum">
              <a:rPr lang="en-GB" smtClean="0"/>
              <a:pPr>
                <a:defRPr/>
              </a:pPr>
              <a:t>7</a:t>
            </a:fld>
            <a:endParaRPr lang="en-GB"/>
          </a:p>
        </p:txBody>
      </p:sp>
    </p:spTree>
    <p:extLst>
      <p:ext uri="{BB962C8B-B14F-4D97-AF65-F5344CB8AC3E}">
        <p14:creationId xmlns:p14="http://schemas.microsoft.com/office/powerpoint/2010/main" val="2202808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361720" y="381080"/>
            <a:ext cx="8414210" cy="417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1" name="Rectangle 25"/>
          <p:cNvSpPr>
            <a:spLocks noGrp="1" noChangeArrowheads="1"/>
          </p:cNvSpPr>
          <p:nvPr>
            <p:ph type="ctrTitle" sz="quarter"/>
          </p:nvPr>
        </p:nvSpPr>
        <p:spPr>
          <a:xfrm>
            <a:off x="358775" y="4767263"/>
            <a:ext cx="5757863" cy="808037"/>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lvl1pPr>
          </a:lstStyle>
          <a:p>
            <a:pPr lvl="0"/>
            <a:r>
              <a:rPr lang="en-GB" noProof="0" smtClean="0"/>
              <a:t>Klik om het opmaakprofiel te bewerken</a:t>
            </a:r>
          </a:p>
        </p:txBody>
      </p:sp>
      <p:sp>
        <p:nvSpPr>
          <p:cNvPr id="34842" name="Rectangle 26"/>
          <p:cNvSpPr>
            <a:spLocks noGrp="1" noChangeArrowheads="1"/>
          </p:cNvSpPr>
          <p:nvPr>
            <p:ph type="subTitle" sz="quarter" idx="1"/>
          </p:nvPr>
        </p:nvSpPr>
        <p:spPr>
          <a:xfrm>
            <a:off x="358775" y="5792788"/>
            <a:ext cx="5757863" cy="719137"/>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Font typeface="Wingdings" pitchFamily="2" charset="2"/>
              <a:buNone/>
              <a:defRPr sz="1600" b="1"/>
            </a:lvl1pPr>
          </a:lstStyle>
          <a:p>
            <a:pPr lvl="0"/>
            <a:r>
              <a:rPr lang="en-GB" noProof="0" smtClean="0"/>
              <a:t>Klik om het opmaakprofiel van de modelondertitel te bewerken</a:t>
            </a:r>
          </a:p>
        </p:txBody>
      </p:sp>
      <p:pic>
        <p:nvPicPr>
          <p:cNvPr id="8" name="Afbeelding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67450" y="5949280"/>
            <a:ext cx="2516400" cy="537540"/>
          </a:xfrm>
          <a:prstGeom prst="rect">
            <a:avLst/>
          </a:prstGeom>
        </p:spPr>
      </p:pic>
    </p:spTree>
    <p:extLst>
      <p:ext uri="{BB962C8B-B14F-4D97-AF65-F5344CB8AC3E}">
        <p14:creationId xmlns:p14="http://schemas.microsoft.com/office/powerpoint/2010/main" val="316634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02902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75438" y="358775"/>
            <a:ext cx="2105025" cy="5110163"/>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358775" y="358775"/>
            <a:ext cx="6164263" cy="51101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85895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99708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31844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358775" y="1366838"/>
            <a:ext cx="41338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5025" y="1366838"/>
            <a:ext cx="4135438"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06341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0014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197771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01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96353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44047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6"/>
          <p:cNvSpPr>
            <a:spLocks noGrp="1" noChangeArrowheads="1"/>
          </p:cNvSpPr>
          <p:nvPr>
            <p:ph type="title"/>
          </p:nvPr>
        </p:nvSpPr>
        <p:spPr bwMode="auto">
          <a:xfrm>
            <a:off x="358775" y="358775"/>
            <a:ext cx="8421688" cy="68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Klik om het opmaakprofiel te bewerken</a:t>
            </a:r>
          </a:p>
        </p:txBody>
      </p:sp>
      <p:sp>
        <p:nvSpPr>
          <p:cNvPr id="1028" name="Rectangle 27"/>
          <p:cNvSpPr>
            <a:spLocks noGrp="1" noChangeArrowheads="1"/>
          </p:cNvSpPr>
          <p:nvPr>
            <p:ph type="body" idx="1"/>
          </p:nvPr>
        </p:nvSpPr>
        <p:spPr bwMode="auto">
          <a:xfrm>
            <a:off x="358775" y="1366838"/>
            <a:ext cx="8421688" cy="410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dirty="0" err="1"/>
              <a:t>Klik</a:t>
            </a:r>
            <a:r>
              <a:rPr lang="en-GB" dirty="0"/>
              <a:t> </a:t>
            </a:r>
            <a:r>
              <a:rPr lang="en-GB" dirty="0" err="1"/>
              <a:t>om</a:t>
            </a:r>
            <a:r>
              <a:rPr lang="en-GB" dirty="0"/>
              <a:t> de </a:t>
            </a:r>
            <a:r>
              <a:rPr lang="en-GB" dirty="0" err="1"/>
              <a:t>opmaakprofielen</a:t>
            </a:r>
            <a:r>
              <a:rPr lang="en-GB" dirty="0"/>
              <a:t> van de </a:t>
            </a:r>
            <a:r>
              <a:rPr lang="en-GB" dirty="0" err="1"/>
              <a:t>modeltekst</a:t>
            </a:r>
            <a:r>
              <a:rPr lang="en-GB" dirty="0"/>
              <a:t> </a:t>
            </a:r>
            <a:r>
              <a:rPr lang="en-GB" dirty="0" err="1"/>
              <a:t>te</a:t>
            </a:r>
            <a:r>
              <a:rPr lang="en-GB" dirty="0"/>
              <a:t>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pic>
        <p:nvPicPr>
          <p:cNvPr id="1029" name="Picture 30" descr="blan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39200" y="5715000"/>
            <a:ext cx="2333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6267450" y="5949280"/>
            <a:ext cx="2516400" cy="537540"/>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kumimoji="1" sz="2800" b="1">
          <a:solidFill>
            <a:srgbClr val="B8BA30"/>
          </a:solidFill>
          <a:latin typeface="+mj-lt"/>
          <a:ea typeface="ＭＳ Ｐゴシック" charset="0"/>
          <a:cs typeface="ＭＳ Ｐゴシック" charset="0"/>
        </a:defRPr>
      </a:lvl1pPr>
      <a:lvl2pPr algn="l" rtl="0" eaLnBrk="0" fontAlgn="base" hangingPunct="0">
        <a:spcBef>
          <a:spcPct val="0"/>
        </a:spcBef>
        <a:spcAft>
          <a:spcPct val="0"/>
        </a:spcAft>
        <a:defRPr kumimoji="1" sz="2800" b="1">
          <a:solidFill>
            <a:srgbClr val="B8BA30"/>
          </a:solidFill>
          <a:latin typeface="Univers" pitchFamily="34" charset="0"/>
          <a:ea typeface="ＭＳ Ｐゴシック" charset="0"/>
          <a:cs typeface="ＭＳ Ｐゴシック" charset="0"/>
        </a:defRPr>
      </a:lvl2pPr>
      <a:lvl3pPr algn="l" rtl="0" eaLnBrk="0" fontAlgn="base" hangingPunct="0">
        <a:spcBef>
          <a:spcPct val="0"/>
        </a:spcBef>
        <a:spcAft>
          <a:spcPct val="0"/>
        </a:spcAft>
        <a:defRPr kumimoji="1" sz="2800" b="1">
          <a:solidFill>
            <a:srgbClr val="B8BA30"/>
          </a:solidFill>
          <a:latin typeface="Univers" pitchFamily="34" charset="0"/>
          <a:ea typeface="ＭＳ Ｐゴシック" charset="0"/>
          <a:cs typeface="ＭＳ Ｐゴシック" charset="0"/>
        </a:defRPr>
      </a:lvl3pPr>
      <a:lvl4pPr algn="l" rtl="0" eaLnBrk="0" fontAlgn="base" hangingPunct="0">
        <a:spcBef>
          <a:spcPct val="0"/>
        </a:spcBef>
        <a:spcAft>
          <a:spcPct val="0"/>
        </a:spcAft>
        <a:defRPr kumimoji="1" sz="2800" b="1">
          <a:solidFill>
            <a:srgbClr val="B8BA30"/>
          </a:solidFill>
          <a:latin typeface="Univers" pitchFamily="34" charset="0"/>
          <a:ea typeface="ＭＳ Ｐゴシック" charset="0"/>
          <a:cs typeface="ＭＳ Ｐゴシック" charset="0"/>
        </a:defRPr>
      </a:lvl4pPr>
      <a:lvl5pPr algn="l" rtl="0" eaLnBrk="0" fontAlgn="base" hangingPunct="0">
        <a:spcBef>
          <a:spcPct val="0"/>
        </a:spcBef>
        <a:spcAft>
          <a:spcPct val="0"/>
        </a:spcAft>
        <a:defRPr kumimoji="1" sz="2800" b="1">
          <a:solidFill>
            <a:srgbClr val="B8BA30"/>
          </a:solidFill>
          <a:latin typeface="Univers" pitchFamily="34" charset="0"/>
          <a:ea typeface="ＭＳ Ｐゴシック" charset="0"/>
          <a:cs typeface="ＭＳ Ｐゴシック" charset="0"/>
        </a:defRPr>
      </a:lvl5pPr>
      <a:lvl6pPr marL="457200" algn="l" rtl="0" eaLnBrk="0" fontAlgn="base" hangingPunct="0">
        <a:spcBef>
          <a:spcPct val="0"/>
        </a:spcBef>
        <a:spcAft>
          <a:spcPct val="0"/>
        </a:spcAft>
        <a:defRPr kumimoji="1" sz="2800" b="1">
          <a:solidFill>
            <a:srgbClr val="B8BA30"/>
          </a:solidFill>
          <a:latin typeface="Univers" pitchFamily="34" charset="0"/>
        </a:defRPr>
      </a:lvl6pPr>
      <a:lvl7pPr marL="914400" algn="l" rtl="0" eaLnBrk="0" fontAlgn="base" hangingPunct="0">
        <a:spcBef>
          <a:spcPct val="0"/>
        </a:spcBef>
        <a:spcAft>
          <a:spcPct val="0"/>
        </a:spcAft>
        <a:defRPr kumimoji="1" sz="2800" b="1">
          <a:solidFill>
            <a:srgbClr val="B8BA30"/>
          </a:solidFill>
          <a:latin typeface="Univers" pitchFamily="34" charset="0"/>
        </a:defRPr>
      </a:lvl7pPr>
      <a:lvl8pPr marL="1371600" algn="l" rtl="0" eaLnBrk="0" fontAlgn="base" hangingPunct="0">
        <a:spcBef>
          <a:spcPct val="0"/>
        </a:spcBef>
        <a:spcAft>
          <a:spcPct val="0"/>
        </a:spcAft>
        <a:defRPr kumimoji="1" sz="2800" b="1">
          <a:solidFill>
            <a:srgbClr val="B8BA30"/>
          </a:solidFill>
          <a:latin typeface="Univers" pitchFamily="34" charset="0"/>
        </a:defRPr>
      </a:lvl8pPr>
      <a:lvl9pPr marL="1828800" algn="l" rtl="0" eaLnBrk="0" fontAlgn="base" hangingPunct="0">
        <a:spcBef>
          <a:spcPct val="0"/>
        </a:spcBef>
        <a:spcAft>
          <a:spcPct val="0"/>
        </a:spcAft>
        <a:defRPr kumimoji="1" sz="2800" b="1">
          <a:solidFill>
            <a:srgbClr val="B8BA30"/>
          </a:solidFill>
          <a:latin typeface="Univers" pitchFamily="34" charset="0"/>
        </a:defRPr>
      </a:lvl9pPr>
    </p:titleStyle>
    <p:bodyStyle>
      <a:lvl1pPr marL="342900" indent="-342900" algn="l" rtl="0" eaLnBrk="0" fontAlgn="base" hangingPunct="0">
        <a:spcBef>
          <a:spcPct val="20000"/>
        </a:spcBef>
        <a:spcAft>
          <a:spcPct val="0"/>
        </a:spcAft>
        <a:buClr>
          <a:srgbClr val="B8BA30"/>
        </a:buClr>
        <a:buSzPct val="90000"/>
        <a:buFont typeface="Wingdings" charset="0"/>
        <a:buChar char="l"/>
        <a:defRPr kumimoji="1" sz="2200">
          <a:solidFill>
            <a:srgbClr val="2D303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B8BA30"/>
        </a:buClr>
        <a:buSzPct val="90000"/>
        <a:buFont typeface="Wingdings" charset="0"/>
        <a:buChar char="l"/>
        <a:defRPr kumimoji="1">
          <a:solidFill>
            <a:srgbClr val="2D303F"/>
          </a:solidFill>
          <a:latin typeface="+mn-lt"/>
          <a:ea typeface="ＭＳ Ｐゴシック" charset="0"/>
        </a:defRPr>
      </a:lvl2pPr>
      <a:lvl3pPr marL="1143000" indent="-228600" algn="l" rtl="0" eaLnBrk="0" fontAlgn="base" hangingPunct="0">
        <a:spcBef>
          <a:spcPct val="20000"/>
        </a:spcBef>
        <a:spcAft>
          <a:spcPct val="0"/>
        </a:spcAft>
        <a:buClr>
          <a:srgbClr val="B8BA30"/>
        </a:buClr>
        <a:buSzPct val="90000"/>
        <a:buFont typeface="Wingdings" charset="0"/>
        <a:buChar char="l"/>
        <a:defRPr kumimoji="1" sz="1600">
          <a:solidFill>
            <a:srgbClr val="2D303F"/>
          </a:solidFill>
          <a:latin typeface="+mn-lt"/>
          <a:ea typeface="ＭＳ Ｐゴシック" charset="0"/>
        </a:defRPr>
      </a:lvl3pPr>
      <a:lvl4pPr marL="1600200" indent="-228600" algn="l" rtl="0" eaLnBrk="0" fontAlgn="base" hangingPunct="0">
        <a:spcBef>
          <a:spcPct val="20000"/>
        </a:spcBef>
        <a:spcAft>
          <a:spcPct val="0"/>
        </a:spcAft>
        <a:buClr>
          <a:srgbClr val="B8BA30"/>
        </a:buClr>
        <a:buSzPct val="90000"/>
        <a:buFont typeface="Wingdings" charset="0"/>
        <a:buChar char="l"/>
        <a:defRPr kumimoji="1" sz="1400">
          <a:solidFill>
            <a:srgbClr val="2D303F"/>
          </a:solidFill>
          <a:latin typeface="+mn-lt"/>
          <a:ea typeface="ＭＳ Ｐゴシック" charset="0"/>
        </a:defRPr>
      </a:lvl4pPr>
      <a:lvl5pPr marL="2057400" indent="-228600" algn="l" rtl="0" eaLnBrk="0" fontAlgn="base" hangingPunct="0">
        <a:spcBef>
          <a:spcPct val="20000"/>
        </a:spcBef>
        <a:spcAft>
          <a:spcPct val="0"/>
        </a:spcAft>
        <a:buClr>
          <a:srgbClr val="B8BA30"/>
        </a:buClr>
        <a:buSzPct val="90000"/>
        <a:buFont typeface="Wingdings" charset="0"/>
        <a:buChar char="l"/>
        <a:defRPr kumimoji="1" sz="1200">
          <a:solidFill>
            <a:srgbClr val="2D303F"/>
          </a:solidFill>
          <a:latin typeface="+mn-lt"/>
          <a:ea typeface="ＭＳ Ｐゴシック" charset="0"/>
        </a:defRPr>
      </a:lvl5pPr>
      <a:lvl6pPr marL="25146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6pPr>
      <a:lvl7pPr marL="29718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7pPr>
      <a:lvl8pPr marL="34290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8pPr>
      <a:lvl9pPr marL="38862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Info@hoezoonline.n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6"/>
          <p:cNvSpPr>
            <a:spLocks noGrp="1" noChangeArrowheads="1"/>
          </p:cNvSpPr>
          <p:nvPr>
            <p:ph type="subTitle" idx="1"/>
          </p:nvPr>
        </p:nvSpPr>
        <p:spPr>
          <a:xfrm>
            <a:off x="358775" y="5791200"/>
            <a:ext cx="5638800" cy="838200"/>
          </a:xfrm>
          <a:solidFill>
            <a:schemeClr val="bg1"/>
          </a:solidFill>
        </p:spPr>
        <p:txBody>
          <a:bodyPr/>
          <a:lstStyle/>
          <a:p>
            <a:endParaRPr lang="en-US" dirty="0" smtClean="0">
              <a:latin typeface="Univers" charset="0"/>
            </a:endParaRPr>
          </a:p>
          <a:p>
            <a:r>
              <a:rPr lang="en-US" sz="2000" dirty="0" err="1" smtClean="0">
                <a:latin typeface="Univers" charset="0"/>
              </a:rPr>
              <a:t>Martijn</a:t>
            </a:r>
            <a:r>
              <a:rPr lang="en-US" sz="2000" dirty="0" smtClean="0">
                <a:latin typeface="Univers" charset="0"/>
              </a:rPr>
              <a:t> Borsje</a:t>
            </a:r>
            <a:endParaRPr lang="en-US" sz="2000" dirty="0">
              <a:latin typeface="Univers" charset="0"/>
            </a:endParaRPr>
          </a:p>
          <a:p>
            <a:pPr>
              <a:buFont typeface="Wingdings" charset="0"/>
              <a:buNone/>
            </a:pPr>
            <a:endParaRPr lang="nl-NL" dirty="0">
              <a:latin typeface="Univers" charset="0"/>
            </a:endParaRPr>
          </a:p>
        </p:txBody>
      </p:sp>
      <p:sp>
        <p:nvSpPr>
          <p:cNvPr id="5122" name="Rectangle 17"/>
          <p:cNvSpPr>
            <a:spLocks noGrp="1" noChangeArrowheads="1"/>
          </p:cNvSpPr>
          <p:nvPr>
            <p:ph type="ctrTitle"/>
          </p:nvPr>
        </p:nvSpPr>
        <p:spPr>
          <a:xfrm>
            <a:off x="358775" y="4767263"/>
            <a:ext cx="8389689" cy="808037"/>
          </a:xfrm>
          <a:extLst>
            <a:ext uri="{909E8E84-426E-40DD-AFC4-6F175D3DCCD1}">
              <a14:hiddenFill xmlns:a14="http://schemas.microsoft.com/office/drawing/2010/main">
                <a:solidFill>
                  <a:schemeClr val="tx2"/>
                </a:solidFill>
              </a14:hiddenFill>
            </a:ext>
          </a:extLst>
        </p:spPr>
        <p:txBody>
          <a:bodyPr/>
          <a:lstStyle/>
          <a:p>
            <a:r>
              <a:rPr lang="nl-NL" dirty="0" smtClean="0">
                <a:latin typeface="Univers" charset="0"/>
              </a:rPr>
              <a:t>Het </a:t>
            </a:r>
            <a:r>
              <a:rPr lang="nl-NL" dirty="0" err="1" smtClean="0">
                <a:latin typeface="Univers" charset="0"/>
              </a:rPr>
              <a:t>Haagsstudentbedrijf</a:t>
            </a:r>
            <a:endParaRPr lang="nl-NL" dirty="0">
              <a:latin typeface="Univer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Van idee tot realisatie: Externe contacten </a:t>
            </a:r>
            <a:r>
              <a:rPr lang="nl-NL" dirty="0" smtClean="0"/>
              <a:t>zoeken</a:t>
            </a:r>
            <a:endParaRPr lang="nl-NL" dirty="0"/>
          </a:p>
        </p:txBody>
      </p:sp>
      <p:sp>
        <p:nvSpPr>
          <p:cNvPr id="3" name="Tijdelijke aanduiding voor inhoud 2"/>
          <p:cNvSpPr>
            <a:spLocks noGrp="1"/>
          </p:cNvSpPr>
          <p:nvPr>
            <p:ph idx="1"/>
          </p:nvPr>
        </p:nvSpPr>
        <p:spPr/>
        <p:txBody>
          <a:bodyPr/>
          <a:lstStyle/>
          <a:p>
            <a:pPr lvl="1"/>
            <a:r>
              <a:rPr lang="nl-NL" dirty="0" err="1" smtClean="0"/>
              <a:t>Wootsh</a:t>
            </a:r>
            <a:r>
              <a:rPr lang="nl-NL" dirty="0" smtClean="0"/>
              <a:t> communicatie</a:t>
            </a:r>
          </a:p>
          <a:p>
            <a:pPr lvl="2"/>
            <a:r>
              <a:rPr lang="nl-NL" dirty="0" smtClean="0"/>
              <a:t>Ervaring met het ontwerpen van websites</a:t>
            </a:r>
          </a:p>
          <a:p>
            <a:pPr lvl="1"/>
            <a:endParaRPr lang="nl-NL" dirty="0"/>
          </a:p>
          <a:p>
            <a:pPr lvl="1"/>
            <a:endParaRPr lang="nl-NL" dirty="0" smtClean="0"/>
          </a:p>
          <a:p>
            <a:pPr lvl="1"/>
            <a:endParaRPr lang="nl-NL" dirty="0" smtClean="0"/>
          </a:p>
          <a:p>
            <a:pPr lvl="1"/>
            <a:r>
              <a:rPr lang="nl-NL" dirty="0" smtClean="0"/>
              <a:t>RPU </a:t>
            </a:r>
            <a:r>
              <a:rPr lang="nl-NL" dirty="0" err="1" smtClean="0"/>
              <a:t>webbouw</a:t>
            </a:r>
            <a:endParaRPr lang="nl-NL" dirty="0" smtClean="0"/>
          </a:p>
          <a:p>
            <a:pPr lvl="2"/>
            <a:r>
              <a:rPr lang="nl-NL" dirty="0" smtClean="0"/>
              <a:t>Ervaring met schrijven HTML en CSS</a:t>
            </a:r>
          </a:p>
          <a:p>
            <a:pPr lvl="2"/>
            <a:r>
              <a:rPr lang="nl-NL" dirty="0" smtClean="0"/>
              <a:t>Meerdere website ontwikkeld</a:t>
            </a:r>
          </a:p>
          <a:p>
            <a:pPr lvl="2"/>
            <a:r>
              <a:rPr lang="nl-NL" dirty="0" smtClean="0"/>
              <a:t>Zelf docent: bouwen vanuit een onderwijsvisie</a:t>
            </a:r>
          </a:p>
          <a:p>
            <a:pPr lvl="2"/>
            <a:endParaRPr lang="nl-NL" dirty="0"/>
          </a:p>
          <a:p>
            <a:pPr lvl="1"/>
            <a:endParaRPr lang="nl-NL" dirty="0"/>
          </a:p>
          <a:p>
            <a:pPr lvl="1"/>
            <a:r>
              <a:rPr lang="nl-NL" dirty="0" smtClean="0"/>
              <a:t>Stichting Jonge Honden</a:t>
            </a:r>
          </a:p>
          <a:p>
            <a:pPr lvl="2"/>
            <a:r>
              <a:rPr lang="nl-NL" dirty="0"/>
              <a:t>De stichting faciliteert onderwijsinstellingen </a:t>
            </a:r>
            <a:r>
              <a:rPr lang="nl-NL" dirty="0" smtClean="0"/>
              <a:t/>
            </a:r>
            <a:br>
              <a:rPr lang="nl-NL" dirty="0" smtClean="0"/>
            </a:br>
            <a:r>
              <a:rPr lang="nl-NL" dirty="0" smtClean="0"/>
              <a:t>bij </a:t>
            </a:r>
            <a:r>
              <a:rPr lang="nl-NL" dirty="0"/>
              <a:t>het opstarten van studentbedrijven</a:t>
            </a:r>
          </a:p>
          <a:p>
            <a:pPr marL="457200" lvl="1" indent="0">
              <a:buNone/>
            </a:pPr>
            <a:endParaRPr lang="nl-NL" dirty="0"/>
          </a:p>
          <a:p>
            <a:pPr lvl="1"/>
            <a:endParaRPr lang="nl-NL" dirty="0" smtClean="0"/>
          </a:p>
          <a:p>
            <a:pPr lvl="2"/>
            <a:endParaRPr lang="nl-NL" dirty="0" smtClean="0"/>
          </a:p>
          <a:p>
            <a:pPr lvl="2"/>
            <a:endParaRPr lang="nl-NL" dirty="0"/>
          </a:p>
          <a:p>
            <a:endParaRPr lang="nl-NL" dirty="0" smtClean="0"/>
          </a:p>
        </p:txBody>
      </p:sp>
      <p:pic>
        <p:nvPicPr>
          <p:cNvPr id="1028" name="Picture 4" descr="RPU-webbou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22459" y="2852936"/>
            <a:ext cx="2327380" cy="12645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ootsh.nl/afbeeldingen/logogroo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8607" y="1340768"/>
            <a:ext cx="1528733" cy="10919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B\Dropbox\Accountmanagement\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38607" y="4797152"/>
            <a:ext cx="1777538" cy="177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94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 idee tot realisatie: Het resultaat</a:t>
            </a:r>
            <a:endParaRPr lang="nl-NL"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980727"/>
            <a:ext cx="8172400" cy="484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629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Van idee tot </a:t>
            </a:r>
            <a:r>
              <a:rPr lang="nl-NL" dirty="0" smtClean="0"/>
              <a:t>realisatie: Het resultaat</a:t>
            </a:r>
            <a:endParaRPr lang="nl-NL" dirty="0"/>
          </a:p>
        </p:txBody>
      </p:sp>
      <p:sp>
        <p:nvSpPr>
          <p:cNvPr id="3" name="Tijdelijke aanduiding voor inhoud 2"/>
          <p:cNvSpPr>
            <a:spLocks noGrp="1"/>
          </p:cNvSpPr>
          <p:nvPr>
            <p:ph idx="1"/>
          </p:nvPr>
        </p:nvSpPr>
        <p:spPr/>
        <p:txBody>
          <a:bodyPr/>
          <a:lstStyle/>
          <a:p>
            <a:endParaRPr lang="nl-NL"/>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88" y="1052736"/>
            <a:ext cx="9196051"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5489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Van idee tot </a:t>
            </a:r>
            <a:r>
              <a:rPr lang="nl-NL" dirty="0" smtClean="0"/>
              <a:t>realisatie: Het resultaat</a:t>
            </a:r>
            <a:endParaRPr lang="nl-NL" dirty="0"/>
          </a:p>
        </p:txBody>
      </p:sp>
      <p:pic>
        <p:nvPicPr>
          <p:cNvPr id="614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683568" y="1268761"/>
            <a:ext cx="3693233"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96753"/>
            <a:ext cx="345638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14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4032"/>
            <a:ext cx="9144000" cy="682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252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576" y="0"/>
            <a:ext cx="4362409" cy="686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512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de praktijk toch weer anders bleek te zijn…</a:t>
            </a:r>
            <a:endParaRPr lang="nl-NL" dirty="0"/>
          </a:p>
        </p:txBody>
      </p:sp>
      <p:sp>
        <p:nvSpPr>
          <p:cNvPr id="3" name="Tijdelijke aanduiding voor inhoud 2"/>
          <p:cNvSpPr>
            <a:spLocks noGrp="1"/>
          </p:cNvSpPr>
          <p:nvPr>
            <p:ph idx="1"/>
          </p:nvPr>
        </p:nvSpPr>
        <p:spPr/>
        <p:txBody>
          <a:bodyPr/>
          <a:lstStyle/>
          <a:p>
            <a:r>
              <a:rPr lang="nl-NL" dirty="0" smtClean="0"/>
              <a:t>Aanleveren van materialen (tekst, foto’s, html, </a:t>
            </a:r>
            <a:r>
              <a:rPr lang="nl-NL" dirty="0" err="1" smtClean="0"/>
              <a:t>excell</a:t>
            </a:r>
            <a:r>
              <a:rPr lang="nl-NL" dirty="0" smtClean="0"/>
              <a:t> bestand) bleek moeilijker dan verwacht.</a:t>
            </a:r>
          </a:p>
          <a:p>
            <a:endParaRPr lang="nl-NL" dirty="0"/>
          </a:p>
          <a:p>
            <a:r>
              <a:rPr lang="nl-NL" dirty="0" smtClean="0"/>
              <a:t>Website werd snel &amp; druk bezocht</a:t>
            </a:r>
          </a:p>
          <a:p>
            <a:pPr lvl="1"/>
            <a:r>
              <a:rPr lang="nl-NL" dirty="0" smtClean="0"/>
              <a:t>Studenten werden actief en vonden de echtheid vooral leuk</a:t>
            </a:r>
          </a:p>
          <a:p>
            <a:endParaRPr lang="nl-NL" dirty="0"/>
          </a:p>
          <a:p>
            <a:r>
              <a:rPr lang="nl-NL" dirty="0" smtClean="0"/>
              <a:t>Koppeling met </a:t>
            </a:r>
            <a:r>
              <a:rPr lang="nl-NL" dirty="0" err="1" smtClean="0"/>
              <a:t>Omni</a:t>
            </a:r>
            <a:r>
              <a:rPr lang="nl-NL" dirty="0" smtClean="0"/>
              <a:t> kassa bleek via Jong Ondernemen lastig.</a:t>
            </a:r>
          </a:p>
          <a:p>
            <a:endParaRPr lang="nl-NL" dirty="0"/>
          </a:p>
          <a:p>
            <a:r>
              <a:rPr lang="nl-NL" dirty="0" smtClean="0"/>
              <a:t>Verzenden van producten</a:t>
            </a:r>
          </a:p>
          <a:p>
            <a:endParaRPr lang="nl-NL" dirty="0"/>
          </a:p>
          <a:p>
            <a:r>
              <a:rPr lang="nl-NL" dirty="0" smtClean="0"/>
              <a:t>Verfijnen van de website </a:t>
            </a:r>
          </a:p>
          <a:p>
            <a:pPr lvl="1"/>
            <a:r>
              <a:rPr lang="nl-NL" dirty="0" smtClean="0"/>
              <a:t>Blog</a:t>
            </a:r>
          </a:p>
          <a:p>
            <a:pPr lvl="1"/>
            <a:r>
              <a:rPr lang="nl-NL" dirty="0" smtClean="0"/>
              <a:t>Sleutelwoorden per pagina</a:t>
            </a:r>
          </a:p>
          <a:p>
            <a:pPr lvl="1"/>
            <a:r>
              <a:rPr lang="nl-NL" dirty="0" err="1" smtClean="0"/>
              <a:t>Social</a:t>
            </a:r>
            <a:r>
              <a:rPr lang="nl-NL" dirty="0" smtClean="0"/>
              <a:t> media kanalen inzetten</a:t>
            </a:r>
          </a:p>
          <a:p>
            <a:pPr lvl="1"/>
            <a:endParaRPr lang="nl-NL" dirty="0" smtClean="0"/>
          </a:p>
          <a:p>
            <a:pPr lvl="1"/>
            <a:endParaRPr lang="nl-NL" dirty="0"/>
          </a:p>
        </p:txBody>
      </p:sp>
    </p:spTree>
    <p:extLst>
      <p:ext uri="{BB962C8B-B14F-4D97-AF65-F5344CB8AC3E}">
        <p14:creationId xmlns:p14="http://schemas.microsoft.com/office/powerpoint/2010/main" val="213434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endParaRPr lang="nl-NL"/>
          </a:p>
        </p:txBody>
      </p:sp>
      <p:pic>
        <p:nvPicPr>
          <p:cNvPr id="717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336" y="1"/>
            <a:ext cx="911366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301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6020" y="-1"/>
            <a:ext cx="917002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031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20" y="0"/>
            <a:ext cx="92016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638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Martijn Borsje</a:t>
            </a:r>
            <a:endParaRPr lang="nl-NL" dirty="0"/>
          </a:p>
        </p:txBody>
      </p:sp>
      <p:sp>
        <p:nvSpPr>
          <p:cNvPr id="3" name="Tijdelijke aanduiding voor inhoud 2"/>
          <p:cNvSpPr>
            <a:spLocks noGrp="1"/>
          </p:cNvSpPr>
          <p:nvPr>
            <p:ph idx="1"/>
          </p:nvPr>
        </p:nvSpPr>
        <p:spPr>
          <a:xfrm>
            <a:off x="251520" y="1366838"/>
            <a:ext cx="8784975" cy="4102100"/>
          </a:xfrm>
        </p:spPr>
        <p:txBody>
          <a:bodyPr/>
          <a:lstStyle/>
          <a:p>
            <a:r>
              <a:rPr lang="nl-NL" dirty="0" smtClean="0"/>
              <a:t>Hogeschooldocent De Haagse Hogeschool</a:t>
            </a:r>
          </a:p>
          <a:p>
            <a:pPr lvl="1"/>
            <a:r>
              <a:rPr lang="nl-NL" dirty="0" smtClean="0"/>
              <a:t>Docent Marketing &amp; Sales</a:t>
            </a:r>
          </a:p>
          <a:p>
            <a:pPr lvl="1"/>
            <a:r>
              <a:rPr lang="nl-NL" dirty="0" smtClean="0"/>
              <a:t>Coördinator student company bij de opleiding ORM</a:t>
            </a:r>
          </a:p>
          <a:p>
            <a:pPr lvl="1"/>
            <a:r>
              <a:rPr lang="nl-NL" dirty="0" smtClean="0"/>
              <a:t>Verantwoordelijk voor de 15 ECTS minor </a:t>
            </a:r>
            <a:r>
              <a:rPr lang="nl-NL" i="1" dirty="0" smtClean="0"/>
              <a:t>Online Marketing &amp; E-commerce</a:t>
            </a:r>
          </a:p>
          <a:p>
            <a:pPr lvl="1"/>
            <a:endParaRPr lang="nl-NL" dirty="0"/>
          </a:p>
          <a:p>
            <a:r>
              <a:rPr lang="nl-NL" dirty="0" smtClean="0"/>
              <a:t>Eigenaar Hoezo Online</a:t>
            </a:r>
          </a:p>
          <a:p>
            <a:pPr lvl="1"/>
            <a:r>
              <a:rPr lang="nl-NL" dirty="0" smtClean="0"/>
              <a:t>Training op het gebied van online Markering &amp; E-commerce</a:t>
            </a:r>
          </a:p>
          <a:p>
            <a:pPr lvl="1"/>
            <a:r>
              <a:rPr lang="nl-NL" dirty="0" smtClean="0"/>
              <a:t>Laatste opdrachtgevers:</a:t>
            </a:r>
          </a:p>
          <a:p>
            <a:pPr lvl="2"/>
            <a:r>
              <a:rPr lang="nl-NL" dirty="0" smtClean="0"/>
              <a:t>Drenthe College, ROC </a:t>
            </a:r>
            <a:r>
              <a:rPr lang="nl-NL" dirty="0" err="1" smtClean="0"/>
              <a:t>Aventus</a:t>
            </a:r>
            <a:r>
              <a:rPr lang="nl-NL" dirty="0" smtClean="0"/>
              <a:t>, Middelbare Hotelschool Amersfoort, </a:t>
            </a:r>
          </a:p>
          <a:p>
            <a:pPr lvl="2"/>
            <a:r>
              <a:rPr lang="nl-NL" dirty="0" smtClean="0"/>
              <a:t>Saxion Hogescholen, Stenden University</a:t>
            </a:r>
          </a:p>
          <a:p>
            <a:pPr lvl="2"/>
            <a:r>
              <a:rPr lang="nl-NL" dirty="0" smtClean="0"/>
              <a:t>VOF de Leerfabriek, RPU </a:t>
            </a:r>
            <a:r>
              <a:rPr lang="nl-NL" dirty="0" err="1" smtClean="0"/>
              <a:t>webbouw</a:t>
            </a:r>
            <a:endParaRPr lang="nl-NL" dirty="0" smtClean="0"/>
          </a:p>
          <a:p>
            <a:pPr lvl="2"/>
            <a:r>
              <a:rPr lang="nl-NL" dirty="0"/>
              <a:t>Duale </a:t>
            </a:r>
            <a:r>
              <a:rPr lang="nl-NL" dirty="0" err="1"/>
              <a:t>Hochschule</a:t>
            </a:r>
            <a:r>
              <a:rPr lang="nl-NL" dirty="0"/>
              <a:t> </a:t>
            </a:r>
            <a:r>
              <a:rPr lang="nl-NL" dirty="0" smtClean="0"/>
              <a:t>Baden-Württemberg, </a:t>
            </a:r>
            <a:r>
              <a:rPr lang="nl-NL" dirty="0" err="1" smtClean="0"/>
              <a:t>Hull</a:t>
            </a:r>
            <a:r>
              <a:rPr lang="nl-NL" dirty="0" smtClean="0"/>
              <a:t> College, Universiteit van Aruba</a:t>
            </a:r>
          </a:p>
          <a:p>
            <a:pPr lvl="2"/>
            <a:endParaRPr lang="nl-NL" dirty="0" smtClean="0"/>
          </a:p>
          <a:p>
            <a:r>
              <a:rPr lang="nl-NL" dirty="0" smtClean="0"/>
              <a:t>Trainer voor </a:t>
            </a:r>
            <a:r>
              <a:rPr lang="nl-NL" dirty="0" err="1" smtClean="0"/>
              <a:t>Google’s</a:t>
            </a:r>
            <a:r>
              <a:rPr lang="nl-NL" dirty="0" smtClean="0"/>
              <a:t> digitale werkplaats</a:t>
            </a:r>
            <a:br>
              <a:rPr lang="nl-NL" dirty="0" smtClean="0"/>
            </a:br>
            <a:endParaRPr lang="nl-NL" dirty="0" smtClean="0"/>
          </a:p>
          <a:p>
            <a:pPr lvl="1"/>
            <a:endParaRPr lang="nl-NL" dirty="0"/>
          </a:p>
        </p:txBody>
      </p:sp>
    </p:spTree>
    <p:extLst>
      <p:ext uri="{BB962C8B-B14F-4D97-AF65-F5344CB8AC3E}">
        <p14:creationId xmlns:p14="http://schemas.microsoft.com/office/powerpoint/2010/main" val="662876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Lessons</a:t>
            </a:r>
            <a:r>
              <a:rPr lang="nl-NL" dirty="0" smtClean="0"/>
              <a:t> </a:t>
            </a:r>
            <a:r>
              <a:rPr lang="nl-NL" dirty="0" err="1" smtClean="0"/>
              <a:t>learned</a:t>
            </a:r>
            <a:r>
              <a:rPr lang="nl-NL" dirty="0" smtClean="0"/>
              <a:t>…</a:t>
            </a:r>
            <a:endParaRPr lang="nl-NL" dirty="0"/>
          </a:p>
        </p:txBody>
      </p:sp>
      <p:sp>
        <p:nvSpPr>
          <p:cNvPr id="3" name="Tijdelijke aanduiding voor inhoud 2"/>
          <p:cNvSpPr>
            <a:spLocks noGrp="1"/>
          </p:cNvSpPr>
          <p:nvPr>
            <p:ph idx="1"/>
          </p:nvPr>
        </p:nvSpPr>
        <p:spPr>
          <a:xfrm>
            <a:off x="358774" y="1366838"/>
            <a:ext cx="8677722" cy="4102100"/>
          </a:xfrm>
        </p:spPr>
        <p:txBody>
          <a:bodyPr/>
          <a:lstStyle/>
          <a:p>
            <a:r>
              <a:rPr lang="nl-NL" dirty="0" smtClean="0"/>
              <a:t>Studenten vinden het lastig om 140 woorden foutloos te schrijven.</a:t>
            </a:r>
          </a:p>
          <a:p>
            <a:endParaRPr lang="nl-NL" dirty="0"/>
          </a:p>
          <a:p>
            <a:r>
              <a:rPr lang="nl-NL" dirty="0" smtClean="0"/>
              <a:t>Studenten vinden het lastig om concreet en doeltreffend te schrijven</a:t>
            </a:r>
          </a:p>
          <a:p>
            <a:endParaRPr lang="nl-NL" dirty="0"/>
          </a:p>
          <a:p>
            <a:r>
              <a:rPr lang="nl-NL" dirty="0" smtClean="0"/>
              <a:t>Studenten vinden het lastig om zeer nauwkeurig te werken</a:t>
            </a:r>
          </a:p>
          <a:p>
            <a:endParaRPr lang="nl-NL" dirty="0"/>
          </a:p>
          <a:p>
            <a:r>
              <a:rPr lang="nl-NL" dirty="0" smtClean="0"/>
              <a:t>Studenten zijn creatief in de bedrijfsfilmpjes &amp; geven van een pitch</a:t>
            </a:r>
          </a:p>
          <a:p>
            <a:endParaRPr lang="nl-NL" dirty="0"/>
          </a:p>
          <a:p>
            <a:r>
              <a:rPr lang="nl-NL" dirty="0" smtClean="0">
                <a:solidFill>
                  <a:srgbClr val="B8BA30"/>
                </a:solidFill>
              </a:rPr>
              <a:t>Als het echt wordt, dan gaan studenten ervoor</a:t>
            </a:r>
            <a:endParaRPr lang="nl-NL" dirty="0">
              <a:solidFill>
                <a:srgbClr val="B8BA30"/>
              </a:solidFill>
            </a:endParaRPr>
          </a:p>
          <a:p>
            <a:endParaRPr lang="nl-NL" dirty="0" smtClean="0"/>
          </a:p>
          <a:p>
            <a:endParaRPr lang="nl-NL" dirty="0"/>
          </a:p>
          <a:p>
            <a:endParaRPr lang="nl-NL" dirty="0" smtClean="0"/>
          </a:p>
          <a:p>
            <a:endParaRPr lang="nl-NL" dirty="0"/>
          </a:p>
        </p:txBody>
      </p:sp>
    </p:spTree>
    <p:extLst>
      <p:ext uri="{BB962C8B-B14F-4D97-AF65-F5344CB8AC3E}">
        <p14:creationId xmlns:p14="http://schemas.microsoft.com/office/powerpoint/2010/main" val="926056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Lessons</a:t>
            </a:r>
            <a:r>
              <a:rPr lang="nl-NL" dirty="0"/>
              <a:t> </a:t>
            </a:r>
            <a:r>
              <a:rPr lang="nl-NL" dirty="0" err="1"/>
              <a:t>learned</a:t>
            </a:r>
            <a:r>
              <a:rPr lang="nl-NL" dirty="0"/>
              <a:t>…</a:t>
            </a:r>
          </a:p>
        </p:txBody>
      </p:sp>
      <p:sp>
        <p:nvSpPr>
          <p:cNvPr id="3" name="Tijdelijke aanduiding voor inhoud 2"/>
          <p:cNvSpPr>
            <a:spLocks noGrp="1"/>
          </p:cNvSpPr>
          <p:nvPr>
            <p:ph idx="1"/>
          </p:nvPr>
        </p:nvSpPr>
        <p:spPr/>
        <p:txBody>
          <a:bodyPr/>
          <a:lstStyle/>
          <a:p>
            <a:r>
              <a:rPr lang="nl-NL" dirty="0"/>
              <a:t>Als het echt wordt, gaan ze ervoor.</a:t>
            </a:r>
          </a:p>
          <a:p>
            <a:endParaRPr lang="nl-NL" dirty="0"/>
          </a:p>
          <a:p>
            <a:r>
              <a:rPr lang="nl-NL" dirty="0"/>
              <a:t>Meer door studenten zelf laten </a:t>
            </a:r>
            <a:r>
              <a:rPr lang="nl-NL" dirty="0" smtClean="0"/>
              <a:t>doen</a:t>
            </a:r>
          </a:p>
          <a:p>
            <a:pPr lvl="1"/>
            <a:r>
              <a:rPr lang="nl-NL" dirty="0" smtClean="0"/>
              <a:t>Maar verwacht niet te veel…</a:t>
            </a:r>
            <a:endParaRPr lang="nl-NL" dirty="0"/>
          </a:p>
          <a:p>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415382" y="3915300"/>
            <a:ext cx="3356991" cy="2517743"/>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1771445" y="3919966"/>
            <a:ext cx="3362325" cy="2513745"/>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09481" y="3495676"/>
            <a:ext cx="4453665" cy="3340249"/>
          </a:xfrm>
          <a:prstGeom prst="rect">
            <a:avLst/>
          </a:prstGeom>
        </p:spPr>
      </p:pic>
    </p:spTree>
    <p:extLst>
      <p:ext uri="{BB962C8B-B14F-4D97-AF65-F5344CB8AC3E}">
        <p14:creationId xmlns:p14="http://schemas.microsoft.com/office/powerpoint/2010/main" val="1942343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En verder…</a:t>
            </a:r>
            <a:endParaRPr lang="nl-NL" dirty="0"/>
          </a:p>
        </p:txBody>
      </p:sp>
      <p:sp>
        <p:nvSpPr>
          <p:cNvPr id="3" name="Tijdelijke aanduiding voor inhoud 2"/>
          <p:cNvSpPr>
            <a:spLocks noGrp="1"/>
          </p:cNvSpPr>
          <p:nvPr>
            <p:ph idx="1"/>
          </p:nvPr>
        </p:nvSpPr>
        <p:spPr>
          <a:xfrm>
            <a:off x="358775" y="1196752"/>
            <a:ext cx="8421688" cy="4272186"/>
          </a:xfrm>
        </p:spPr>
        <p:txBody>
          <a:bodyPr/>
          <a:lstStyle/>
          <a:p>
            <a:r>
              <a:rPr lang="nl-NL" dirty="0" smtClean="0"/>
              <a:t>Website analyse d.m.v. google </a:t>
            </a:r>
            <a:r>
              <a:rPr lang="nl-NL" dirty="0" err="1" smtClean="0"/>
              <a:t>analytics</a:t>
            </a:r>
            <a:endParaRPr lang="nl-NL" dirty="0" smtClean="0"/>
          </a:p>
          <a:p>
            <a:pPr lvl="1"/>
            <a:r>
              <a:rPr lang="nl-NL" dirty="0" smtClean="0"/>
              <a:t>De module wordt nu ontwikkeld</a:t>
            </a:r>
          </a:p>
          <a:p>
            <a:pPr lvl="2"/>
            <a:r>
              <a:rPr lang="nl-NL" dirty="0" smtClean="0"/>
              <a:t>Uitdaging is de bezoekersaantallen van de site</a:t>
            </a:r>
          </a:p>
          <a:p>
            <a:endParaRPr lang="nl-NL" sz="1800" dirty="0" smtClean="0"/>
          </a:p>
          <a:p>
            <a:r>
              <a:rPr lang="nl-NL" dirty="0" smtClean="0"/>
              <a:t>E-commerce onderwijs vanuit </a:t>
            </a:r>
            <a:r>
              <a:rPr lang="nl-NL" dirty="0" err="1" smtClean="0"/>
              <a:t>myshop</a:t>
            </a:r>
            <a:endParaRPr lang="nl-NL" dirty="0" smtClean="0"/>
          </a:p>
          <a:p>
            <a:pPr lvl="1"/>
            <a:r>
              <a:rPr lang="nl-NL" dirty="0" smtClean="0"/>
              <a:t>Elke student start een eigen webshop in een veilige proef omgeving, alvorens de echte website te gebruiken</a:t>
            </a:r>
          </a:p>
          <a:p>
            <a:pPr lvl="1"/>
            <a:endParaRPr lang="nl-NL" dirty="0"/>
          </a:p>
          <a:p>
            <a:r>
              <a:rPr lang="nl-NL" dirty="0" smtClean="0"/>
              <a:t>Meerdere scholen gebruik laten maken van het platform</a:t>
            </a:r>
          </a:p>
          <a:p>
            <a:pPr lvl="1"/>
            <a:r>
              <a:rPr lang="nl-NL" dirty="0" smtClean="0"/>
              <a:t>Saxion Hogeschool heeft de webshop al overgenomen</a:t>
            </a:r>
          </a:p>
          <a:p>
            <a:pPr lvl="1"/>
            <a:endParaRPr lang="nl-NL" dirty="0"/>
          </a:p>
          <a:p>
            <a:r>
              <a:rPr lang="nl-NL" dirty="0" smtClean="0"/>
              <a:t>Trainen verzorgen bij verschillende scholen op het gebied van online marketing</a:t>
            </a:r>
          </a:p>
          <a:p>
            <a:pPr lvl="1"/>
            <a:r>
              <a:rPr lang="nl-NL" dirty="0" smtClean="0"/>
              <a:t>Veel docenten zien wel het belang van online marketing onderwijs, maar hebben te weinig kennis op dit gebied.</a:t>
            </a:r>
          </a:p>
          <a:p>
            <a:pPr lvl="1"/>
            <a:endParaRPr lang="nl-NL" dirty="0" smtClean="0"/>
          </a:p>
          <a:p>
            <a:pPr lvl="1"/>
            <a:endParaRPr lang="nl-NL" dirty="0"/>
          </a:p>
          <a:p>
            <a:pPr lvl="1"/>
            <a:endParaRPr lang="nl-NL" dirty="0"/>
          </a:p>
        </p:txBody>
      </p:sp>
    </p:spTree>
    <p:extLst>
      <p:ext uri="{BB962C8B-B14F-4D97-AF65-F5344CB8AC3E}">
        <p14:creationId xmlns:p14="http://schemas.microsoft.com/office/powerpoint/2010/main" val="2655680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Trainingen bij andere scholen</a:t>
            </a:r>
            <a:endParaRPr lang="nl-NL" dirty="0"/>
          </a:p>
        </p:txBody>
      </p:sp>
      <p:sp>
        <p:nvSpPr>
          <p:cNvPr id="3" name="Tijdelijke aanduiding voor inhoud 2"/>
          <p:cNvSpPr>
            <a:spLocks noGrp="1"/>
          </p:cNvSpPr>
          <p:nvPr>
            <p:ph idx="1"/>
          </p:nvPr>
        </p:nvSpPr>
        <p:spPr/>
        <p:txBody>
          <a:bodyPr/>
          <a:lstStyle/>
          <a:p>
            <a:r>
              <a:rPr lang="nl-NL" dirty="0" smtClean="0"/>
              <a:t>Saxion Hogeschool Deventer &amp; Enschede</a:t>
            </a:r>
          </a:p>
          <a:p>
            <a:endParaRPr lang="nl-NL" dirty="0"/>
          </a:p>
          <a:p>
            <a:r>
              <a:rPr lang="nl-NL" dirty="0" smtClean="0"/>
              <a:t>ROC </a:t>
            </a:r>
            <a:r>
              <a:rPr lang="nl-NL" dirty="0" err="1" smtClean="0"/>
              <a:t>Aventus</a:t>
            </a:r>
            <a:r>
              <a:rPr lang="nl-NL" dirty="0" smtClean="0"/>
              <a:t> Deventer</a:t>
            </a:r>
          </a:p>
          <a:p>
            <a:endParaRPr lang="nl-NL" dirty="0"/>
          </a:p>
          <a:p>
            <a:r>
              <a:rPr lang="nl-NL" dirty="0" smtClean="0"/>
              <a:t>Drenthe College</a:t>
            </a:r>
          </a:p>
          <a:p>
            <a:endParaRPr lang="nl-NL" dirty="0"/>
          </a:p>
          <a:p>
            <a:r>
              <a:rPr lang="nl-NL" dirty="0" smtClean="0"/>
              <a:t>Webshopheld</a:t>
            </a:r>
          </a:p>
          <a:p>
            <a:endParaRPr lang="nl-NL" dirty="0"/>
          </a:p>
          <a:p>
            <a:r>
              <a:rPr lang="nl-NL" dirty="0"/>
              <a:t>Duale </a:t>
            </a:r>
            <a:r>
              <a:rPr lang="nl-NL" dirty="0" err="1"/>
              <a:t>Hochschule</a:t>
            </a:r>
            <a:r>
              <a:rPr lang="nl-NL" dirty="0"/>
              <a:t> </a:t>
            </a:r>
            <a:r>
              <a:rPr lang="nl-NL" dirty="0" smtClean="0"/>
              <a:t>Baden-Württemberg (D)</a:t>
            </a:r>
          </a:p>
          <a:p>
            <a:endParaRPr lang="nl-NL" dirty="0"/>
          </a:p>
          <a:p>
            <a:r>
              <a:rPr lang="nl-NL" dirty="0" err="1" smtClean="0"/>
              <a:t>Hull</a:t>
            </a:r>
            <a:r>
              <a:rPr lang="nl-NL" dirty="0" smtClean="0"/>
              <a:t> College (UK)</a:t>
            </a:r>
          </a:p>
          <a:p>
            <a:endParaRPr lang="nl-NL" dirty="0"/>
          </a:p>
          <a:p>
            <a:r>
              <a:rPr lang="nl-NL" dirty="0" smtClean="0"/>
              <a:t>Universiteit van Aruba</a:t>
            </a:r>
          </a:p>
        </p:txBody>
      </p:sp>
    </p:spTree>
    <p:extLst>
      <p:ext uri="{BB962C8B-B14F-4D97-AF65-F5344CB8AC3E}">
        <p14:creationId xmlns:p14="http://schemas.microsoft.com/office/powerpoint/2010/main" val="208929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600" dirty="0"/>
              <a:t>Verdere samenwerking met Stichting Jonge Honden</a:t>
            </a:r>
          </a:p>
        </p:txBody>
      </p:sp>
      <p:sp>
        <p:nvSpPr>
          <p:cNvPr id="3" name="Tijdelijke aanduiding voor inhoud 2"/>
          <p:cNvSpPr>
            <a:spLocks noGrp="1"/>
          </p:cNvSpPr>
          <p:nvPr>
            <p:ph idx="1"/>
          </p:nvPr>
        </p:nvSpPr>
        <p:spPr/>
        <p:txBody>
          <a:bodyPr/>
          <a:lstStyle/>
          <a:p>
            <a:r>
              <a:rPr lang="nl-NL" dirty="0" smtClean="0"/>
              <a:t>Samenwerking met Jong Ondernemen verliep moeizaam</a:t>
            </a:r>
          </a:p>
          <a:p>
            <a:pPr lvl="1"/>
            <a:r>
              <a:rPr lang="nl-NL" dirty="0" smtClean="0"/>
              <a:t>Verplichte programma’s</a:t>
            </a:r>
          </a:p>
          <a:p>
            <a:pPr lvl="1"/>
            <a:r>
              <a:rPr lang="nl-NL" dirty="0" smtClean="0"/>
              <a:t>Vaste procedures</a:t>
            </a:r>
          </a:p>
          <a:p>
            <a:pPr lvl="1"/>
            <a:r>
              <a:rPr lang="nl-NL" dirty="0" smtClean="0"/>
              <a:t>Veel werk voor docenten</a:t>
            </a:r>
          </a:p>
          <a:p>
            <a:pPr lvl="1"/>
            <a:r>
              <a:rPr lang="nl-NL" dirty="0" smtClean="0"/>
              <a:t>Aangeboden faciliteiten werden niet gebruikt</a:t>
            </a:r>
          </a:p>
          <a:p>
            <a:pPr lvl="1"/>
            <a:endParaRPr lang="nl-NL" dirty="0"/>
          </a:p>
          <a:p>
            <a:r>
              <a:rPr lang="nl-NL" dirty="0" smtClean="0"/>
              <a:t>Via het landelijk netwerk van ORM opleidingen is er een alternatief gevonden</a:t>
            </a:r>
          </a:p>
          <a:p>
            <a:pPr lvl="1"/>
            <a:endParaRPr lang="nl-NL" dirty="0"/>
          </a:p>
        </p:txBody>
      </p:sp>
    </p:spTree>
    <p:extLst>
      <p:ext uri="{BB962C8B-B14F-4D97-AF65-F5344CB8AC3E}">
        <p14:creationId xmlns:p14="http://schemas.microsoft.com/office/powerpoint/2010/main" val="137275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600" dirty="0" smtClean="0"/>
              <a:t>Verdere samenwerking met Stichting Jonge Honden</a:t>
            </a:r>
            <a:endParaRPr lang="nl-NL" sz="2600" dirty="0"/>
          </a:p>
        </p:txBody>
      </p:sp>
      <p:sp>
        <p:nvSpPr>
          <p:cNvPr id="3" name="Tijdelijke aanduiding voor inhoud 2"/>
          <p:cNvSpPr>
            <a:spLocks noGrp="1"/>
          </p:cNvSpPr>
          <p:nvPr>
            <p:ph idx="1"/>
          </p:nvPr>
        </p:nvSpPr>
        <p:spPr/>
        <p:txBody>
          <a:bodyPr/>
          <a:lstStyle/>
          <a:p>
            <a:r>
              <a:rPr lang="nl-NL" dirty="0" smtClean="0"/>
              <a:t>De stichting faciliteert onderwijsinstellingen bij het opstarten van studentbedrijven</a:t>
            </a:r>
          </a:p>
          <a:p>
            <a:pPr lvl="1"/>
            <a:r>
              <a:rPr lang="nl-NL" dirty="0" smtClean="0"/>
              <a:t>Bankrekening</a:t>
            </a:r>
          </a:p>
          <a:p>
            <a:pPr lvl="1"/>
            <a:r>
              <a:rPr lang="nl-NL" dirty="0" smtClean="0"/>
              <a:t>KvK en BTW nummer</a:t>
            </a:r>
          </a:p>
          <a:p>
            <a:pPr lvl="1"/>
            <a:r>
              <a:rPr lang="nl-NL" dirty="0" smtClean="0"/>
              <a:t>Aansprakelijkheids- en rechtshulpverzekering</a:t>
            </a:r>
          </a:p>
          <a:p>
            <a:pPr lvl="1"/>
            <a:r>
              <a:rPr lang="nl-NL" dirty="0" smtClean="0"/>
              <a:t>Centrale afspraken met de fiscus</a:t>
            </a:r>
          </a:p>
          <a:p>
            <a:pPr lvl="1"/>
            <a:endParaRPr lang="nl-NL" dirty="0"/>
          </a:p>
          <a:p>
            <a:r>
              <a:rPr lang="nl-NL" dirty="0" smtClean="0"/>
              <a:t>Het onderwijsproces blijft in handel van de school.</a:t>
            </a:r>
          </a:p>
          <a:p>
            <a:endParaRPr lang="nl-NL" dirty="0"/>
          </a:p>
          <a:p>
            <a:r>
              <a:rPr lang="nl-NL" dirty="0" smtClean="0"/>
              <a:t>Meer informatie over stichting Jonge Honden bij de stand.</a:t>
            </a:r>
          </a:p>
          <a:p>
            <a:pPr lvl="1"/>
            <a:endParaRPr lang="nl-NL" dirty="0" smtClean="0"/>
          </a:p>
          <a:p>
            <a:endParaRPr lang="nl-NL" dirty="0"/>
          </a:p>
        </p:txBody>
      </p:sp>
    </p:spTree>
    <p:extLst>
      <p:ext uri="{BB962C8B-B14F-4D97-AF65-F5344CB8AC3E}">
        <p14:creationId xmlns:p14="http://schemas.microsoft.com/office/powerpoint/2010/main" val="3997794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Vragen</a:t>
            </a:r>
            <a:endParaRPr lang="nl-NL"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04" y="2132856"/>
            <a:ext cx="9144000"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885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Gegevens:</a:t>
            </a:r>
            <a:endParaRPr lang="nl-NL" dirty="0"/>
          </a:p>
        </p:txBody>
      </p:sp>
      <p:sp>
        <p:nvSpPr>
          <p:cNvPr id="3" name="Tijdelijke aanduiding voor inhoud 2"/>
          <p:cNvSpPr>
            <a:spLocks noGrp="1"/>
          </p:cNvSpPr>
          <p:nvPr>
            <p:ph idx="1"/>
          </p:nvPr>
        </p:nvSpPr>
        <p:spPr/>
        <p:txBody>
          <a:bodyPr/>
          <a:lstStyle/>
          <a:p>
            <a:pPr marL="0" indent="0">
              <a:buNone/>
            </a:pPr>
            <a:r>
              <a:rPr lang="nl-NL" dirty="0"/>
              <a:t>Martijn </a:t>
            </a:r>
            <a:r>
              <a:rPr lang="nl-NL" dirty="0" smtClean="0"/>
              <a:t>Borsje</a:t>
            </a:r>
          </a:p>
          <a:p>
            <a:pPr marL="0" indent="0">
              <a:buNone/>
            </a:pPr>
            <a:r>
              <a:rPr lang="nl-NL" dirty="0" smtClean="0"/>
              <a:t>Mauritslaan 17</a:t>
            </a:r>
          </a:p>
          <a:p>
            <a:pPr marL="0" indent="0">
              <a:buNone/>
            </a:pPr>
            <a:r>
              <a:rPr lang="nl-NL" dirty="0" smtClean="0"/>
              <a:t>3871  CG  Hoevelaken</a:t>
            </a:r>
          </a:p>
          <a:p>
            <a:pPr marL="0" indent="0">
              <a:buNone/>
            </a:pPr>
            <a:r>
              <a:rPr lang="nl-NL" dirty="0" smtClean="0"/>
              <a:t>0611311946</a:t>
            </a:r>
          </a:p>
          <a:p>
            <a:pPr marL="0" indent="0">
              <a:buNone/>
            </a:pPr>
            <a:endParaRPr lang="nl-NL" dirty="0"/>
          </a:p>
          <a:p>
            <a:pPr marL="0" indent="0">
              <a:buNone/>
            </a:pPr>
            <a:r>
              <a:rPr lang="nl-NL" dirty="0" smtClean="0">
                <a:hlinkClick r:id="rId2"/>
              </a:rPr>
              <a:t>Info@hoezoonline.nl</a:t>
            </a:r>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2475255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Referenties</a:t>
            </a:r>
            <a:endParaRPr lang="nl-NL" dirty="0"/>
          </a:p>
        </p:txBody>
      </p:sp>
      <p:sp>
        <p:nvSpPr>
          <p:cNvPr id="3" name="Tijdelijke aanduiding voor inhoud 2"/>
          <p:cNvSpPr>
            <a:spLocks noGrp="1"/>
          </p:cNvSpPr>
          <p:nvPr>
            <p:ph idx="1"/>
          </p:nvPr>
        </p:nvSpPr>
        <p:spPr/>
        <p:txBody>
          <a:bodyPr/>
          <a:lstStyle/>
          <a:p>
            <a:pPr marL="0" indent="0">
              <a:buNone/>
            </a:pPr>
            <a:r>
              <a:rPr lang="nl-NL" dirty="0" smtClean="0"/>
              <a:t>Drenthe College</a:t>
            </a:r>
          </a:p>
          <a:p>
            <a:pPr marL="0" indent="0">
              <a:buNone/>
            </a:pPr>
            <a:r>
              <a:rPr lang="nl-NL" dirty="0" smtClean="0"/>
              <a:t>Eddy van Tolie</a:t>
            </a:r>
          </a:p>
          <a:p>
            <a:pPr marL="0" indent="0">
              <a:buNone/>
            </a:pPr>
            <a:r>
              <a:rPr lang="nl-NL" dirty="0" err="1" smtClean="0"/>
              <a:t>Mob</a:t>
            </a:r>
            <a:r>
              <a:rPr lang="nl-NL" dirty="0" smtClean="0"/>
              <a:t>: 06-51816009</a:t>
            </a:r>
          </a:p>
          <a:p>
            <a:pPr marL="0" indent="0">
              <a:buNone/>
            </a:pPr>
            <a:endParaRPr lang="nl-NL" dirty="0"/>
          </a:p>
          <a:p>
            <a:pPr marL="0" indent="0">
              <a:buNone/>
            </a:pPr>
            <a:r>
              <a:rPr lang="nl-NL" dirty="0" smtClean="0"/>
              <a:t>ROC </a:t>
            </a:r>
            <a:r>
              <a:rPr lang="nl-NL" dirty="0" err="1" smtClean="0"/>
              <a:t>Aventus</a:t>
            </a:r>
            <a:endParaRPr lang="nl-NL" dirty="0" smtClean="0"/>
          </a:p>
          <a:p>
            <a:pPr marL="0" indent="0">
              <a:buNone/>
            </a:pPr>
            <a:r>
              <a:rPr lang="nl-NL" dirty="0" smtClean="0"/>
              <a:t>Kees de Koning</a:t>
            </a:r>
          </a:p>
          <a:p>
            <a:pPr marL="0" indent="0">
              <a:buNone/>
            </a:pPr>
            <a:r>
              <a:rPr lang="nl-NL" dirty="0" err="1" smtClean="0"/>
              <a:t>Mob</a:t>
            </a:r>
            <a:r>
              <a:rPr lang="nl-NL" dirty="0" smtClean="0"/>
              <a:t>: 06-13532688</a:t>
            </a:r>
          </a:p>
          <a:p>
            <a:pPr marL="0" indent="0">
              <a:buNone/>
            </a:pPr>
            <a:endParaRPr lang="nl-NL" dirty="0"/>
          </a:p>
          <a:p>
            <a:pPr marL="0" indent="0">
              <a:buNone/>
            </a:pPr>
            <a:r>
              <a:rPr lang="nl-NL" dirty="0"/>
              <a:t>Duale </a:t>
            </a:r>
            <a:r>
              <a:rPr lang="nl-NL" dirty="0" err="1"/>
              <a:t>Hochschule</a:t>
            </a:r>
            <a:r>
              <a:rPr lang="nl-NL" dirty="0"/>
              <a:t> </a:t>
            </a:r>
            <a:r>
              <a:rPr lang="nl-NL" dirty="0" smtClean="0"/>
              <a:t>Baden-Württemberg</a:t>
            </a:r>
          </a:p>
          <a:p>
            <a:pPr marL="0" indent="0">
              <a:buNone/>
            </a:pPr>
            <a:r>
              <a:rPr lang="nl-NL" dirty="0"/>
              <a:t>Prof. Dr. Thomas </a:t>
            </a:r>
            <a:r>
              <a:rPr lang="nl-NL" dirty="0" smtClean="0"/>
              <a:t>Schmidt</a:t>
            </a:r>
          </a:p>
          <a:p>
            <a:pPr marL="0" indent="0">
              <a:buNone/>
            </a:pPr>
            <a:r>
              <a:rPr lang="en-US" dirty="0" smtClean="0"/>
              <a:t>Tel: +49 </a:t>
            </a:r>
            <a:r>
              <a:rPr lang="en-US" dirty="0"/>
              <a:t>(0)7131 / 1237 126</a:t>
            </a:r>
            <a:endParaRPr lang="nl-NL" dirty="0" smtClean="0"/>
          </a:p>
          <a:p>
            <a:endParaRPr lang="nl-NL" dirty="0"/>
          </a:p>
        </p:txBody>
      </p:sp>
    </p:spTree>
    <p:extLst>
      <p:ext uri="{BB962C8B-B14F-4D97-AF65-F5344CB8AC3E}">
        <p14:creationId xmlns:p14="http://schemas.microsoft.com/office/powerpoint/2010/main" val="3913448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Drie daagse cursus Online Marketing</a:t>
            </a:r>
            <a:endParaRPr lang="nl-NL" dirty="0"/>
          </a:p>
        </p:txBody>
      </p:sp>
      <p:sp>
        <p:nvSpPr>
          <p:cNvPr id="3" name="Tijdelijke aanduiding voor inhoud 2"/>
          <p:cNvSpPr>
            <a:spLocks noGrp="1"/>
          </p:cNvSpPr>
          <p:nvPr>
            <p:ph idx="1"/>
          </p:nvPr>
        </p:nvSpPr>
        <p:spPr/>
        <p:txBody>
          <a:bodyPr/>
          <a:lstStyle/>
          <a:p>
            <a:r>
              <a:rPr lang="nl-NL" i="1" dirty="0" smtClean="0"/>
              <a:t>Omschrijving Cursus:</a:t>
            </a:r>
          </a:p>
          <a:p>
            <a:pPr lvl="1"/>
            <a:r>
              <a:rPr lang="nl-NL" dirty="0" smtClean="0"/>
              <a:t>De </a:t>
            </a:r>
            <a:r>
              <a:rPr lang="nl-NL" dirty="0"/>
              <a:t>driedaagse basiscursus ´Online marketing en E-commerce´ geeft docenten praktische handvatten op het gebied van online marketing. De opgedane theorie kan direct in de eigen lessen worden gebruikt. De driedaagse cursus heeft de volgende opbouw:</a:t>
            </a:r>
          </a:p>
          <a:p>
            <a:endParaRPr lang="nl-NL" sz="1000" i="1" dirty="0"/>
          </a:p>
          <a:p>
            <a:r>
              <a:rPr lang="nl-NL" i="1" dirty="0" smtClean="0"/>
              <a:t>Dag </a:t>
            </a:r>
            <a:r>
              <a:rPr lang="nl-NL" i="1" dirty="0"/>
              <a:t>1:</a:t>
            </a:r>
            <a:endParaRPr lang="nl-NL" dirty="0"/>
          </a:p>
          <a:p>
            <a:pPr lvl="1"/>
            <a:r>
              <a:rPr lang="nl-NL" dirty="0"/>
              <a:t>Tijdens de eerste dag worden de ontwikkelingen op het gebied van e-commerce besproken. De dag staat dan ook in het teken van e-commerce. Er wordt aan de hand van praktische opdrachten een opzet gemaakt voor een website en er worden schetsen gemaakt voor de website. Uitgangspunt is het 5S model (</a:t>
            </a:r>
            <a:r>
              <a:rPr lang="nl-NL" dirty="0" err="1"/>
              <a:t>Chaffey</a:t>
            </a:r>
            <a:r>
              <a:rPr lang="nl-NL" dirty="0"/>
              <a:t>, 2012). Elke opdracht start met een theoretische basis en wordt later aan de groep gepresenteerd en door de cursusleider van doeltreffend commentaar voorzien. Uiteraard wordt er aandacht besteedt aan conversiegericht schrijven en worden de laatste conversie-optimalisatie technieken besproken. Aan het einde van de dag is er een basis gelegd voor een goede en functionerende website. Een goede website zorgt er immers voor dat bezoekers van de website converteren tot vaste en loyale klanten.</a:t>
            </a:r>
          </a:p>
          <a:p>
            <a:endParaRPr lang="nl-NL" dirty="0"/>
          </a:p>
        </p:txBody>
      </p:sp>
    </p:spTree>
    <p:extLst>
      <p:ext uri="{BB962C8B-B14F-4D97-AF65-F5344CB8AC3E}">
        <p14:creationId xmlns:p14="http://schemas.microsoft.com/office/powerpoint/2010/main" val="201254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Leidraad</a:t>
            </a:r>
            <a:endParaRPr lang="nl-NL" dirty="0"/>
          </a:p>
        </p:txBody>
      </p:sp>
      <p:sp>
        <p:nvSpPr>
          <p:cNvPr id="3" name="Tijdelijke aanduiding voor inhoud 2"/>
          <p:cNvSpPr>
            <a:spLocks noGrp="1"/>
          </p:cNvSpPr>
          <p:nvPr>
            <p:ph idx="1"/>
          </p:nvPr>
        </p:nvSpPr>
        <p:spPr/>
        <p:txBody>
          <a:bodyPr/>
          <a:lstStyle/>
          <a:p>
            <a:r>
              <a:rPr lang="nl-NL" dirty="0" smtClean="0"/>
              <a:t>Wat is het project “</a:t>
            </a:r>
            <a:r>
              <a:rPr lang="nl-NL" i="1" dirty="0" err="1" smtClean="0"/>
              <a:t>Haagsstudentbedrijf</a:t>
            </a:r>
            <a:r>
              <a:rPr lang="nl-NL" dirty="0" smtClean="0"/>
              <a:t>”</a:t>
            </a:r>
          </a:p>
          <a:p>
            <a:endParaRPr lang="nl-NL" dirty="0"/>
          </a:p>
          <a:p>
            <a:r>
              <a:rPr lang="nl-NL" dirty="0" smtClean="0"/>
              <a:t>Veranderingen en uitdagingen bij het project</a:t>
            </a:r>
          </a:p>
          <a:p>
            <a:endParaRPr lang="nl-NL" dirty="0"/>
          </a:p>
          <a:p>
            <a:r>
              <a:rPr lang="nl-NL" dirty="0" smtClean="0"/>
              <a:t>Van idee tot realisatie</a:t>
            </a:r>
          </a:p>
          <a:p>
            <a:endParaRPr lang="nl-NL" dirty="0"/>
          </a:p>
          <a:p>
            <a:r>
              <a:rPr lang="nl-NL" dirty="0"/>
              <a:t>Hoe de praktijk toch weer anders bleek te zijn</a:t>
            </a:r>
            <a:r>
              <a:rPr lang="nl-NL" dirty="0" smtClean="0"/>
              <a:t>…</a:t>
            </a:r>
          </a:p>
          <a:p>
            <a:endParaRPr lang="nl-NL" dirty="0"/>
          </a:p>
          <a:p>
            <a:r>
              <a:rPr lang="nl-NL" dirty="0" err="1" smtClean="0"/>
              <a:t>Lessons</a:t>
            </a:r>
            <a:r>
              <a:rPr lang="nl-NL" dirty="0" smtClean="0"/>
              <a:t> </a:t>
            </a:r>
            <a:r>
              <a:rPr lang="nl-NL" dirty="0" err="1" smtClean="0"/>
              <a:t>learned</a:t>
            </a:r>
            <a:endParaRPr lang="nl-NL" dirty="0"/>
          </a:p>
          <a:p>
            <a:endParaRPr lang="nl-NL" dirty="0" smtClean="0"/>
          </a:p>
          <a:p>
            <a:endParaRPr lang="nl-NL" dirty="0" smtClean="0"/>
          </a:p>
          <a:p>
            <a:endParaRPr lang="nl-NL" dirty="0"/>
          </a:p>
          <a:p>
            <a:endParaRPr lang="nl-NL" dirty="0" smtClean="0"/>
          </a:p>
          <a:p>
            <a:endParaRPr lang="nl-NL" dirty="0"/>
          </a:p>
          <a:p>
            <a:endParaRPr lang="nl-NL" dirty="0" smtClean="0"/>
          </a:p>
          <a:p>
            <a:endParaRPr lang="nl-NL" dirty="0"/>
          </a:p>
          <a:p>
            <a:endParaRPr lang="nl-NL" dirty="0"/>
          </a:p>
        </p:txBody>
      </p:sp>
    </p:spTree>
    <p:extLst>
      <p:ext uri="{BB962C8B-B14F-4D97-AF65-F5344CB8AC3E}">
        <p14:creationId xmlns:p14="http://schemas.microsoft.com/office/powerpoint/2010/main" val="53540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Drie daagse cursus Online Marketing</a:t>
            </a:r>
          </a:p>
        </p:txBody>
      </p:sp>
      <p:sp>
        <p:nvSpPr>
          <p:cNvPr id="3" name="Tijdelijke aanduiding voor inhoud 2"/>
          <p:cNvSpPr>
            <a:spLocks noGrp="1"/>
          </p:cNvSpPr>
          <p:nvPr>
            <p:ph idx="1"/>
          </p:nvPr>
        </p:nvSpPr>
        <p:spPr/>
        <p:txBody>
          <a:bodyPr/>
          <a:lstStyle/>
          <a:p>
            <a:r>
              <a:rPr lang="nl-NL" i="1" dirty="0"/>
              <a:t>Dag 2:</a:t>
            </a:r>
            <a:endParaRPr lang="nl-NL" dirty="0"/>
          </a:p>
          <a:p>
            <a:pPr lvl="1"/>
            <a:r>
              <a:rPr lang="nl-NL" dirty="0"/>
              <a:t>De tweede dag staat in het teken van online pull marketing. Doormiddel van de ontworpen website kunnen verschillende online marketingcommunicatiemiddelen worden ingezet. Hierbij komt search engine optimalisatie (SEO) en search engine advertising (SEA) uitgebreid aan bod. Door een combinatie van actuele theorie en praktische opdrachten wordt aangegeven hoe (web)winkels klanten overhalen hun winkel of website te bezoeken. Uitgangspunt is dat de opdrachten en de theorie direct kunnen worden toegepast in de eigen lessen van de deelnemers. </a:t>
            </a:r>
            <a:endParaRPr lang="nl-NL" dirty="0" smtClean="0"/>
          </a:p>
          <a:p>
            <a:pPr lvl="1"/>
            <a:endParaRPr lang="nl-NL" sz="1000" dirty="0"/>
          </a:p>
          <a:p>
            <a:r>
              <a:rPr lang="nl-NL" sz="2400" i="1" dirty="0"/>
              <a:t>Dag 3:</a:t>
            </a:r>
            <a:endParaRPr lang="nl-NL" sz="1800" dirty="0"/>
          </a:p>
          <a:p>
            <a:pPr lvl="1"/>
            <a:r>
              <a:rPr lang="nl-NL" dirty="0"/>
              <a:t>Tijdens de derde dag worden de overige online push marketingtools besproken: Affiliatie marketing, e-mail marketing, games, </a:t>
            </a:r>
            <a:r>
              <a:rPr lang="nl-NL" dirty="0" err="1"/>
              <a:t>viral</a:t>
            </a:r>
            <a:r>
              <a:rPr lang="nl-NL" dirty="0"/>
              <a:t> en display marketing. Uiteraard wordt er extra </a:t>
            </a:r>
            <a:r>
              <a:rPr lang="nl-NL"/>
              <a:t>aandacht </a:t>
            </a:r>
            <a:r>
              <a:rPr lang="nl-NL" smtClean="0"/>
              <a:t>besteedt </a:t>
            </a:r>
            <a:r>
              <a:rPr lang="nl-NL" dirty="0"/>
              <a:t>aan </a:t>
            </a:r>
            <a:r>
              <a:rPr lang="nl-NL" dirty="0" err="1"/>
              <a:t>social</a:t>
            </a:r>
            <a:r>
              <a:rPr lang="nl-NL" dirty="0"/>
              <a:t> media marketing. De dag wordt afgesloten door middel van het opstellen van een strategisch online marketingplan en een toets.</a:t>
            </a:r>
          </a:p>
          <a:p>
            <a:pPr lvl="1"/>
            <a:endParaRPr lang="nl-NL" dirty="0"/>
          </a:p>
          <a:p>
            <a:endParaRPr lang="nl-NL" dirty="0"/>
          </a:p>
        </p:txBody>
      </p:sp>
    </p:spTree>
    <p:extLst>
      <p:ext uri="{BB962C8B-B14F-4D97-AF65-F5344CB8AC3E}">
        <p14:creationId xmlns:p14="http://schemas.microsoft.com/office/powerpoint/2010/main" val="354522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4" y="358775"/>
            <a:ext cx="8533705" cy="684213"/>
          </a:xfrm>
        </p:spPr>
        <p:txBody>
          <a:bodyPr/>
          <a:lstStyle/>
          <a:p>
            <a:r>
              <a:rPr lang="nl-NL" dirty="0"/>
              <a:t>Wat is </a:t>
            </a:r>
            <a:r>
              <a:rPr lang="nl-NL" dirty="0" smtClean="0"/>
              <a:t>het Project: </a:t>
            </a:r>
            <a:r>
              <a:rPr lang="nl-NL" i="1" dirty="0" smtClean="0"/>
              <a:t>“Het </a:t>
            </a:r>
            <a:r>
              <a:rPr lang="nl-NL" i="1" dirty="0"/>
              <a:t>Haags </a:t>
            </a:r>
            <a:r>
              <a:rPr lang="nl-NL" i="1" dirty="0" smtClean="0"/>
              <a:t>studentbedrijf”</a:t>
            </a:r>
            <a:endParaRPr lang="nl-NL" i="1" dirty="0"/>
          </a:p>
        </p:txBody>
      </p:sp>
      <p:sp>
        <p:nvSpPr>
          <p:cNvPr id="3" name="Tijdelijke aanduiding voor inhoud 2"/>
          <p:cNvSpPr>
            <a:spLocks noGrp="1"/>
          </p:cNvSpPr>
          <p:nvPr>
            <p:ph idx="1"/>
          </p:nvPr>
        </p:nvSpPr>
        <p:spPr/>
        <p:txBody>
          <a:bodyPr/>
          <a:lstStyle/>
          <a:p>
            <a:r>
              <a:rPr lang="nl-NL" dirty="0"/>
              <a:t>Learning </a:t>
            </a:r>
            <a:r>
              <a:rPr lang="nl-NL" dirty="0" err="1"/>
              <a:t>by</a:t>
            </a:r>
            <a:r>
              <a:rPr lang="nl-NL" dirty="0"/>
              <a:t> </a:t>
            </a:r>
            <a:r>
              <a:rPr lang="nl-NL" dirty="0" err="1"/>
              <a:t>doing</a:t>
            </a:r>
            <a:endParaRPr lang="nl-NL" dirty="0"/>
          </a:p>
          <a:p>
            <a:endParaRPr lang="nl-NL" dirty="0"/>
          </a:p>
          <a:p>
            <a:r>
              <a:rPr lang="nl-NL" dirty="0"/>
              <a:t>Opzetten en runnen van een eigen </a:t>
            </a:r>
            <a:r>
              <a:rPr lang="nl-NL" dirty="0" smtClean="0"/>
              <a:t>(student)bedrijf</a:t>
            </a:r>
            <a:endParaRPr lang="nl-NL" dirty="0"/>
          </a:p>
          <a:p>
            <a:pPr lvl="1"/>
            <a:r>
              <a:rPr lang="nl-NL" dirty="0"/>
              <a:t>Onderzoek naar </a:t>
            </a:r>
            <a:r>
              <a:rPr lang="nl-NL" dirty="0" smtClean="0"/>
              <a:t>marktmogelijkheden</a:t>
            </a:r>
            <a:endParaRPr lang="nl-NL" dirty="0"/>
          </a:p>
          <a:p>
            <a:pPr lvl="1"/>
            <a:r>
              <a:rPr lang="nl-NL" dirty="0" smtClean="0"/>
              <a:t>Verzinnen </a:t>
            </a:r>
            <a:r>
              <a:rPr lang="nl-NL" dirty="0"/>
              <a:t>van een product</a:t>
            </a:r>
          </a:p>
          <a:p>
            <a:pPr lvl="1"/>
            <a:r>
              <a:rPr lang="nl-NL" dirty="0" smtClean="0"/>
              <a:t>Opstellen </a:t>
            </a:r>
            <a:r>
              <a:rPr lang="nl-NL" dirty="0"/>
              <a:t>ondernemingsplan</a:t>
            </a:r>
          </a:p>
          <a:p>
            <a:pPr lvl="1"/>
            <a:r>
              <a:rPr lang="nl-NL" dirty="0"/>
              <a:t>Verkopen van aandelen</a:t>
            </a:r>
          </a:p>
          <a:p>
            <a:pPr lvl="1"/>
            <a:r>
              <a:rPr lang="nl-NL" dirty="0" smtClean="0"/>
              <a:t>Inkopen en of importeren </a:t>
            </a:r>
            <a:r>
              <a:rPr lang="nl-NL" dirty="0"/>
              <a:t>van producten</a:t>
            </a:r>
          </a:p>
          <a:p>
            <a:pPr lvl="1"/>
            <a:r>
              <a:rPr lang="nl-NL" dirty="0"/>
              <a:t>Marketing en verkoop</a:t>
            </a:r>
          </a:p>
          <a:p>
            <a:pPr lvl="1"/>
            <a:r>
              <a:rPr lang="nl-NL" dirty="0"/>
              <a:t>Financiële administratie </a:t>
            </a:r>
            <a:endParaRPr lang="nl-NL" dirty="0" smtClean="0"/>
          </a:p>
          <a:p>
            <a:pPr lvl="1"/>
            <a:r>
              <a:rPr lang="nl-NL" dirty="0" smtClean="0"/>
              <a:t>Verantwoording naar de fiscus</a:t>
            </a:r>
          </a:p>
          <a:p>
            <a:pPr lvl="1"/>
            <a:r>
              <a:rPr lang="nl-NL" dirty="0" smtClean="0"/>
              <a:t>Opheffen </a:t>
            </a:r>
            <a:r>
              <a:rPr lang="nl-NL" dirty="0"/>
              <a:t>bedrijf</a:t>
            </a:r>
          </a:p>
          <a:p>
            <a:endParaRPr lang="nl-NL" dirty="0"/>
          </a:p>
        </p:txBody>
      </p:sp>
    </p:spTree>
    <p:extLst>
      <p:ext uri="{BB962C8B-B14F-4D97-AF65-F5344CB8AC3E}">
        <p14:creationId xmlns:p14="http://schemas.microsoft.com/office/powerpoint/2010/main" val="3982398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Veranderingen binnen Project</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endParaRPr lang="nl-NL" dirty="0"/>
          </a:p>
          <a:p>
            <a:pPr marL="0" indent="0">
              <a:buNone/>
            </a:pPr>
            <a:endParaRPr lang="nl-NL" dirty="0" smtClean="0"/>
          </a:p>
          <a:p>
            <a:pPr marL="0" indent="0" algn="ctr">
              <a:buNone/>
            </a:pPr>
            <a:r>
              <a:rPr lang="nl-NL" dirty="0" smtClean="0"/>
              <a:t>Op welke wijze kan online marketing en e-commerce </a:t>
            </a:r>
          </a:p>
          <a:p>
            <a:pPr marL="0" indent="0" algn="ctr">
              <a:buNone/>
            </a:pPr>
            <a:r>
              <a:rPr lang="nl-NL" dirty="0" smtClean="0"/>
              <a:t>worden toegevoegd aan het project.</a:t>
            </a:r>
          </a:p>
          <a:p>
            <a:pPr marL="0" indent="0" algn="ctr">
              <a:buNone/>
            </a:pPr>
            <a:endParaRPr lang="nl-NL" dirty="0"/>
          </a:p>
          <a:p>
            <a:pPr marL="0" indent="0" algn="ctr">
              <a:buNone/>
            </a:pPr>
            <a:endParaRPr lang="nl-NL" dirty="0" smtClean="0"/>
          </a:p>
          <a:p>
            <a:pPr marL="0" indent="0" algn="ctr">
              <a:buNone/>
            </a:pPr>
            <a:r>
              <a:rPr lang="nl-NL" dirty="0" smtClean="0">
                <a:solidFill>
                  <a:srgbClr val="B8BA30"/>
                </a:solidFill>
              </a:rPr>
              <a:t>Het opstarten van een webshop</a:t>
            </a:r>
            <a:endParaRPr lang="nl-NL" dirty="0">
              <a:solidFill>
                <a:srgbClr val="B8BA30"/>
              </a:solidFill>
            </a:endParaRPr>
          </a:p>
        </p:txBody>
      </p:sp>
    </p:spTree>
    <p:extLst>
      <p:ext uri="{BB962C8B-B14F-4D97-AF65-F5344CB8AC3E}">
        <p14:creationId xmlns:p14="http://schemas.microsoft.com/office/powerpoint/2010/main" val="2867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Uitdagingen</a:t>
            </a:r>
            <a:endParaRPr lang="nl-NL" dirty="0"/>
          </a:p>
        </p:txBody>
      </p:sp>
      <p:sp>
        <p:nvSpPr>
          <p:cNvPr id="3" name="Tijdelijke aanduiding voor inhoud 2"/>
          <p:cNvSpPr>
            <a:spLocks noGrp="1"/>
          </p:cNvSpPr>
          <p:nvPr>
            <p:ph idx="1"/>
          </p:nvPr>
        </p:nvSpPr>
        <p:spPr/>
        <p:txBody>
          <a:bodyPr/>
          <a:lstStyle/>
          <a:p>
            <a:r>
              <a:rPr lang="nl-NL" dirty="0" smtClean="0"/>
              <a:t>Een webshop per studentbedrijf</a:t>
            </a:r>
          </a:p>
          <a:p>
            <a:pPr lvl="1"/>
            <a:r>
              <a:rPr lang="nl-NL" dirty="0" smtClean="0"/>
              <a:t>Slechts 1 product per website</a:t>
            </a:r>
          </a:p>
          <a:p>
            <a:pPr lvl="1"/>
            <a:r>
              <a:rPr lang="nl-NL" dirty="0" smtClean="0"/>
              <a:t>Hoge kosten</a:t>
            </a:r>
          </a:p>
          <a:p>
            <a:pPr lvl="1"/>
            <a:r>
              <a:rPr lang="nl-NL" dirty="0" smtClean="0"/>
              <a:t>Registratie domeinnaam lastig</a:t>
            </a:r>
          </a:p>
          <a:p>
            <a:pPr lvl="2"/>
            <a:r>
              <a:rPr lang="nl-NL" dirty="0" smtClean="0"/>
              <a:t>Moest vaak op persoonlijke naam student gedaan worden</a:t>
            </a:r>
          </a:p>
          <a:p>
            <a:pPr lvl="2"/>
            <a:endParaRPr lang="nl-NL" dirty="0"/>
          </a:p>
          <a:p>
            <a:r>
              <a:rPr lang="nl-NL" dirty="0" smtClean="0"/>
              <a:t>Webshop per klas</a:t>
            </a:r>
          </a:p>
          <a:p>
            <a:pPr lvl="1"/>
            <a:r>
              <a:rPr lang="nl-NL" dirty="0" smtClean="0"/>
              <a:t>Meerdere producten per website</a:t>
            </a:r>
          </a:p>
          <a:p>
            <a:pPr lvl="1"/>
            <a:r>
              <a:rPr lang="nl-NL" dirty="0" smtClean="0"/>
              <a:t>Veel samenwerking tussen studentbedrijven</a:t>
            </a:r>
          </a:p>
          <a:p>
            <a:pPr lvl="1"/>
            <a:r>
              <a:rPr lang="nl-NL" dirty="0" smtClean="0"/>
              <a:t>Registratie van domeinnaam lastig</a:t>
            </a:r>
          </a:p>
          <a:p>
            <a:pPr lvl="1"/>
            <a:endParaRPr lang="nl-NL" dirty="0"/>
          </a:p>
          <a:p>
            <a:r>
              <a:rPr lang="nl-NL" dirty="0" smtClean="0"/>
              <a:t>Webshop vanuit de opleiding</a:t>
            </a:r>
          </a:p>
          <a:p>
            <a:pPr lvl="1"/>
            <a:endParaRPr lang="nl-NL" dirty="0" smtClean="0"/>
          </a:p>
          <a:p>
            <a:pPr lvl="1"/>
            <a:endParaRPr lang="nl-NL" dirty="0" smtClean="0"/>
          </a:p>
          <a:p>
            <a:pPr lvl="1"/>
            <a:endParaRPr lang="nl-NL" dirty="0" smtClean="0"/>
          </a:p>
          <a:p>
            <a:pPr marL="457200" lvl="1" indent="0">
              <a:buNone/>
            </a:pPr>
            <a:endParaRPr lang="nl-NL" dirty="0"/>
          </a:p>
        </p:txBody>
      </p:sp>
    </p:spTree>
    <p:extLst>
      <p:ext uri="{BB962C8B-B14F-4D97-AF65-F5344CB8AC3E}">
        <p14:creationId xmlns:p14="http://schemas.microsoft.com/office/powerpoint/2010/main" val="35018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Webshop vanuit de opleiding</a:t>
            </a:r>
            <a:endParaRPr lang="nl-NL" dirty="0"/>
          </a:p>
        </p:txBody>
      </p:sp>
      <p:sp>
        <p:nvSpPr>
          <p:cNvPr id="3" name="Tijdelijke aanduiding voor inhoud 2"/>
          <p:cNvSpPr>
            <a:spLocks noGrp="1"/>
          </p:cNvSpPr>
          <p:nvPr>
            <p:ph idx="1"/>
          </p:nvPr>
        </p:nvSpPr>
        <p:spPr>
          <a:xfrm>
            <a:off x="323528" y="1124744"/>
            <a:ext cx="8640960" cy="5616624"/>
          </a:xfrm>
        </p:spPr>
        <p:txBody>
          <a:bodyPr/>
          <a:lstStyle/>
          <a:p>
            <a:r>
              <a:rPr lang="nl-NL" dirty="0" smtClean="0"/>
              <a:t>Open source systemen / CMS systeem</a:t>
            </a:r>
          </a:p>
          <a:p>
            <a:pPr lvl="1"/>
            <a:r>
              <a:rPr lang="nl-NL" sz="1700" dirty="0" err="1" smtClean="0"/>
              <a:t>Wordpress</a:t>
            </a:r>
            <a:r>
              <a:rPr lang="nl-NL" sz="1700" dirty="0" smtClean="0"/>
              <a:t>, </a:t>
            </a:r>
            <a:r>
              <a:rPr lang="nl-NL" sz="1700" dirty="0" err="1" smtClean="0"/>
              <a:t>Drupal</a:t>
            </a:r>
            <a:r>
              <a:rPr lang="nl-NL" sz="1700" dirty="0" smtClean="0"/>
              <a:t>, </a:t>
            </a:r>
            <a:r>
              <a:rPr lang="nl-NL" sz="1700" dirty="0" err="1" smtClean="0"/>
              <a:t>Joomla</a:t>
            </a:r>
            <a:endParaRPr lang="nl-NL" sz="1700" dirty="0" smtClean="0"/>
          </a:p>
          <a:p>
            <a:pPr lvl="1"/>
            <a:r>
              <a:rPr lang="nl-NL" sz="1700" dirty="0"/>
              <a:t>Corporate, Magazine, Community en Intranet websites</a:t>
            </a:r>
          </a:p>
          <a:p>
            <a:pPr lvl="1"/>
            <a:r>
              <a:rPr lang="nl-NL" sz="1700" dirty="0" smtClean="0">
                <a:solidFill>
                  <a:srgbClr val="B8BA30"/>
                </a:solidFill>
              </a:rPr>
              <a:t>Goede </a:t>
            </a:r>
            <a:r>
              <a:rPr lang="nl-NL" sz="1700" dirty="0">
                <a:solidFill>
                  <a:srgbClr val="B8BA30"/>
                </a:solidFill>
              </a:rPr>
              <a:t>WYSIWYG editor</a:t>
            </a:r>
          </a:p>
          <a:p>
            <a:pPr lvl="1"/>
            <a:r>
              <a:rPr lang="nl-NL" sz="1700" dirty="0" smtClean="0">
                <a:solidFill>
                  <a:srgbClr val="B8BA30"/>
                </a:solidFill>
              </a:rPr>
              <a:t>Gemakkelijke opbouw &amp; voldoende mogelijkheden voor SEO ondersteuning</a:t>
            </a:r>
          </a:p>
          <a:p>
            <a:pPr lvl="1"/>
            <a:r>
              <a:rPr lang="nl-NL" sz="1700" dirty="0" smtClean="0">
                <a:solidFill>
                  <a:schemeClr val="tx2"/>
                </a:solidFill>
              </a:rPr>
              <a:t>Look &amp; feel wordt bepaald door de HTML / CSS van de </a:t>
            </a:r>
            <a:r>
              <a:rPr lang="nl-NL" sz="1700" dirty="0" err="1" smtClean="0">
                <a:solidFill>
                  <a:schemeClr val="tx2"/>
                </a:solidFill>
              </a:rPr>
              <a:t>theme</a:t>
            </a:r>
            <a:r>
              <a:rPr lang="nl-NL" sz="1700" dirty="0" smtClean="0">
                <a:solidFill>
                  <a:schemeClr val="tx2"/>
                </a:solidFill>
              </a:rPr>
              <a:t> / template</a:t>
            </a:r>
          </a:p>
          <a:p>
            <a:pPr lvl="1"/>
            <a:r>
              <a:rPr lang="nl-NL" sz="1700" dirty="0" smtClean="0">
                <a:solidFill>
                  <a:schemeClr val="tx2"/>
                </a:solidFill>
              </a:rPr>
              <a:t>Minder geschikt voor e-commerce</a:t>
            </a:r>
          </a:p>
          <a:p>
            <a:pPr lvl="1"/>
            <a:r>
              <a:rPr lang="nl-NL" sz="1700" dirty="0" smtClean="0">
                <a:solidFill>
                  <a:schemeClr val="tx2"/>
                </a:solidFill>
              </a:rPr>
              <a:t>Weinig ondersteuning. Extra </a:t>
            </a:r>
            <a:r>
              <a:rPr lang="nl-NL" sz="1700" dirty="0" err="1" smtClean="0">
                <a:solidFill>
                  <a:schemeClr val="tx2"/>
                </a:solidFill>
              </a:rPr>
              <a:t>plugins</a:t>
            </a:r>
            <a:r>
              <a:rPr lang="nl-NL" sz="1700" dirty="0" smtClean="0">
                <a:solidFill>
                  <a:schemeClr val="tx2"/>
                </a:solidFill>
              </a:rPr>
              <a:t> zijn te koop, waar wel ondersteuning is.</a:t>
            </a:r>
          </a:p>
          <a:p>
            <a:pPr lvl="1"/>
            <a:endParaRPr lang="nl-NL" dirty="0"/>
          </a:p>
          <a:p>
            <a:r>
              <a:rPr lang="nl-NL" dirty="0" smtClean="0"/>
              <a:t>Webwinkelsoftware</a:t>
            </a:r>
          </a:p>
          <a:p>
            <a:pPr lvl="1"/>
            <a:r>
              <a:rPr lang="nl-NL" sz="1700" dirty="0"/>
              <a:t>Biedmeer, Mijnwebwinkel, Shoppagina, </a:t>
            </a:r>
            <a:r>
              <a:rPr lang="nl-NL" sz="1700" dirty="0" err="1"/>
              <a:t>LogiVert</a:t>
            </a:r>
            <a:r>
              <a:rPr lang="nl-NL" sz="1700" dirty="0"/>
              <a:t>, </a:t>
            </a:r>
            <a:r>
              <a:rPr lang="nl-NL" sz="1700" dirty="0" err="1"/>
              <a:t>Luondo</a:t>
            </a:r>
            <a:r>
              <a:rPr lang="nl-NL" sz="1700" dirty="0"/>
              <a:t>, Mijnwinkel, </a:t>
            </a:r>
            <a:r>
              <a:rPr lang="nl-NL" sz="1700" dirty="0" err="1" smtClean="0"/>
              <a:t>Shoptrader</a:t>
            </a:r>
            <a:r>
              <a:rPr lang="nl-NL" sz="1700" dirty="0" smtClean="0"/>
              <a:t>,</a:t>
            </a:r>
          </a:p>
          <a:p>
            <a:pPr lvl="1"/>
            <a:r>
              <a:rPr lang="nl-NL" sz="1700" dirty="0" smtClean="0"/>
              <a:t>Voorraadbeheer, koppeling met PSP &amp; verzendtarieven en bestelproces</a:t>
            </a:r>
          </a:p>
          <a:p>
            <a:pPr lvl="1"/>
            <a:r>
              <a:rPr lang="nl-NL" sz="1700" dirty="0" smtClean="0">
                <a:solidFill>
                  <a:srgbClr val="B8BA30"/>
                </a:solidFill>
              </a:rPr>
              <a:t>Goede WYSIWHY editor</a:t>
            </a:r>
          </a:p>
          <a:p>
            <a:pPr lvl="1"/>
            <a:r>
              <a:rPr lang="nl-NL" sz="1700" dirty="0" smtClean="0">
                <a:solidFill>
                  <a:srgbClr val="B8BA30"/>
                </a:solidFill>
              </a:rPr>
              <a:t>Look &amp; feel kan d.m.v. HTML / CSS volledig aangepast worden</a:t>
            </a:r>
          </a:p>
          <a:p>
            <a:pPr lvl="1"/>
            <a:r>
              <a:rPr lang="nl-NL" sz="1700" dirty="0" smtClean="0">
                <a:solidFill>
                  <a:srgbClr val="B8BA30"/>
                </a:solidFill>
              </a:rPr>
              <a:t>E-mail en telefonische ondersteuning</a:t>
            </a:r>
          </a:p>
          <a:p>
            <a:pPr lvl="1"/>
            <a:r>
              <a:rPr lang="nl-NL" sz="1700" dirty="0" smtClean="0">
                <a:solidFill>
                  <a:srgbClr val="B8BA30"/>
                </a:solidFill>
              </a:rPr>
              <a:t>Handmatige instelling SEO</a:t>
            </a:r>
            <a:r>
              <a:rPr lang="nl-NL" sz="1700" dirty="0" smtClean="0">
                <a:solidFill>
                  <a:schemeClr val="tx2"/>
                </a:solidFill>
              </a:rPr>
              <a:t> -&gt; vraagt meer werk</a:t>
            </a:r>
          </a:p>
          <a:p>
            <a:pPr lvl="1"/>
            <a:r>
              <a:rPr lang="nl-NL" sz="1700" dirty="0" smtClean="0">
                <a:solidFill>
                  <a:schemeClr val="tx2"/>
                </a:solidFill>
              </a:rPr>
              <a:t>Kosten (240 euro)</a:t>
            </a:r>
          </a:p>
          <a:p>
            <a:pPr lvl="1"/>
            <a:endParaRPr lang="nl-NL" sz="1700" dirty="0" smtClean="0">
              <a:solidFill>
                <a:schemeClr val="tx2"/>
              </a:solidFill>
            </a:endParaRPr>
          </a:p>
          <a:p>
            <a:pPr lvl="1"/>
            <a:endParaRPr lang="nl-NL" dirty="0" smtClean="0">
              <a:solidFill>
                <a:srgbClr val="B8BA30"/>
              </a:solidFill>
            </a:endParaRPr>
          </a:p>
          <a:p>
            <a:endParaRPr lang="nl-NL" b="1" dirty="0"/>
          </a:p>
        </p:txBody>
      </p:sp>
    </p:spTree>
    <p:extLst>
      <p:ext uri="{BB962C8B-B14F-4D97-AF65-F5344CB8AC3E}">
        <p14:creationId xmlns:p14="http://schemas.microsoft.com/office/powerpoint/2010/main" val="146023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fade">
                                      <p:cBhvr>
                                        <p:cTn id="45" dur="500"/>
                                        <p:tgtEl>
                                          <p:spTgt spid="3">
                                            <p:txEl>
                                              <p:pRg st="13" end="13"/>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fade">
                                      <p:cBhvr>
                                        <p:cTn id="48" dur="500"/>
                                        <p:tgtEl>
                                          <p:spTgt spid="3">
                                            <p:txEl>
                                              <p:pRg st="14" end="1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animEffect transition="in" filter="fade">
                                      <p:cBhvr>
                                        <p:cTn id="51" dur="500"/>
                                        <p:tgtEl>
                                          <p:spTgt spid="3">
                                            <p:txEl>
                                              <p:pRg st="15" end="15"/>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6" end="16"/>
                                            </p:txEl>
                                          </p:spTgt>
                                        </p:tgtEl>
                                        <p:attrNameLst>
                                          <p:attrName>style.visibility</p:attrName>
                                        </p:attrNameLst>
                                      </p:cBhvr>
                                      <p:to>
                                        <p:strVal val="visible"/>
                                      </p:to>
                                    </p:set>
                                    <p:animEffect transition="in" filter="fade">
                                      <p:cBhvr>
                                        <p:cTn id="54"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Webwinkelsoftware: </a:t>
            </a:r>
            <a:r>
              <a:rPr lang="nl-NL" dirty="0" err="1" smtClean="0"/>
              <a:t>myshop</a:t>
            </a:r>
            <a:endParaRPr lang="nl-NL" dirty="0"/>
          </a:p>
        </p:txBody>
      </p:sp>
      <p:sp>
        <p:nvSpPr>
          <p:cNvPr id="3" name="Tijdelijke aanduiding voor inhoud 2"/>
          <p:cNvSpPr>
            <a:spLocks noGrp="1"/>
          </p:cNvSpPr>
          <p:nvPr>
            <p:ph idx="1"/>
          </p:nvPr>
        </p:nvSpPr>
        <p:spPr/>
        <p:txBody>
          <a:bodyPr/>
          <a:lstStyle/>
          <a:p>
            <a:r>
              <a:rPr lang="nl-NL" dirty="0" smtClean="0"/>
              <a:t>Gemiddeld in prijs</a:t>
            </a:r>
          </a:p>
          <a:p>
            <a:endParaRPr lang="nl-NL" dirty="0" smtClean="0"/>
          </a:p>
          <a:p>
            <a:r>
              <a:rPr lang="nl-NL" dirty="0" smtClean="0"/>
              <a:t>Mogelijkheid tot het kopen van extra pagina’s</a:t>
            </a:r>
          </a:p>
          <a:p>
            <a:endParaRPr lang="nl-NL" dirty="0"/>
          </a:p>
          <a:p>
            <a:r>
              <a:rPr lang="nl-NL" dirty="0" smtClean="0"/>
              <a:t>Voorbeelden</a:t>
            </a:r>
            <a:r>
              <a:rPr lang="nl-NL" sz="1000" dirty="0" smtClean="0"/>
              <a:t>, enkele van de </a:t>
            </a:r>
            <a:r>
              <a:rPr lang="nl-NL" sz="1000" dirty="0" err="1" smtClean="0"/>
              <a:t>duizende</a:t>
            </a:r>
            <a:r>
              <a:rPr lang="nl-NL" sz="1000" dirty="0" smtClean="0"/>
              <a:t> sites</a:t>
            </a:r>
          </a:p>
          <a:p>
            <a:pPr lvl="1"/>
            <a:r>
              <a:rPr lang="nl-NL" dirty="0" smtClean="0"/>
              <a:t>http</a:t>
            </a:r>
            <a:r>
              <a:rPr lang="nl-NL" dirty="0"/>
              <a:t>://www.vvvzhz.nl</a:t>
            </a:r>
            <a:r>
              <a:rPr lang="nl-NL" dirty="0" smtClean="0"/>
              <a:t>/		</a:t>
            </a:r>
            <a:r>
              <a:rPr lang="nl-NL" dirty="0" err="1" smtClean="0"/>
              <a:t>vvv</a:t>
            </a:r>
            <a:r>
              <a:rPr lang="nl-NL" dirty="0" smtClean="0"/>
              <a:t> </a:t>
            </a:r>
            <a:r>
              <a:rPr lang="nl-NL" dirty="0" err="1" smtClean="0"/>
              <a:t>zuidholland</a:t>
            </a:r>
            <a:endParaRPr lang="nl-NL" dirty="0" smtClean="0"/>
          </a:p>
          <a:p>
            <a:pPr lvl="1"/>
            <a:r>
              <a:rPr lang="nl-NL" dirty="0" smtClean="0"/>
              <a:t>http</a:t>
            </a:r>
            <a:r>
              <a:rPr lang="nl-NL" dirty="0"/>
              <a:t>://www.techflex-europa.com</a:t>
            </a:r>
            <a:r>
              <a:rPr lang="nl-NL" dirty="0" smtClean="0"/>
              <a:t>/	Groothandel</a:t>
            </a:r>
          </a:p>
          <a:p>
            <a:pPr lvl="1"/>
            <a:r>
              <a:rPr lang="nl-NL" dirty="0"/>
              <a:t>http://www.top1toyswestland.nl/</a:t>
            </a:r>
            <a:endParaRPr lang="nl-NL" dirty="0" smtClean="0"/>
          </a:p>
          <a:p>
            <a:pPr lvl="1"/>
            <a:endParaRPr lang="nl-NL" dirty="0" smtClean="0"/>
          </a:p>
          <a:p>
            <a:r>
              <a:rPr lang="nl-NL" dirty="0">
                <a:solidFill>
                  <a:srgbClr val="333333"/>
                </a:solidFill>
              </a:rPr>
              <a:t>Er is een lesprogramma voor deze aanbieder </a:t>
            </a:r>
            <a:r>
              <a:rPr lang="nl-NL" dirty="0" smtClean="0">
                <a:solidFill>
                  <a:srgbClr val="333333"/>
                </a:solidFill>
              </a:rPr>
              <a:t>geschreven</a:t>
            </a:r>
          </a:p>
          <a:p>
            <a:pPr lvl="1"/>
            <a:r>
              <a:rPr lang="nl-NL" dirty="0" smtClean="0">
                <a:solidFill>
                  <a:srgbClr val="333333"/>
                </a:solidFill>
              </a:rPr>
              <a:t>Mogelijkheid om e-commerce te integreren binnen het lessenplan</a:t>
            </a:r>
            <a:endParaRPr lang="nl-NL" dirty="0">
              <a:solidFill>
                <a:srgbClr val="333333"/>
              </a:solidFill>
            </a:endParaRPr>
          </a:p>
          <a:p>
            <a:endParaRPr lang="nl-NL" dirty="0">
              <a:solidFill>
                <a:srgbClr val="B8BA30"/>
              </a:solidFill>
            </a:endParaRPr>
          </a:p>
          <a:p>
            <a:endParaRPr lang="nl-NL" dirty="0"/>
          </a:p>
          <a:p>
            <a:pPr lvl="1"/>
            <a:endParaRPr lang="nl-NL" dirty="0"/>
          </a:p>
          <a:p>
            <a:endParaRPr lang="nl-NL" dirty="0" smtClean="0"/>
          </a:p>
          <a:p>
            <a:endParaRPr lang="nl-NL" dirty="0"/>
          </a:p>
        </p:txBody>
      </p:sp>
    </p:spTree>
    <p:extLst>
      <p:ext uri="{BB962C8B-B14F-4D97-AF65-F5344CB8AC3E}">
        <p14:creationId xmlns:p14="http://schemas.microsoft.com/office/powerpoint/2010/main" val="229592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 idee tot </a:t>
            </a:r>
            <a:r>
              <a:rPr lang="nl-NL" dirty="0"/>
              <a:t>realisatie: Opstellen </a:t>
            </a:r>
            <a:r>
              <a:rPr lang="nl-NL" dirty="0" smtClean="0"/>
              <a:t>bouwplan</a:t>
            </a:r>
            <a:endParaRPr lang="nl-NL" dirty="0"/>
          </a:p>
        </p:txBody>
      </p:sp>
      <p:sp>
        <p:nvSpPr>
          <p:cNvPr id="3" name="Tijdelijke aanduiding voor inhoud 2"/>
          <p:cNvSpPr>
            <a:spLocks noGrp="1"/>
          </p:cNvSpPr>
          <p:nvPr>
            <p:ph idx="1"/>
          </p:nvPr>
        </p:nvSpPr>
        <p:spPr>
          <a:xfrm>
            <a:off x="358775" y="1366838"/>
            <a:ext cx="8421688" cy="4870474"/>
          </a:xfrm>
        </p:spPr>
        <p:txBody>
          <a:bodyPr/>
          <a:lstStyle/>
          <a:p>
            <a:r>
              <a:rPr lang="nl-NL" dirty="0" smtClean="0"/>
              <a:t>Bedrijven pagina</a:t>
            </a:r>
          </a:p>
          <a:p>
            <a:pPr lvl="1"/>
            <a:r>
              <a:rPr lang="nl-NL" dirty="0" smtClean="0"/>
              <a:t>Logo van het studentbedrijf</a:t>
            </a:r>
          </a:p>
          <a:p>
            <a:pPr lvl="1"/>
            <a:r>
              <a:rPr lang="nl-NL" dirty="0" smtClean="0"/>
              <a:t>Omschrijving van het studentbedrijf</a:t>
            </a:r>
          </a:p>
          <a:p>
            <a:pPr lvl="1"/>
            <a:r>
              <a:rPr lang="nl-NL" dirty="0" smtClean="0"/>
              <a:t>Groepsfoto</a:t>
            </a:r>
          </a:p>
          <a:p>
            <a:pPr lvl="1"/>
            <a:r>
              <a:rPr lang="nl-NL" dirty="0" smtClean="0"/>
              <a:t>Promotiefilmpje voor het studentbedrijf</a:t>
            </a:r>
          </a:p>
          <a:p>
            <a:pPr lvl="2"/>
            <a:endParaRPr lang="nl-NL" dirty="0"/>
          </a:p>
          <a:p>
            <a:r>
              <a:rPr lang="nl-NL" dirty="0" smtClean="0"/>
              <a:t>Productenpagina</a:t>
            </a:r>
          </a:p>
          <a:p>
            <a:pPr lvl="1"/>
            <a:r>
              <a:rPr lang="nl-NL" dirty="0" smtClean="0"/>
              <a:t>Foto van het product</a:t>
            </a:r>
          </a:p>
          <a:p>
            <a:pPr lvl="1"/>
            <a:r>
              <a:rPr lang="nl-NL" dirty="0" smtClean="0"/>
              <a:t>Omschrijving van het product</a:t>
            </a:r>
          </a:p>
          <a:p>
            <a:pPr lvl="1"/>
            <a:r>
              <a:rPr lang="nl-NL" dirty="0" smtClean="0"/>
              <a:t>Optioneel: Productvideo</a:t>
            </a:r>
          </a:p>
          <a:p>
            <a:pPr lvl="2"/>
            <a:endParaRPr lang="nl-NL" dirty="0"/>
          </a:p>
          <a:p>
            <a:r>
              <a:rPr lang="nl-NL" dirty="0" smtClean="0"/>
              <a:t>Aanbieding pagina</a:t>
            </a:r>
          </a:p>
          <a:p>
            <a:pPr lvl="1"/>
            <a:r>
              <a:rPr lang="nl-NL" dirty="0" smtClean="0"/>
              <a:t>Producten van afgelopen jaar</a:t>
            </a:r>
          </a:p>
          <a:p>
            <a:pPr lvl="2"/>
            <a:endParaRPr lang="nl-NL" dirty="0" smtClean="0"/>
          </a:p>
          <a:p>
            <a:pPr lvl="2"/>
            <a:endParaRPr lang="nl-NL" dirty="0" smtClean="0"/>
          </a:p>
          <a:p>
            <a:pPr lvl="2"/>
            <a:endParaRPr lang="nl-NL" dirty="0"/>
          </a:p>
        </p:txBody>
      </p:sp>
    </p:spTree>
    <p:extLst>
      <p:ext uri="{BB962C8B-B14F-4D97-AF65-F5344CB8AC3E}">
        <p14:creationId xmlns:p14="http://schemas.microsoft.com/office/powerpoint/2010/main" val="1166677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zoetermeer">
  <a:themeElements>
    <a:clrScheme name="">
      <a:dk1>
        <a:srgbClr val="080808"/>
      </a:dk1>
      <a:lt1>
        <a:srgbClr val="FFFFFF"/>
      </a:lt1>
      <a:dk2>
        <a:srgbClr val="FF0000"/>
      </a:dk2>
      <a:lt2>
        <a:srgbClr val="C0C0C0"/>
      </a:lt2>
      <a:accent1>
        <a:srgbClr val="808080"/>
      </a:accent1>
      <a:accent2>
        <a:srgbClr val="B2B2B2"/>
      </a:accent2>
      <a:accent3>
        <a:srgbClr val="FFFFFF"/>
      </a:accent3>
      <a:accent4>
        <a:srgbClr val="060606"/>
      </a:accent4>
      <a:accent5>
        <a:srgbClr val="C0C0C0"/>
      </a:accent5>
      <a:accent6>
        <a:srgbClr val="A1A1A1"/>
      </a:accent6>
      <a:hlink>
        <a:srgbClr val="0000FF"/>
      </a:hlink>
      <a:folHlink>
        <a:srgbClr val="0000CC"/>
      </a:folHlink>
    </a:clrScheme>
    <a:fontScheme name="pp-zoetermeer">
      <a:majorFont>
        <a:latin typeface="Univers"/>
        <a:ea typeface=""/>
        <a:cs typeface=""/>
      </a:majorFont>
      <a:minorFont>
        <a:latin typeface="Univer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pp-zoetermeer 1">
        <a:dk1>
          <a:srgbClr val="080808"/>
        </a:dk1>
        <a:lt1>
          <a:srgbClr val="FFFFFF"/>
        </a:lt1>
        <a:dk2>
          <a:srgbClr val="FF0000"/>
        </a:dk2>
        <a:lt2>
          <a:srgbClr val="C0C0C0"/>
        </a:lt2>
        <a:accent1>
          <a:srgbClr val="808080"/>
        </a:accent1>
        <a:accent2>
          <a:srgbClr val="B2B2B2"/>
        </a:accent2>
        <a:accent3>
          <a:srgbClr val="FFFFFF"/>
        </a:accent3>
        <a:accent4>
          <a:srgbClr val="060606"/>
        </a:accent4>
        <a:accent5>
          <a:srgbClr val="C0C0C0"/>
        </a:accent5>
        <a:accent6>
          <a:srgbClr val="A1A1A1"/>
        </a:accent6>
        <a:hlink>
          <a:srgbClr val="969696"/>
        </a:hlink>
        <a:folHlink>
          <a:srgbClr val="2929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A2C5E4D732ECB4F86A91ECD1A21C1F0" ma:contentTypeVersion="11" ma:contentTypeDescription="Een nieuw document maken." ma:contentTypeScope="" ma:versionID="2f4ffcced512d0f481babfd523394d99">
  <xsd:schema xmlns:xsd="http://www.w3.org/2001/XMLSchema" xmlns:xs="http://www.w3.org/2001/XMLSchema" xmlns:p="http://schemas.microsoft.com/office/2006/metadata/properties" xmlns:ns1="http://schemas.microsoft.com/sharepoint/v3" xmlns:ns2="156a601e-7208-4b4d-8d8b-5759a4c06359" targetNamespace="http://schemas.microsoft.com/office/2006/metadata/properties" ma:root="true" ma:fieldsID="b89ad1e2e7864f2b05bcae08221ef8f0" ns1:_="" ns2:_="">
    <xsd:import namespace="http://schemas.microsoft.com/sharepoint/v3"/>
    <xsd:import namespace="156a601e-7208-4b4d-8d8b-5759a4c06359"/>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h891d882ac7f4958ad35ab1fbb3c09d1" minOccurs="0"/>
                <xsd:element ref="ns2:TaxCatchAll" minOccurs="0"/>
                <xsd:element ref="ns2:k6c0eef2582b450886757425771376a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12"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6a601e-7208-4b4d-8d8b-5759a4c06359"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891d882ac7f4958ad35ab1fbb3c09d1" ma:index="14" ma:taxonomy="true" ma:internalName="h891d882ac7f4958ad35ab1fbb3c09d1" ma:taxonomyFieldName="HhsTarget" ma:displayName="Doelgroep (*)" ma:default="" ma:fieldId="{1891d882-ac7f-4958-ad35-ab1fbb3c09d1}" ma:taxonomyMulti="true" ma:sspId="faf19e65-40f7-4eef-b182-2b38d4f2abf1" ma:termSetId="64ac7518-a82c-40a3-95f5-e0cc4807d647"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aa94eac8-8892-4174-aa65-3c4599b32d2b}" ma:internalName="TaxCatchAll" ma:showField="CatchAllData" ma:web="156a601e-7208-4b4d-8d8b-5759a4c06359">
      <xsd:complexType>
        <xsd:complexContent>
          <xsd:extension base="dms:MultiChoiceLookup">
            <xsd:sequence>
              <xsd:element name="Value" type="dms:Lookup" maxOccurs="unbounded" minOccurs="0" nillable="true"/>
            </xsd:sequence>
          </xsd:extension>
        </xsd:complexContent>
      </xsd:complexType>
    </xsd:element>
    <xsd:element name="k6c0eef2582b450886757425771376ac" ma:index="17" nillable="true" ma:taxonomy="true" ma:internalName="k6c0eef2582b450886757425771376ac" ma:taxonomyFieldName="HhsEducation" ma:displayName="Opleiding" ma:readOnly="false" ma:default="449;#Bestuurskunde/Overheidsmanagement Deeltijd|62d2b44e-4066-4e54-bb28-c1859151ca33;#451;#Bestuurskunde/Overheidsmanagement Duaal|2326fdb9-ef45-4036-ad48-f4d1fce2098f;#452;#HBO-Rechten Deeltijd|79bbad7a-2f52-4bc6-ba45-5c504c578ce5;#453;#HBO-Rechten Duaal|0e967a49-5692-451e-8063-64e7e2e359d5;#457;#Integrale Veiligheidskunde Deeltijd|9c9713aa-5bfa-4442-8b55-619ca0e68d5f;#456;#Integrale Veiligheidskunde Duaal|b6d20729-94c8-44e8-b135-d1a51212c310;#721;#LAW Exchange Fulltime|f435e57d-1557-4862-801a-aa7247993d46;#359;#LAW Fulltime|d6dcdd4d-f8de-4763-9be7-d730ea33e9f0;#455;#Management in de zorg Deeltijd|e7ec8605-fa8e-4b19-a9bc-0fcd4ec487ac;#454;#Management in de zorg Duaal|c3203ec7-fab5-403a-8a06-7ac2fbc913ac;#724;#Public Management Exchange Fulltime|2da177dd-3122-4701-899f-914952e0e498;#450;#Public Management Fulltime|8e7e8cf1-8d56-442c-8c87-ab29b35c2e41;#458;#Safety ＆ security Management Studies Fulltime|f17d6f2b-ec5d-4410-868f-c80539a260c7;#714;#Accountancy Exchange Voltijd|73f5db24-4e25-445f-aed5-8c957290ea6e;#38;#Accountancy Voltijd|851e8fff-a527-4c02-a5cc-3b77964b21f8;#380;#Bedrijfseconomie - Associate Degree Deeltijd|792e941b-bb29-4509-be48-fbea35b2e40a;#39;#Bedrijfseconomie Deeltijd|63df8494-3db4-43e2-904c-0a229121e555;#394;#Bedrijfseconomie Voltijd|cc9a0b38-6e2a-47ed-8966-4de4f8a2d949;#743;#Commerciële Economie - Exchange Voltijd|d8667908-ecda-48e9-bc0d-2bbc48ff3653;#505;#Commerciële Economie Deeltijd|1df34d84-665a-4bbe-9800-d3ac44355c3b;#506;#Commerciële Economie Voltijd|267fcada-0230-48ff-9d6e-c235343476bd;#358;#International Business and Management Studies Fulltime|0d75be4e-b74e-4e31-87c2-ba52ac8a82c6;#658;#International Business en Management Studies - Exchange Voltijd|d46bc597-c445-461d-9e5e-74c0dcd4f05b;#397;#International Financial Management and Control Fulltime|5d8167b3-0e6a-4c33-9375-e73b5359d622;#507;#Small Business ＆ Retail Management Voltijd|2fa3ade5-3d10-4e12-a214-ada980152bfb;#752;#Bewegingstechnologie Voltijd|2c97e3a1-fa1c-479a-9943-ab4f3bca3dcd;#446;#Huidtherapie Voltijd|3cdeb92e-7c8a-449e-bc95-bd9586e5851f;#973;#Opleiding tot Leraar Lichamelijke Opvoeding - Exchange Voltijd|8cfa97b7-88e5-457b-9095-0e156a5d2328;#357;#Opleiding tot Leraar Lichamelijke Opvoeding Voltijd|c85d2a0f-6ff2-4023-9d25-0c7dac34037f;#727;#Opleiding tot Verpleegkundige - Exchange Voltijd|87b364b3-b998-40c4-a986-007336b5fb4f;#445;#Opleiding tot Verpleegkundige Deeltijd|41e08cef-c60a-4a9d-b7f7-8109a8be1bb7;#444;#Opleiding tot Verpleegkundige Duaal|84fadf11-e336-4f5a-b75d-020f02c34328;#443;#Opleiding tot Verpleegkundige Voltijd|63b4e354-bb7d-4d52-8c90-d96c797164b0;#496;#Sportmanagement Voltijd|e0bf63d2-c582-432e-b7d2-933202a46cd0;#729;#Voeding ＆ Diëtetiek - Exchange Voltijd|243fec40-96b1-4311-898a-4c5ac90b6b89;#447;#Voeding ＆ Diëtetiek Deeltijd|f9c06b59-b0be-4e30-b334-f224cf7fa189;#448;#Voeding ＆ Diëtetiek Voltijd|0e85df27-4ef5-40d9-a377-e2a3bb09c1ac;#381;#Business IT ＆ Management - Zoetermeer Voltijd|80bb37af-dbfb-46e6-84a1-2c700cee2abb;#382;#Business IT ＆ Management Deeltijd|743a5c4a-846d-4209-9c57-99ef8c4753a4;#383;#Business IT ＆ Management Voltijd|6b47824f-58c0-4492-8bba-e3cfc349bbba;#732;#Communication ＆ Multimedia Design - Exchange Voltijd|4e840724-9837-4306-b0ac-bdee2f6ff6e4;#384;#Communication and Multimedia Design Voltijd|8e21df70-63b1-4098-a594-b1c8fa553533;#2023;#HBO-ICT deeltijd|8d5d76a7-ef24-479e-ae08-67b151f2a881;#2018;#HBO-ICT Delft voltijd|1ce7fcfa-b08f-43ef-b1af-78ab28d7eff5;#2007;#HBO-ICT voltijd|b26d28d2-edd9-4721-a2ab-c7dd9949fae5;#2019;#HBO-ICT Zoetermeer voltijd|53e2d5eb-87eb-475a-b988-31a4ca790f3b;#755;#Human Technology Voltijd|bc3a7dc7-489e-47f3-aac1-9e9326a76ba7;#389;#Informatica - Zoetermeer Voltijd|03f910b2-63a1-452b-8c36-76981994570a;#387;#Informatica Deeltijd|87f034a9-674e-4607-b67d-6c289d21f0e9;#388;#Informatica Voltijd|5ab70601-bbd9-42c0-9bf9-f80e100ed9a5;#385;#Informatiedienstverlening en -management Deeltijd|9b0aaffb-1ad2-4fc6-9d5f-30ebe84a6d28;#386;#Informatiedienstverlening en -management Voltijd|28197a6f-5f37-41ba-9979-345978d35c28;#390;#Information Security Management Voltijd|7b87fa48-7b30-46cc-a6dd-5f85c1c648a8;#393;#Technische Informatica - Delft Voltijd|1fba6a6b-8fca-4133-ab2f-5e567664f121;#392;#Technische Informatica - Den Haag Deeltijd|714f8cee-7641-436b-8741-6d14ba3e37fa;#391;#Technische Informatica - Den Haag Voltijd|a2f09e1f-085f-47ab-8cb2-7269d7215837;#493;#Bedrijfskunde MER Deeltijd|3d4a14c3-438b-4e98-aaa7-2ef82b93f5a0;#741;#Bedrijfskunde MER -Exchange Voltijd|05d84147-6a0e-44d7-8217-01b02689027b;#492;#Bedrijfskunde MER Voltijd|5e96948b-1ea7-4439-843d-681f0b0031b8;#399;#Communicatie Deeltijd|b519bac5-98aa-4ac7-87ba-39e898288950;#361;#Communicatie Voltijd|dd134e92-c311-4827-bec2-e1dd5fbf6aab;#725;#European Studies - Exchange Voltijd|cf26ed13-14a0-4e17-ac5a-62126b26a20e;#398;#European Studies Fulltime|5cfba97f-81f6-4434-9b83-95f70acfc56b;#396;#European Studies Voltijd|3e978971-14fa-483a-a841-d1ee9e1cf432;#442;#Facility Management - Associate Degree Deeltijd|910a501f-d4b6-4eb2-9523-e6ba1a26c5c7;#726;#Facility Management - Exchange Voltijd|f3e07cf6-01d4-4a3e-ac6a-2422c50baf72;#441;#Facility Management Deeltijd|d7102010-677f-42b6-b608-29ff0f3ab9ef;#440;#Facility Management Voltijd|3a8442aa-2452-4de0-9ffa-394976a2050b;#742;#Human Resource Management - Exchange Voltijd|dc45ef5c-0920-4da6-9f86-e40dbce247d0;#491;#Human Resource Management Deeltijd|08275f6b-60a2-4a68-a08a-76d823c627d6;#481;#Human Resource Management Voltijd|d6439b6a-1d03-44a3-8864-76c4397dedf4;#395;#International Communication Management Fulltime|f8d63056-8bd4-4668-be9b-1fbb87d29d8d;#349;#Culturele en Maatschappelijke Vorming Voltijd|06421950-f7c7-491c-935e-0a96e0954ae4;#748;#Maatschappelijk Werk ＆ Dienstverlening - Exchange Voltijd|935350f3-0549-4d53-ac51-9e638d1b6afc;#497;#Maatschappelijk Werk ＆ Dienstverlening Deeltijd|fde1072d-18d1-48a1-be11-69bc00920d41;#498;#Maatschappelijk Werk ＆ Dienstverlening Voltijd|c2b2e5ec-6efd-409c-a4df-d291806fe715;#634;#Opleiding tot Leraar Basisonderwijs - Exchange Voltijd|f2661760-633b-4ec5-af02-cccc526632fb;#504;#Opleiding tot Leraar Basisonderwijs Deeltijd|8e5cf05c-f201-4fe2-b04a-5160b7200181;#503;#Opleiding tot Leraar Basisonderwijs Voltijd|20364ae6-d13c-4283-8f65-9773ab4c086a;#499;#Pedagogiek Voltijd|07216b7e-0f5e-4547-b94d-2acc22ffb080;#750;#Sociaal Pedagogische Hulpverlening - Exchange Voltijd|7ff5bb48-5969-4016-8cc3-de5b17f75e11;#500;#Sociaal Pedagogische Hulpverlening Deeltijd|00c56e5b-3fd2-40dc-bf07-9a8d16209476;#501;#Sociaal Pedagogische Hulpverlening Duaal|d0fc9502-d177-49e1-b626-dac1645a901f;#502;#Sociaal Pedagogische Hulpverlening Voltijd|a5677438-ff87-43fe-82f5-be2b9d00ab3b;#368;#Bedrijfswiskunde - Exchange Voltijd|62dd10c2-d6db-4b44-bfdf-972ad4ea99da;#36;#Bedrijfswiskunde Voltijd|ca92602b-e458-4a53-ba58-4ba6faf25aa3;#757;#Bouwkunde Voltijd|2e53c931-739c-4ad7-8e32-6fbdf806e027;#754;#Civiele Techniek Voltijd|8e9a003b-899d-491d-a222-be57dfa576fd;#759;#Climate ＆ Management Voltijd|45d39bf5-1585-4842-97c4-75376cabea62;#753;#Commercieel Ingenieur Voltijd|6ccde311-d336-420b-92a5-bec451c6bea8;#370;#Elektrotechniek - Exchange Voltijd|8d7ef887-98f9-4005-9886-c98b8f970276;#41;#Elektrotechniek Duaal|49d3f013-1310-4b05-af1d-888be799265a;#42;#Elektrotechniek Voltijd|f89e073d-027d-4d30-b6ea-f99668b0654f;#701;#Industrial Design Engineering Fulltime|4e762e21-39aa-436e-bef6-6f133b168d06;#974;#Industrieel Product Ontwerpen - Exchange Voltijd|afd7b11d-8bb6-47e7-a2f8-1e4b836f6c26;#756;#Industrieel Product Ontwerpen Voltijd|4031b0e2-0b6d-4dea-ba5a-741786add204;#44;#Mechatronica Voltijd|1d289b60-6281-4a2f-9573-469db47af4d7;#975;#Process ＆ Food Technology Exchange Fulltime|8a3f627d-94bd-431e-ac75-26746014bb55;#758;#Process ＆ Food Technology Fulltime|d8367afe-20ba-4026-9ff0-2fbebd82e212;#49;#Projectleider Techniek - Associate Degree Duaal|c106b6f0-5dc4-4e41-89c7-096e18742db8;#45;#Technische Bedrijfskunde Voltijd|3e075d47-942e-4357-a715-e8a6801b0154;#356;#Technische Natuurkunde Voltijd|d6e767d8-3ce4-4464-bbf6-234bd4995ba3;#47;#Werktuigbouwkunde Duaal|b18e741d-7db2-422b-992a-5ca6257cb6b7;#46;#Werktuigbouwkunde Voltijd|fb94443c-5da4-430a-8b53-73b8cc344638" ma:fieldId="{46c0eef2-582b-4508-8675-7425771376ac}" ma:taxonomyMulti="true" ma:sspId="faf19e65-40f7-4eef-b182-2b38d4f2abf1" ma:termSetId="98911c7c-5d19-47f3-a55a-83c1ac433bb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56a601e-7208-4b4d-8d8b-5759a4c06359">RDKWE32NWJ6S-105-226</_dlc_DocId>
    <_dlc_DocIdUrl xmlns="156a601e-7208-4b4d-8d8b-5759a4c06359">
      <Url>https://intranet.hhs.nl/nl/serviceplein/_layouts/15/DocIdRedir.aspx?ID=RDKWE32NWJ6S-105-226</Url>
      <Description>RDKWE32NWJ6S-105-226</Description>
    </_dlc_DocIdUrl>
    <h891d882ac7f4958ad35ab1fbb3c09d1 xmlns="156a601e-7208-4b4d-8d8b-5759a4c06359">
      <Terms xmlns="http://schemas.microsoft.com/office/infopath/2007/PartnerControls">
        <TermInfo xmlns="http://schemas.microsoft.com/office/infopath/2007/PartnerControls">
          <TermName xmlns="http://schemas.microsoft.com/office/infopath/2007/PartnerControls">Medewerker</TermName>
          <TermId xmlns="http://schemas.microsoft.com/office/infopath/2007/PartnerControls">b4966bbf-12ec-4d4f-9f76-5f68a58e4d09</TermId>
        </TermInfo>
      </Terms>
    </h891d882ac7f4958ad35ab1fbb3c09d1>
    <TaxCatchAll xmlns="156a601e-7208-4b4d-8d8b-5759a4c06359">
      <Value>2</Value>
    </TaxCatchAll>
    <k6c0eef2582b450886757425771376ac xmlns="156a601e-7208-4b4d-8d8b-5759a4c06359">
      <Terms xmlns="http://schemas.microsoft.com/office/infopath/2007/PartnerControls"/>
    </k6c0eef2582b450886757425771376ac>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418A17-B638-4247-A81F-FBAE334B6390}">
  <ds:schemaRefs>
    <ds:schemaRef ds:uri="http://schemas.microsoft.com/sharepoint/events"/>
  </ds:schemaRefs>
</ds:datastoreItem>
</file>

<file path=customXml/itemProps2.xml><?xml version="1.0" encoding="utf-8"?>
<ds:datastoreItem xmlns:ds="http://schemas.openxmlformats.org/officeDocument/2006/customXml" ds:itemID="{9520DFAC-6181-4636-9685-6F239A517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6a601e-7208-4b4d-8d8b-5759a4c063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FA4000-984A-45F4-8A0A-1F2D8C058F31}">
  <ds:schemaRefs>
    <ds:schemaRef ds:uri="http://schemas.microsoft.com/office/2006/documentManagement/types"/>
    <ds:schemaRef ds:uri="156a601e-7208-4b4d-8d8b-5759a4c06359"/>
    <ds:schemaRef ds:uri="http://schemas.microsoft.com/office/2006/metadata/properties"/>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sharepoint/v3"/>
  </ds:schemaRefs>
</ds:datastoreItem>
</file>

<file path=customXml/itemProps4.xml><?xml version="1.0" encoding="utf-8"?>
<ds:datastoreItem xmlns:ds="http://schemas.openxmlformats.org/officeDocument/2006/customXml" ds:itemID="{F76D2AB1-F990-403F-8731-61023A83C5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798</TotalTime>
  <Words>1223</Words>
  <Application>Microsoft Office PowerPoint</Application>
  <PresentationFormat>Diavoorstelling (4:3)</PresentationFormat>
  <Paragraphs>253</Paragraphs>
  <Slides>30</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ＭＳ Ｐゴシック</vt:lpstr>
      <vt:lpstr>Arial</vt:lpstr>
      <vt:lpstr>DINMittelschrift</vt:lpstr>
      <vt:lpstr>Times New Roman</vt:lpstr>
      <vt:lpstr>Univers</vt:lpstr>
      <vt:lpstr>Wingdings</vt:lpstr>
      <vt:lpstr>pp-zoetermeer</vt:lpstr>
      <vt:lpstr>Het Haagsstudentbedrijf</vt:lpstr>
      <vt:lpstr>Martijn Borsje</vt:lpstr>
      <vt:lpstr>Leidraad</vt:lpstr>
      <vt:lpstr>Wat is het Project: “Het Haags studentbedrijf”</vt:lpstr>
      <vt:lpstr>Veranderingen binnen Project</vt:lpstr>
      <vt:lpstr>Uitdagingen</vt:lpstr>
      <vt:lpstr>Webshop vanuit de opleiding</vt:lpstr>
      <vt:lpstr>Webwinkelsoftware: myshop</vt:lpstr>
      <vt:lpstr>Van idee tot realisatie: Opstellen bouwplan</vt:lpstr>
      <vt:lpstr>Van idee tot realisatie: Externe contacten zoeken</vt:lpstr>
      <vt:lpstr>Van idee tot realisatie: Het resultaat</vt:lpstr>
      <vt:lpstr>Van idee tot realisatie: Het resultaat</vt:lpstr>
      <vt:lpstr>Van idee tot realisatie: Het resultaat</vt:lpstr>
      <vt:lpstr>PowerPoint-presentatie</vt:lpstr>
      <vt:lpstr>PowerPoint-presentatie</vt:lpstr>
      <vt:lpstr>Hoe de praktijk toch weer anders bleek te zijn…</vt:lpstr>
      <vt:lpstr>PowerPoint-presentatie</vt:lpstr>
      <vt:lpstr>PowerPoint-presentatie</vt:lpstr>
      <vt:lpstr>PowerPoint-presentatie</vt:lpstr>
      <vt:lpstr>Lessons learned…</vt:lpstr>
      <vt:lpstr>Lessons learned…</vt:lpstr>
      <vt:lpstr>En verder…</vt:lpstr>
      <vt:lpstr>Trainingen bij andere scholen</vt:lpstr>
      <vt:lpstr>Verdere samenwerking met Stichting Jonge Honden</vt:lpstr>
      <vt:lpstr>Verdere samenwerking met Stichting Jonge Honden</vt:lpstr>
      <vt:lpstr>Vragen</vt:lpstr>
      <vt:lpstr>Gegevens:</vt:lpstr>
      <vt:lpstr>Referenties</vt:lpstr>
      <vt:lpstr>Drie daagse cursus Online Marketing</vt:lpstr>
      <vt:lpstr>Drie daagse cursus Online Marketing</vt:lpstr>
    </vt:vector>
  </TitlesOfParts>
  <Company>Swis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HHS Corporate 03-15</dc:title>
  <dc:creator>Rogier</dc:creator>
  <cp:lastModifiedBy>Martijn Pakkert</cp:lastModifiedBy>
  <cp:revision>69</cp:revision>
  <cp:lastPrinted>2018-01-14T21:53:53Z</cp:lastPrinted>
  <dcterms:created xsi:type="dcterms:W3CDTF">2006-10-04T12:01:20Z</dcterms:created>
  <dcterms:modified xsi:type="dcterms:W3CDTF">2018-01-17T18:02:48Z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0x0101003A2C5E4D732ECB4F86A91ECD1A21C1F0</vt:lpwstr>
  </property>
  <property fmtid="{D5CDD505-2E9C-101B-9397-08002B2CF9AE}" pid="3" name="_dlc_DocIdItemGuid">
    <vt:lpwstr>2d314b81-9e93-4c71-93d6-84fb1f72a921</vt:lpwstr>
  </property>
  <property fmtid="{D5CDD505-2E9C-101B-9397-08002B2CF9AE}" pid="4" name="HhsEducation">
    <vt:lpwstr/>
  </property>
  <property fmtid="{D5CDD505-2E9C-101B-9397-08002B2CF9AE}" pid="5" name="HhsTarget">
    <vt:lpwstr>2;#Medewerker|b4966bbf-12ec-4d4f-9f76-5f68a58e4d09</vt:lpwstr>
  </property>
</Properties>
</file>