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8" r:id="rId3"/>
    <p:sldId id="271" r:id="rId4"/>
    <p:sldId id="259" r:id="rId5"/>
    <p:sldId id="260" r:id="rId6"/>
    <p:sldId id="273" r:id="rId7"/>
    <p:sldId id="272" r:id="rId8"/>
    <p:sldId id="262" r:id="rId9"/>
    <p:sldId id="261" r:id="rId10"/>
    <p:sldId id="263" r:id="rId11"/>
    <p:sldId id="265" r:id="rId12"/>
  </p:sldIdLst>
  <p:sldSz cx="12192000" cy="6858000"/>
  <p:notesSz cx="6858000" cy="9144000"/>
  <p:defaultTextStyle>
    <a:defPPr rtl="0"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89911" autoAdjust="0"/>
  </p:normalViewPr>
  <p:slideViewPr>
    <p:cSldViewPr snapToGrid="0">
      <p:cViewPr varScale="1">
        <p:scale>
          <a:sx n="71" d="100"/>
          <a:sy n="71" d="100"/>
        </p:scale>
        <p:origin x="444" y="40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2" d="100"/>
          <a:sy n="72" d="100"/>
        </p:scale>
        <p:origin x="41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28C9DC8-80D0-440C-B6DF-03CD5BC1BD7F}" type="datetime1">
              <a:rPr lang="nl-NL" smtClean="0"/>
              <a:t>18-1-2018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4E3010B-743B-4BB7-83BC-C455CF22D628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 dirty="0"/>
              <a:t>Klik om de tekststijlen van het model te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32674CE4-FBD8-4481-AEFB-CA53E599A745}" type="slidenum">
              <a:rPr lang="nl-NL" smtClean="0"/>
              <a:t>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800B302-F4DC-4547-9C74-CF794137D166}" type="slidenum">
              <a:rPr lang="nl-NL" smtClean="0"/>
              <a:t>10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086555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nl-NL" smtClean="0"/>
              <a:t>11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8436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Het nu van de presentatie voor het publiek: Volwassen cursisten zijn meer geïnteresseerd in een onderwerp als ze weten waarom het belangrijk voor hen is en op welke manier.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Het kennisniveau van de presentator over het onderwerp: Vermeld kort uw referenties in dit gebied of leg uit waarom de deelnemers naar u moeten luisteren.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Het nu van de presentatie voor het publiek: Volwassen cursisten zijn meer geïnteresseerd in een onderwerp als ze weten waarom het belangrijk voor hen is en op welke manier.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Het kennisniveau van de presentator over het onderwerp: Vermeld kort uw referenties in dit gebied of leg uit waarom de deelnemers naar u moeten luisteren.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773266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nl-NL" dirty="0"/>
              <a:t>De lesomschrijvingen moeten kort zijn.</a:t>
            </a:r>
          </a:p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4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5871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nl-NL" b="1" dirty="0"/>
              <a:t>Voorbeelden van doelstellingen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nl-NL" dirty="0"/>
              <a:t>Aan het eind van de les bent u in staat: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op te slaan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verplaatsen naar verschillende locaties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delen op de webserver van het team.</a:t>
            </a:r>
          </a:p>
          <a:p>
            <a:pPr rtl="0"/>
            <a:endParaRPr lang="nl-NL" dirty="0"/>
          </a:p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694413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nl-NL" b="1" dirty="0"/>
              <a:t>Voorbeelden van doelstellingen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nl-NL" dirty="0"/>
              <a:t>Aan het eind van de les bent u in staat: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op te slaan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verplaatsen naar verschillende locaties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delen op de webserver van het team.</a:t>
            </a:r>
          </a:p>
          <a:p>
            <a:pPr rtl="0"/>
            <a:endParaRPr lang="nl-NL" dirty="0"/>
          </a:p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92106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nl-NL" b="1" dirty="0"/>
              <a:t>Voorbeelden van doelstellingen</a:t>
            </a:r>
          </a:p>
          <a:p>
            <a:pPr marL="0" indent="0" rtl="0">
              <a:buFont typeface="Arial" panose="020B0604020202020204" pitchFamily="34" charset="0"/>
              <a:buNone/>
            </a:pPr>
            <a:r>
              <a:rPr lang="nl-NL" dirty="0"/>
              <a:t>Aan het eind van de les bent u in staat: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op te slaan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verplaatsen naar verschillende locaties op de webserver van het team.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nl-NL" dirty="0"/>
              <a:t>Bestanden te delen op de webserver van het team.</a:t>
            </a:r>
          </a:p>
          <a:p>
            <a:pPr rtl="0"/>
            <a:endParaRPr lang="nl-NL" dirty="0"/>
          </a:p>
          <a:p>
            <a:pPr rtl="0"/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F2FD335-6D8E-486A-8F5F-DFC7325903FF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4360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181836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32674CE4-FBD8-4481-AEFB-CA53E599A745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5500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hoek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3" name="Rechthoek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4" name="Rechthoek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5" name="Rechthoek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6" name="Rechthoek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7" name="Rechthoek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 useBgFill="1">
        <p:nvSpPr>
          <p:cNvPr id="30" name="Afgeronde rechthoek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 useBgFill="1">
        <p:nvSpPr>
          <p:cNvPr id="31" name="Afgeronde rechthoek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7" name="Rechthoek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10" name="Rechthoek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11" name="Rechthoek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9" name="Subtitel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nl-NL" noProof="0"/>
              <a:t>Klik om de ondertitelstijl van het model te bewerken</a:t>
            </a:r>
            <a:endParaRPr lang="nl-NL" noProof="0" dirty="0"/>
          </a:p>
        </p:txBody>
      </p:sp>
      <p:sp>
        <p:nvSpPr>
          <p:cNvPr id="17" name="Tijdelijke aanduiding voor voettekst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28" name="Tijdelijke aanduiding voor datum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50C1F332-881C-4CBA-AD90-EEDF0B4BF7DA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29" name="Tijdelijke aanduiding voor dianumm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9F24579-2DC7-4740-BB66-C7F570AA21D7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nl-NL" noProof="0" dirty="0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nl-NL" noProof="0" dirty="0"/>
              <a:t>Klik om de tekststijlen van het model te bewerken</a:t>
            </a:r>
          </a:p>
          <a:p>
            <a:pPr lvl="1" rtl="0" eaLnBrk="1" latinLnBrk="0" hangingPunct="1"/>
            <a:r>
              <a:rPr lang="nl-NL" noProof="0" dirty="0"/>
              <a:t>Tweede niveau</a:t>
            </a:r>
          </a:p>
          <a:p>
            <a:pPr lvl="2" rtl="0" eaLnBrk="1" latinLnBrk="0" hangingPunct="1"/>
            <a:r>
              <a:rPr lang="nl-NL" noProof="0" dirty="0"/>
              <a:t>Derde niveau</a:t>
            </a:r>
          </a:p>
          <a:p>
            <a:pPr lvl="3" rtl="0" eaLnBrk="1" latinLnBrk="0" hangingPunct="1"/>
            <a:r>
              <a:rPr lang="nl-NL" noProof="0" dirty="0"/>
              <a:t>Vierde niveau</a:t>
            </a:r>
          </a:p>
          <a:p>
            <a:pPr lvl="4" rtl="0" eaLnBrk="1" latinLnBrk="0" hangingPunct="1"/>
            <a:r>
              <a:rPr lang="nl-NL" noProof="0" dirty="0"/>
              <a:t>Vijfde niveau</a:t>
            </a:r>
            <a:endParaRPr kumimoji="0"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B5E7DD-667D-4A23-9A2F-48BA945A9952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8ABC626-466B-4691-A422-291075234BB7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kumimoji="0"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8B9AA8D-7864-4226-8994-630C0BB2D7D9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46F41A-2D0F-4BBB-AF38-59959C791A62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28" name="Tijdelijke aanduiding voor voetteks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26" name="Tijdelijke aanduiding voo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03C9DA2-3351-41E7-B6F6-4417A9EA5B24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fld id="{39BFF286-C203-463D-8D94-A3E2D5ACB562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3082B6-86B0-4DE1-8E01-65A27FB45F7A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nl-NL" noProof="0" dirty="0"/>
              <a:t>Titelstijl van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  <a:p>
            <a:pPr lvl="1" rtl="0" eaLnBrk="1" latinLnBrk="0" hangingPunct="1"/>
            <a:r>
              <a:rPr lang="nl-NL" noProof="0"/>
              <a:t>Tweede niveau</a:t>
            </a:r>
          </a:p>
          <a:p>
            <a:pPr lvl="2" rtl="0" eaLnBrk="1" latinLnBrk="0" hangingPunct="1"/>
            <a:r>
              <a:rPr lang="nl-NL" noProof="0"/>
              <a:t>Derde niveau</a:t>
            </a:r>
          </a:p>
          <a:p>
            <a:pPr lvl="3" rtl="0" eaLnBrk="1" latinLnBrk="0" hangingPunct="1"/>
            <a:r>
              <a:rPr lang="nl-NL" noProof="0"/>
              <a:t>Vierde niveau</a:t>
            </a:r>
          </a:p>
          <a:p>
            <a:pPr lvl="4" rtl="0" eaLnBrk="1" latinLnBrk="0" hangingPunct="1"/>
            <a:r>
              <a:rPr lang="nl-NL" noProof="0"/>
              <a:t>Vijfde niveau</a:t>
            </a:r>
            <a:endParaRPr kumimoji="0" lang="nl-NL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1586CB-974F-4A82-A297-BC5524B24357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nl-NL" noProof="0"/>
              <a:t>Klik om de stijl te bewerken</a:t>
            </a:r>
            <a:endParaRPr lang="nl-NL" noProof="0" dirty="0"/>
          </a:p>
        </p:txBody>
      </p:sp>
      <p:sp>
        <p:nvSpPr>
          <p:cNvPr id="3" name="Tijdelijke aanduiding voor afbeelding 2" descr="Een lege tijdelijke aanduiding om een afbeelding toe te voegen. Klik op de tijdelijke aanduiding en selecteer de afbeelding die u wilt toevoegen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nl-NL" noProof="0"/>
              <a:t>Klik op het pictogram als u een afbeelding wilt toevoegen</a:t>
            </a:r>
            <a:endParaRPr kumimoji="0" lang="nl-NL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nl-NL" noProof="0"/>
              <a:t>Tekststijl van het model bewerken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0AD16C-5FCB-4BEF-B14C-25099D4DC916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hthoek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9" name="Rechthoek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0" name="Rechthoek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1" name="Rechthoek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2" name="Rechthoek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 useBgFill="1">
        <p:nvSpPr>
          <p:cNvPr id="33" name="Afgeronde rechthoek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 useBgFill="1">
        <p:nvSpPr>
          <p:cNvPr id="34" name="Afgeronde rechthoek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5" name="Rechthoek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6" name="Rechthoek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7" name="Rechthoek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8" name="Rechthoek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39" name="Rechthoek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40" name="Rechthoek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nl-NL" sz="1800" noProof="0" dirty="0"/>
          </a:p>
        </p:txBody>
      </p:sp>
      <p:sp>
        <p:nvSpPr>
          <p:cNvPr id="22" name="Tijdelijke aanduiding voor titel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nl-NL" noProof="0" dirty="0"/>
              <a:t>Klik om de titelstijl van het model te bewerken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nl-NL" noProof="0" dirty="0"/>
              <a:t>Tekststijlen van het model bewerken</a:t>
            </a:r>
          </a:p>
          <a:p>
            <a:pPr lvl="1" rtl="0"/>
            <a:r>
              <a:rPr lang="nl-NL" noProof="0" dirty="0"/>
              <a:t>Tweede niveau</a:t>
            </a:r>
          </a:p>
          <a:p>
            <a:pPr lvl="2" rtl="0"/>
            <a:r>
              <a:rPr lang="nl-NL" noProof="0" dirty="0"/>
              <a:t>Derde niveau</a:t>
            </a:r>
          </a:p>
          <a:p>
            <a:pPr lvl="3" rtl="0"/>
            <a:r>
              <a:rPr lang="nl-NL" noProof="0" dirty="0"/>
              <a:t>Vierde niveau</a:t>
            </a:r>
          </a:p>
          <a:p>
            <a:pPr lvl="4" rtl="0"/>
            <a:r>
              <a:rPr lang="nl-NL" noProof="0" dirty="0"/>
              <a:t>Vijfde niveau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nl-NL" noProof="0" dirty="0"/>
              <a:t>Een voettekst toevoegen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fld id="{714A83D9-DA8C-4F90-9F2A-2DA41120B4AD}" type="datetime1">
              <a:rPr lang="nl-NL" noProof="0" smtClean="0"/>
              <a:t>18-1-2018</a:t>
            </a:fld>
            <a:endParaRPr lang="nl-NL" noProof="0" dirty="0"/>
          </a:p>
        </p:txBody>
      </p:sp>
      <p:sp>
        <p:nvSpPr>
          <p:cNvPr id="23" name="Tijdelijke aanduiding voor dianumm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nl-NL" noProof="0" smtClean="0"/>
              <a:t>‹nr.›</a:t>
            </a:fld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tiff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tif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tiff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tif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tiff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tiff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tif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60466" y="2751513"/>
            <a:ext cx="11277600" cy="874765"/>
          </a:xfrm>
        </p:spPr>
        <p:txBody>
          <a:bodyPr rtlCol="0"/>
          <a:lstStyle/>
          <a:p>
            <a:r>
              <a:rPr lang="nl-NL" b="1" dirty="0"/>
              <a:t>VECON BUSINESS SCHOOL in het profiel E&amp;O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nl-NL" b="1" dirty="0"/>
          </a:p>
          <a:p>
            <a:pPr rtl="0"/>
            <a:r>
              <a:rPr lang="nl-NL" b="1" dirty="0"/>
              <a:t>Martin Mink</a:t>
            </a:r>
          </a:p>
          <a:p>
            <a:pPr rtl="0"/>
            <a:r>
              <a:rPr lang="nl-NL" b="1" i="1" dirty="0"/>
              <a:t>Hondsrug College (Emmen)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1028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Doelstellingen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Ondernemen is meer!</a:t>
            </a:r>
          </a:p>
          <a:p>
            <a:pPr rtl="0"/>
            <a:r>
              <a:rPr lang="nl-NL" dirty="0"/>
              <a:t>Goed beeld van de sector</a:t>
            </a:r>
          </a:p>
          <a:p>
            <a:pPr rtl="0"/>
            <a:r>
              <a:rPr lang="nl-NL" dirty="0"/>
              <a:t>Zelfvertrouwen ontwikkelen</a:t>
            </a:r>
          </a:p>
          <a:p>
            <a:pPr rtl="0"/>
            <a:r>
              <a:rPr lang="nl-NL" dirty="0"/>
              <a:t>Leren door doen</a:t>
            </a:r>
          </a:p>
          <a:p>
            <a:pPr rtl="0"/>
            <a:r>
              <a:rPr lang="nl-NL" dirty="0"/>
              <a:t>Erkenning</a:t>
            </a:r>
          </a:p>
          <a:p>
            <a:pPr rtl="0"/>
            <a:r>
              <a:rPr lang="nl-NL" dirty="0"/>
              <a:t>Meerwaarde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6000" y="1965960"/>
            <a:ext cx="4108174" cy="2937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08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Tot slot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Klaar</a:t>
            </a:r>
            <a:r>
              <a:rPr lang="mr-IN" dirty="0"/>
              <a:t>…</a:t>
            </a:r>
            <a:endParaRPr lang="nl-NL" dirty="0"/>
          </a:p>
          <a:p>
            <a:pPr rtl="0"/>
            <a:r>
              <a:rPr lang="nl-NL" dirty="0"/>
              <a:t>Meedenken</a:t>
            </a:r>
          </a:p>
          <a:p>
            <a:pPr rtl="0"/>
            <a:r>
              <a:rPr lang="nl-NL" dirty="0"/>
              <a:t>Vragen?</a:t>
            </a:r>
          </a:p>
          <a:p>
            <a:pPr rtl="0"/>
            <a:endParaRPr lang="nl-NL" dirty="0"/>
          </a:p>
          <a:p>
            <a:pPr lvl="1"/>
            <a:r>
              <a:rPr lang="nl-NL" b="1" dirty="0">
                <a:solidFill>
                  <a:schemeClr val="tx1"/>
                </a:solidFill>
              </a:rPr>
              <a:t>mj.mink@hondsrugcollege.nl</a:t>
            </a:r>
          </a:p>
          <a:p>
            <a:pPr rtl="0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1141315">
            <a:off x="6595986" y="1840896"/>
            <a:ext cx="2730787" cy="38572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22598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Welkom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Martin Mink</a:t>
            </a:r>
          </a:p>
          <a:p>
            <a:pPr rtl="0"/>
            <a:r>
              <a:rPr lang="nl-NL" dirty="0"/>
              <a:t>Docent Hondsrug College</a:t>
            </a:r>
          </a:p>
          <a:p>
            <a:pPr rtl="0"/>
            <a:r>
              <a:rPr lang="nl-NL" dirty="0"/>
              <a:t>Bestuur VBS</a:t>
            </a:r>
          </a:p>
          <a:p>
            <a:r>
              <a:rPr lang="nl-NL" dirty="0"/>
              <a:t>Platform Economie &amp; Ondernemen</a:t>
            </a:r>
          </a:p>
          <a:p>
            <a:pPr rtl="0"/>
            <a:endParaRPr lang="nl-NL" dirty="0"/>
          </a:p>
          <a:p>
            <a:pPr rtl="0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 err="1"/>
              <a:t>Vakcollege</a:t>
            </a:r>
            <a:r>
              <a:rPr lang="nl-NL" dirty="0"/>
              <a:t> Economie &amp; Ondernemen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Landelijk platform</a:t>
            </a:r>
          </a:p>
          <a:p>
            <a:pPr rtl="0"/>
            <a:r>
              <a:rPr lang="nl-NL" dirty="0" err="1"/>
              <a:t>Schoolbreed</a:t>
            </a:r>
            <a:r>
              <a:rPr lang="nl-NL" dirty="0"/>
              <a:t> in 2012</a:t>
            </a:r>
          </a:p>
          <a:p>
            <a:pPr rtl="0"/>
            <a:r>
              <a:rPr lang="nl-NL" dirty="0"/>
              <a:t>Klas 1 t/m 4 BB &amp; KB</a:t>
            </a:r>
          </a:p>
          <a:p>
            <a:pPr rtl="0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5847" y="2249424"/>
            <a:ext cx="4917109" cy="138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96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Opbouw </a:t>
            </a:r>
            <a:r>
              <a:rPr lang="nl-NL" dirty="0" err="1"/>
              <a:t>vakcollege</a:t>
            </a:r>
            <a:r>
              <a:rPr lang="nl-NL" dirty="0"/>
              <a:t> E&amp;O</a:t>
            </a:r>
          </a:p>
        </p:txBody>
      </p:sp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0" y="2166730"/>
            <a:ext cx="10972800" cy="4325112"/>
          </a:xfrm>
        </p:spPr>
        <p:txBody>
          <a:bodyPr rtlCol="0"/>
          <a:lstStyle/>
          <a:p>
            <a:pPr rtl="0"/>
            <a:r>
              <a:rPr lang="nl-NL" dirty="0"/>
              <a:t>Leerjaar 1</a:t>
            </a:r>
          </a:p>
          <a:p>
            <a:pPr lvl="1" rtl="0"/>
            <a:r>
              <a:rPr lang="nl-NL" dirty="0"/>
              <a:t>Oriëntatie</a:t>
            </a:r>
          </a:p>
          <a:p>
            <a:pPr rtl="0"/>
            <a:r>
              <a:rPr lang="nl-NL" dirty="0"/>
              <a:t>Leerjaar 2</a:t>
            </a:r>
          </a:p>
          <a:p>
            <a:pPr lvl="1"/>
            <a:r>
              <a:rPr lang="nl-NL" dirty="0"/>
              <a:t>Leerling zit op zijn plek. Begin KD ondernemen</a:t>
            </a:r>
          </a:p>
          <a:p>
            <a:pPr rtl="0"/>
            <a:r>
              <a:rPr lang="nl-NL" dirty="0"/>
              <a:t>Leerjaar 3</a:t>
            </a:r>
          </a:p>
          <a:p>
            <a:pPr lvl="1"/>
            <a:r>
              <a:rPr lang="nl-NL" dirty="0"/>
              <a:t>Profieldelen + afronden KD ondernemen</a:t>
            </a:r>
          </a:p>
          <a:p>
            <a:pPr rtl="0"/>
            <a:r>
              <a:rPr lang="nl-NL" dirty="0"/>
              <a:t>Leerjaar 4</a:t>
            </a:r>
          </a:p>
          <a:p>
            <a:pPr lvl="1"/>
            <a:r>
              <a:rPr lang="nl-NL" dirty="0"/>
              <a:t>Overige 3 keuzedelen + CSPE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8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Leerjaar 1 Oriëntatie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Leerlingen maken een keuze</a:t>
            </a:r>
          </a:p>
          <a:p>
            <a:pPr rtl="0"/>
            <a:r>
              <a:rPr lang="nl-NL" dirty="0"/>
              <a:t>Kennismaken met de sector</a:t>
            </a:r>
          </a:p>
          <a:p>
            <a:pPr rtl="0"/>
            <a:r>
              <a:rPr lang="nl-NL" dirty="0"/>
              <a:t>Mogelijkheid tot rouleren</a:t>
            </a:r>
          </a:p>
          <a:p>
            <a:pPr rtl="0"/>
            <a:r>
              <a:rPr lang="nl-NL"/>
              <a:t>Kleine klas onderbouw</a:t>
            </a:r>
            <a:endParaRPr lang="nl-NL" dirty="0"/>
          </a:p>
          <a:p>
            <a:pPr lvl="1"/>
            <a:r>
              <a:rPr lang="nl-NL" dirty="0"/>
              <a:t>Ideeën?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85252" y="3483977"/>
            <a:ext cx="5221357" cy="309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Leerjaar 2 (ondernemen)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09600" y="2209800"/>
            <a:ext cx="10972800" cy="4325112"/>
          </a:xfrm>
        </p:spPr>
        <p:txBody>
          <a:bodyPr rtlCol="0"/>
          <a:lstStyle/>
          <a:p>
            <a:pPr rtl="0"/>
            <a:r>
              <a:rPr lang="nl-NL" dirty="0"/>
              <a:t>Stof uit de profieldelen wordt in “light” vorm aangeboden.</a:t>
            </a:r>
          </a:p>
          <a:p>
            <a:pPr lvl="1"/>
            <a:r>
              <a:rPr lang="nl-NL" dirty="0"/>
              <a:t>Leren door doen!</a:t>
            </a:r>
          </a:p>
          <a:p>
            <a:pPr rtl="0"/>
            <a:r>
              <a:rPr lang="nl-NL" dirty="0"/>
              <a:t>Jamin</a:t>
            </a:r>
          </a:p>
          <a:p>
            <a:pPr rtl="0"/>
            <a:r>
              <a:rPr lang="nl-NL" dirty="0" err="1"/>
              <a:t>Plopsaland</a:t>
            </a:r>
            <a:endParaRPr lang="nl-NL" dirty="0"/>
          </a:p>
          <a:p>
            <a:pPr rtl="0"/>
            <a:r>
              <a:rPr lang="nl-NL" dirty="0"/>
              <a:t>McDonald’s</a:t>
            </a:r>
          </a:p>
          <a:p>
            <a:pPr rtl="0"/>
            <a:r>
              <a:rPr lang="nl-NL" dirty="0"/>
              <a:t>Sinterklaasproject</a:t>
            </a:r>
          </a:p>
          <a:p>
            <a:pPr rtl="0"/>
            <a:r>
              <a:rPr lang="nl-NL" dirty="0"/>
              <a:t>Yes! (Jong Ondernemen)</a:t>
            </a:r>
          </a:p>
          <a:p>
            <a:pPr lvl="1"/>
            <a:r>
              <a:rPr lang="nl-NL" dirty="0"/>
              <a:t>Periode 4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6602" y="2872157"/>
            <a:ext cx="4757880" cy="307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41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Leerjaar 3 (ondernemen)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Profieldelen </a:t>
            </a:r>
          </a:p>
          <a:p>
            <a:pPr lvl="1"/>
            <a:r>
              <a:rPr lang="nl-NL" i="1" dirty="0"/>
              <a:t>administratie</a:t>
            </a:r>
          </a:p>
          <a:p>
            <a:pPr rtl="0"/>
            <a:r>
              <a:rPr lang="nl-NL" dirty="0"/>
              <a:t>YES!</a:t>
            </a:r>
          </a:p>
          <a:p>
            <a:pPr lvl="1"/>
            <a:r>
              <a:rPr lang="nl-NL" dirty="0"/>
              <a:t>Marktdag</a:t>
            </a:r>
          </a:p>
          <a:p>
            <a:pPr lvl="1"/>
            <a:r>
              <a:rPr lang="nl-NL" dirty="0"/>
              <a:t>Open dag</a:t>
            </a:r>
          </a:p>
          <a:p>
            <a:pPr rtl="0"/>
            <a:r>
              <a:rPr lang="nl-NL" dirty="0"/>
              <a:t>Retail Safari</a:t>
            </a:r>
          </a:p>
          <a:p>
            <a:pPr rtl="0"/>
            <a:r>
              <a:rPr lang="nl-NL" dirty="0"/>
              <a:t>Ondernemer in de klas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Afbeelding 8">
            <a:extLst>
              <a:ext uri="{FF2B5EF4-FFF2-40B4-BE49-F238E27FC236}">
                <a16:creationId xmlns:a16="http://schemas.microsoft.com/office/drawing/2014/main" xmlns="" id="{A0E56366-186B-405D-9B2F-B1FA86E4BAF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670954">
            <a:off x="4296158" y="2094743"/>
            <a:ext cx="3296155" cy="2472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xmlns="" id="{1CD169E5-E317-47B7-88C7-8935F643BA4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845505">
            <a:off x="7641347" y="3190471"/>
            <a:ext cx="3235116" cy="24263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716242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Leerjaar 4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nl-NL" dirty="0"/>
              <a:t>Keuzedelen</a:t>
            </a:r>
          </a:p>
          <a:p>
            <a:pPr lvl="1"/>
            <a:r>
              <a:rPr lang="nl-NL" dirty="0"/>
              <a:t>Praktische invulling</a:t>
            </a:r>
          </a:p>
          <a:p>
            <a:r>
              <a:rPr lang="nl-NL" dirty="0"/>
              <a:t>‘Plusdocument’</a:t>
            </a:r>
          </a:p>
          <a:p>
            <a:pPr lvl="1"/>
            <a:r>
              <a:rPr lang="nl-NL" dirty="0"/>
              <a:t>5</a:t>
            </a:r>
            <a:r>
              <a:rPr lang="nl-NL" baseline="30000" dirty="0"/>
              <a:t>e</a:t>
            </a:r>
            <a:r>
              <a:rPr lang="nl-NL" dirty="0"/>
              <a:t> keuzedeel</a:t>
            </a:r>
          </a:p>
          <a:p>
            <a:pPr lvl="1"/>
            <a:r>
              <a:rPr lang="nl-NL" dirty="0"/>
              <a:t>VBS certificaat</a:t>
            </a:r>
          </a:p>
          <a:p>
            <a:r>
              <a:rPr lang="nl-NL" dirty="0"/>
              <a:t>MBO samenwerking</a:t>
            </a:r>
          </a:p>
          <a:p>
            <a:pPr lvl="1"/>
            <a:r>
              <a:rPr lang="mr-IN" dirty="0"/>
              <a:t>…</a:t>
            </a:r>
            <a:r>
              <a:rPr lang="nl-NL" dirty="0"/>
              <a:t>?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5" name="Picture 4" descr="Afbeeldingsresultaat voor hondsrug colleg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29250"/>
            <a:ext cx="18192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9409" y="2381217"/>
            <a:ext cx="5560853" cy="26636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14341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Afbeeldingsresultaat voor hondsrug colle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5494622"/>
            <a:ext cx="1736035" cy="136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itel 8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/>
              <a:t>Leerjaar 2 t/m 4</a:t>
            </a:r>
          </a:p>
        </p:txBody>
      </p:sp>
      <p:sp>
        <p:nvSpPr>
          <p:cNvPr id="6" name="Tijdelijke aanduiding voor tekst 5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nl-NL" sz="2800" dirty="0"/>
              <a:t>‘Office’</a:t>
            </a:r>
          </a:p>
          <a:p>
            <a:pPr lvl="1"/>
            <a:r>
              <a:rPr lang="nl-NL" sz="2700" i="1" dirty="0"/>
              <a:t>Microsoft / Google / Apple</a:t>
            </a:r>
          </a:p>
          <a:p>
            <a:pPr rtl="0"/>
            <a:r>
              <a:rPr lang="nl-NL" sz="2800" dirty="0"/>
              <a:t>Gastlessen &amp; workshops</a:t>
            </a:r>
          </a:p>
          <a:p>
            <a:pPr lvl="1"/>
            <a:r>
              <a:rPr lang="nl-NL" sz="2700" dirty="0"/>
              <a:t>In &amp; buiten de school</a:t>
            </a:r>
          </a:p>
          <a:p>
            <a:pPr rtl="0"/>
            <a:r>
              <a:rPr lang="nl-NL" sz="2800" dirty="0"/>
              <a:t>Zakelijke communicatie</a:t>
            </a:r>
          </a:p>
          <a:p>
            <a:pPr rtl="0"/>
            <a:r>
              <a:rPr lang="nl-NL" sz="2800" dirty="0"/>
              <a:t>LOB</a:t>
            </a:r>
          </a:p>
          <a:p>
            <a:pPr lvl="1"/>
            <a:r>
              <a:rPr lang="nl-NL" sz="2600" dirty="0" err="1"/>
              <a:t>Qompas</a:t>
            </a:r>
            <a:endParaRPr lang="nl-NL" sz="2600" dirty="0"/>
          </a:p>
          <a:p>
            <a:pPr lvl="1"/>
            <a:r>
              <a:rPr lang="nl-NL" sz="2600" dirty="0"/>
              <a:t>PTA / PTO </a:t>
            </a:r>
            <a:r>
              <a:rPr lang="nl-NL" sz="2600" dirty="0">
                <a:sym typeface="Wingdings"/>
              </a:rPr>
              <a:t> dossier</a:t>
            </a:r>
            <a:endParaRPr lang="nl-NL" sz="2600" dirty="0"/>
          </a:p>
          <a:p>
            <a:pPr lvl="1"/>
            <a:endParaRPr lang="nl-NL" sz="27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08524" y="5328368"/>
            <a:ext cx="2183476" cy="1529632"/>
          </a:xfrm>
          <a:prstGeom prst="rect">
            <a:avLst/>
          </a:prstGeom>
        </p:spPr>
      </p:pic>
      <p:pic>
        <p:nvPicPr>
          <p:cNvPr id="2" name="Afbeelding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0713" y="2249425"/>
            <a:ext cx="4137811" cy="413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7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e van training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616_TF03460604" id="{D40C1F51-191D-43E1-8183-32295F3A34BB}" vid="{1F1968CC-8276-4F5B-B92C-CAB4F808AC68}"/>
    </a:ext>
  </a:extLst>
</a:theme>
</file>

<file path=ppt/theme/theme2.xml><?xml version="1.0" encoding="utf-8"?>
<a:theme xmlns:a="http://schemas.openxmlformats.org/drawingml/2006/main" name="Office-thema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van training</Template>
  <TotalTime>219</TotalTime>
  <Words>490</Words>
  <Application>Microsoft Office PowerPoint</Application>
  <PresentationFormat>Breedbeeld</PresentationFormat>
  <Paragraphs>106</Paragraphs>
  <Slides>11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8" baseType="lpstr">
      <vt:lpstr>Arial</vt:lpstr>
      <vt:lpstr>Calibri</vt:lpstr>
      <vt:lpstr>Georgia</vt:lpstr>
      <vt:lpstr>Mangal</vt:lpstr>
      <vt:lpstr>Wingdings</vt:lpstr>
      <vt:lpstr>Wingdings 2</vt:lpstr>
      <vt:lpstr>Presentatie van training</vt:lpstr>
      <vt:lpstr>VECON BUSINESS SCHOOL in het profiel E&amp;O</vt:lpstr>
      <vt:lpstr>Welkom</vt:lpstr>
      <vt:lpstr>Vakcollege Economie &amp; Ondernemen</vt:lpstr>
      <vt:lpstr>Opbouw vakcollege E&amp;O</vt:lpstr>
      <vt:lpstr>Leerjaar 1 Oriëntatie</vt:lpstr>
      <vt:lpstr>Leerjaar 2 (ondernemen)</vt:lpstr>
      <vt:lpstr>Leerjaar 3 (ondernemen)</vt:lpstr>
      <vt:lpstr>Leerjaar 4</vt:lpstr>
      <vt:lpstr>Leerjaar 2 t/m 4</vt:lpstr>
      <vt:lpstr>Doelstellingen</vt:lpstr>
      <vt:lpstr>Tot slot</vt:lpstr>
    </vt:vector>
  </TitlesOfParts>
  <Company>Hondsrug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VECON BUSINESS SCHOOL in het profiel E&amp;O</dc:title>
  <dc:creator>MJ Mink</dc:creator>
  <cp:lastModifiedBy>Martijn Pakkert</cp:lastModifiedBy>
  <cp:revision>33</cp:revision>
  <dcterms:created xsi:type="dcterms:W3CDTF">2018-01-11T09:54:11Z</dcterms:created>
  <dcterms:modified xsi:type="dcterms:W3CDTF">2018-01-18T07:42:55Z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