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2" r:id="rId2"/>
    <p:sldMasterId id="2147483680" r:id="rId3"/>
  </p:sldMasterIdLst>
  <p:notesMasterIdLst>
    <p:notesMasterId r:id="rId16"/>
  </p:notesMasterIdLst>
  <p:handoutMasterIdLst>
    <p:handoutMasterId r:id="rId17"/>
  </p:handoutMasterIdLst>
  <p:sldIdLst>
    <p:sldId id="327" r:id="rId4"/>
    <p:sldId id="336" r:id="rId5"/>
    <p:sldId id="339" r:id="rId6"/>
    <p:sldId id="333" r:id="rId7"/>
    <p:sldId id="328" r:id="rId8"/>
    <p:sldId id="326" r:id="rId9"/>
    <p:sldId id="335" r:id="rId10"/>
    <p:sldId id="346" r:id="rId11"/>
    <p:sldId id="345" r:id="rId12"/>
    <p:sldId id="347" r:id="rId13"/>
    <p:sldId id="344" r:id="rId14"/>
    <p:sldId id="334" r:id="rId15"/>
  </p:sldIdLst>
  <p:sldSz cx="9144000" cy="6858000" type="screen4x3"/>
  <p:notesSz cx="6669088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800">
          <p15:clr>
            <a:srgbClr val="A4A3A4"/>
          </p15:clr>
        </p15:guide>
        <p15:guide id="4" orient="horz" pos="1256">
          <p15:clr>
            <a:srgbClr val="A4A3A4"/>
          </p15:clr>
        </p15:guide>
        <p15:guide id="5" orient="horz" pos="572">
          <p15:clr>
            <a:srgbClr val="A4A3A4"/>
          </p15:clr>
        </p15:guide>
        <p15:guide id="6" orient="horz" pos="4206">
          <p15:clr>
            <a:srgbClr val="A4A3A4"/>
          </p15:clr>
        </p15:guide>
        <p15:guide id="7" pos="2880">
          <p15:clr>
            <a:srgbClr val="A4A3A4"/>
          </p15:clr>
        </p15:guide>
        <p15:guide id="8" pos="726">
          <p15:clr>
            <a:srgbClr val="A4A3A4"/>
          </p15:clr>
        </p15:guide>
        <p15:guide id="9" pos="50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900"/>
    <a:srgbClr val="D7A900"/>
    <a:srgbClr val="0F3579"/>
    <a:srgbClr val="66CCFF"/>
    <a:srgbClr val="EDD417"/>
    <a:srgbClr val="F4E410"/>
    <a:srgbClr val="DEF410"/>
    <a:srgbClr val="85BE06"/>
    <a:srgbClr val="6699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2468" autoAdjust="0"/>
  </p:normalViewPr>
  <p:slideViewPr>
    <p:cSldViewPr snapToGrid="0">
      <p:cViewPr varScale="1">
        <p:scale>
          <a:sx n="71" d="100"/>
          <a:sy n="71" d="100"/>
        </p:scale>
        <p:origin x="1160" y="40"/>
      </p:cViewPr>
      <p:guideLst>
        <p:guide orient="horz" pos="3344"/>
        <p:guide orient="horz" pos="2160"/>
        <p:guide orient="horz" pos="800"/>
        <p:guide orient="horz" pos="1256"/>
        <p:guide orient="horz" pos="572"/>
        <p:guide orient="horz" pos="4206"/>
        <p:guide pos="2880"/>
        <p:guide pos="726"/>
        <p:guide pos="5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606BF-5E05-4ADB-BA86-AFE31BE15CA5}" type="datetimeFigureOut">
              <a:rPr lang="nl-NL" smtClean="0"/>
              <a:t>17-1-2018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A2532-0AAA-425B-BD09-CE1C1798ED7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5053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4" rIns="91449" bIns="457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1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4" rIns="91449" bIns="457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70B506B-2D74-7949-A695-0E7A561DAC34}" type="datetimeFigureOut">
              <a:rPr lang="nl-NL"/>
              <a:pPr/>
              <a:t>17-1-2018</a:t>
            </a:fld>
            <a:endParaRPr lang="nl-NL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4" rIns="91449" bIns="457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4" rIns="91449" bIns="457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4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9" tIns="45724" rIns="91449" bIns="457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13E45CB-8F1F-F245-98ED-A1B98DF57E1C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91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ヒラギノ角ゴ Pro W3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Er</a:t>
            </a:r>
            <a:r>
              <a:rPr lang="nl-NL" baseline="0" dirty="0"/>
              <a:t> wordt gebruik gemaakt van instructiefilmpjes, om bijvoorbeeld het maken van formules uit te leggen. Ook wordt er gedemonstreerd hoe een applicatie (relatiebeheer, agenda, AVS) werkt waar je mutaties in doorvoert.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E45CB-8F1F-F245-98ED-A1B98DF57E1C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5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 Dit is de afsluitende</a:t>
            </a:r>
            <a:r>
              <a:rPr lang="nl-NL" baseline="0" dirty="0">
                <a:solidFill>
                  <a:srgbClr val="FFFFFF"/>
                </a:solidFill>
              </a:rPr>
              <a:t> dia.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67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 Dit is de afsluitende</a:t>
            </a:r>
            <a:r>
              <a:rPr lang="nl-NL" baseline="0" dirty="0">
                <a:solidFill>
                  <a:srgbClr val="FFFFFF"/>
                </a:solidFill>
              </a:rPr>
              <a:t> dia.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63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aseline="0" dirty="0"/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E45CB-8F1F-F245-98ED-A1B98DF57E1C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32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E45CB-8F1F-F245-98ED-A1B98DF57E1C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1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Stichting Praktijkleren</a:t>
            </a:r>
            <a:r>
              <a:rPr lang="nl-NL" baseline="0" dirty="0"/>
              <a:t> ontwikkelt examen- en lesmateriaal voor mbo-scholen. De leermiddelen worden ontwikkeld bij Stichting Praktijkleren door mensen uit het mbo, waardoor de scholen inhoudelijke inbreng hebben in het materiaal.</a:t>
            </a:r>
          </a:p>
          <a:p>
            <a:endParaRPr lang="nl-NL" baseline="0" dirty="0"/>
          </a:p>
          <a:p>
            <a:r>
              <a:rPr lang="nl-NL" baseline="0" dirty="0"/>
              <a:t>Op dit moment wordt er materiaal ontwikkelt voor de volgende (Zakelijke dienstverlening, </a:t>
            </a:r>
            <a:r>
              <a:rPr lang="nl-NL" baseline="0" dirty="0" err="1"/>
              <a:t>VeVa</a:t>
            </a:r>
            <a:r>
              <a:rPr lang="nl-NL" baseline="0" dirty="0"/>
              <a:t>, ICT en Commercie) opleidingsgebieden in het mbo:</a:t>
            </a:r>
          </a:p>
          <a:p>
            <a:r>
              <a:rPr lang="nl-NL" baseline="0" dirty="0"/>
              <a:t>Administratief medewerker, Secretariële beroepen, Financiële beroepen, Commercieel, Bank en verzekeringswezen, Juridisch, ICT en </a:t>
            </a:r>
            <a:r>
              <a:rPr lang="nl-NL" baseline="0" dirty="0" err="1"/>
              <a:t>VeVa</a:t>
            </a:r>
            <a:r>
              <a:rPr lang="nl-NL" baseline="0" dirty="0"/>
              <a:t>. Daarnaast worden er ook opleidingsoverstijgende leermiddelen (+</a:t>
            </a:r>
            <a:r>
              <a:rPr lang="nl-NL" b="0" baseline="0" dirty="0"/>
              <a:t>uitleg) en </a:t>
            </a:r>
            <a:r>
              <a:rPr lang="nl-NL" baseline="0" dirty="0"/>
              <a:t>oriënterende leermiddelen (+uitleg) ontwikkeld</a:t>
            </a:r>
          </a:p>
          <a:p>
            <a:endParaRPr lang="nl-NL" baseline="0" dirty="0"/>
          </a:p>
          <a:p>
            <a:r>
              <a:rPr lang="nl-NL" baseline="0" dirty="0"/>
              <a:t>Naast de leermiddelen ontwikkelt Stichting Praktijkleren ook examenmateriaal dat aansluit op de leermiddelen.</a:t>
            </a:r>
            <a:endParaRPr lang="nl-NL" dirty="0"/>
          </a:p>
          <a:p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E45CB-8F1F-F245-98ED-A1B98DF57E1C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46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 Dit is de afsluitende</a:t>
            </a:r>
            <a:r>
              <a:rPr lang="nl-NL" baseline="0" dirty="0">
                <a:solidFill>
                  <a:srgbClr val="FFFFFF"/>
                </a:solidFill>
              </a:rPr>
              <a:t> dia.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 Dit is de afsluitende</a:t>
            </a:r>
            <a:r>
              <a:rPr lang="nl-NL" baseline="0" dirty="0">
                <a:solidFill>
                  <a:srgbClr val="FFFFFF"/>
                </a:solidFill>
              </a:rPr>
              <a:t> dia.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40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 Dit is de afsluitende</a:t>
            </a:r>
            <a:r>
              <a:rPr lang="nl-NL" baseline="0" dirty="0">
                <a:solidFill>
                  <a:srgbClr val="FFFFFF"/>
                </a:solidFill>
              </a:rPr>
              <a:t> dia.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63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 Dit is de afsluitende</a:t>
            </a:r>
            <a:r>
              <a:rPr lang="nl-NL" baseline="0" dirty="0">
                <a:solidFill>
                  <a:srgbClr val="FFFFFF"/>
                </a:solidFill>
              </a:rPr>
              <a:t> dia.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27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dirty="0">
                <a:solidFill>
                  <a:srgbClr val="FFFFFF"/>
                </a:solidFill>
              </a:rPr>
              <a:t> Dit is de afsluitende</a:t>
            </a:r>
            <a:r>
              <a:rPr lang="nl-NL" baseline="0" dirty="0">
                <a:solidFill>
                  <a:srgbClr val="FFFFFF"/>
                </a:solidFill>
              </a:rPr>
              <a:t> dia. </a:t>
            </a:r>
            <a:endParaRPr lang="nl-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9" y="450000"/>
            <a:ext cx="4108942" cy="857518"/>
          </a:xfrm>
          <a:prstGeom prst="rect">
            <a:avLst/>
          </a:prstGeom>
        </p:spPr>
      </p:pic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0" y="19891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>
              <a:solidFill>
                <a:srgbClr val="FFFFFF"/>
              </a:solidFill>
              <a:latin typeface="Impact" pitchFamily="-1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69000"/>
            <a:ext cx="355765" cy="216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5418000"/>
            <a:ext cx="1440000" cy="1440000"/>
          </a:xfrm>
          <a:prstGeom prst="rect">
            <a:avLst/>
          </a:prstGeom>
        </p:spPr>
      </p:pic>
      <p:pic>
        <p:nvPicPr>
          <p:cNvPr id="12" name="Afbeelding 11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000" y="5418000"/>
            <a:ext cx="1440000" cy="1440000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5410200"/>
            <a:ext cx="1440000" cy="1440000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486800"/>
            <a:ext cx="6927850" cy="20320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Titel presentatie</a:t>
            </a:r>
            <a:endParaRPr lang="nl-NL" sz="2400" dirty="0">
              <a:solidFill>
                <a:schemeClr val="bg1"/>
              </a:solidFill>
              <a:latin typeface="MetaPlusNormal-Roman"/>
            </a:endParaRP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Naam presentator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Evenementnaam [bijv. Competent City]</a:t>
            </a:r>
            <a:endParaRPr lang="nl-NL" sz="2000" dirty="0">
              <a:solidFill>
                <a:schemeClr val="bg1"/>
              </a:solidFill>
              <a:latin typeface="MetaPlusNormal-Roman"/>
            </a:endParaRP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Datum [bijv. 1 januari 2014]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2119416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8" name="Text Box 26"/>
          <p:cNvSpPr txBox="1">
            <a:spLocks noChangeArrowheads="1"/>
          </p:cNvSpPr>
          <p:nvPr userDrawn="1"/>
        </p:nvSpPr>
        <p:spPr bwMode="auto">
          <a:xfrm>
            <a:off x="1066800" y="406400"/>
            <a:ext cx="692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Inhoud</a:t>
            </a:r>
            <a:endParaRPr lang="nl-NL" sz="3600" dirty="0">
              <a:solidFill>
                <a:srgbClr val="FFFFFF"/>
              </a:solidFill>
              <a:latin typeface="MetaPlusNormal-Roman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638000"/>
            <a:ext cx="5181600" cy="132397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Onderwerp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Onderwerp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564244862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e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5600" y="1638000"/>
            <a:ext cx="3582600" cy="4525963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Steekwoord 1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5" y="1638300"/>
            <a:ext cx="3582000" cy="4525963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Steekwoord 1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65600" y="406800"/>
            <a:ext cx="6926400" cy="64633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lvl1pPr algn="l">
              <a:defRPr lang="nl-NL" sz="3600" kern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Titel onderwerp dia</a:t>
            </a:r>
          </a:p>
        </p:txBody>
      </p:sp>
    </p:spTree>
    <p:extLst>
      <p:ext uri="{BB962C8B-B14F-4D97-AF65-F5344CB8AC3E}">
        <p14:creationId xmlns:p14="http://schemas.microsoft.com/office/powerpoint/2010/main" val="2195388575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638959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553551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w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4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rgbClr val="0F3579"/>
                </a:solidFill>
              </a:defRPr>
            </a:lvl1pPr>
            <a:lvl2pPr>
              <a:defRPr>
                <a:solidFill>
                  <a:srgbClr val="0F3579"/>
                </a:solidFill>
              </a:defRPr>
            </a:lvl2pPr>
            <a:lvl3pPr>
              <a:defRPr>
                <a:solidFill>
                  <a:srgbClr val="0F3579"/>
                </a:solidFill>
              </a:defRPr>
            </a:lvl3pPr>
            <a:lvl4pPr>
              <a:defRPr>
                <a:solidFill>
                  <a:srgbClr val="0F3579"/>
                </a:solidFill>
              </a:defRPr>
            </a:lvl4pPr>
            <a:lvl5pPr>
              <a:defRPr>
                <a:solidFill>
                  <a:srgbClr val="0F3579"/>
                </a:solidFill>
              </a:defRPr>
            </a:lvl5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3796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9" y="450000"/>
            <a:ext cx="4108942" cy="857518"/>
          </a:xfrm>
          <a:prstGeom prst="rect">
            <a:avLst/>
          </a:prstGeom>
        </p:spPr>
      </p:pic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0" y="19891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>
              <a:solidFill>
                <a:srgbClr val="FFFFFF"/>
              </a:solidFill>
              <a:latin typeface="Impact" pitchFamily="-1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269000"/>
            <a:ext cx="355765" cy="216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5418000"/>
            <a:ext cx="1440000" cy="1440000"/>
          </a:xfrm>
          <a:prstGeom prst="rect">
            <a:avLst/>
          </a:prstGeom>
        </p:spPr>
      </p:pic>
      <p:pic>
        <p:nvPicPr>
          <p:cNvPr id="12" name="Afbeelding 11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000" y="5418000"/>
            <a:ext cx="1440000" cy="1440000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5410200"/>
            <a:ext cx="1440000" cy="1440000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486800"/>
            <a:ext cx="6927850" cy="20320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Titel presentatie</a:t>
            </a:r>
            <a:endParaRPr lang="nl-NL" sz="2400" dirty="0">
              <a:solidFill>
                <a:schemeClr val="bg1"/>
              </a:solidFill>
              <a:latin typeface="MetaPlusNormal-Roman"/>
            </a:endParaRP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Naam presentator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Evenementnaam [bijv. Competent City]</a:t>
            </a:r>
            <a:endParaRPr lang="nl-NL" sz="2000" dirty="0">
              <a:solidFill>
                <a:schemeClr val="bg1"/>
              </a:solidFill>
              <a:latin typeface="MetaPlusNormal-Roman"/>
            </a:endParaRP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Datum [bijv. 1 januari 2014]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0195492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065600" y="1638000"/>
            <a:ext cx="5191125" cy="4525963"/>
          </a:xfrm>
        </p:spPr>
        <p:txBody>
          <a:bodyPr/>
          <a:lstStyle>
            <a:lvl1pPr>
              <a:buClr>
                <a:schemeClr val="bg1"/>
              </a:buClr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Steekwoord 1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5600" y="406800"/>
            <a:ext cx="6926400" cy="64633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lvl1pPr algn="l">
              <a:defRPr lang="nl-NL" sz="3600" kern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4024750815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8" name="Text Box 26"/>
          <p:cNvSpPr txBox="1">
            <a:spLocks noChangeArrowheads="1"/>
          </p:cNvSpPr>
          <p:nvPr userDrawn="1"/>
        </p:nvSpPr>
        <p:spPr bwMode="auto">
          <a:xfrm>
            <a:off x="1066800" y="406400"/>
            <a:ext cx="692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Inhoud</a:t>
            </a:r>
            <a:endParaRPr lang="nl-NL" sz="3600" dirty="0">
              <a:solidFill>
                <a:srgbClr val="FFFFFF"/>
              </a:solidFill>
              <a:latin typeface="MetaPlusNormal-Roman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638000"/>
            <a:ext cx="5181600" cy="132397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Onderwerp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Onderwerp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2086918116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e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5600" y="1638000"/>
            <a:ext cx="3582600" cy="4525963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Steekwoord 1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5" y="1638300"/>
            <a:ext cx="3582000" cy="4525963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Steekwoord 1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65600" y="406800"/>
            <a:ext cx="6926400" cy="64633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lvl1pPr algn="l">
              <a:defRPr lang="nl-NL" sz="3600" kern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Titel onderwerp dia</a:t>
            </a:r>
          </a:p>
        </p:txBody>
      </p:sp>
    </p:spTree>
    <p:extLst>
      <p:ext uri="{BB962C8B-B14F-4D97-AF65-F5344CB8AC3E}">
        <p14:creationId xmlns:p14="http://schemas.microsoft.com/office/powerpoint/2010/main" val="2283195564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40061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065600" y="1638000"/>
            <a:ext cx="5191125" cy="4525963"/>
          </a:xfrm>
        </p:spPr>
        <p:txBody>
          <a:bodyPr/>
          <a:lstStyle>
            <a:lvl1pPr>
              <a:buClr>
                <a:schemeClr val="bg1"/>
              </a:buClr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Steekwoord 1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5600" y="406800"/>
            <a:ext cx="6926400" cy="64633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lvl1pPr algn="l">
              <a:defRPr lang="nl-NL" sz="3600" kern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289811801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786693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w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4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rgbClr val="0F3579"/>
                </a:solidFill>
              </a:defRPr>
            </a:lvl1pPr>
            <a:lvl2pPr>
              <a:defRPr>
                <a:solidFill>
                  <a:srgbClr val="0F3579"/>
                </a:solidFill>
              </a:defRPr>
            </a:lvl2pPr>
            <a:lvl3pPr>
              <a:defRPr>
                <a:solidFill>
                  <a:srgbClr val="0F3579"/>
                </a:solidFill>
              </a:defRPr>
            </a:lvl3pPr>
            <a:lvl4pPr>
              <a:defRPr>
                <a:solidFill>
                  <a:srgbClr val="0F3579"/>
                </a:solidFill>
              </a:defRPr>
            </a:lvl4pPr>
            <a:lvl5pPr>
              <a:defRPr>
                <a:solidFill>
                  <a:srgbClr val="0F3579"/>
                </a:solidFill>
              </a:defRPr>
            </a:lvl5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1383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8" name="Text Box 26"/>
          <p:cNvSpPr txBox="1">
            <a:spLocks noChangeArrowheads="1"/>
          </p:cNvSpPr>
          <p:nvPr userDrawn="1"/>
        </p:nvSpPr>
        <p:spPr bwMode="auto">
          <a:xfrm>
            <a:off x="1066800" y="406400"/>
            <a:ext cx="692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Inhoud</a:t>
            </a:r>
            <a:endParaRPr lang="nl-NL" sz="3600" dirty="0">
              <a:solidFill>
                <a:srgbClr val="FFFFFF"/>
              </a:solidFill>
              <a:latin typeface="MetaPlusNormal-Roman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638000"/>
            <a:ext cx="5181600" cy="1323975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Onderwerp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Onderwerp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Onderwerp</a:t>
            </a:r>
          </a:p>
        </p:txBody>
      </p:sp>
    </p:spTree>
    <p:extLst>
      <p:ext uri="{BB962C8B-B14F-4D97-AF65-F5344CB8AC3E}">
        <p14:creationId xmlns:p14="http://schemas.microsoft.com/office/powerpoint/2010/main" val="3822128708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bbele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5600" y="1638000"/>
            <a:ext cx="3582600" cy="4525963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Steekwoord 1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752975" y="1638300"/>
            <a:ext cx="3582000" cy="4525963"/>
          </a:xfrm>
        </p:spPr>
        <p:txBody>
          <a:bodyPr/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Steekwoord 1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1065600" y="406800"/>
            <a:ext cx="6926400" cy="64633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lvl1pPr algn="l">
              <a:defRPr lang="nl-NL" sz="3600" kern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Titel onderwerp dia</a:t>
            </a:r>
          </a:p>
        </p:txBody>
      </p:sp>
    </p:spTree>
    <p:extLst>
      <p:ext uri="{BB962C8B-B14F-4D97-AF65-F5344CB8AC3E}">
        <p14:creationId xmlns:p14="http://schemas.microsoft.com/office/powerpoint/2010/main" val="32518659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349833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51238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 wi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4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rgbClr val="0F3579"/>
                </a:solidFill>
              </a:defRPr>
            </a:lvl1pPr>
            <a:lvl2pPr>
              <a:defRPr>
                <a:solidFill>
                  <a:srgbClr val="0F3579"/>
                </a:solidFill>
              </a:defRPr>
            </a:lvl2pPr>
            <a:lvl3pPr>
              <a:defRPr>
                <a:solidFill>
                  <a:srgbClr val="0F3579"/>
                </a:solidFill>
              </a:defRPr>
            </a:lvl3pPr>
            <a:lvl4pPr>
              <a:defRPr>
                <a:solidFill>
                  <a:srgbClr val="0F3579"/>
                </a:solidFill>
              </a:defRPr>
            </a:lvl4pPr>
            <a:lvl5pPr>
              <a:defRPr>
                <a:solidFill>
                  <a:srgbClr val="0F3579"/>
                </a:solidFill>
              </a:defRPr>
            </a:lvl5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8503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9" y="450000"/>
            <a:ext cx="4108942" cy="857518"/>
          </a:xfrm>
          <a:prstGeom prst="rect">
            <a:avLst/>
          </a:prstGeom>
        </p:spPr>
      </p:pic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0" y="19891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nl-NL" sz="2400">
              <a:solidFill>
                <a:srgbClr val="FFFFFF"/>
              </a:solidFill>
              <a:latin typeface="Impact" pitchFamily="-1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269000"/>
            <a:ext cx="355765" cy="2160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000" y="5418000"/>
            <a:ext cx="1440000" cy="1440000"/>
          </a:xfrm>
          <a:prstGeom prst="rect">
            <a:avLst/>
          </a:prstGeom>
        </p:spPr>
      </p:pic>
      <p:pic>
        <p:nvPicPr>
          <p:cNvPr id="12" name="Afbeelding 11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000" y="5418000"/>
            <a:ext cx="1440000" cy="1440000"/>
          </a:xfrm>
          <a:prstGeom prst="rect">
            <a:avLst/>
          </a:prstGeom>
        </p:spPr>
      </p:pic>
      <p:pic>
        <p:nvPicPr>
          <p:cNvPr id="13" name="Afbeelding 12"/>
          <p:cNvPicPr>
            <a:picLocks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5410200"/>
            <a:ext cx="1440000" cy="1440000"/>
          </a:xfrm>
          <a:prstGeom prst="rect">
            <a:avLst/>
          </a:prstGeom>
        </p:spPr>
      </p:pic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1486800"/>
            <a:ext cx="6927850" cy="2032000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</a:lstStyle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Titel presentatie</a:t>
            </a:r>
            <a:endParaRPr lang="nl-NL" sz="2400" dirty="0">
              <a:solidFill>
                <a:schemeClr val="bg1"/>
              </a:solidFill>
              <a:latin typeface="MetaPlusNormal-Roman"/>
            </a:endParaRP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Naam presentator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Evenementnaam [bijv. Competent City]</a:t>
            </a:r>
            <a:endParaRPr lang="nl-NL" sz="2000" dirty="0">
              <a:solidFill>
                <a:schemeClr val="bg1"/>
              </a:solidFill>
              <a:latin typeface="MetaPlusNormal-Roman"/>
            </a:endParaRP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Datum [bijv. 1 januari 2014]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357442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065600" y="1638000"/>
            <a:ext cx="5191125" cy="4525963"/>
          </a:xfrm>
        </p:spPr>
        <p:txBody>
          <a:bodyPr/>
          <a:lstStyle>
            <a:lvl1pPr>
              <a:buClr>
                <a:schemeClr val="bg1"/>
              </a:buClr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Steekwoord 1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65600" y="406800"/>
            <a:ext cx="6926400" cy="646331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lvl1pPr algn="l">
              <a:defRPr lang="nl-NL" sz="3600" kern="1200">
                <a:solidFill>
                  <a:srgbClr val="FFFFFF"/>
                </a:solidFill>
                <a:ea typeface="+mn-ea"/>
                <a:cs typeface="+mn-cs"/>
              </a:defRPr>
            </a:lvl1pPr>
          </a:lstStyle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38257805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465"/>
          <a:stretch/>
        </p:blipFill>
        <p:spPr>
          <a:xfrm rot="16200000">
            <a:off x="6141717" y="3684112"/>
            <a:ext cx="5234098" cy="77047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7265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1"/>
          </a:solidFill>
          <a:latin typeface="Calibri" panose="020F0502020204030204" pitchFamily="34" charset="0"/>
          <a:ea typeface="ヒラギノ角ゴ Pro W3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Calibri" panose="020F0502020204030204" pitchFamily="34" charset="0"/>
          <a:ea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1"/>
          </a:solidFill>
          <a:latin typeface="Calibri" panose="020F0502020204030204" pitchFamily="34" charset="0"/>
          <a:ea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Calibri" panose="020F0502020204030204" pitchFamily="34" charset="0"/>
          <a:ea typeface="ヒラギノ角ゴ Pro W3" pitchFamily="-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465"/>
          <a:stretch/>
        </p:blipFill>
        <p:spPr>
          <a:xfrm rot="16200000">
            <a:off x="6141717" y="3684112"/>
            <a:ext cx="5234098" cy="77047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3426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1"/>
          </a:solidFill>
          <a:latin typeface="Calibri" panose="020F0502020204030204" pitchFamily="34" charset="0"/>
          <a:ea typeface="ヒラギノ角ゴ Pro W3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Calibri" panose="020F0502020204030204" pitchFamily="34" charset="0"/>
          <a:ea typeface="ヒラギノ角ゴ Pro W3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1"/>
          </a:solidFill>
          <a:latin typeface="Calibri" panose="020F0502020204030204" pitchFamily="34" charset="0"/>
          <a:ea typeface="ヒラギノ角ゴ Pro W3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Calibri" panose="020F0502020204030204" pitchFamily="34" charset="0"/>
          <a:ea typeface="ヒラギノ角ゴ Pro W3" pitchFamily="-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5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465"/>
          <a:stretch/>
        </p:blipFill>
        <p:spPr>
          <a:xfrm rot="16200000">
            <a:off x="6141717" y="3684112"/>
            <a:ext cx="5234098" cy="77047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2639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1"/>
          </a:solidFill>
          <a:latin typeface="Calibri" panose="020F0502020204030204" pitchFamily="34" charset="0"/>
          <a:ea typeface="ヒラギノ角ゴ Pro W3" pitchFamily="-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Calibri" panose="020F0502020204030204" pitchFamily="34" charset="0"/>
          <a:ea typeface="ヒラギノ角ゴ Pro W3" pitchFamily="-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2000">
          <a:solidFill>
            <a:schemeClr val="bg1"/>
          </a:solidFill>
          <a:latin typeface="Calibri" panose="020F0502020204030204" pitchFamily="34" charset="0"/>
          <a:ea typeface="ヒラギノ角ゴ Pro W3" pitchFamily="-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2000">
          <a:solidFill>
            <a:schemeClr val="bg1"/>
          </a:solidFill>
          <a:latin typeface="Calibri" panose="020F0502020204030204" pitchFamily="34" charset="0"/>
          <a:ea typeface="ヒラギノ角ゴ Pro W3" pitchFamily="-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tichtingpraktijkleren.nl/over-stichting-praktijkleren/vmbo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w.kieft@stichtingpraktijkleren.nl" TargetMode="External"/><Relationship Id="rId4" Type="http://schemas.openxmlformats.org/officeDocument/2006/relationships/hyperlink" Target="http://www.stichtingpraktijkleren.n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g"/><Relationship Id="rId4" Type="http://schemas.openxmlformats.org/officeDocument/2006/relationships/hyperlink" Target="https://www.stichtingpraktijkleren.nl/amerijck-opdrachtenbank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hyperlink" Target="https://www.stichtingpraktijkleren.nl/amerijck-opdrachtenban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>
          <a:xfrm>
            <a:off x="902970" y="1486800"/>
            <a:ext cx="7932420" cy="263562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</a:rPr>
              <a:t>Stichting Praktijkleren</a:t>
            </a:r>
            <a:endParaRPr lang="nl-NL" sz="3600" dirty="0">
              <a:latin typeface="MetaPlusNormal-Roman"/>
            </a:endParaRPr>
          </a:p>
          <a:p>
            <a:pPr>
              <a:spcBef>
                <a:spcPct val="50000"/>
              </a:spcBef>
            </a:pPr>
            <a:r>
              <a:rPr lang="nl-NL" i="1" dirty="0">
                <a:solidFill>
                  <a:srgbClr val="F4E410"/>
                </a:solidFill>
              </a:rPr>
              <a:t>Samen werken aan goed beroepsonderwijs</a:t>
            </a:r>
            <a:r>
              <a:rPr lang="nl-NL" dirty="0">
                <a:solidFill>
                  <a:srgbClr val="F4E41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nl-NL" sz="2000" dirty="0">
              <a:solidFill>
                <a:srgbClr val="FFFFFF"/>
              </a:solidFill>
            </a:endParaRP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</a:rPr>
              <a:t>Workshop/presentatie Opdrachtenbank </a:t>
            </a:r>
            <a:r>
              <a:rPr lang="nl-NL" sz="2000" b="1" dirty="0">
                <a:solidFill>
                  <a:srgbClr val="FFFF00"/>
                </a:solidFill>
              </a:rPr>
              <a:t>AmeRijck vmbo</a:t>
            </a:r>
          </a:p>
          <a:p>
            <a:pPr>
              <a:spcBef>
                <a:spcPct val="50000"/>
              </a:spcBef>
            </a:pPr>
            <a:r>
              <a:rPr lang="nl-NL" sz="2000" dirty="0">
                <a:solidFill>
                  <a:srgbClr val="FFFFFF"/>
                </a:solidFill>
              </a:rPr>
              <a:t>15 januari 2018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5958441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066800" y="406400"/>
            <a:ext cx="692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 dirty="0" err="1">
                <a:solidFill>
                  <a:srgbClr val="FFFFFF"/>
                </a:solidFill>
                <a:latin typeface="Calibri" pitchFamily="34" charset="0"/>
              </a:rPr>
              <a:t>Dont’s</a:t>
            </a:r>
            <a:endParaRPr lang="nl-NL" sz="3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066800" y="1418252"/>
            <a:ext cx="72160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2400" b="1" dirty="0" err="1">
                <a:solidFill>
                  <a:srgbClr val="D8A900"/>
                </a:solidFill>
              </a:rPr>
              <a:t>Dont’s</a:t>
            </a:r>
            <a:endParaRPr lang="nl-NL" sz="2400" dirty="0">
              <a:solidFill>
                <a:srgbClr val="D8A9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Onvolledige / summiere voorbereiding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D8A9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Eén docent op grote groep </a:t>
            </a:r>
            <a:r>
              <a:rPr lang="nl-NL" dirty="0">
                <a:solidFill>
                  <a:srgbClr val="D8A900"/>
                </a:solidFill>
              </a:rPr>
              <a:t>(max 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D8A9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Weinig controle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D8A9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Te sterke sturing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rgbClr val="D8A9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Alles willen nakijken</a:t>
            </a:r>
          </a:p>
        </p:txBody>
      </p:sp>
    </p:spTree>
    <p:extLst>
      <p:ext uri="{BB962C8B-B14F-4D97-AF65-F5344CB8AC3E}">
        <p14:creationId xmlns:p14="http://schemas.microsoft.com/office/powerpoint/2010/main" val="2532224027"/>
      </p:ext>
    </p:extLst>
  </p:cSld>
  <p:clrMapOvr>
    <a:masterClrMapping/>
  </p:clrMapOvr>
  <p:transition spd="med" advTm="10359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1066800" y="1485169"/>
            <a:ext cx="7989651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chemeClr val="bg1"/>
                </a:solidFill>
                <a:hlinkClick r:id="rId4"/>
              </a:rPr>
              <a:t>https://www.stichtingpraktijkleren.nl/over-stichting-praktijkleren/vmbo/</a:t>
            </a:r>
            <a:r>
              <a:rPr lang="nl-NL" sz="2000" dirty="0">
                <a:solidFill>
                  <a:schemeClr val="bg1"/>
                </a:solidFill>
              </a:rPr>
              <a:t>   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chemeClr val="bg1"/>
                </a:solidFill>
              </a:rPr>
              <a:t>Activiteitenmonitor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>
                <a:solidFill>
                  <a:schemeClr val="bg1"/>
                </a:solidFill>
              </a:rPr>
              <a:t>Digitaal </a:t>
            </a:r>
            <a:r>
              <a:rPr lang="nl-NL" sz="2000" dirty="0">
                <a:solidFill>
                  <a:schemeClr val="bg1"/>
                </a:solidFill>
              </a:rPr>
              <a:t>archief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chemeClr val="bg1"/>
                </a:solidFill>
              </a:rPr>
              <a:t>Mogelijk ook opdrachten vooraf printen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chemeClr val="bg1"/>
                </a:solidFill>
              </a:rPr>
              <a:t>Meerdere schermen open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chemeClr val="bg1"/>
                </a:solidFill>
              </a:rPr>
              <a:t>Tijdbewaking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chemeClr val="bg1"/>
                </a:solidFill>
              </a:rPr>
              <a:t>Zelf weekplanningen maken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chemeClr val="bg1"/>
                </a:solidFill>
              </a:rPr>
              <a:t>Goede structuur aanbrengen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chemeClr val="bg1"/>
                </a:solidFill>
              </a:rPr>
              <a:t>Inleiden – voordoen – begeleiden – evalueren!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chemeClr val="bg1"/>
                </a:solidFill>
              </a:rPr>
              <a:t>JIT-instructies, evt. koppelen met theorieboek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066800" y="406400"/>
            <a:ext cx="692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En nu zelf…</a:t>
            </a:r>
          </a:p>
        </p:txBody>
      </p:sp>
    </p:spTree>
    <p:extLst>
      <p:ext uri="{BB962C8B-B14F-4D97-AF65-F5344CB8AC3E}">
        <p14:creationId xmlns:p14="http://schemas.microsoft.com/office/powerpoint/2010/main" val="2147010130"/>
      </p:ext>
    </p:extLst>
  </p:cSld>
  <p:clrMapOvr>
    <a:masterClrMapping/>
  </p:clrMapOvr>
  <p:transition spd="med" advTm="10359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1066800" y="1648460"/>
            <a:ext cx="51816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Stichting Praktijkleren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Disketteweg 11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3821 AR Amersfoort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T 033 - 470 99 30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rgbClr val="FFFF00"/>
                </a:solidFill>
                <a:latin typeface="Calibri" pitchFamily="34" charset="0"/>
              </a:rPr>
              <a:t>vmbo@stichtingpraktijkleren.nl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  <a:hlinkClick r:id="rId4"/>
              </a:rPr>
              <a:t>www.stichtingpraktijkleren.nl</a:t>
            </a:r>
            <a:endParaRPr lang="nl-NL" sz="20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endParaRPr lang="nl-NL" sz="20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Wijnand Kieft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  <a:hlinkClick r:id="rId5"/>
              </a:rPr>
              <a:t>w.kieft@stichtingpraktijkleren.nl</a:t>
            </a:r>
            <a:endParaRPr lang="nl-NL" sz="2000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000" dirty="0">
                <a:solidFill>
                  <a:srgbClr val="FFFFFF"/>
                </a:solidFill>
                <a:latin typeface="Calibri" pitchFamily="34" charset="0"/>
              </a:rPr>
              <a:t>0648677734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066800" y="406400"/>
            <a:ext cx="692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716293935"/>
      </p:ext>
    </p:extLst>
  </p:cSld>
  <p:clrMapOvr>
    <a:masterClrMapping/>
  </p:clrMapOvr>
  <p:transition spd="med" advTm="10359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731520" y="1668780"/>
            <a:ext cx="7452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Welkom en inleiding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Doel van de workshop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Ervaringen van gebruikers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chemeClr val="bg1"/>
                </a:solidFill>
              </a:rPr>
              <a:t>TOPs</a:t>
            </a:r>
            <a:r>
              <a:rPr lang="nl-NL" sz="2400" dirty="0">
                <a:solidFill>
                  <a:schemeClr val="bg1"/>
                </a:solidFill>
              </a:rPr>
              <a:t> en </a:t>
            </a:r>
            <a:r>
              <a:rPr lang="nl-NL" sz="2400" dirty="0" err="1">
                <a:solidFill>
                  <a:schemeClr val="bg1"/>
                </a:solidFill>
              </a:rPr>
              <a:t>TIPs</a:t>
            </a:r>
            <a:endParaRPr lang="nl-NL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Do’s &amp; </a:t>
            </a:r>
            <a:r>
              <a:rPr lang="nl-NL" sz="2400" dirty="0" err="1">
                <a:solidFill>
                  <a:schemeClr val="bg1"/>
                </a:solidFill>
              </a:rPr>
              <a:t>Dont’s</a:t>
            </a:r>
            <a:endParaRPr lang="nl-NL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chemeClr val="bg1"/>
                </a:solidFill>
              </a:rPr>
              <a:t>Vragen</a:t>
            </a:r>
          </a:p>
        </p:txBody>
      </p:sp>
    </p:spTree>
    <p:extLst>
      <p:ext uri="{BB962C8B-B14F-4D97-AF65-F5344CB8AC3E}">
        <p14:creationId xmlns:p14="http://schemas.microsoft.com/office/powerpoint/2010/main" val="2610569684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</a:t>
            </a:r>
            <a:r>
              <a:rPr lang="nl-NL" sz="1800" dirty="0"/>
              <a:t>en</a:t>
            </a:r>
            <a:r>
              <a:rPr lang="nl-NL" dirty="0"/>
              <a:t> van de workshop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731520" y="1668780"/>
            <a:ext cx="7452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Kennismaken met de opdrachten AmeRijck op zo’n manier dat je het materiaal in kunt zetten in de klas.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Ervaren hoe leerlingen en docenten er mee werken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Netwerken pilotscholen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75" y="4667250"/>
            <a:ext cx="38989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7178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AmeRijck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820" y="1188526"/>
            <a:ext cx="7096359" cy="4480948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133600" y="310583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h</a:t>
            </a:r>
          </a:p>
        </p:txBody>
      </p:sp>
      <p:sp>
        <p:nvSpPr>
          <p:cNvPr id="6" name="Rechthoek 5"/>
          <p:cNvSpPr/>
          <p:nvPr/>
        </p:nvSpPr>
        <p:spPr>
          <a:xfrm>
            <a:off x="1256962" y="5912115"/>
            <a:ext cx="6543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800" dirty="0">
                <a:highlight>
                  <a:srgbClr val="FFFF00"/>
                </a:highlight>
                <a:hlinkClick r:id="rId4"/>
              </a:rPr>
              <a:t>https://www.stichtingpraktijkleren.nl/amerijck-opdrachtenbank/</a:t>
            </a:r>
            <a:r>
              <a:rPr lang="nl-NL" sz="800" dirty="0"/>
              <a:t>	</a:t>
            </a:r>
            <a:r>
              <a:rPr lang="nl-NL" sz="2000" dirty="0">
                <a:highlight>
                  <a:srgbClr val="FFFF00"/>
                </a:highlight>
              </a:rPr>
              <a:t>opstartprocedure</a:t>
            </a:r>
            <a:r>
              <a:rPr lang="nl-NL" sz="800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0" y="249203"/>
            <a:ext cx="3074870" cy="9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86390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106543" y="1821703"/>
            <a:ext cx="7244355" cy="3018427"/>
          </a:xfrm>
        </p:spPr>
        <p:txBody>
          <a:bodyPr/>
          <a:lstStyle/>
          <a:p>
            <a:r>
              <a:rPr lang="nl-NL" sz="2400" dirty="0"/>
              <a:t>Secretarieel – Vakantiepark en </a:t>
            </a:r>
            <a:r>
              <a:rPr lang="nl-NL" sz="2400" dirty="0" err="1"/>
              <a:t>Vosware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Administratief -   </a:t>
            </a:r>
            <a:r>
              <a:rPr lang="nl-NL" sz="2400" dirty="0" err="1"/>
              <a:t>Flying</a:t>
            </a:r>
            <a:r>
              <a:rPr lang="nl-NL" sz="2400" dirty="0"/>
              <a:t> Dutchman </a:t>
            </a:r>
            <a:r>
              <a:rPr lang="nl-NL" sz="2400" dirty="0" err="1"/>
              <a:t>Activities</a:t>
            </a:r>
            <a:r>
              <a:rPr lang="nl-NL" sz="2400" dirty="0"/>
              <a:t> en </a:t>
            </a:r>
            <a:r>
              <a:rPr lang="nl-NL" sz="2400" dirty="0" err="1"/>
              <a:t>SpikeR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Logistiek – Pizza Pannenkoek en </a:t>
            </a:r>
            <a:r>
              <a:rPr lang="nl-NL" sz="2400" dirty="0" err="1"/>
              <a:t>Bidfood</a:t>
            </a:r>
            <a:r>
              <a:rPr lang="nl-NL" sz="2400" dirty="0"/>
              <a:t> magazijn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AmeRijck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3731062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066800" y="406400"/>
            <a:ext cx="69278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3200" dirty="0">
                <a:solidFill>
                  <a:srgbClr val="FFFFFF"/>
                </a:solidFill>
                <a:latin typeface="Calibri" pitchFamily="34" charset="0"/>
              </a:rPr>
              <a:t>Kennismaking met de modules </a:t>
            </a:r>
            <a:r>
              <a:rPr lang="nl-NL" sz="1000" dirty="0">
                <a:solidFill>
                  <a:srgbClr val="FFFFFF"/>
                </a:solidFill>
                <a:latin typeface="Calibri" pitchFamily="34" charset="0"/>
                <a:hlinkClick r:id="rId4"/>
              </a:rPr>
              <a:t>https://www.stichtingpraktijkleren.nl/amerijck-opdrachtenbank/</a:t>
            </a:r>
            <a:r>
              <a:rPr lang="nl-NL" sz="1000" dirty="0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82C56A81-FA58-4DBB-9EBF-7EA972185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61" y="1546725"/>
            <a:ext cx="8131581" cy="505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91005"/>
      </p:ext>
    </p:extLst>
  </p:cSld>
  <p:clrMapOvr>
    <a:masterClrMapping/>
  </p:clrMapOvr>
  <p:transition spd="med" advTm="10359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1152527" y="1485169"/>
            <a:ext cx="6491111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Tops</a:t>
            </a:r>
          </a:p>
          <a:p>
            <a:pPr marL="342900" indent="-342900">
              <a:spcBef>
                <a:spcPct val="50000"/>
              </a:spcBef>
              <a:buClr>
                <a:srgbClr val="EDD417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</a:rPr>
              <a:t>Leerlingen kunnen zelfstandig werken</a:t>
            </a:r>
          </a:p>
          <a:p>
            <a:pPr marL="342900" indent="-342900">
              <a:spcBef>
                <a:spcPct val="50000"/>
              </a:spcBef>
              <a:buClr>
                <a:srgbClr val="EDD417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</a:rPr>
              <a:t>Uitdagend visueel lesmateriaal</a:t>
            </a:r>
          </a:p>
          <a:p>
            <a:pPr marL="342900" indent="-342900">
              <a:spcBef>
                <a:spcPct val="50000"/>
              </a:spcBef>
              <a:buClr>
                <a:srgbClr val="EDD417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</a:rPr>
              <a:t>Heeft een context</a:t>
            </a:r>
          </a:p>
          <a:p>
            <a:pPr marL="342900" indent="-342900">
              <a:spcBef>
                <a:spcPct val="50000"/>
              </a:spcBef>
              <a:buClr>
                <a:srgbClr val="EDD417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</a:rPr>
              <a:t>‘Net echt’</a:t>
            </a:r>
          </a:p>
          <a:p>
            <a:pPr marL="342900" indent="-342900">
              <a:spcBef>
                <a:spcPct val="50000"/>
              </a:spcBef>
              <a:buClr>
                <a:srgbClr val="EDD417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</a:rPr>
              <a:t>Alles digitaal aangeboden en te verwerken</a:t>
            </a:r>
          </a:p>
          <a:p>
            <a:pPr marL="342900" indent="-342900">
              <a:spcBef>
                <a:spcPct val="50000"/>
              </a:spcBef>
              <a:buClr>
                <a:srgbClr val="EDD417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</a:rPr>
              <a:t>Digitaal archief</a:t>
            </a:r>
          </a:p>
          <a:p>
            <a:pPr marL="342900" indent="-342900">
              <a:spcBef>
                <a:spcPct val="50000"/>
              </a:spcBef>
              <a:buClr>
                <a:srgbClr val="EDD417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</a:rPr>
              <a:t>Alles per opdracht ook te printen</a:t>
            </a:r>
          </a:p>
          <a:p>
            <a:pPr marL="342900" indent="-342900">
              <a:spcBef>
                <a:spcPct val="50000"/>
              </a:spcBef>
              <a:buClr>
                <a:srgbClr val="EDD417"/>
              </a:buClr>
              <a:buFont typeface="Arial" panose="020B0604020202020204" pitchFamily="34" charset="0"/>
              <a:buChar char="•"/>
              <a:tabLst>
                <a:tab pos="266700" algn="l"/>
              </a:tabLst>
            </a:pPr>
            <a:r>
              <a:rPr lang="nl-NL" sz="2400" dirty="0">
                <a:solidFill>
                  <a:schemeClr val="bg1"/>
                </a:solidFill>
                <a:latin typeface="Calibri" panose="020F0502020204030204" pitchFamily="34" charset="0"/>
              </a:rPr>
              <a:t>Veel zelf-nakijkend materiaal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066800" y="406400"/>
            <a:ext cx="692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Tops ….</a:t>
            </a:r>
          </a:p>
        </p:txBody>
      </p:sp>
    </p:spTree>
    <p:extLst>
      <p:ext uri="{BB962C8B-B14F-4D97-AF65-F5344CB8AC3E}">
        <p14:creationId xmlns:p14="http://schemas.microsoft.com/office/powerpoint/2010/main" val="776606746"/>
      </p:ext>
    </p:extLst>
  </p:cSld>
  <p:clrMapOvr>
    <a:masterClrMapping/>
  </p:clrMapOvr>
  <p:transition spd="med" advTm="10359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1152527" y="1636042"/>
            <a:ext cx="649111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400" b="1" dirty="0">
                <a:solidFill>
                  <a:schemeClr val="bg1"/>
                </a:solidFill>
                <a:latin typeface="Calibri" pitchFamily="34" charset="0"/>
              </a:rPr>
              <a:t>Tips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Houd vinger aan de pols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Blijf op afstand begeleiden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Geef de leerling aandacht 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400" dirty="0">
                <a:solidFill>
                  <a:schemeClr val="bg1"/>
                </a:solidFill>
                <a:latin typeface="Calibri" pitchFamily="34" charset="0"/>
              </a:rPr>
              <a:t>Monitor de leerlingen</a:t>
            </a:r>
          </a:p>
          <a:p>
            <a:pPr>
              <a:spcBef>
                <a:spcPct val="50000"/>
              </a:spcBef>
              <a:buClr>
                <a:srgbClr val="EDD417"/>
              </a:buClr>
              <a:tabLst>
                <a:tab pos="266700" algn="l"/>
              </a:tabLst>
            </a:pPr>
            <a:r>
              <a:rPr lang="nl-NL" sz="2400" dirty="0">
                <a:solidFill>
                  <a:srgbClr val="FFFFFF"/>
                </a:solidFill>
                <a:latin typeface="Calibri" pitchFamily="34" charset="0"/>
              </a:rPr>
              <a:t>Laat leerlingen ook samenwerken en elkaar helpen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066800" y="406400"/>
            <a:ext cx="692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…. en Tips</a:t>
            </a:r>
          </a:p>
        </p:txBody>
      </p:sp>
    </p:spTree>
    <p:extLst>
      <p:ext uri="{BB962C8B-B14F-4D97-AF65-F5344CB8AC3E}">
        <p14:creationId xmlns:p14="http://schemas.microsoft.com/office/powerpoint/2010/main" val="2466207237"/>
      </p:ext>
    </p:extLst>
  </p:cSld>
  <p:clrMapOvr>
    <a:masterClrMapping/>
  </p:clrMapOvr>
  <p:transition spd="med" advTm="10359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7" y="1231900"/>
            <a:ext cx="6845796" cy="74100"/>
          </a:xfrm>
          <a:prstGeom prst="rect">
            <a:avLst/>
          </a:prstGeom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066800" y="406400"/>
            <a:ext cx="6927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600" dirty="0">
                <a:solidFill>
                  <a:srgbClr val="FFFFFF"/>
                </a:solidFill>
                <a:latin typeface="Calibri" pitchFamily="34" charset="0"/>
              </a:rPr>
              <a:t>Do’s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066799" y="1418252"/>
            <a:ext cx="70071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2400" b="1" dirty="0">
                <a:solidFill>
                  <a:srgbClr val="D8A900"/>
                </a:solidFill>
              </a:rPr>
              <a:t>Do’s:</a:t>
            </a:r>
            <a:endParaRPr lang="nl-NL" sz="2400" dirty="0">
              <a:solidFill>
                <a:srgbClr val="D8A900"/>
              </a:solidFill>
            </a:endParaRP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Training volgen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ICT op school op orde</a:t>
            </a: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Organiseren</a:t>
            </a: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Goed voorbereiden</a:t>
            </a: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Studiewijzers maken</a:t>
            </a:r>
          </a:p>
          <a:p>
            <a:pPr marL="342900" indent="-342900" fontAlgn="auto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Inspelen op theorie en </a:t>
            </a:r>
            <a:r>
              <a:rPr lang="nl-NL" sz="2400" dirty="0" err="1">
                <a:solidFill>
                  <a:srgbClr val="D8A900"/>
                </a:solidFill>
              </a:rPr>
              <a:t>AmeRijck</a:t>
            </a:r>
            <a:endParaRPr lang="nl-NL" sz="2400" dirty="0">
              <a:solidFill>
                <a:srgbClr val="D8A900"/>
              </a:solidFill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Instructie aan leerlingen bij begin les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Sturen en begeleiden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Monitoren en controleren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D8A900"/>
                </a:solidFill>
              </a:rPr>
              <a:t>Klassikale terugkoppeling resultaten in klas</a:t>
            </a:r>
          </a:p>
        </p:txBody>
      </p:sp>
    </p:spTree>
    <p:extLst>
      <p:ext uri="{BB962C8B-B14F-4D97-AF65-F5344CB8AC3E}">
        <p14:creationId xmlns:p14="http://schemas.microsoft.com/office/powerpoint/2010/main" val="1196182011"/>
      </p:ext>
    </p:extLst>
  </p:cSld>
  <p:clrMapOvr>
    <a:masterClrMapping/>
  </p:clrMapOvr>
  <p:transition spd="med" advTm="10359">
    <p:fade thruBlk="1"/>
  </p:transition>
</p:sld>
</file>

<file path=ppt/theme/theme1.xml><?xml version="1.0" encoding="utf-8"?>
<a:theme xmlns:a="http://schemas.openxmlformats.org/drawingml/2006/main" name="Presentatie1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sentatie1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014 01 20 PP-presentatie (4)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01 20 PP-presentatie (4)</Template>
  <TotalTime>722</TotalTime>
  <Words>481</Words>
  <Application>Microsoft Office PowerPoint</Application>
  <PresentationFormat>Diavoorstelling (4:3)</PresentationFormat>
  <Paragraphs>109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12</vt:i4>
      </vt:variant>
    </vt:vector>
  </HeadingPairs>
  <TitlesOfParts>
    <vt:vector size="20" baseType="lpstr">
      <vt:lpstr>Arial</vt:lpstr>
      <vt:lpstr>Calibri</vt:lpstr>
      <vt:lpstr>Impact</vt:lpstr>
      <vt:lpstr>MetaPlusNormal-Roman</vt:lpstr>
      <vt:lpstr>ヒラギノ角ゴ Pro W3</vt:lpstr>
      <vt:lpstr>Presentatie1</vt:lpstr>
      <vt:lpstr>1_Presentatie1</vt:lpstr>
      <vt:lpstr>1_2014 01 20 PP-presentatie (4)</vt:lpstr>
      <vt:lpstr>PowerPoint-presentatie</vt:lpstr>
      <vt:lpstr>Programma</vt:lpstr>
      <vt:lpstr>Doelen van de workshop</vt:lpstr>
      <vt:lpstr>AmeRijck</vt:lpstr>
      <vt:lpstr>AmeRijck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Accent Automatisering bv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Catharina Scherder-Besijn</dc:creator>
  <cp:keywords>V03-9.1</cp:keywords>
  <cp:lastModifiedBy>Martijn Pakkert</cp:lastModifiedBy>
  <cp:revision>126</cp:revision>
  <cp:lastPrinted>2015-03-18T08:50:43Z</cp:lastPrinted>
  <dcterms:created xsi:type="dcterms:W3CDTF">2014-09-04T11:39:07Z</dcterms:created>
  <dcterms:modified xsi:type="dcterms:W3CDTF">2018-01-17T18:12:06Z</dcterms:modified>
  <cp:contentStatus>V13-2.1</cp:contentStatus>
</cp:coreProperties>
</file>