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6" r:id="rId4"/>
    <p:sldId id="267" r:id="rId5"/>
    <p:sldId id="258" r:id="rId6"/>
    <p:sldId id="269" r:id="rId7"/>
    <p:sldId id="262" r:id="rId8"/>
    <p:sldId id="261" r:id="rId9"/>
    <p:sldId id="263" r:id="rId10"/>
    <p:sldId id="268" r:id="rId11"/>
    <p:sldId id="260" r:id="rId12"/>
  </p:sldIdLst>
  <p:sldSz cx="9144000" cy="6858000" type="screen4x3"/>
  <p:notesSz cx="6858000" cy="9947275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1A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3612" autoAdjust="0"/>
  </p:normalViewPr>
  <p:slideViewPr>
    <p:cSldViewPr>
      <p:cViewPr varScale="1">
        <p:scale>
          <a:sx n="66" d="100"/>
          <a:sy n="66" d="100"/>
        </p:scale>
        <p:origin x="126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8475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98475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8AB4300A-26E9-4C8A-9FA4-4EA353272A35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2BBB630C-6F90-4E2F-A71D-E43F459BF19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152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9091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99091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DE5CA7F1-64C0-4329-AA43-6ACA310B58B9}" type="datetimeFigureOut">
              <a:rPr lang="nl-NL" smtClean="0"/>
              <a:t>19-1-2018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9F82FF15-D3FC-42A1-B89A-193DE9100E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0479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Aanleiding: Lorenzcurve nieuw onderdeel CSE VMBO-TL sinds….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82FF15-D3FC-42A1-B89A-193DE9100E5E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8763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En jullie?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82FF15-D3FC-42A1-B89A-193DE9100E5E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4531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K4A 2.2</a:t>
            </a:r>
          </a:p>
          <a:p>
            <a:endParaRPr lang="nl-NL" dirty="0" smtClean="0"/>
          </a:p>
          <a:p>
            <a:r>
              <a:rPr lang="nl-NL" dirty="0" smtClean="0"/>
              <a:t>Reden: betere doorstroming?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82FF15-D3FC-42A1-B89A-193DE9100E5E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576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82FF15-D3FC-42A1-B89A-193DE9100E5E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5640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Nivellerende werking</a:t>
            </a:r>
          </a:p>
          <a:p>
            <a:r>
              <a:rPr lang="nl-NL" dirty="0" smtClean="0"/>
              <a:t>Degressief, progressief, proportioneel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82FF15-D3FC-42A1-B89A-193DE9100E5E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9232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82FF15-D3FC-42A1-B89A-193DE9100E5E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6696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 descr="titeldia MET FOTO SMAL NL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9094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422700" y="6377050"/>
            <a:ext cx="3279775" cy="215444"/>
          </a:xfrm>
        </p:spPr>
        <p:txBody>
          <a:bodyPr anchor="b">
            <a:spAutoFit/>
          </a:bodyPr>
          <a:lstStyle>
            <a:lvl1pPr algn="l"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endParaRPr lang="nl-NL"/>
          </a:p>
        </p:txBody>
      </p:sp>
      <p:sp>
        <p:nvSpPr>
          <p:cNvPr id="89104" name="Rectangle 16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1440000" y="1620000"/>
            <a:ext cx="7058300" cy="504255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2300" b="1" baseline="0">
                <a:solidFill>
                  <a:srgbClr val="E1183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nl-NL" noProof="0" smtClean="0"/>
              <a:t>Klik om een titel te maken</a:t>
            </a:r>
          </a:p>
        </p:txBody>
      </p:sp>
      <p:cxnSp>
        <p:nvCxnSpPr>
          <p:cNvPr id="3" name="Rechte verbindingslijn 2"/>
          <p:cNvCxnSpPr/>
          <p:nvPr/>
        </p:nvCxnSpPr>
        <p:spPr bwMode="auto">
          <a:xfrm>
            <a:off x="-1" y="836712"/>
            <a:ext cx="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Subtitle 2"/>
          <p:cNvSpPr>
            <a:spLocks noGrp="1"/>
          </p:cNvSpPr>
          <p:nvPr>
            <p:ph type="subTitle" idx="4294967295" hasCustomPrompt="1"/>
          </p:nvPr>
        </p:nvSpPr>
        <p:spPr>
          <a:xfrm>
            <a:off x="6147175" y="3780000"/>
            <a:ext cx="2340259" cy="459090"/>
          </a:xfrm>
        </p:spPr>
        <p:txBody>
          <a:bodyPr/>
          <a:lstStyle>
            <a:lvl1pPr algn="ctr">
              <a:buNone/>
              <a:defRPr sz="1400"/>
            </a:lvl1pPr>
          </a:lstStyle>
          <a:p>
            <a:r>
              <a:rPr lang="en-US" smtClean="0"/>
              <a:t>Klik om een ondertitel te maken</a:t>
            </a:r>
            <a:endParaRPr lang="nl-NL"/>
          </a:p>
        </p:txBody>
      </p:sp>
      <p:sp>
        <p:nvSpPr>
          <p:cNvPr id="10" name="Rechthoek 9"/>
          <p:cNvSpPr/>
          <p:nvPr userDrawn="1"/>
        </p:nvSpPr>
        <p:spPr bwMode="auto">
          <a:xfrm>
            <a:off x="6102170" y="278650"/>
            <a:ext cx="2475275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3600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11" name="Afbeelding 10" descr="logoNLl-transparant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048000" y="180000"/>
            <a:ext cx="2520280" cy="5054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40000" y="900000"/>
            <a:ext cx="7162800" cy="504701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smtClean="0"/>
              <a:t>Klik om een titel te maken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>
              <a:defRPr/>
            </a:lvl1pPr>
          </a:lstStyle>
          <a:p>
            <a:pPr lvl="0"/>
            <a:r>
              <a:rPr lang="en-US" smtClean="0"/>
              <a:t>Klik om tekst toe te voegen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1DD61F2-1B46-4395-9E9C-1ED1DF9C4869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1650" y="773705"/>
            <a:ext cx="718185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54138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 hasCustomPrompt="1"/>
          </p:nvPr>
        </p:nvSpPr>
        <p:spPr>
          <a:xfrm>
            <a:off x="8037384" y="908720"/>
            <a:ext cx="673229" cy="5368255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n-US" smtClean="0"/>
              <a:t>Klik om een titel te maken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1439999" y="900000"/>
            <a:ext cx="6417365" cy="5368255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 smtClean="0"/>
              <a:t>Klik om tekst toe te voegen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1DD61F2-1B46-4395-9E9C-1ED1DF9C4869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1650" y="773705"/>
            <a:ext cx="718185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475637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 descr="titeldia zonder vlakken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40000" y="1620000"/>
            <a:ext cx="7090225" cy="50470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Klik om een titel te maken</a:t>
            </a:r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nl-NL" smtClean="0"/>
            </a:lvl1pPr>
          </a:lstStyle>
          <a:p>
            <a:fld id="{11DD61F2-1B46-4395-9E9C-1ED1DF9C4869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 hasCustomPrompt="1"/>
          </p:nvPr>
        </p:nvSpPr>
        <p:spPr>
          <a:xfrm>
            <a:off x="1440000" y="2160000"/>
            <a:ext cx="2268000" cy="1574800"/>
          </a:xfrm>
        </p:spPr>
        <p:txBody>
          <a:bodyPr/>
          <a:lstStyle>
            <a:lvl1pPr>
              <a:buNone/>
              <a:defRPr sz="1600"/>
            </a:lvl1pPr>
          </a:lstStyle>
          <a:p>
            <a:r>
              <a:rPr lang="nl-NL" smtClean="0"/>
              <a:t> Klik om afbeelding in te voegen</a:t>
            </a:r>
            <a:endParaRPr lang="nl-NL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3794389" y="2160000"/>
            <a:ext cx="2268000" cy="1573200"/>
          </a:xfrm>
        </p:spPr>
        <p:txBody>
          <a:bodyPr/>
          <a:lstStyle>
            <a:lvl1pPr>
              <a:buNone/>
              <a:defRPr sz="1600"/>
            </a:lvl1pPr>
          </a:lstStyle>
          <a:p>
            <a:r>
              <a:rPr lang="nl-NL" smtClean="0"/>
              <a:t> Klik om afbeelding in te voegen</a:t>
            </a:r>
            <a:endParaRPr lang="nl-NL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6147175" y="2160000"/>
            <a:ext cx="2385265" cy="1574800"/>
          </a:xfrm>
        </p:spPr>
        <p:txBody>
          <a:bodyPr/>
          <a:lstStyle>
            <a:lvl1pPr>
              <a:buNone/>
              <a:defRPr sz="1600"/>
            </a:lvl1pPr>
          </a:lstStyle>
          <a:p>
            <a:r>
              <a:rPr lang="nl-NL" smtClean="0"/>
              <a:t> Klik om afbeelding in te voegen</a:t>
            </a:r>
            <a:endParaRPr lang="nl-NL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5" hasCustomPrompt="1"/>
          </p:nvPr>
        </p:nvSpPr>
        <p:spPr>
          <a:xfrm>
            <a:off x="6125227" y="3776399"/>
            <a:ext cx="2392471" cy="687715"/>
          </a:xfrm>
        </p:spPr>
        <p:txBody>
          <a:bodyPr/>
          <a:lstStyle>
            <a:lvl1pPr marL="0" indent="0" algn="ctr">
              <a:buNone/>
              <a:defRPr sz="14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smtClean="0"/>
              <a:t>Klik om tekst toe te voegen </a:t>
            </a:r>
          </a:p>
        </p:txBody>
      </p:sp>
      <p:pic>
        <p:nvPicPr>
          <p:cNvPr id="12" name="Afbeelding 11" descr="logoNLl-transparant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048000" y="180000"/>
            <a:ext cx="2520280" cy="505422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40000" y="900000"/>
            <a:ext cx="7127190" cy="504701"/>
          </a:xfrm>
        </p:spPr>
        <p:txBody>
          <a:bodyPr/>
          <a:lstStyle>
            <a:lvl1pPr>
              <a:defRPr baseline="0">
                <a:solidFill>
                  <a:srgbClr val="E11837"/>
                </a:solidFill>
              </a:defRPr>
            </a:lvl1pPr>
          </a:lstStyle>
          <a:p>
            <a:r>
              <a:rPr lang="en-US" smtClean="0"/>
              <a:t>Klik om een titel te maken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1440000" y="1620000"/>
            <a:ext cx="7110789" cy="3744215"/>
          </a:xfrm>
        </p:spPr>
        <p:txBody>
          <a:bodyPr/>
          <a:lstStyle>
            <a:lvl1pPr marL="355600" indent="-355600">
              <a:defRPr sz="2800">
                <a:latin typeface="Arial" pitchFamily="34" charset="0"/>
                <a:cs typeface="Arial" pitchFamily="34" charset="0"/>
              </a:defRPr>
            </a:lvl1pPr>
            <a:lvl2pPr marL="712788" indent="-357188">
              <a:defRPr sz="2400" b="0"/>
            </a:lvl2pPr>
            <a:lvl3pPr marL="985838" indent="-273050">
              <a:defRPr sz="2000" b="0"/>
            </a:lvl3pPr>
            <a:lvl4pPr marL="1341438" indent="-260350">
              <a:defRPr/>
            </a:lvl4pPr>
            <a:lvl5pPr marL="1614488" indent="-273050">
              <a:defRPr/>
            </a:lvl5pPr>
          </a:lstStyle>
          <a:p>
            <a:pPr lvl="0"/>
            <a:r>
              <a:rPr lang="en-US" smtClean="0"/>
              <a:t>Klik om tekst toe te voegen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>
          <a:xfrm>
            <a:off x="2001662" y="6360100"/>
            <a:ext cx="2895600" cy="337581"/>
          </a:xfrm>
        </p:spPr>
        <p:txBody>
          <a:bodyPr/>
          <a:lstStyle>
            <a:lvl1pPr algn="l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>
          <a:xfrm>
            <a:off x="1440938" y="6360100"/>
            <a:ext cx="459114" cy="337581"/>
          </a:xfrm>
        </p:spPr>
        <p:txBody>
          <a:bodyPr/>
          <a:lstStyle>
            <a:lvl1pPr algn="l">
              <a:defRPr/>
            </a:lvl1pPr>
          </a:lstStyle>
          <a:p>
            <a:fld id="{11DD61F2-1B46-4395-9E9C-1ED1DF9C4869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364215"/>
            <a:ext cx="14271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1650" y="773705"/>
            <a:ext cx="718185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Afbeelding 8" descr="logoNLl-transparant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048000" y="180000"/>
            <a:ext cx="2520280" cy="505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655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40000" y="4464115"/>
            <a:ext cx="7118068" cy="855095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 smtClean="0"/>
              <a:t>Klik om een titel te maken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1440000" y="2906713"/>
            <a:ext cx="7118068" cy="14400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Klik om tekst toe te voegen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1DD61F2-1B46-4395-9E9C-1ED1DF9C4869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364215"/>
            <a:ext cx="14271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1650" y="773705"/>
            <a:ext cx="718185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Afbeelding 10" descr="logoNLl-transparant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048000" y="180000"/>
            <a:ext cx="2520280" cy="505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2065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40875" y="900000"/>
            <a:ext cx="7079738" cy="504701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smtClean="0"/>
              <a:t>Klik om een titel te maken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1439998" y="1620000"/>
            <a:ext cx="3420000" cy="3703246"/>
          </a:xfrm>
        </p:spPr>
        <p:txBody>
          <a:bodyPr/>
          <a:lstStyle>
            <a:lvl1pPr marL="177800" indent="-177800">
              <a:defRPr sz="1800" b="0"/>
            </a:lvl1pPr>
            <a:lvl2pPr marL="355600" indent="-177800">
              <a:defRPr sz="1600" b="0"/>
            </a:lvl2pPr>
            <a:lvl3pPr marL="534988" indent="-179388">
              <a:defRPr sz="1400" b="0"/>
            </a:lvl3pPr>
            <a:lvl4pPr marL="712788" indent="-177800">
              <a:defRPr sz="1200"/>
            </a:lvl4pPr>
            <a:lvl5pPr marL="903288" indent="-190500"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Klik om tekst toe te voegen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5039999" y="1620000"/>
            <a:ext cx="3447435" cy="3703246"/>
          </a:xfrm>
        </p:spPr>
        <p:txBody>
          <a:bodyPr/>
          <a:lstStyle>
            <a:lvl1pPr marL="177800" indent="-177800">
              <a:defRPr sz="1800" b="0"/>
            </a:lvl1pPr>
            <a:lvl2pPr marL="355600" indent="-177800">
              <a:defRPr sz="1600" b="0"/>
            </a:lvl2pPr>
            <a:lvl3pPr marL="534988" indent="-179388">
              <a:defRPr sz="1400" b="0"/>
            </a:lvl3pPr>
            <a:lvl4pPr marL="712788" indent="-177800">
              <a:defRPr sz="1200" b="0"/>
            </a:lvl4pPr>
            <a:lvl5pPr marL="903288" indent="-190500">
              <a:defRPr sz="10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Klik om tekst toe te voegen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1DD61F2-1B46-4395-9E9C-1ED1DF9C4869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1650" y="773705"/>
            <a:ext cx="718185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036156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54700" y="900000"/>
            <a:ext cx="7122745" cy="643932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smtClean="0"/>
              <a:t>Klik om een titel te maken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1454700" y="1577779"/>
            <a:ext cx="3432336" cy="50107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Klik om tekst toe te voegen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1454700" y="2160000"/>
            <a:ext cx="3420000" cy="3157146"/>
          </a:xfrm>
        </p:spPr>
        <p:txBody>
          <a:bodyPr/>
          <a:lstStyle>
            <a:lvl1pPr marL="177800" indent="-177800">
              <a:defRPr sz="1600" b="0"/>
            </a:lvl1pPr>
            <a:lvl2pPr marL="355600" indent="-177800">
              <a:defRPr sz="1400" b="0"/>
            </a:lvl2pPr>
            <a:lvl3pPr marL="534988" indent="-179388">
              <a:defRPr sz="1200" b="0"/>
            </a:lvl3pPr>
            <a:lvl4pPr marL="712788" indent="-177800">
              <a:defRPr sz="1000" b="0"/>
            </a:lvl4pPr>
            <a:lvl5pPr marL="903288" indent="-190500">
              <a:defRPr sz="800" b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5153892" y="1580118"/>
            <a:ext cx="3423554" cy="498732"/>
          </a:xfrm>
        </p:spPr>
        <p:txBody>
          <a:bodyPr anchor="b"/>
          <a:lstStyle>
            <a:lvl1pPr marL="0" indent="0">
              <a:buNone/>
              <a:defRPr sz="18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Klik om tekst toe te voegen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5153891" y="2160000"/>
            <a:ext cx="3420000" cy="3157146"/>
          </a:xfrm>
        </p:spPr>
        <p:txBody>
          <a:bodyPr/>
          <a:lstStyle>
            <a:lvl1pPr marL="177800" indent="-177800">
              <a:defRPr sz="1600" b="0"/>
            </a:lvl1pPr>
            <a:lvl2pPr marL="355600" indent="-177800">
              <a:defRPr sz="1400" b="0"/>
            </a:lvl2pPr>
            <a:lvl3pPr marL="534988" indent="-179388">
              <a:defRPr sz="1200" b="0"/>
            </a:lvl3pPr>
            <a:lvl4pPr marL="712788" indent="-177800">
              <a:defRPr sz="1000" b="0"/>
            </a:lvl4pPr>
            <a:lvl5pPr marL="903288" indent="-190500">
              <a:defRPr sz="800" b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400">
                <a:latin typeface="+mn-lt"/>
              </a:defRPr>
            </a:lvl1pPr>
          </a:lstStyle>
          <a:p>
            <a:endParaRPr lang="nl-NL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1DD61F2-1B46-4395-9E9C-1ED1DF9C4869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1650" y="773705"/>
            <a:ext cx="718185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21543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40000" y="900000"/>
            <a:ext cx="7162800" cy="504701"/>
          </a:xfrm>
        </p:spPr>
        <p:txBody>
          <a:bodyPr/>
          <a:lstStyle>
            <a:lvl1pPr>
              <a:defRPr sz="2800" baseline="0"/>
            </a:lvl1pPr>
          </a:lstStyle>
          <a:p>
            <a:r>
              <a:rPr lang="en-US" smtClean="0"/>
              <a:t>Klik om een titel te maken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fld id="{11DD61F2-1B46-4395-9E9C-1ED1DF9C4869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1650" y="773705"/>
            <a:ext cx="718185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986119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endParaRPr lang="nl-NL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1DD61F2-1B46-4395-9E9C-1ED1DF9C4869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1650" y="773705"/>
            <a:ext cx="718185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538829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25038" y="900000"/>
            <a:ext cx="2040477" cy="783156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Klik om een titel te maken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3575050" y="900000"/>
            <a:ext cx="5111750" cy="5235516"/>
          </a:xfrm>
        </p:spPr>
        <p:txBody>
          <a:bodyPr/>
          <a:lstStyle>
            <a:lvl1pPr>
              <a:defRPr sz="2800" b="0"/>
            </a:lvl1pPr>
            <a:lvl2pPr>
              <a:defRPr sz="2400" b="0"/>
            </a:lvl2pPr>
            <a:lvl3pPr>
              <a:defRPr sz="2000" b="0"/>
            </a:lvl3pPr>
            <a:lvl4pPr>
              <a:defRPr sz="1600" b="0"/>
            </a:lvl4pPr>
            <a:lvl5pPr>
              <a:defRPr sz="1400" b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Klik om tekst toe te voegen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1425038" y="1853825"/>
            <a:ext cx="2064227" cy="4272340"/>
          </a:xfrm>
        </p:spPr>
        <p:txBody>
          <a:bodyPr/>
          <a:lstStyle>
            <a:lvl1pPr marL="0" indent="0">
              <a:buNone/>
              <a:defRPr sz="1400" b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Klik om tekst toe te voegen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1DD61F2-1B46-4395-9E9C-1ED1DF9C4869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1650" y="773705"/>
            <a:ext cx="718185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54471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47913" y="4349350"/>
            <a:ext cx="7039522" cy="566739"/>
          </a:xfrm>
        </p:spPr>
        <p:txBody>
          <a:bodyPr/>
          <a:lstStyle>
            <a:lvl1pPr algn="l">
              <a:defRPr sz="2000" b="1" baseline="0"/>
            </a:lvl1pPr>
          </a:lstStyle>
          <a:p>
            <a:r>
              <a:rPr lang="en-US" smtClean="0"/>
              <a:t>Klik om een titel te maken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 hasCustomPrompt="1"/>
          </p:nvPr>
        </p:nvSpPr>
        <p:spPr>
          <a:xfrm>
            <a:off x="1439999" y="900000"/>
            <a:ext cx="7047435" cy="3431968"/>
          </a:xfrm>
        </p:spPr>
        <p:txBody>
          <a:bodyPr/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Klik om een afbeelding toe te 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1447912" y="4964906"/>
            <a:ext cx="7069787" cy="3196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Klik om tekst toe te voegen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1DD61F2-1B46-4395-9E9C-1ED1DF9C4869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1650" y="773705"/>
            <a:ext cx="718185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898793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84" name="Rectangle 20"/>
          <p:cNvSpPr>
            <a:spLocks noGrp="1" noChangeArrowheads="1"/>
          </p:cNvSpPr>
          <p:nvPr>
            <p:ph type="title"/>
          </p:nvPr>
        </p:nvSpPr>
        <p:spPr bwMode="auto">
          <a:xfrm>
            <a:off x="1452750" y="900000"/>
            <a:ext cx="7162800" cy="504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 om een titel te maken</a:t>
            </a:r>
            <a:endParaRPr lang="nl-NL" smtClean="0"/>
          </a:p>
        </p:txBody>
      </p:sp>
      <p:sp>
        <p:nvSpPr>
          <p:cNvPr id="88085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0938" y="1620000"/>
            <a:ext cx="7162800" cy="3703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 om tekst toe te voegen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smtClean="0"/>
          </a:p>
        </p:txBody>
      </p:sp>
      <p:sp>
        <p:nvSpPr>
          <p:cNvPr id="88101" name="Rectangle 3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35695" y="6381751"/>
            <a:ext cx="3491346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100000"/>
              </a:lnSpc>
              <a:defRPr kumimoji="1" sz="1000" b="0">
                <a:solidFill>
                  <a:srgbClr val="0B1A58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nl-NL"/>
          </a:p>
        </p:txBody>
      </p:sp>
      <p:sp>
        <p:nvSpPr>
          <p:cNvPr id="88102" name="Rectangle 3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405314" y="6381751"/>
            <a:ext cx="556396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algn="l" defTabSz="914400" rtl="0" eaLnBrk="0" latinLnBrk="0" hangingPunct="0">
              <a:lnSpc>
                <a:spcPct val="100000"/>
              </a:lnSpc>
              <a:defRPr kumimoji="1" lang="nl-NL" sz="1000" b="0" kern="1200" smtClean="0">
                <a:solidFill>
                  <a:srgbClr val="0B1A58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fld id="{11DD61F2-1B46-4395-9E9C-1ED1DF9C4869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5364215"/>
            <a:ext cx="14271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760717"/>
            <a:ext cx="9144000" cy="19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Afbeelding 9" descr="logoNLl-transparant.png"/>
          <p:cNvPicPr>
            <a:picLocks noChangeAspect="1"/>
          </p:cNvPicPr>
          <p:nvPr userDrawn="1"/>
        </p:nvPicPr>
        <p:blipFill>
          <a:blip r:embed="rId16" cstate="print"/>
          <a:stretch>
            <a:fillRect/>
          </a:stretch>
        </p:blipFill>
        <p:spPr>
          <a:xfrm>
            <a:off x="6048000" y="180000"/>
            <a:ext cx="2520280" cy="50542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700" r:id="rId1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nl-NL" sz="2600" b="1" baseline="0" smtClean="0">
          <a:solidFill>
            <a:srgbClr val="E11837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0050"/>
          </a:solidFill>
          <a:latin typeface="OfficinaSans" pitchFamily="2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0050"/>
          </a:solidFill>
          <a:latin typeface="OfficinaSans" pitchFamily="2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0050"/>
          </a:solidFill>
          <a:latin typeface="OfficinaSans" pitchFamily="2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0050"/>
          </a:solidFill>
          <a:latin typeface="OfficinaSans" pitchFamily="2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0050"/>
          </a:solidFill>
          <a:latin typeface="OfficinaSans" pitchFamily="2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0050"/>
          </a:solidFill>
          <a:latin typeface="OfficinaSans" pitchFamily="2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0050"/>
          </a:solidFill>
          <a:latin typeface="OfficinaSans" pitchFamily="2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0050"/>
          </a:solidFill>
          <a:latin typeface="OfficinaSans" pitchFamily="2" charset="0"/>
        </a:defRPr>
      </a:lvl9pPr>
    </p:titleStyle>
    <p:bodyStyle>
      <a:lvl1pPr marL="342900" indent="-3429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0050"/>
        </a:buClr>
        <a:buSzPct val="60000"/>
        <a:buFont typeface="Wingdings" pitchFamily="2" charset="2"/>
        <a:buChar char="l"/>
        <a:defRPr sz="2600" b="1">
          <a:solidFill>
            <a:srgbClr val="0B1A58"/>
          </a:solidFill>
          <a:latin typeface="Arial" pitchFamily="34" charset="0"/>
          <a:ea typeface="+mn-ea"/>
          <a:cs typeface="Arial" pitchFamily="34" charset="0"/>
        </a:defRPr>
      </a:lvl1pPr>
      <a:lvl2pPr marL="712788" indent="-357188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300" b="1">
          <a:solidFill>
            <a:srgbClr val="0B1A58"/>
          </a:solidFill>
          <a:latin typeface="Arial" pitchFamily="34" charset="0"/>
          <a:cs typeface="Arial" pitchFamily="34" charset="0"/>
        </a:defRPr>
      </a:lvl2pPr>
      <a:lvl3pPr marL="985838" indent="-27305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0050"/>
        </a:buClr>
        <a:buSzPct val="90000"/>
        <a:buFont typeface="Arial" pitchFamily="34" charset="0"/>
        <a:buChar char="•"/>
        <a:defRPr sz="2000" b="1">
          <a:solidFill>
            <a:srgbClr val="0B1A58"/>
          </a:solidFill>
          <a:latin typeface="Arial" pitchFamily="34" charset="0"/>
          <a:cs typeface="Arial" pitchFamily="34" charset="0"/>
        </a:defRPr>
      </a:lvl3pPr>
      <a:lvl4pPr marL="1258888" indent="-2730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1600">
          <a:solidFill>
            <a:srgbClr val="0B1A58"/>
          </a:solidFill>
          <a:latin typeface="Arial" pitchFamily="34" charset="0"/>
          <a:cs typeface="Arial" pitchFamily="34" charset="0"/>
        </a:defRPr>
      </a:lvl4pPr>
      <a:lvl5pPr marL="1520825" indent="-2619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pitchFamily="2" charset="2"/>
        <a:buChar char="l"/>
        <a:defRPr sz="1400">
          <a:solidFill>
            <a:srgbClr val="0B1A58"/>
          </a:solidFill>
          <a:latin typeface="Arial" pitchFamily="34" charset="0"/>
          <a:cs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1400"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1400"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1400"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1400"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xamenblad.nl/document/brochure-een-nieuwe-syllabus/2017/vmbo-tl/f=/brochure_een_nieuwe_syllabus_economie_vmbo.pdf" TargetMode="External"/><Relationship Id="rId2" Type="http://schemas.openxmlformats.org/officeDocument/2006/relationships/hyperlink" Target="https://www.cbs.nl/nl-nl/achtergrond/2013/10/inkomensverdeling-parade-van-pe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ationaleberoepengids.nl/beroepen_per_salarisschaa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nl-NL" dirty="0" smtClean="0"/>
              <a:t>Lorenzcurve begrijpelijk voor VMBO leerlingen</a:t>
            </a:r>
            <a:endParaRPr lang="nl-NL" dirty="0"/>
          </a:p>
        </p:txBody>
      </p:sp>
      <p:sp>
        <p:nvSpPr>
          <p:cNvPr id="8" name="Ondertitel 7"/>
          <p:cNvSpPr>
            <a:spLocks noGrp="1"/>
          </p:cNvSpPr>
          <p:nvPr>
            <p:ph type="subTitle" idx="4294967295"/>
          </p:nvPr>
        </p:nvSpPr>
        <p:spPr>
          <a:xfrm>
            <a:off x="6120000" y="3780000"/>
            <a:ext cx="2340259" cy="459090"/>
          </a:xfrm>
        </p:spPr>
        <p:txBody>
          <a:bodyPr/>
          <a:lstStyle/>
          <a:p>
            <a:pPr algn="ctr">
              <a:buNone/>
            </a:pPr>
            <a:r>
              <a:rPr lang="nl-NL" sz="1600" dirty="0" smtClean="0"/>
              <a:t>15 januari 2018</a:t>
            </a:r>
            <a:endParaRPr lang="nl-NL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1650" y="773705"/>
            <a:ext cx="718185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Alternatief: </a:t>
            </a:r>
            <a:r>
              <a:rPr lang="nl-NL" dirty="0" err="1" smtClean="0"/>
              <a:t>gini-coëfficient</a:t>
            </a:r>
            <a:r>
              <a:rPr lang="nl-NL" dirty="0" smtClean="0"/>
              <a:t> (</a:t>
            </a:r>
            <a:r>
              <a:rPr lang="nl-NL" dirty="0" err="1" smtClean="0"/>
              <a:t>ak</a:t>
            </a:r>
            <a:r>
              <a:rPr lang="nl-NL" dirty="0" smtClean="0"/>
              <a:t>: soms in onderbouwmethodes havo/vwo)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83568" y="1484784"/>
            <a:ext cx="3744913" cy="374491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Rechthoek 4"/>
          <p:cNvSpPr/>
          <p:nvPr/>
        </p:nvSpPr>
        <p:spPr>
          <a:xfrm>
            <a:off x="4581615" y="206084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dirty="0"/>
              <a:t>Grafische voorstelling van de Gini-coëfficiënt. De Gini-coëfficiënt is gelijk aan de oppervlakte </a:t>
            </a:r>
            <a:r>
              <a:rPr lang="nl-NL" i="1" dirty="0"/>
              <a:t>A</a:t>
            </a:r>
            <a:r>
              <a:rPr lang="nl-NL" dirty="0"/>
              <a:t> gedeeld door de som van oppervlakte </a:t>
            </a:r>
            <a:r>
              <a:rPr lang="nl-NL" i="1" dirty="0"/>
              <a:t>A</a:t>
            </a:r>
            <a:r>
              <a:rPr lang="nl-NL" dirty="0"/>
              <a:t> en </a:t>
            </a:r>
            <a:r>
              <a:rPr lang="nl-NL" i="1" dirty="0"/>
              <a:t>B</a:t>
            </a:r>
            <a:r>
              <a:rPr lang="nl-NL" dirty="0"/>
              <a:t>.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4716016" y="4005064"/>
            <a:ext cx="27174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0 = volkomen gelijk</a:t>
            </a:r>
          </a:p>
          <a:p>
            <a:r>
              <a:rPr lang="nl-NL" dirty="0" smtClean="0"/>
              <a:t>1 = 1 persoon heeft alles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1043608" y="5805264"/>
            <a:ext cx="686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/>
              <a:t>Bron: https://nl.wikipedia.org/wiki/Gini-co%C3%ABffici%C3%Abnt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5125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Bronnen: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1800" dirty="0" smtClean="0">
                <a:hlinkClick r:id="rId2"/>
              </a:rPr>
              <a:t>CBS-info: https</a:t>
            </a:r>
            <a:r>
              <a:rPr lang="nl-NL" sz="1800" dirty="0">
                <a:hlinkClick r:id="rId2"/>
              </a:rPr>
              <a:t>://</a:t>
            </a:r>
            <a:r>
              <a:rPr lang="nl-NL" sz="1800" dirty="0" smtClean="0">
                <a:hlinkClick r:id="rId2"/>
              </a:rPr>
              <a:t>www.cbs.nl/nl-nl/achtergrond/2013/10/inkomensverdeling-parade-van-pen</a:t>
            </a:r>
            <a:endParaRPr lang="nl-NL" sz="1800" dirty="0" smtClean="0"/>
          </a:p>
          <a:p>
            <a:r>
              <a:rPr lang="nl-NL" sz="1800" dirty="0"/>
              <a:t>Syllabus: </a:t>
            </a:r>
            <a:r>
              <a:rPr lang="nl-NL" sz="1800" dirty="0">
                <a:hlinkClick r:id="rId3"/>
              </a:rPr>
              <a:t>https://www.examenblad.nl/document/brochure-een-nieuwe-syllabus/2017/vmbo-tl/f=/</a:t>
            </a:r>
            <a:r>
              <a:rPr lang="nl-NL" sz="1800" dirty="0" smtClean="0">
                <a:hlinkClick r:id="rId3"/>
              </a:rPr>
              <a:t>brochure_een_nieuwe_syllabus_economie_vmbo.pdf</a:t>
            </a:r>
            <a:endParaRPr lang="nl-NL" sz="1800" dirty="0" smtClean="0"/>
          </a:p>
          <a:p>
            <a:r>
              <a:rPr lang="nl-NL" sz="1800" dirty="0" smtClean="0"/>
              <a:t>Beroepen: </a:t>
            </a:r>
            <a:r>
              <a:rPr lang="nl-NL" sz="1800" dirty="0"/>
              <a:t>Bron: </a:t>
            </a:r>
            <a:r>
              <a:rPr lang="nl-NL" sz="1800" dirty="0">
                <a:hlinkClick r:id="rId4"/>
              </a:rPr>
              <a:t>https://</a:t>
            </a:r>
            <a:r>
              <a:rPr lang="nl-NL" sz="1800" dirty="0" smtClean="0">
                <a:hlinkClick r:id="rId4"/>
              </a:rPr>
              <a:t>www.nationaleberoepengids.nl/beroepen_per_salarisschaal</a:t>
            </a:r>
            <a:endParaRPr lang="nl-NL" sz="1800" dirty="0" smtClean="0"/>
          </a:p>
          <a:p>
            <a:endParaRPr lang="nl-NL" sz="1800" dirty="0"/>
          </a:p>
          <a:p>
            <a:endParaRPr lang="nl-NL" sz="1800" dirty="0" smtClean="0"/>
          </a:p>
          <a:p>
            <a:endParaRPr lang="nl-NL" sz="1800" dirty="0" smtClean="0"/>
          </a:p>
          <a:p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362588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Even voorstellen…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440000" y="1620001"/>
            <a:ext cx="7110789" cy="2961128"/>
          </a:xfrm>
        </p:spPr>
        <p:txBody>
          <a:bodyPr/>
          <a:lstStyle/>
          <a:p>
            <a:r>
              <a:rPr lang="nl-NL" dirty="0" smtClean="0"/>
              <a:t>Jolanda Suijker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1100" dirty="0"/>
              <a:t> Docent en lerarenopleider bij bacheloropleiding Leraar Economie  </a:t>
            </a:r>
            <a:endParaRPr lang="nl-NL" sz="1100" dirty="0" smtClean="0"/>
          </a:p>
          <a:p>
            <a:pPr marL="0" indent="0">
              <a:buNone/>
            </a:pPr>
            <a:r>
              <a:rPr lang="nl-NL" sz="1100" dirty="0"/>
              <a:t> </a:t>
            </a:r>
            <a:r>
              <a:rPr lang="nl-NL" sz="1100" dirty="0" smtClean="0"/>
              <a:t>Instituut </a:t>
            </a:r>
            <a:r>
              <a:rPr lang="nl-NL" sz="1100" dirty="0"/>
              <a:t>voor Leraar en School (ILS) </a:t>
            </a:r>
            <a:endParaRPr lang="nl-NL" sz="1100" dirty="0" smtClean="0"/>
          </a:p>
          <a:p>
            <a:pPr marL="0" indent="0">
              <a:buNone/>
            </a:pPr>
            <a:r>
              <a:rPr lang="nl-NL" sz="1100" dirty="0"/>
              <a:t> Hogeschool van Arnhem en </a:t>
            </a:r>
            <a:r>
              <a:rPr lang="nl-NL" sz="1100" dirty="0" smtClean="0"/>
              <a:t>Nijmegen</a:t>
            </a:r>
          </a:p>
          <a:p>
            <a:pPr marL="0" indent="0">
              <a:buNone/>
            </a:pPr>
            <a:endParaRPr lang="nl-NL" sz="1100" dirty="0"/>
          </a:p>
          <a:p>
            <a:pPr marL="0" indent="0">
              <a:buNone/>
            </a:pPr>
            <a:endParaRPr lang="nl-NL" sz="1100" dirty="0" smtClean="0"/>
          </a:p>
          <a:p>
            <a:pPr marL="0" indent="0">
              <a:buNone/>
            </a:pPr>
            <a:r>
              <a:rPr lang="nl-NL" sz="1100" dirty="0"/>
              <a:t>	</a:t>
            </a:r>
            <a:r>
              <a:rPr lang="nl-NL" sz="1100" dirty="0" smtClean="0"/>
              <a:t> </a:t>
            </a:r>
            <a:r>
              <a:rPr lang="nl-NL" dirty="0" smtClean="0"/>
              <a:t>(Jolanda.suijker@han.nl)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0095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</a:t>
            </a:r>
            <a:r>
              <a:rPr lang="nl-NL" dirty="0" smtClean="0"/>
              <a:t>anleiding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Onderwerp in CSE 2017 :</a:t>
            </a:r>
          </a:p>
          <a:p>
            <a:endParaRPr lang="nl-NL" dirty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8" y="2204864"/>
            <a:ext cx="9144000" cy="3055847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1440000" y="5877272"/>
            <a:ext cx="764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Bron: </a:t>
            </a:r>
            <a:r>
              <a:rPr lang="nl-NL" dirty="0" smtClean="0"/>
              <a:t>Syllabus 2017 Economie VMBO, College </a:t>
            </a:r>
            <a:r>
              <a:rPr lang="nl-NL" dirty="0"/>
              <a:t>voor toetsen en examens</a:t>
            </a:r>
          </a:p>
        </p:txBody>
      </p:sp>
    </p:spTree>
    <p:extLst>
      <p:ext uri="{BB962C8B-B14F-4D97-AF65-F5344CB8AC3E}">
        <p14:creationId xmlns:p14="http://schemas.microsoft.com/office/powerpoint/2010/main" val="67524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Uit syllabus 2017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9863" y="2188940"/>
            <a:ext cx="7110412" cy="2605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05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Werkvorm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Kaartjes trekken: rij vormen.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1865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Werkvorm 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Tekening op het bord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9343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4294967295"/>
          </p:nvPr>
        </p:nvPicPr>
        <p:blipFill>
          <a:blip r:embed="rId3"/>
          <a:stretch>
            <a:fillRect/>
          </a:stretch>
        </p:blipFill>
        <p:spPr>
          <a:xfrm>
            <a:off x="1907704" y="836712"/>
            <a:ext cx="4608512" cy="4457353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2771800" y="5589240"/>
            <a:ext cx="44181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dirty="0"/>
              <a:t>Bron: https://www.daskapital.nl/4659142/brekend_bankier_hebzuchtiger_d/</a:t>
            </a:r>
          </a:p>
        </p:txBody>
      </p:sp>
    </p:spTree>
    <p:extLst>
      <p:ext uri="{BB962C8B-B14F-4D97-AF65-F5344CB8AC3E}">
        <p14:creationId xmlns:p14="http://schemas.microsoft.com/office/powerpoint/2010/main" val="213810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404664"/>
            <a:ext cx="7416823" cy="5562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9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Hoe ziet de Lorenzcurve eruit als….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Als iedereen precies evenveel verdient?</a:t>
            </a:r>
          </a:p>
          <a:p>
            <a:r>
              <a:rPr lang="nl-NL" dirty="0" smtClean="0"/>
              <a:t>Niet netto maar bruto-inkomens? (nivellering/denivellering)</a:t>
            </a:r>
          </a:p>
          <a:p>
            <a:r>
              <a:rPr lang="nl-NL" dirty="0" smtClean="0"/>
              <a:t>In een land als Brazilië?</a:t>
            </a:r>
          </a:p>
          <a:p>
            <a:r>
              <a:rPr lang="nl-NL" dirty="0" smtClean="0"/>
              <a:t>Ontwikkelingen in de tijd?</a:t>
            </a:r>
          </a:p>
          <a:p>
            <a:r>
              <a:rPr lang="nl-NL" dirty="0" smtClean="0"/>
              <a:t>Inkomensverdeling versus vermogensverdeling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31831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an">
  <a:themeElements>
    <a:clrScheme name="HAN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B1A58"/>
      </a:accent1>
      <a:accent2>
        <a:srgbClr val="E11837"/>
      </a:accent2>
      <a:accent3>
        <a:srgbClr val="009DD9"/>
      </a:accent3>
      <a:accent4>
        <a:srgbClr val="FF7200"/>
      </a:accent4>
      <a:accent5>
        <a:srgbClr val="A24CC8"/>
      </a:accent5>
      <a:accent6>
        <a:srgbClr val="317023"/>
      </a:accent6>
      <a:hlink>
        <a:srgbClr val="0B1A58"/>
      </a:hlink>
      <a:folHlink>
        <a:srgbClr val="009DD9"/>
      </a:folHlink>
    </a:clrScheme>
    <a:fontScheme name="HAN model print">
      <a:majorFont>
        <a:latin typeface="OfficinaSans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HAN model print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N model print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 model print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N model print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HAN standaard NL</Template>
  <TotalTime>0</TotalTime>
  <Words>192</Words>
  <Application>Microsoft Office PowerPoint</Application>
  <PresentationFormat>Diavoorstelling (4:3)</PresentationFormat>
  <Paragraphs>50</Paragraphs>
  <Slides>11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6" baseType="lpstr">
      <vt:lpstr>Arial</vt:lpstr>
      <vt:lpstr>Calibri</vt:lpstr>
      <vt:lpstr>OfficinaSans</vt:lpstr>
      <vt:lpstr>Wingdings</vt:lpstr>
      <vt:lpstr>Han</vt:lpstr>
      <vt:lpstr>Lorenzcurve begrijpelijk voor VMBO leerlingen</vt:lpstr>
      <vt:lpstr>Even voorstellen…</vt:lpstr>
      <vt:lpstr>Aanleiding</vt:lpstr>
      <vt:lpstr>Uit syllabus 2017</vt:lpstr>
      <vt:lpstr>Werkvorm 1</vt:lpstr>
      <vt:lpstr>Werkvorm 2</vt:lpstr>
      <vt:lpstr>PowerPoint-presentatie</vt:lpstr>
      <vt:lpstr>PowerPoint-presentatie</vt:lpstr>
      <vt:lpstr>Hoe ziet de Lorenzcurve eruit als….</vt:lpstr>
      <vt:lpstr>Alternatief: gini-coëfficient (ak: soms in onderbouwmethodes havo/vwo)</vt:lpstr>
      <vt:lpstr>Bronnen:</vt:lpstr>
    </vt:vector>
  </TitlesOfParts>
  <Company>LearningGuide Solution B.V.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Jolanda</dc:creator>
  <cp:lastModifiedBy>Martijn Pakkert</cp:lastModifiedBy>
  <cp:revision>64</cp:revision>
  <cp:lastPrinted>2018-01-15T10:11:46Z</cp:lastPrinted>
  <dcterms:created xsi:type="dcterms:W3CDTF">2016-11-17T16:59:06Z</dcterms:created>
  <dcterms:modified xsi:type="dcterms:W3CDTF">2018-01-19T15:15:30Z</dcterms:modified>
</cp:coreProperties>
</file>