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22" r:id="rId2"/>
    <p:sldId id="298" r:id="rId3"/>
    <p:sldId id="352" r:id="rId4"/>
    <p:sldId id="341" r:id="rId5"/>
    <p:sldId id="334" r:id="rId6"/>
    <p:sldId id="342" r:id="rId7"/>
    <p:sldId id="338" r:id="rId8"/>
    <p:sldId id="347" r:id="rId9"/>
    <p:sldId id="354" r:id="rId10"/>
    <p:sldId id="349" r:id="rId11"/>
    <p:sldId id="353" r:id="rId12"/>
    <p:sldId id="319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rda" initials="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66" d="100"/>
          <a:sy n="66" d="100"/>
        </p:scale>
        <p:origin x="13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48" y="23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 custT="1"/>
      <dgm:spPr/>
      <dgm:t>
        <a:bodyPr/>
        <a:lstStyle/>
        <a:p>
          <a:r>
            <a:rPr lang="nl-NL" sz="1200" b="1" noProof="0" dirty="0"/>
            <a:t>BRAINSTORM Onderwijs 2032</a:t>
          </a:r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 custT="1"/>
      <dgm:spPr/>
      <dgm:t>
        <a:bodyPr/>
        <a:lstStyle/>
        <a:p>
          <a:r>
            <a:rPr lang="nl-NL" sz="1200" b="1" noProof="0" dirty="0"/>
            <a:t>November 2014</a:t>
          </a: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endParaRPr lang="nl-NL" noProof="0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 custT="1"/>
      <dgm:spPr/>
      <dgm:t>
        <a:bodyPr/>
        <a:lstStyle/>
        <a:p>
          <a:r>
            <a:rPr lang="nl-NL" sz="1200" b="1" noProof="0" dirty="0"/>
            <a:t>Platform</a:t>
          </a:r>
        </a:p>
        <a:p>
          <a:r>
            <a:rPr lang="nl-NL" sz="1200" b="1" noProof="0" dirty="0"/>
            <a:t>Onderwijs 2032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 custT="1"/>
      <dgm:spPr/>
      <dgm:t>
        <a:bodyPr/>
        <a:lstStyle/>
        <a:p>
          <a:r>
            <a:rPr lang="nl-NL" sz="1200" b="1" noProof="0" dirty="0"/>
            <a:t>Januari 2016</a:t>
          </a:r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 custT="1"/>
      <dgm:spPr/>
      <dgm:t>
        <a:bodyPr/>
        <a:lstStyle/>
        <a:p>
          <a:r>
            <a:rPr lang="nl-NL" sz="1200" b="1" noProof="0" dirty="0"/>
            <a:t>Tweede kamerbesluit curriculumherziening door te zetten</a:t>
          </a:r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 custT="1"/>
      <dgm:spPr/>
      <dgm:t>
        <a:bodyPr/>
        <a:lstStyle/>
        <a:p>
          <a:r>
            <a:rPr lang="nl-NL" sz="1200" b="1" noProof="0" dirty="0"/>
            <a:t>Rol voor vakinhoudelijke verenigingen</a:t>
          </a:r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 custT="1"/>
      <dgm:spPr/>
      <dgm:t>
        <a:bodyPr/>
        <a:lstStyle/>
        <a:p>
          <a:r>
            <a:rPr lang="nl-NL" sz="1200" b="1" noProof="0" dirty="0"/>
            <a:t>20 april 2017</a:t>
          </a:r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 custScaleY="86028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 custScaleX="29259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AAE9942-3612-4795-A6AA-72B58A68559F}" type="pres">
      <dgm:prSet presAssocID="{1C0E0690-0D28-498A-9713-AAA00D9F988C}" presName="circleB" presStyleLbl="node1" presStyleIdx="1" presStyleCnt="5" custLinFactNeighborX="79983" custLinFactNeighborY="-8586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 custScaleX="315038" custLinFactNeighborX="99985" custLinFactNeighborY="505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DB75857-E643-48BD-A6CE-76C56D189731}" type="pres">
      <dgm:prSet presAssocID="{30E7E69C-CFDD-4141-8033-E02187194337}" presName="circleA" presStyleLbl="node1" presStyleIdx="2" presStyleCnt="5" custLinFactX="24357" custLinFactNeighborX="100000" custLinFactNeighborY="-8586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 custScaleX="499095" custLinFactNeighborX="92764" custLinFactNeighborY="-252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 custScaleX="34141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 custT="1"/>
      <dgm:spPr/>
      <dgm:t>
        <a:bodyPr/>
        <a:lstStyle/>
        <a:p>
          <a:r>
            <a:rPr lang="nl-NL" sz="1200" b="1" noProof="0" dirty="0"/>
            <a:t>Week van het economieonderwijs </a:t>
          </a:r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 custT="1"/>
      <dgm:spPr/>
      <dgm:t>
        <a:bodyPr/>
        <a:lstStyle/>
        <a:p>
          <a:r>
            <a:rPr lang="nl-NL" sz="1200" b="1" noProof="0" dirty="0"/>
            <a:t>December 2016</a:t>
          </a: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endParaRPr lang="nl-NL" noProof="0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 custT="1"/>
      <dgm:spPr/>
      <dgm:t>
        <a:bodyPr/>
        <a:lstStyle/>
        <a:p>
          <a:r>
            <a:rPr lang="nl-NL" sz="1200" b="1" noProof="0" dirty="0"/>
            <a:t>Verkenning werkgroep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 custT="1"/>
      <dgm:spPr/>
      <dgm:t>
        <a:bodyPr/>
        <a:lstStyle/>
        <a:p>
          <a:r>
            <a:rPr lang="nl-NL" sz="1200" b="1" noProof="0" dirty="0"/>
            <a:t>Juli 2017</a:t>
          </a:r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 custT="1"/>
      <dgm:spPr/>
      <dgm:t>
        <a:bodyPr/>
        <a:lstStyle/>
        <a:p>
          <a:r>
            <a:rPr lang="nl-NL" sz="1200" b="1" noProof="0" dirty="0"/>
            <a:t>Oprichting werkgroep</a:t>
          </a:r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 custT="1"/>
      <dgm:spPr/>
      <dgm:t>
        <a:bodyPr/>
        <a:lstStyle/>
        <a:p>
          <a:r>
            <a:rPr lang="nl-NL" sz="1200" b="1" noProof="0" dirty="0"/>
            <a:t>Workshop 15 januari Ede</a:t>
          </a:r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 custT="1"/>
      <dgm:spPr/>
      <dgm:t>
        <a:bodyPr/>
        <a:lstStyle/>
        <a:p>
          <a:r>
            <a:rPr lang="nl-NL" sz="1200" b="1" noProof="0" dirty="0"/>
            <a:t>23 oktober 2017</a:t>
          </a:r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 custScaleY="86028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 custScaleX="45071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AAE9942-3612-4795-A6AA-72B58A68559F}" type="pres">
      <dgm:prSet presAssocID="{1C0E0690-0D28-498A-9713-AAA00D9F988C}" presName="circleB" presStyleLbl="node1" presStyleIdx="1" presStyleCnt="5" custLinFactNeighborX="79983" custLinFactNeighborY="-8586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 custScaleX="315038" custLinFactNeighborX="99985" custLinFactNeighborY="505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DB75857-E643-48BD-A6CE-76C56D189731}" type="pres">
      <dgm:prSet presAssocID="{30E7E69C-CFDD-4141-8033-E02187194337}" presName="circleA" presStyleLbl="node1" presStyleIdx="2" presStyleCnt="5" custLinFactX="24357" custLinFactNeighborX="100000" custLinFactNeighborY="-8586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 custScaleX="499095" custLinFactNeighborX="92764" custLinFactNeighborY="-252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 custScaleX="34141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251B-68CF-4D67-AE44-D76D8CC854D5}" type="datetimeFigureOut">
              <a:rPr lang="nl-NL" smtClean="0"/>
              <a:pPr/>
              <a:t>18-1-2018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2FC77-92C2-455E-8B8B-A7662A40A9E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550430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014A8-46FE-4A0F-AE2B-72C702C53BC7}" type="datetimeFigureOut">
              <a:rPr lang="nl-NL" smtClean="0"/>
              <a:pPr/>
              <a:t>18-1-2018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284DE-6A3D-41B4-A864-7A3E17ED2ED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96529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284DE-6A3D-41B4-A864-7A3E17ED2ED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72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284DE-6A3D-41B4-A864-7A3E17ED2ED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72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284DE-6A3D-41B4-A864-7A3E17ED2ED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728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284DE-6A3D-41B4-A864-7A3E17ED2ED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72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284DE-6A3D-41B4-A864-7A3E17ED2ED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728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284DE-6A3D-41B4-A864-7A3E17ED2ED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728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284DE-6A3D-41B4-A864-7A3E17ED2ED3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730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51D532-DE9B-4B25-934B-4967D75A937D}" type="datetime2">
              <a:rPr lang="nl-NL" smtClean="0"/>
              <a:pPr/>
              <a:t>donderdag 18 januari 2018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nl-NL"/>
              <a:t>WWW.VECON.NL</a:t>
            </a: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3E78DB-D681-49CC-BA04-AEF6D121F0A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56AC59-B659-469D-8FF0-1EDF4CA36894}" type="datetime2">
              <a:rPr lang="nl-NL" smtClean="0"/>
              <a:pPr/>
              <a:t>donderdag 18 januari 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nl-NL"/>
              <a:t>WWW.VECON.NL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3E78DB-D681-49CC-BA04-AEF6D121F0A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20D7-DFCE-4784-9120-15595C604905}" type="datetime2">
              <a:rPr lang="nl-NL" smtClean="0"/>
              <a:pPr/>
              <a:t>donderdag 18 januari 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95B9-9C13-4AAA-A0F3-AFA0B9C025FD}" type="datetime2">
              <a:rPr lang="nl-NL" smtClean="0"/>
              <a:pPr/>
              <a:t>donderdag 18 januari 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232E-70EC-4BD3-B24C-5F4F3351979C}" type="datetime2">
              <a:rPr lang="nl-NL" smtClean="0"/>
              <a:pPr/>
              <a:t>donderdag 18 januari 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8371-B6B6-4756-A79D-576A69096DB8}" type="datetime2">
              <a:rPr lang="nl-NL" smtClean="0"/>
              <a:pPr/>
              <a:t>donderdag 18 januari 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02FB-1050-48B7-952F-B9C5AC0EE75A}" type="datetime2">
              <a:rPr lang="nl-NL" smtClean="0"/>
              <a:pPr/>
              <a:t>donderdag 18 januari 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402E-84C1-4545-99B6-AD199D6EAE6D}" type="datetime2">
              <a:rPr lang="nl-NL" smtClean="0"/>
              <a:pPr/>
              <a:t>donderdag 18 januari 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DC3D4-8DAF-445D-9766-6F10262041F1}" type="datetime2">
              <a:rPr lang="nl-NL" smtClean="0"/>
              <a:pPr/>
              <a:t>donderdag 18 januari 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3BBA-316C-414F-9902-85671DFE632E}" type="datetime2">
              <a:rPr lang="nl-NL" smtClean="0"/>
              <a:pPr/>
              <a:t>donderdag 18 januari 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135B-DEE4-42A0-BCAA-56B506BEDF6A}" type="datetime2">
              <a:rPr lang="nl-NL" smtClean="0"/>
              <a:pPr/>
              <a:t>donderdag 18 januari 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64F85D7-5A8B-491E-AC0F-1829737AF054}" type="datetime2">
              <a:rPr lang="nl-NL" smtClean="0"/>
              <a:pPr/>
              <a:t>donderdag 18 januari 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001CE8-81DF-4E31-8324-36F8035106A3}" type="datetime2">
              <a:rPr lang="nl-NL" smtClean="0"/>
              <a:pPr/>
              <a:t>donderdag 18 januari 2018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nl-NL"/>
              <a:t>WWW.VECON.NL</a:t>
            </a: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3E78DB-D681-49CC-BA04-AEF6D121F0A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>
    <p:wheel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con.n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739" y="908720"/>
            <a:ext cx="7772400" cy="1829761"/>
          </a:xfrm>
        </p:spPr>
        <p:txBody>
          <a:bodyPr/>
          <a:lstStyle/>
          <a:p>
            <a:pPr algn="ctr"/>
            <a:r>
              <a:rPr lang="nl-NL" dirty="0"/>
              <a:t>Workshop VECON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739" y="3373508"/>
            <a:ext cx="7772400" cy="163966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nl-NL" sz="3500" dirty="0"/>
              <a:t>Curriculum.nu: veranderingen in het (economie)onderwijs</a:t>
            </a:r>
          </a:p>
          <a:p>
            <a:pPr algn="ctr"/>
            <a:endParaRPr lang="nl-NL" dirty="0"/>
          </a:p>
          <a:p>
            <a:pPr algn="ctr"/>
            <a:r>
              <a:rPr lang="nl-NL" dirty="0"/>
              <a:t>15 januari 2018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1</a:t>
            </a:fld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65820"/>
            <a:ext cx="1905000" cy="6858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48992" y="361032"/>
            <a:ext cx="17145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87595"/>
      </p:ext>
    </p:extLst>
  </p:cSld>
  <p:clrMapOvr>
    <a:masterClrMapping/>
  </p:clrMapOvr>
  <p:transition>
    <p:whee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/>
              <a:t>	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Programma </a:t>
            </a:r>
            <a:br>
              <a:rPr lang="nl-NL" dirty="0"/>
            </a:br>
            <a:r>
              <a:rPr lang="nl-NL" dirty="0"/>
              <a:t>vmbo economie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620688"/>
            <a:ext cx="1905000" cy="685800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xmlns="" id="{1AC7FBA5-A24B-4539-A98E-BC2733C9494D}"/>
              </a:ext>
            </a:extLst>
          </p:cNvPr>
          <p:cNvSpPr/>
          <p:nvPr/>
        </p:nvSpPr>
        <p:spPr>
          <a:xfrm>
            <a:off x="1115616" y="1916832"/>
            <a:ext cx="70567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000000"/>
                </a:solidFill>
                <a:latin typeface="Lucida Sans" panose="020B0602030504020204" pitchFamily="34" charset="0"/>
              </a:rPr>
              <a:t>De samenhang tussen de leergebieden in het hele curriculum? </a:t>
            </a:r>
          </a:p>
          <a:p>
            <a:r>
              <a:rPr lang="nl-NL" sz="2800" dirty="0">
                <a:solidFill>
                  <a:srgbClr val="000000"/>
                </a:solidFill>
                <a:latin typeface="Lucida Sans" panose="020B0602030504020204" pitchFamily="34" charset="0"/>
              </a:rPr>
              <a:t>  </a:t>
            </a:r>
          </a:p>
          <a:p>
            <a:r>
              <a:rPr lang="nl-NL" sz="2800" dirty="0">
                <a:solidFill>
                  <a:srgbClr val="000000"/>
                </a:solidFill>
                <a:latin typeface="Lucida Sans" panose="020B0602030504020204" pitchFamily="34" charset="0"/>
              </a:rPr>
              <a:t>Op welke punten kan het huidige curriculum worden </a:t>
            </a:r>
            <a:r>
              <a:rPr lang="nl-NL" sz="2800" b="1" i="1" dirty="0">
                <a:solidFill>
                  <a:srgbClr val="000000"/>
                </a:solidFill>
                <a:latin typeface="Lucida Sans" panose="020B0602030504020204" pitchFamily="34" charset="0"/>
              </a:rPr>
              <a:t>verbeterd</a:t>
            </a:r>
            <a:r>
              <a:rPr lang="nl-NL" sz="2800" dirty="0">
                <a:solidFill>
                  <a:srgbClr val="000000"/>
                </a:solidFill>
                <a:latin typeface="Lucida Sans" panose="020B0602030504020204" pitchFamily="34" charset="0"/>
              </a:rPr>
              <a:t> om deze voor jou beter bruikbaar te maken? </a:t>
            </a:r>
          </a:p>
          <a:p>
            <a:r>
              <a:rPr lang="nl-NL" sz="2800" dirty="0">
                <a:solidFill>
                  <a:srgbClr val="000000"/>
                </a:solidFill>
                <a:latin typeface="Lucida Sans" panose="020B0602030504020204" pitchFamily="34" charset="0"/>
              </a:rPr>
              <a:t>  </a:t>
            </a:r>
            <a:endParaRPr lang="nl-NL" sz="2800" b="0" i="0" u="none" strike="noStrike" dirty="0">
              <a:solidFill>
                <a:srgbClr val="000000"/>
              </a:solidFill>
              <a:effectLst/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B8EFE71-09E5-44A7-A1CF-3FD896D13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Stellingen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2BB15504-2833-4215-A83B-BB5D16B72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C0DAF1E5-8A95-4CF2-B077-FA4F42306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72B1BBAE-8C6E-437A-8F2E-68F2CDE3264B}"/>
              </a:ext>
            </a:extLst>
          </p:cNvPr>
          <p:cNvSpPr/>
          <p:nvPr/>
        </p:nvSpPr>
        <p:spPr>
          <a:xfrm>
            <a:off x="457200" y="980728"/>
            <a:ext cx="8388424" cy="4520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20"/>
              </a:lnSpc>
              <a:spcAft>
                <a:spcPts val="940"/>
              </a:spcAft>
            </a:pPr>
            <a:r>
              <a:rPr lang="nl-NL" sz="3200" dirty="0">
                <a:solidFill>
                  <a:srgbClr val="14A4E3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solidFill>
                  <a:srgbClr val="373838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 het huidige examenprogramma, gebaseerd op het onderwijskundig theezakjesmodel, doen we vmbo-leerlingen ernstig tekort. </a:t>
            </a:r>
            <a:endParaRPr lang="nl-NL" dirty="0">
              <a:latin typeface="Lucida Sans" panose="020B0602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solidFill>
                  <a:srgbClr val="373838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Economie op het vmbo moet beter aansluiten bij de arbeidsmarkt en de leefwereld van leerlingen. </a:t>
            </a:r>
            <a:endParaRPr lang="nl-NL" dirty="0">
              <a:latin typeface="Lucida Sans" panose="020B0602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solidFill>
                  <a:srgbClr val="373838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Meer aandacht voor het ontwikkelen van vaardigheden. Dat mag ten koste gaan van kennisonderdelen in het huidige programma. </a:t>
            </a:r>
            <a:endParaRPr lang="nl-NL" dirty="0">
              <a:latin typeface="Lucida Sans" panose="020B0602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solidFill>
                  <a:srgbClr val="373838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Meer ruimte is nodig voor nieuwe leermethodes en echt begrip dichtbij de leerling. </a:t>
            </a:r>
            <a:endParaRPr lang="nl-NL" dirty="0">
              <a:latin typeface="Lucida Sans" panose="020B0602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solidFill>
                  <a:srgbClr val="373838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Docenten hebben behoefte aan tijd voor kwaliteit. Maak geld en voldoende faciliteiten hiervoor vrij. Voer daarom het co-docentschap in voor beginnende vmbo-docenten.</a:t>
            </a:r>
            <a:endParaRPr lang="nl-NL" dirty="0">
              <a:effectLst/>
              <a:latin typeface="Lucida Sans" panose="020B0602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59718725-6D05-4D7C-A8B7-F1EC5EAE574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620688"/>
            <a:ext cx="1905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572376"/>
      </p:ext>
    </p:extLst>
  </p:cSld>
  <p:clrMapOvr>
    <a:masterClrMapping/>
  </p:clrMapOvr>
  <p:transition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-180528" y="2420888"/>
            <a:ext cx="8424936" cy="3024336"/>
          </a:xfrm>
        </p:spPr>
        <p:txBody>
          <a:bodyPr>
            <a:normAutofit/>
          </a:bodyPr>
          <a:lstStyle/>
          <a:p>
            <a:endParaRPr lang="nl-NL" sz="4400" dirty="0">
              <a:solidFill>
                <a:schemeClr val="tx1"/>
              </a:solidFill>
            </a:endParaRPr>
          </a:p>
          <a:p>
            <a:r>
              <a:rPr lang="nl-NL" sz="4400" dirty="0">
                <a:solidFill>
                  <a:schemeClr val="tx1"/>
                </a:solidFill>
              </a:rPr>
              <a:t>Bedankt voor de aandacht</a:t>
            </a:r>
          </a:p>
          <a:p>
            <a:r>
              <a:rPr lang="nl-NL" sz="2800" dirty="0" err="1">
                <a:solidFill>
                  <a:schemeClr val="tx1"/>
                </a:solidFill>
                <a:hlinkClick r:id="rId3"/>
              </a:rPr>
              <a:t>www.vecon.nl</a:t>
            </a:r>
            <a:endParaRPr lang="nl-NL" sz="2800" dirty="0">
              <a:solidFill>
                <a:schemeClr val="tx1"/>
              </a:solidFill>
            </a:endParaRPr>
          </a:p>
          <a:p>
            <a:endParaRPr lang="nl-NL" sz="4000" dirty="0">
              <a:solidFill>
                <a:schemeClr val="tx1"/>
              </a:solidFill>
            </a:endParaRPr>
          </a:p>
          <a:p>
            <a:endParaRPr lang="nl-NL" sz="4400" dirty="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772368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r>
              <a:rPr lang="nl-NL" dirty="0"/>
              <a:t>Voorstellen</a:t>
            </a:r>
          </a:p>
          <a:p>
            <a:endParaRPr lang="nl-NL" dirty="0"/>
          </a:p>
          <a:p>
            <a:r>
              <a:rPr lang="nl-NL" dirty="0"/>
              <a:t>Schets van Curriculum.nu</a:t>
            </a:r>
          </a:p>
          <a:p>
            <a:endParaRPr lang="nl-NL" dirty="0"/>
          </a:p>
          <a:p>
            <a:r>
              <a:rPr lang="nl-NL" dirty="0"/>
              <a:t>Visie op het economieonderwijs</a:t>
            </a:r>
          </a:p>
          <a:p>
            <a:endParaRPr lang="nl-NL" dirty="0"/>
          </a:p>
          <a:p>
            <a:r>
              <a:rPr lang="nl-NL" dirty="0"/>
              <a:t>Inhoud van het vak economie op vmbo</a:t>
            </a:r>
          </a:p>
          <a:p>
            <a:endParaRPr lang="nl-NL" dirty="0"/>
          </a:p>
          <a:p>
            <a:r>
              <a:rPr lang="nl-NL" dirty="0"/>
              <a:t>Discussie stellingen economie in het vmbo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0347" y="420783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nl-NL" dirty="0"/>
              <a:t>    Curriculum.nu</a:t>
            </a:r>
          </a:p>
        </p:txBody>
      </p:sp>
      <p:graphicFrame>
        <p:nvGraphicFramePr>
          <p:cNvPr id="5" name="Diagram 4" descr="Basic Timeline" title="SmartArt"/>
          <p:cNvGraphicFramePr/>
          <p:nvPr>
            <p:extLst>
              <p:ext uri="{D42A27DB-BD31-4B8C-83A1-F6EECF244321}">
                <p14:modId xmlns:p14="http://schemas.microsoft.com/office/powerpoint/2010/main" val="2617675354"/>
              </p:ext>
            </p:extLst>
          </p:nvPr>
        </p:nvGraphicFramePr>
        <p:xfrm>
          <a:off x="858393" y="2002536"/>
          <a:ext cx="7427214" cy="339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EAFAFB09-CAC3-4A49-8232-102E8394EFB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16216" y="620688"/>
            <a:ext cx="1905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Er komen ontwikkelteams voor: Nederlands, rekenen en wiskunde, Engels/moderne vreemde talen, digitale geletterdheid, burgerschap, kunst en cultuur, bewegen en sport, mens en maatschappij, mens en natuur 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r>
              <a:rPr lang="nl-NL" dirty="0"/>
              <a:t>Curriculum.nu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620688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Zomer 2017: VGN, KNAG, NVLM en Vecon zeggen ja en praten regelmatig met elkaar</a:t>
            </a:r>
          </a:p>
          <a:p>
            <a:r>
              <a:rPr lang="nl-NL" dirty="0"/>
              <a:t>Najaar 2017: ontwikkelen van een visie, we stemmen af</a:t>
            </a:r>
          </a:p>
          <a:p>
            <a:r>
              <a:rPr lang="nl-NL" dirty="0"/>
              <a:t>Begin 2018: ontwikkelteams van start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r>
              <a:rPr lang="nl-NL" dirty="0"/>
              <a:t>Curriculum.nu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620688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Iedereen mag feedback geven op de tussenproducten</a:t>
            </a:r>
          </a:p>
          <a:p>
            <a:r>
              <a:rPr lang="nl-NL" dirty="0"/>
              <a:t>Eind 2018: ontwikkelteams leveren bouwstenen op</a:t>
            </a:r>
          </a:p>
          <a:p>
            <a:r>
              <a:rPr lang="nl-NL" dirty="0"/>
              <a:t>Begin 2019: de Tweede Kamer aan zet: gaan we door?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r>
              <a:rPr lang="nl-NL" dirty="0"/>
              <a:t>Curriculum.nu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620688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/>
              <a:t>	Voor het ontwikkelen van de visie stelden we onszelf een aantal vragen:</a:t>
            </a:r>
          </a:p>
          <a:p>
            <a:r>
              <a:rPr lang="nl-NL" dirty="0"/>
              <a:t>Wat is de kern van economieonderwijs?</a:t>
            </a:r>
          </a:p>
          <a:p>
            <a:r>
              <a:rPr lang="nl-NL" dirty="0"/>
              <a:t>Wat verstaan we onder ‘leergebied M&amp;M’?</a:t>
            </a:r>
          </a:p>
          <a:p>
            <a:r>
              <a:rPr lang="nl-NL" dirty="0"/>
              <a:t>Wat kunnen de verschillende vakken bijdragen aan zo’n leergebied bijdragen?</a:t>
            </a:r>
          </a:p>
          <a:p>
            <a:endParaRPr lang="nl-NL" dirty="0"/>
          </a:p>
          <a:p>
            <a:r>
              <a:rPr lang="nl-NL" dirty="0"/>
              <a:t>Maar vooral toch: wat willen wij onze leerlingen leren en waarom?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r>
              <a:rPr lang="nl-NL" dirty="0"/>
              <a:t>Visie, uitgangspunt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620688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PO: </a:t>
            </a:r>
          </a:p>
          <a:p>
            <a:pPr lvl="1"/>
            <a:r>
              <a:rPr lang="nl-NL" dirty="0"/>
              <a:t>Basis financiële zelfredzaamheid </a:t>
            </a:r>
          </a:p>
          <a:p>
            <a:pPr lvl="1"/>
            <a:r>
              <a:rPr lang="nl-NL" dirty="0"/>
              <a:t>Maatschappelijke kwesties bekeken vanuit economische invalshoek</a:t>
            </a:r>
          </a:p>
          <a:p>
            <a:r>
              <a:rPr lang="nl-NL" dirty="0"/>
              <a:t>Onderbouw VO:</a:t>
            </a:r>
          </a:p>
          <a:p>
            <a:pPr lvl="1"/>
            <a:r>
              <a:rPr lang="nl-NL" dirty="0"/>
              <a:t>Voldoende financieel zelfredzaam om meest voorkomende beslissingen te nemen en te weten waar hulp gevraagd kan worden</a:t>
            </a:r>
          </a:p>
          <a:p>
            <a:pPr lvl="1"/>
            <a:r>
              <a:rPr lang="nl-NL" dirty="0"/>
              <a:t>Basiskennis om de krant te kunnen lezen</a:t>
            </a:r>
          </a:p>
          <a:p>
            <a:r>
              <a:rPr lang="nl-NL" dirty="0"/>
              <a:t>Bovenbouw VO:</a:t>
            </a:r>
          </a:p>
          <a:p>
            <a:pPr lvl="1"/>
            <a:r>
              <a:rPr lang="nl-NL" dirty="0" err="1"/>
              <a:t>Vmbo</a:t>
            </a:r>
            <a:r>
              <a:rPr lang="nl-NL" dirty="0"/>
              <a:t> – complementeren basiskennis om te functioneren in de maatschappij en beroepsvoorbereiding</a:t>
            </a:r>
          </a:p>
          <a:p>
            <a:pPr lvl="1"/>
            <a:r>
              <a:rPr lang="nl-NL" dirty="0"/>
              <a:t>Havo/vwo – voorbereiden op toekomstig participeren in de samenleving, theoretische kennis, kennis van organisaties en meer financiële zelfredzaamheid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Visie, doorlopende</a:t>
            </a:r>
            <a:br>
              <a:rPr lang="nl-NL" dirty="0"/>
            </a:br>
            <a:r>
              <a:rPr lang="nl-NL" dirty="0"/>
              <a:t>leerlijnen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WWW.VECON.NL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620688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/>
              <a:t>    </a:t>
            </a:r>
            <a:r>
              <a:rPr lang="nl-NL" sz="1600" dirty="0"/>
              <a:t>werkgroep vernieuwd eindexamenprogramma economie</a:t>
            </a:r>
          </a:p>
        </p:txBody>
      </p:sp>
      <p:graphicFrame>
        <p:nvGraphicFramePr>
          <p:cNvPr id="5" name="Diagram 4" descr="Basic Timeline" title="SmartArt"/>
          <p:cNvGraphicFramePr/>
          <p:nvPr>
            <p:extLst>
              <p:ext uri="{D42A27DB-BD31-4B8C-83A1-F6EECF244321}">
                <p14:modId xmlns:p14="http://schemas.microsoft.com/office/powerpoint/2010/main" val="1395953475"/>
              </p:ext>
            </p:extLst>
          </p:nvPr>
        </p:nvGraphicFramePr>
        <p:xfrm>
          <a:off x="858393" y="2002536"/>
          <a:ext cx="7427214" cy="339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EAFAFB09-CAC3-4A49-8232-102E8394EFB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39000" y="160338"/>
            <a:ext cx="1905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1772"/>
      </p:ext>
    </p:extLst>
  </p:cSld>
  <p:clrMapOvr>
    <a:masterClrMapping/>
  </p:clrMapOvr>
  <p:transition>
    <p:whee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3065</TotalTime>
  <Words>305</Words>
  <Application>Microsoft Office PowerPoint</Application>
  <PresentationFormat>Diavoorstelling (4:3)</PresentationFormat>
  <Paragraphs>105</Paragraphs>
  <Slides>12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21" baseType="lpstr">
      <vt:lpstr>&amp;quot</vt:lpstr>
      <vt:lpstr>Calibri</vt:lpstr>
      <vt:lpstr>Lucida Sans</vt:lpstr>
      <vt:lpstr>Lucida Sans Unicode</vt:lpstr>
      <vt:lpstr>Times New Roman</vt:lpstr>
      <vt:lpstr>Verdana</vt:lpstr>
      <vt:lpstr>Wingdings 2</vt:lpstr>
      <vt:lpstr>Wingdings 3</vt:lpstr>
      <vt:lpstr>Concours</vt:lpstr>
      <vt:lpstr>Workshop VECON </vt:lpstr>
      <vt:lpstr>Inhoud</vt:lpstr>
      <vt:lpstr>    Curriculum.nu</vt:lpstr>
      <vt:lpstr>Curriculum.nu</vt:lpstr>
      <vt:lpstr>Curriculum.nu</vt:lpstr>
      <vt:lpstr>Curriculum.nu</vt:lpstr>
      <vt:lpstr>Visie, uitgangspunt</vt:lpstr>
      <vt:lpstr>Visie, doorlopende leerlijnen</vt:lpstr>
      <vt:lpstr>    werkgroep vernieuwd eindexamenprogramma economie</vt:lpstr>
      <vt:lpstr>Programma  vmbo economie</vt:lpstr>
      <vt:lpstr>Stellingen</vt:lpstr>
      <vt:lpstr>PowerPoint-presentatie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Jeannet</dc:creator>
  <cp:lastModifiedBy>Martijn Pakkert</cp:lastModifiedBy>
  <cp:revision>126</cp:revision>
  <dcterms:created xsi:type="dcterms:W3CDTF">2011-08-24T13:10:17Z</dcterms:created>
  <dcterms:modified xsi:type="dcterms:W3CDTF">2018-01-18T20:07:11Z</dcterms:modified>
</cp:coreProperties>
</file>