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8" r:id="rId1"/>
  </p:sldMasterIdLst>
  <p:notesMasterIdLst>
    <p:notesMasterId r:id="rId33"/>
  </p:notesMasterIdLst>
  <p:handoutMasterIdLst>
    <p:handoutMasterId r:id="rId34"/>
  </p:handoutMasterIdLst>
  <p:sldIdLst>
    <p:sldId id="258" r:id="rId2"/>
    <p:sldId id="257" r:id="rId3"/>
    <p:sldId id="259" r:id="rId4"/>
    <p:sldId id="270" r:id="rId5"/>
    <p:sldId id="292" r:id="rId6"/>
    <p:sldId id="271" r:id="rId7"/>
    <p:sldId id="275" r:id="rId8"/>
    <p:sldId id="261" r:id="rId9"/>
    <p:sldId id="262" r:id="rId10"/>
    <p:sldId id="268" r:id="rId11"/>
    <p:sldId id="272" r:id="rId12"/>
    <p:sldId id="283" r:id="rId13"/>
    <p:sldId id="260" r:id="rId14"/>
    <p:sldId id="264" r:id="rId15"/>
    <p:sldId id="286" r:id="rId16"/>
    <p:sldId id="284" r:id="rId17"/>
    <p:sldId id="288" r:id="rId18"/>
    <p:sldId id="287" r:id="rId19"/>
    <p:sldId id="290" r:id="rId20"/>
    <p:sldId id="293" r:id="rId21"/>
    <p:sldId id="267" r:id="rId22"/>
    <p:sldId id="269" r:id="rId23"/>
    <p:sldId id="278" r:id="rId24"/>
    <p:sldId id="277" r:id="rId25"/>
    <p:sldId id="276" r:id="rId26"/>
    <p:sldId id="282" r:id="rId27"/>
    <p:sldId id="291" r:id="rId28"/>
    <p:sldId id="294" r:id="rId29"/>
    <p:sldId id="295" r:id="rId30"/>
    <p:sldId id="296" r:id="rId31"/>
    <p:sldId id="297" r:id="rId32"/>
  </p:sldIdLst>
  <p:sldSz cx="9144000" cy="5143500" type="screen16x9"/>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1261"/>
    <a:srgbClr val="323E48"/>
    <a:srgbClr val="410099"/>
    <a:srgbClr val="7B98AC"/>
    <a:srgbClr val="D7CCAF"/>
    <a:srgbClr val="000000"/>
    <a:srgbClr val="EAE7F4"/>
    <a:srgbClr val="9888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94676" autoAdjust="0"/>
  </p:normalViewPr>
  <p:slideViewPr>
    <p:cSldViewPr snapToGrid="0" showGuides="1">
      <p:cViewPr varScale="1">
        <p:scale>
          <a:sx n="111" d="100"/>
          <a:sy n="111" d="100"/>
        </p:scale>
        <p:origin x="96" y="288"/>
      </p:cViewPr>
      <p:guideLst>
        <p:guide orient="horz" pos="2160"/>
        <p:guide pos="2880"/>
        <p:guide orient="horz" pos="162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45659" cy="496332"/>
          </a:xfrm>
          <a:prstGeom prst="rect">
            <a:avLst/>
          </a:prstGeom>
        </p:spPr>
        <p:txBody>
          <a:bodyPr vert="horz" lIns="91294" tIns="45647" rIns="91294" bIns="45647"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294" tIns="45647" rIns="91294" bIns="45647" rtlCol="0"/>
          <a:lstStyle>
            <a:lvl1pPr algn="r">
              <a:defRPr sz="1200"/>
            </a:lvl1pPr>
          </a:lstStyle>
          <a:p>
            <a:fld id="{984FC210-83EF-482D-B12D-54BB0DA09600}" type="datetimeFigureOut">
              <a:rPr lang="nl-NL" smtClean="0"/>
              <a:t>19-01-2018</a:t>
            </a:fld>
            <a:endParaRPr lang="nl-NL"/>
          </a:p>
        </p:txBody>
      </p:sp>
      <p:sp>
        <p:nvSpPr>
          <p:cNvPr id="4" name="Tijdelijke aanduiding voor voettekst 3"/>
          <p:cNvSpPr>
            <a:spLocks noGrp="1"/>
          </p:cNvSpPr>
          <p:nvPr>
            <p:ph type="ftr" sz="quarter" idx="2"/>
          </p:nvPr>
        </p:nvSpPr>
        <p:spPr>
          <a:xfrm>
            <a:off x="1" y="9428584"/>
            <a:ext cx="2945659" cy="496332"/>
          </a:xfrm>
          <a:prstGeom prst="rect">
            <a:avLst/>
          </a:prstGeom>
        </p:spPr>
        <p:txBody>
          <a:bodyPr vert="horz" lIns="91294" tIns="45647" rIns="91294" bIns="45647"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4"/>
            <a:ext cx="2945659" cy="496332"/>
          </a:xfrm>
          <a:prstGeom prst="rect">
            <a:avLst/>
          </a:prstGeom>
        </p:spPr>
        <p:txBody>
          <a:bodyPr vert="horz" lIns="91294" tIns="45647" rIns="91294" bIns="45647" rtlCol="0" anchor="b"/>
          <a:lstStyle>
            <a:lvl1pPr algn="r">
              <a:defRPr sz="1200"/>
            </a:lvl1pPr>
          </a:lstStyle>
          <a:p>
            <a:fld id="{D26A4A89-36B1-4E90-B269-1BE5D767C1AC}" type="slidenum">
              <a:rPr lang="nl-NL" smtClean="0"/>
              <a:t>‹nr.›</a:t>
            </a:fld>
            <a:endParaRPr lang="nl-NL"/>
          </a:p>
        </p:txBody>
      </p:sp>
    </p:spTree>
    <p:extLst>
      <p:ext uri="{BB962C8B-B14F-4D97-AF65-F5344CB8AC3E}">
        <p14:creationId xmlns:p14="http://schemas.microsoft.com/office/powerpoint/2010/main" val="996657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45659" cy="498056"/>
          </a:xfrm>
          <a:prstGeom prst="rect">
            <a:avLst/>
          </a:prstGeom>
        </p:spPr>
        <p:txBody>
          <a:bodyPr vert="horz" lIns="91294" tIns="45647" rIns="91294" bIns="45647"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294" tIns="45647" rIns="91294" bIns="45647" rtlCol="0"/>
          <a:lstStyle>
            <a:lvl1pPr algn="r">
              <a:defRPr sz="1200"/>
            </a:lvl1pPr>
          </a:lstStyle>
          <a:p>
            <a:fld id="{900D5B51-A3C5-4FC7-8A0D-54EFEFAFACD3}" type="datetimeFigureOut">
              <a:rPr lang="nl-NL" smtClean="0"/>
              <a:t>19-01-2018</a:t>
            </a:fld>
            <a:endParaRPr lang="nl-NL"/>
          </a:p>
        </p:txBody>
      </p:sp>
      <p:sp>
        <p:nvSpPr>
          <p:cNvPr id="4" name="Tijdelijke aanduiding voor dia-afbeelding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294" tIns="45647" rIns="91294" bIns="45647" rtlCol="0" anchor="ctr"/>
          <a:lstStyle/>
          <a:p>
            <a:endParaRPr lang="nl-NL"/>
          </a:p>
        </p:txBody>
      </p:sp>
      <p:sp>
        <p:nvSpPr>
          <p:cNvPr id="5" name="Tijdelijke aanduiding voor notities 4"/>
          <p:cNvSpPr>
            <a:spLocks noGrp="1"/>
          </p:cNvSpPr>
          <p:nvPr>
            <p:ph type="body" sz="quarter" idx="3"/>
          </p:nvPr>
        </p:nvSpPr>
        <p:spPr>
          <a:xfrm>
            <a:off x="679768" y="4777195"/>
            <a:ext cx="5438140" cy="3908613"/>
          </a:xfrm>
          <a:prstGeom prst="rect">
            <a:avLst/>
          </a:prstGeom>
        </p:spPr>
        <p:txBody>
          <a:bodyPr vert="horz" lIns="91294" tIns="45647" rIns="91294" bIns="45647"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1" y="9428585"/>
            <a:ext cx="2945659" cy="498055"/>
          </a:xfrm>
          <a:prstGeom prst="rect">
            <a:avLst/>
          </a:prstGeom>
        </p:spPr>
        <p:txBody>
          <a:bodyPr vert="horz" lIns="91294" tIns="45647" rIns="91294" bIns="45647"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5"/>
            <a:ext cx="2945659" cy="498055"/>
          </a:xfrm>
          <a:prstGeom prst="rect">
            <a:avLst/>
          </a:prstGeom>
        </p:spPr>
        <p:txBody>
          <a:bodyPr vert="horz" lIns="91294" tIns="45647" rIns="91294" bIns="45647" rtlCol="0" anchor="b"/>
          <a:lstStyle>
            <a:lvl1pPr algn="r">
              <a:defRPr sz="1200"/>
            </a:lvl1pPr>
          </a:lstStyle>
          <a:p>
            <a:fld id="{F9513F78-5509-4637-B397-C3DEABA56153}" type="slidenum">
              <a:rPr lang="nl-NL" smtClean="0"/>
              <a:t>‹nr.›</a:t>
            </a:fld>
            <a:endParaRPr lang="nl-NL"/>
          </a:p>
        </p:txBody>
      </p:sp>
    </p:spTree>
    <p:extLst>
      <p:ext uri="{BB962C8B-B14F-4D97-AF65-F5344CB8AC3E}">
        <p14:creationId xmlns:p14="http://schemas.microsoft.com/office/powerpoint/2010/main" val="4138850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0688" y="1241425"/>
            <a:ext cx="5956300" cy="3349625"/>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t>2</a:t>
            </a:fld>
            <a:endParaRPr lang="nl-NL"/>
          </a:p>
        </p:txBody>
      </p:sp>
    </p:spTree>
    <p:extLst>
      <p:ext uri="{BB962C8B-B14F-4D97-AF65-F5344CB8AC3E}">
        <p14:creationId xmlns:p14="http://schemas.microsoft.com/office/powerpoint/2010/main" val="3651229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0688" y="1241425"/>
            <a:ext cx="5956300" cy="3349625"/>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t>11</a:t>
            </a:fld>
            <a:endParaRPr lang="nl-NL"/>
          </a:p>
        </p:txBody>
      </p:sp>
    </p:spTree>
    <p:extLst>
      <p:ext uri="{BB962C8B-B14F-4D97-AF65-F5344CB8AC3E}">
        <p14:creationId xmlns:p14="http://schemas.microsoft.com/office/powerpoint/2010/main" val="3651229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0688" y="1241425"/>
            <a:ext cx="5956300" cy="3349625"/>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t>12</a:t>
            </a:fld>
            <a:endParaRPr lang="nl-NL"/>
          </a:p>
        </p:txBody>
      </p:sp>
    </p:spTree>
    <p:extLst>
      <p:ext uri="{BB962C8B-B14F-4D97-AF65-F5344CB8AC3E}">
        <p14:creationId xmlns:p14="http://schemas.microsoft.com/office/powerpoint/2010/main" val="1601421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0688" y="1241425"/>
            <a:ext cx="5956300" cy="3349625"/>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t>13</a:t>
            </a:fld>
            <a:endParaRPr lang="nl-NL"/>
          </a:p>
        </p:txBody>
      </p:sp>
    </p:spTree>
    <p:extLst>
      <p:ext uri="{BB962C8B-B14F-4D97-AF65-F5344CB8AC3E}">
        <p14:creationId xmlns:p14="http://schemas.microsoft.com/office/powerpoint/2010/main" val="3651229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0688" y="1241425"/>
            <a:ext cx="5956300" cy="3349625"/>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t>14</a:t>
            </a:fld>
            <a:endParaRPr lang="nl-NL"/>
          </a:p>
        </p:txBody>
      </p:sp>
    </p:spTree>
    <p:extLst>
      <p:ext uri="{BB962C8B-B14F-4D97-AF65-F5344CB8AC3E}">
        <p14:creationId xmlns:p14="http://schemas.microsoft.com/office/powerpoint/2010/main" val="3651229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0688" y="1241425"/>
            <a:ext cx="5956300" cy="3349625"/>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t>15</a:t>
            </a:fld>
            <a:endParaRPr lang="nl-NL"/>
          </a:p>
        </p:txBody>
      </p:sp>
    </p:spTree>
    <p:extLst>
      <p:ext uri="{BB962C8B-B14F-4D97-AF65-F5344CB8AC3E}">
        <p14:creationId xmlns:p14="http://schemas.microsoft.com/office/powerpoint/2010/main" val="3894578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0688" y="1241425"/>
            <a:ext cx="5956300" cy="3349625"/>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t>16</a:t>
            </a:fld>
            <a:endParaRPr lang="nl-NL"/>
          </a:p>
        </p:txBody>
      </p:sp>
    </p:spTree>
    <p:extLst>
      <p:ext uri="{BB962C8B-B14F-4D97-AF65-F5344CB8AC3E}">
        <p14:creationId xmlns:p14="http://schemas.microsoft.com/office/powerpoint/2010/main" val="767575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0688" y="1241425"/>
            <a:ext cx="5956300" cy="3349625"/>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t>17</a:t>
            </a:fld>
            <a:endParaRPr lang="nl-NL"/>
          </a:p>
        </p:txBody>
      </p:sp>
    </p:spTree>
    <p:extLst>
      <p:ext uri="{BB962C8B-B14F-4D97-AF65-F5344CB8AC3E}">
        <p14:creationId xmlns:p14="http://schemas.microsoft.com/office/powerpoint/2010/main" val="2399130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0688" y="1241425"/>
            <a:ext cx="5956300" cy="3349625"/>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t>18</a:t>
            </a:fld>
            <a:endParaRPr lang="nl-NL"/>
          </a:p>
        </p:txBody>
      </p:sp>
    </p:spTree>
    <p:extLst>
      <p:ext uri="{BB962C8B-B14F-4D97-AF65-F5344CB8AC3E}">
        <p14:creationId xmlns:p14="http://schemas.microsoft.com/office/powerpoint/2010/main" val="1661844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0688" y="1241425"/>
            <a:ext cx="5956300" cy="3349625"/>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t>19</a:t>
            </a:fld>
            <a:endParaRPr lang="nl-NL"/>
          </a:p>
        </p:txBody>
      </p:sp>
    </p:spTree>
    <p:extLst>
      <p:ext uri="{BB962C8B-B14F-4D97-AF65-F5344CB8AC3E}">
        <p14:creationId xmlns:p14="http://schemas.microsoft.com/office/powerpoint/2010/main" val="3542797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0688" y="1241425"/>
            <a:ext cx="5956300" cy="3349625"/>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t>20</a:t>
            </a:fld>
            <a:endParaRPr lang="nl-NL"/>
          </a:p>
        </p:txBody>
      </p:sp>
    </p:spTree>
    <p:extLst>
      <p:ext uri="{BB962C8B-B14F-4D97-AF65-F5344CB8AC3E}">
        <p14:creationId xmlns:p14="http://schemas.microsoft.com/office/powerpoint/2010/main" val="802581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0688" y="1241425"/>
            <a:ext cx="5956300" cy="3349625"/>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t>3</a:t>
            </a:fld>
            <a:endParaRPr lang="nl-NL"/>
          </a:p>
        </p:txBody>
      </p:sp>
    </p:spTree>
    <p:extLst>
      <p:ext uri="{BB962C8B-B14F-4D97-AF65-F5344CB8AC3E}">
        <p14:creationId xmlns:p14="http://schemas.microsoft.com/office/powerpoint/2010/main" val="3651229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0688" y="1241425"/>
            <a:ext cx="5956300" cy="3349625"/>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t>21</a:t>
            </a:fld>
            <a:endParaRPr lang="nl-NL"/>
          </a:p>
        </p:txBody>
      </p:sp>
    </p:spTree>
    <p:extLst>
      <p:ext uri="{BB962C8B-B14F-4D97-AF65-F5344CB8AC3E}">
        <p14:creationId xmlns:p14="http://schemas.microsoft.com/office/powerpoint/2010/main" val="3651229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0688" y="1241425"/>
            <a:ext cx="5956300" cy="3349625"/>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t>22</a:t>
            </a:fld>
            <a:endParaRPr lang="nl-NL"/>
          </a:p>
        </p:txBody>
      </p:sp>
    </p:spTree>
    <p:extLst>
      <p:ext uri="{BB962C8B-B14F-4D97-AF65-F5344CB8AC3E}">
        <p14:creationId xmlns:p14="http://schemas.microsoft.com/office/powerpoint/2010/main" val="36512297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0688" y="1241425"/>
            <a:ext cx="5956300" cy="3349625"/>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t>23</a:t>
            </a:fld>
            <a:endParaRPr lang="nl-NL"/>
          </a:p>
        </p:txBody>
      </p:sp>
    </p:spTree>
    <p:extLst>
      <p:ext uri="{BB962C8B-B14F-4D97-AF65-F5344CB8AC3E}">
        <p14:creationId xmlns:p14="http://schemas.microsoft.com/office/powerpoint/2010/main" val="36512297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0688" y="1241425"/>
            <a:ext cx="5956300" cy="3349625"/>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t>24</a:t>
            </a:fld>
            <a:endParaRPr lang="nl-NL"/>
          </a:p>
        </p:txBody>
      </p:sp>
    </p:spTree>
    <p:extLst>
      <p:ext uri="{BB962C8B-B14F-4D97-AF65-F5344CB8AC3E}">
        <p14:creationId xmlns:p14="http://schemas.microsoft.com/office/powerpoint/2010/main" val="36512297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0688" y="1241425"/>
            <a:ext cx="5956300" cy="3349625"/>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t>25</a:t>
            </a:fld>
            <a:endParaRPr lang="nl-NL"/>
          </a:p>
        </p:txBody>
      </p:sp>
    </p:spTree>
    <p:extLst>
      <p:ext uri="{BB962C8B-B14F-4D97-AF65-F5344CB8AC3E}">
        <p14:creationId xmlns:p14="http://schemas.microsoft.com/office/powerpoint/2010/main" val="36512297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0688" y="1241425"/>
            <a:ext cx="5956300" cy="3349625"/>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t>26</a:t>
            </a:fld>
            <a:endParaRPr lang="nl-NL"/>
          </a:p>
        </p:txBody>
      </p:sp>
    </p:spTree>
    <p:extLst>
      <p:ext uri="{BB962C8B-B14F-4D97-AF65-F5344CB8AC3E}">
        <p14:creationId xmlns:p14="http://schemas.microsoft.com/office/powerpoint/2010/main" val="36512297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0688" y="1241425"/>
            <a:ext cx="5956300" cy="3349625"/>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t>27</a:t>
            </a:fld>
            <a:endParaRPr lang="nl-NL"/>
          </a:p>
        </p:txBody>
      </p:sp>
    </p:spTree>
    <p:extLst>
      <p:ext uri="{BB962C8B-B14F-4D97-AF65-F5344CB8AC3E}">
        <p14:creationId xmlns:p14="http://schemas.microsoft.com/office/powerpoint/2010/main" val="42406243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0688" y="1243013"/>
            <a:ext cx="5964237" cy="3355975"/>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t>28</a:t>
            </a:fld>
            <a:endParaRPr lang="nl-NL"/>
          </a:p>
        </p:txBody>
      </p:sp>
    </p:spTree>
    <p:extLst>
      <p:ext uri="{BB962C8B-B14F-4D97-AF65-F5344CB8AC3E}">
        <p14:creationId xmlns:p14="http://schemas.microsoft.com/office/powerpoint/2010/main" val="35141417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0688" y="1243013"/>
            <a:ext cx="5964237" cy="3355975"/>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t>29</a:t>
            </a:fld>
            <a:endParaRPr lang="nl-NL"/>
          </a:p>
        </p:txBody>
      </p:sp>
    </p:spTree>
    <p:extLst>
      <p:ext uri="{BB962C8B-B14F-4D97-AF65-F5344CB8AC3E}">
        <p14:creationId xmlns:p14="http://schemas.microsoft.com/office/powerpoint/2010/main" val="21254643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0688" y="1243013"/>
            <a:ext cx="5964237" cy="3355975"/>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t>30</a:t>
            </a:fld>
            <a:endParaRPr lang="nl-NL"/>
          </a:p>
        </p:txBody>
      </p:sp>
    </p:spTree>
    <p:extLst>
      <p:ext uri="{BB962C8B-B14F-4D97-AF65-F5344CB8AC3E}">
        <p14:creationId xmlns:p14="http://schemas.microsoft.com/office/powerpoint/2010/main" val="488087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0688" y="1241425"/>
            <a:ext cx="5956300" cy="3349625"/>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t>4</a:t>
            </a:fld>
            <a:endParaRPr lang="nl-NL"/>
          </a:p>
        </p:txBody>
      </p:sp>
    </p:spTree>
    <p:extLst>
      <p:ext uri="{BB962C8B-B14F-4D97-AF65-F5344CB8AC3E}">
        <p14:creationId xmlns:p14="http://schemas.microsoft.com/office/powerpoint/2010/main" val="36512297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0688" y="1243013"/>
            <a:ext cx="5964237" cy="3355975"/>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t>31</a:t>
            </a:fld>
            <a:endParaRPr lang="nl-NL"/>
          </a:p>
        </p:txBody>
      </p:sp>
    </p:spTree>
    <p:extLst>
      <p:ext uri="{BB962C8B-B14F-4D97-AF65-F5344CB8AC3E}">
        <p14:creationId xmlns:p14="http://schemas.microsoft.com/office/powerpoint/2010/main" val="3748021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0688" y="1241425"/>
            <a:ext cx="5956300" cy="3349625"/>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t>5</a:t>
            </a:fld>
            <a:endParaRPr lang="nl-NL"/>
          </a:p>
        </p:txBody>
      </p:sp>
    </p:spTree>
    <p:extLst>
      <p:ext uri="{BB962C8B-B14F-4D97-AF65-F5344CB8AC3E}">
        <p14:creationId xmlns:p14="http://schemas.microsoft.com/office/powerpoint/2010/main" val="276655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0688" y="1241425"/>
            <a:ext cx="5956300" cy="3349625"/>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t>6</a:t>
            </a:fld>
            <a:endParaRPr lang="nl-NL"/>
          </a:p>
        </p:txBody>
      </p:sp>
    </p:spTree>
    <p:extLst>
      <p:ext uri="{BB962C8B-B14F-4D97-AF65-F5344CB8AC3E}">
        <p14:creationId xmlns:p14="http://schemas.microsoft.com/office/powerpoint/2010/main" val="3651229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0688" y="1241425"/>
            <a:ext cx="5956300" cy="3349625"/>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t>7</a:t>
            </a:fld>
            <a:endParaRPr lang="nl-NL"/>
          </a:p>
        </p:txBody>
      </p:sp>
    </p:spTree>
    <p:extLst>
      <p:ext uri="{BB962C8B-B14F-4D97-AF65-F5344CB8AC3E}">
        <p14:creationId xmlns:p14="http://schemas.microsoft.com/office/powerpoint/2010/main" val="3651229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0688" y="1241425"/>
            <a:ext cx="5956300" cy="3349625"/>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t>8</a:t>
            </a:fld>
            <a:endParaRPr lang="nl-NL"/>
          </a:p>
        </p:txBody>
      </p:sp>
    </p:spTree>
    <p:extLst>
      <p:ext uri="{BB962C8B-B14F-4D97-AF65-F5344CB8AC3E}">
        <p14:creationId xmlns:p14="http://schemas.microsoft.com/office/powerpoint/2010/main" val="3651229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0688" y="1241425"/>
            <a:ext cx="5956300" cy="3349625"/>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t>9</a:t>
            </a:fld>
            <a:endParaRPr lang="nl-NL"/>
          </a:p>
        </p:txBody>
      </p:sp>
    </p:spTree>
    <p:extLst>
      <p:ext uri="{BB962C8B-B14F-4D97-AF65-F5344CB8AC3E}">
        <p14:creationId xmlns:p14="http://schemas.microsoft.com/office/powerpoint/2010/main" val="3651229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0688" y="1241425"/>
            <a:ext cx="5956300" cy="3349625"/>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t>10</a:t>
            </a:fld>
            <a:endParaRPr lang="nl-NL"/>
          </a:p>
        </p:txBody>
      </p:sp>
    </p:spTree>
    <p:extLst>
      <p:ext uri="{BB962C8B-B14F-4D97-AF65-F5344CB8AC3E}">
        <p14:creationId xmlns:p14="http://schemas.microsoft.com/office/powerpoint/2010/main" val="36512297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Foto">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68"/>
            <a:ext cx="9144000" cy="5141763"/>
          </a:xfrm>
          <a:prstGeom prst="rect">
            <a:avLst/>
          </a:prstGeom>
        </p:spPr>
      </p:pic>
      <p:pic>
        <p:nvPicPr>
          <p:cNvPr id="2050" name="Picture 2" descr="R:\Projecten\000_TID_DNBPPT\van_tid\DNB_merkteken_pos_eurosysteemwit_rgb-groo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8808" y="3574135"/>
            <a:ext cx="2439903" cy="781434"/>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p:cNvSpPr/>
          <p:nvPr userDrawn="1"/>
        </p:nvSpPr>
        <p:spPr>
          <a:xfrm>
            <a:off x="316830" y="1651735"/>
            <a:ext cx="6505210" cy="1834754"/>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p>
        </p:txBody>
      </p:sp>
      <p:sp>
        <p:nvSpPr>
          <p:cNvPr id="2" name="Title 1"/>
          <p:cNvSpPr>
            <a:spLocks noGrp="1"/>
          </p:cNvSpPr>
          <p:nvPr>
            <p:ph type="ctrTitle"/>
          </p:nvPr>
        </p:nvSpPr>
        <p:spPr>
          <a:xfrm>
            <a:off x="316832" y="2123136"/>
            <a:ext cx="6505208" cy="457638"/>
          </a:xfrm>
          <a:noFill/>
        </p:spPr>
        <p:txBody>
          <a:bodyPr lIns="201600" tIns="0" rIns="201600" bIns="0" anchor="t" anchorCtr="0">
            <a:normAutofit/>
          </a:bodyPr>
          <a:lstStyle>
            <a:lvl1pPr algn="l">
              <a:lnSpc>
                <a:spcPts val="3750"/>
              </a:lnSpc>
              <a:defRPr sz="3750">
                <a:solidFill>
                  <a:srgbClr val="EAE7F4"/>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316831" y="2581220"/>
            <a:ext cx="6505209" cy="498864"/>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8" name="Tijdelijke aanduiding voor inhoud 7"/>
          <p:cNvSpPr>
            <a:spLocks noGrp="1"/>
          </p:cNvSpPr>
          <p:nvPr>
            <p:ph sz="quarter" idx="13" hasCustomPrompt="1"/>
          </p:nvPr>
        </p:nvSpPr>
        <p:spPr>
          <a:xfrm>
            <a:off x="317500" y="3028759"/>
            <a:ext cx="6504540" cy="457200"/>
          </a:xfrm>
        </p:spPr>
        <p:txBody>
          <a:bodyPr lIns="201600" tIns="0" rIns="201600" bIns="0"/>
          <a:lstStyle>
            <a:lvl1pPr marL="0" indent="0">
              <a:lnSpc>
                <a:spcPts val="3750"/>
              </a:lnSpc>
              <a:buNone/>
              <a:defRPr sz="2500" b="0" baseline="0">
                <a:solidFill>
                  <a:srgbClr val="9888C0"/>
                </a:solidFill>
              </a:defRPr>
            </a:lvl1pPr>
          </a:lstStyle>
          <a:p>
            <a:pPr lvl="0"/>
            <a:r>
              <a:rPr lang="nl-NL" dirty="0" smtClean="0"/>
              <a:t>Klik om de auteur en datum in te typen.</a:t>
            </a:r>
          </a:p>
        </p:txBody>
      </p:sp>
    </p:spTree>
    <p:extLst>
      <p:ext uri="{BB962C8B-B14F-4D97-AF65-F5344CB8AC3E}">
        <p14:creationId xmlns:p14="http://schemas.microsoft.com/office/powerpoint/2010/main" val="2210264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DNBGrijs2">
    <p:bg>
      <p:bgPr>
        <a:solidFill>
          <a:srgbClr val="7B98AC"/>
        </a:solidFill>
        <a:effectLst/>
      </p:bgPr>
    </p:bg>
    <p:spTree>
      <p:nvGrpSpPr>
        <p:cNvPr id="1" name=""/>
        <p:cNvGrpSpPr/>
        <p:nvPr/>
      </p:nvGrpSpPr>
      <p:grpSpPr>
        <a:xfrm>
          <a:off x="0" y="0"/>
          <a:ext cx="0" cy="0"/>
          <a:chOff x="0" y="0"/>
          <a:chExt cx="0" cy="0"/>
        </a:xfrm>
      </p:grpSpPr>
      <p:sp>
        <p:nvSpPr>
          <p:cNvPr id="9" name="Rechthoek 8"/>
          <p:cNvSpPr/>
          <p:nvPr userDrawn="1"/>
        </p:nvSpPr>
        <p:spPr>
          <a:xfrm>
            <a:off x="316829" y="1651735"/>
            <a:ext cx="6505200" cy="1834754"/>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p>
        </p:txBody>
      </p:sp>
      <p:sp>
        <p:nvSpPr>
          <p:cNvPr id="2" name="Title 1"/>
          <p:cNvSpPr>
            <a:spLocks noGrp="1"/>
          </p:cNvSpPr>
          <p:nvPr>
            <p:ph type="ctrTitle"/>
          </p:nvPr>
        </p:nvSpPr>
        <p:spPr>
          <a:xfrm>
            <a:off x="316831" y="2123136"/>
            <a:ext cx="6505200" cy="457638"/>
          </a:xfrm>
          <a:noFill/>
        </p:spPr>
        <p:txBody>
          <a:bodyPr lIns="201600" tIns="0" rIns="201600" bIns="0" anchor="t" anchorCtr="0">
            <a:normAutofit/>
          </a:bodyPr>
          <a:lstStyle>
            <a:lvl1pPr algn="l">
              <a:lnSpc>
                <a:spcPts val="3750"/>
              </a:lnSpc>
              <a:defRPr sz="3750">
                <a:solidFill>
                  <a:srgbClr val="EAE7F4"/>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316831" y="2581220"/>
            <a:ext cx="6505200" cy="498864"/>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8" name="Tijdelijke aanduiding voor inhoud 7"/>
          <p:cNvSpPr>
            <a:spLocks noGrp="1"/>
          </p:cNvSpPr>
          <p:nvPr>
            <p:ph sz="quarter" idx="13" hasCustomPrompt="1"/>
          </p:nvPr>
        </p:nvSpPr>
        <p:spPr>
          <a:xfrm>
            <a:off x="317500" y="3028759"/>
            <a:ext cx="6505200" cy="457200"/>
          </a:xfrm>
        </p:spPr>
        <p:txBody>
          <a:bodyPr lIns="201600" tIns="0" rIns="201600" bIns="0"/>
          <a:lstStyle>
            <a:lvl1pPr marL="0" indent="0">
              <a:lnSpc>
                <a:spcPts val="3750"/>
              </a:lnSpc>
              <a:buNone/>
              <a:defRPr sz="2500" b="0" baseline="0">
                <a:solidFill>
                  <a:srgbClr val="9888C0"/>
                </a:solidFill>
              </a:defRPr>
            </a:lvl1pPr>
          </a:lstStyle>
          <a:p>
            <a:pPr lvl="0"/>
            <a:r>
              <a:rPr lang="nl-NL" smtClean="0"/>
              <a:t>Klik om de auteur en datum in te typen.</a:t>
            </a:r>
          </a:p>
        </p:txBody>
      </p:sp>
      <p:pic>
        <p:nvPicPr>
          <p:cNvPr id="10" name="Picture 2" descr="R:\Projecten\000_TID_DNBPPT\van_tid\DNB_merkteken_pos_eurosysteemwit_rgb-groo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8808" y="3574135"/>
            <a:ext cx="2439903" cy="781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019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DNBGrijs1">
    <p:bg>
      <p:bgPr>
        <a:solidFill>
          <a:srgbClr val="323E48"/>
        </a:solidFill>
        <a:effectLst/>
      </p:bgPr>
    </p:bg>
    <p:spTree>
      <p:nvGrpSpPr>
        <p:cNvPr id="1" name=""/>
        <p:cNvGrpSpPr/>
        <p:nvPr/>
      </p:nvGrpSpPr>
      <p:grpSpPr>
        <a:xfrm>
          <a:off x="0" y="0"/>
          <a:ext cx="0" cy="0"/>
          <a:chOff x="0" y="0"/>
          <a:chExt cx="0" cy="0"/>
        </a:xfrm>
      </p:grpSpPr>
      <p:sp>
        <p:nvSpPr>
          <p:cNvPr id="9" name="Rechthoek 8"/>
          <p:cNvSpPr/>
          <p:nvPr userDrawn="1"/>
        </p:nvSpPr>
        <p:spPr>
          <a:xfrm>
            <a:off x="316829" y="1651735"/>
            <a:ext cx="6505200" cy="1834754"/>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p>
        </p:txBody>
      </p:sp>
      <p:sp>
        <p:nvSpPr>
          <p:cNvPr id="2" name="Title 1"/>
          <p:cNvSpPr>
            <a:spLocks noGrp="1"/>
          </p:cNvSpPr>
          <p:nvPr>
            <p:ph type="ctrTitle"/>
          </p:nvPr>
        </p:nvSpPr>
        <p:spPr>
          <a:xfrm>
            <a:off x="316831" y="2123136"/>
            <a:ext cx="6505200" cy="457638"/>
          </a:xfrm>
          <a:noFill/>
        </p:spPr>
        <p:txBody>
          <a:bodyPr lIns="201600" tIns="0" rIns="201600" bIns="0" anchor="t" anchorCtr="0">
            <a:normAutofit/>
          </a:bodyPr>
          <a:lstStyle>
            <a:lvl1pPr algn="l">
              <a:lnSpc>
                <a:spcPts val="3750"/>
              </a:lnSpc>
              <a:defRPr sz="3750">
                <a:solidFill>
                  <a:srgbClr val="EAE7F4"/>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316831" y="2581220"/>
            <a:ext cx="6505200" cy="498864"/>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8" name="Tijdelijke aanduiding voor inhoud 7"/>
          <p:cNvSpPr>
            <a:spLocks noGrp="1"/>
          </p:cNvSpPr>
          <p:nvPr>
            <p:ph sz="quarter" idx="13" hasCustomPrompt="1"/>
          </p:nvPr>
        </p:nvSpPr>
        <p:spPr>
          <a:xfrm>
            <a:off x="317500" y="3028759"/>
            <a:ext cx="6505200" cy="457200"/>
          </a:xfrm>
        </p:spPr>
        <p:txBody>
          <a:bodyPr lIns="201600" tIns="0" rIns="201600" bIns="0"/>
          <a:lstStyle>
            <a:lvl1pPr marL="0" indent="0">
              <a:lnSpc>
                <a:spcPts val="3750"/>
              </a:lnSpc>
              <a:buNone/>
              <a:defRPr sz="2500" b="0" baseline="0">
                <a:solidFill>
                  <a:srgbClr val="9888C0"/>
                </a:solidFill>
              </a:defRPr>
            </a:lvl1pPr>
          </a:lstStyle>
          <a:p>
            <a:pPr lvl="0"/>
            <a:r>
              <a:rPr lang="nl-NL" smtClean="0"/>
              <a:t>Klik om de auteur en datum in te typen.</a:t>
            </a:r>
          </a:p>
        </p:txBody>
      </p:sp>
      <p:pic>
        <p:nvPicPr>
          <p:cNvPr id="10" name="Picture 2" descr="R:\Projecten\000_TID_DNBPPT\van_tid\DNB_merkteken_pos_eurosysteemwit_rgb-groo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8808" y="3574135"/>
            <a:ext cx="2439903" cy="781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727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eldiaDNBBlauw1">
    <p:bg>
      <p:bgPr>
        <a:solidFill>
          <a:srgbClr val="211261"/>
        </a:solidFill>
        <a:effectLst/>
      </p:bgPr>
    </p:bg>
    <p:spTree>
      <p:nvGrpSpPr>
        <p:cNvPr id="1" name=""/>
        <p:cNvGrpSpPr/>
        <p:nvPr/>
      </p:nvGrpSpPr>
      <p:grpSpPr>
        <a:xfrm>
          <a:off x="0" y="0"/>
          <a:ext cx="0" cy="0"/>
          <a:chOff x="0" y="0"/>
          <a:chExt cx="0" cy="0"/>
        </a:xfrm>
      </p:grpSpPr>
      <p:sp>
        <p:nvSpPr>
          <p:cNvPr id="9" name="Rechthoek 8"/>
          <p:cNvSpPr/>
          <p:nvPr userDrawn="1"/>
        </p:nvSpPr>
        <p:spPr>
          <a:xfrm>
            <a:off x="316829" y="1651735"/>
            <a:ext cx="6505200" cy="1834754"/>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p>
        </p:txBody>
      </p:sp>
      <p:sp>
        <p:nvSpPr>
          <p:cNvPr id="2" name="Title 1"/>
          <p:cNvSpPr>
            <a:spLocks noGrp="1"/>
          </p:cNvSpPr>
          <p:nvPr>
            <p:ph type="ctrTitle"/>
          </p:nvPr>
        </p:nvSpPr>
        <p:spPr>
          <a:xfrm>
            <a:off x="316831" y="2123136"/>
            <a:ext cx="6505200" cy="457638"/>
          </a:xfrm>
          <a:noFill/>
        </p:spPr>
        <p:txBody>
          <a:bodyPr lIns="201600" tIns="0" rIns="201600" bIns="0" anchor="t" anchorCtr="0">
            <a:normAutofit/>
          </a:bodyPr>
          <a:lstStyle>
            <a:lvl1pPr algn="l">
              <a:lnSpc>
                <a:spcPts val="3750"/>
              </a:lnSpc>
              <a:defRPr sz="3750">
                <a:solidFill>
                  <a:srgbClr val="EAE7F4"/>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316831" y="2581220"/>
            <a:ext cx="6505200" cy="498864"/>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8" name="Tijdelijke aanduiding voor inhoud 7"/>
          <p:cNvSpPr>
            <a:spLocks noGrp="1"/>
          </p:cNvSpPr>
          <p:nvPr>
            <p:ph sz="quarter" idx="13" hasCustomPrompt="1"/>
          </p:nvPr>
        </p:nvSpPr>
        <p:spPr>
          <a:xfrm>
            <a:off x="317500" y="3028759"/>
            <a:ext cx="6505200" cy="457200"/>
          </a:xfrm>
        </p:spPr>
        <p:txBody>
          <a:bodyPr lIns="201600" tIns="0" rIns="201600" bIns="0"/>
          <a:lstStyle>
            <a:lvl1pPr marL="0" indent="0">
              <a:lnSpc>
                <a:spcPts val="3750"/>
              </a:lnSpc>
              <a:buNone/>
              <a:defRPr sz="2500" b="0" baseline="0">
                <a:solidFill>
                  <a:srgbClr val="9888C0"/>
                </a:solidFill>
              </a:defRPr>
            </a:lvl1pPr>
          </a:lstStyle>
          <a:p>
            <a:pPr lvl="0"/>
            <a:r>
              <a:rPr lang="nl-NL" smtClean="0"/>
              <a:t>Klik om de auteur en datum in te typen.</a:t>
            </a:r>
          </a:p>
        </p:txBody>
      </p:sp>
      <p:pic>
        <p:nvPicPr>
          <p:cNvPr id="10" name="Picture 2" descr="R:\Projecten\000_TID_DNBPPT\van_tid\DNB_merkteken_pos_eurosysteemwit_rgb-groo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8808" y="3574135"/>
            <a:ext cx="2439903" cy="781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651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Rechthoek 6"/>
          <p:cNvSpPr/>
          <p:nvPr/>
        </p:nvSpPr>
        <p:spPr>
          <a:xfrm>
            <a:off x="316829" y="1651735"/>
            <a:ext cx="6505200" cy="1834754"/>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p>
        </p:txBody>
      </p:sp>
      <p:sp>
        <p:nvSpPr>
          <p:cNvPr id="2" name="Title 1"/>
          <p:cNvSpPr>
            <a:spLocks noGrp="1"/>
          </p:cNvSpPr>
          <p:nvPr>
            <p:ph type="title"/>
          </p:nvPr>
        </p:nvSpPr>
        <p:spPr>
          <a:xfrm>
            <a:off x="319185" y="2116581"/>
            <a:ext cx="6505200" cy="520568"/>
          </a:xfrm>
        </p:spPr>
        <p:txBody>
          <a:bodyPr lIns="201600" rIns="201600" anchor="t" anchorCtr="0">
            <a:normAutofit/>
          </a:bodyPr>
          <a:lstStyle>
            <a:lvl1pPr>
              <a:defRPr sz="3750">
                <a:solidFill>
                  <a:srgbClr val="EAE7F4"/>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333473" y="2646947"/>
            <a:ext cx="6505200" cy="216444"/>
          </a:xfrm>
        </p:spPr>
        <p:txBody>
          <a:bodyPr lIns="201600" rIns="201600">
            <a:normAutofit/>
          </a:bodyPr>
          <a:lstStyle>
            <a:lvl1pPr marL="0" indent="0">
              <a:buNone/>
              <a:defRPr sz="2500" b="0">
                <a:solidFill>
                  <a:srgbClr val="EAE7F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r>
              <a:rPr lang="nl-NL" smtClean="0"/>
              <a:t>19 januari 2018</a:t>
            </a:r>
            <a:endParaRPr lang="nl-NL"/>
          </a:p>
        </p:txBody>
      </p:sp>
      <p:sp>
        <p:nvSpPr>
          <p:cNvPr id="5" name="Footer Placeholder 4"/>
          <p:cNvSpPr>
            <a:spLocks noGrp="1"/>
          </p:cNvSpPr>
          <p:nvPr>
            <p:ph type="ftr" sz="quarter" idx="11"/>
          </p:nvPr>
        </p:nvSpPr>
        <p:spPr/>
        <p:txBody>
          <a:bodyPr/>
          <a:lstStyle/>
          <a:p>
            <a:r>
              <a:rPr lang="nl-NL" smtClean="0"/>
              <a:t>Monetair beleid in de EMU: De rol van De Nederlandsche Bank</a:t>
            </a:r>
            <a:endParaRPr lang="nl-NL"/>
          </a:p>
        </p:txBody>
      </p:sp>
      <p:sp>
        <p:nvSpPr>
          <p:cNvPr id="6" name="Slide Number Placeholder 5"/>
          <p:cNvSpPr>
            <a:spLocks noGrp="1"/>
          </p:cNvSpPr>
          <p:nvPr>
            <p:ph type="sldNum" sz="quarter" idx="12"/>
          </p:nvPr>
        </p:nvSpPr>
        <p:spPr/>
        <p:txBody>
          <a:bodyPr/>
          <a:lstStyle/>
          <a:p>
            <a:fld id="{73EE6724-4521-4EF8-974D-BA1C7F9CD007}" type="slidenum">
              <a:rPr lang="nl-NL" smtClean="0"/>
              <a:t>‹nr.›</a:t>
            </a:fld>
            <a:endParaRPr lang="nl-NL"/>
          </a:p>
        </p:txBody>
      </p:sp>
    </p:spTree>
    <p:extLst>
      <p:ext uri="{BB962C8B-B14F-4D97-AF65-F5344CB8AC3E}">
        <p14:creationId xmlns:p14="http://schemas.microsoft.com/office/powerpoint/2010/main" val="416413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r>
              <a:rPr lang="nl-NL" smtClean="0"/>
              <a:t>19 januari 2018</a:t>
            </a:r>
            <a:endParaRPr lang="nl-NL"/>
          </a:p>
        </p:txBody>
      </p:sp>
      <p:sp>
        <p:nvSpPr>
          <p:cNvPr id="5" name="Footer Placeholder 4"/>
          <p:cNvSpPr>
            <a:spLocks noGrp="1"/>
          </p:cNvSpPr>
          <p:nvPr>
            <p:ph type="ftr" sz="quarter" idx="11"/>
          </p:nvPr>
        </p:nvSpPr>
        <p:spPr/>
        <p:txBody>
          <a:bodyPr/>
          <a:lstStyle>
            <a:lvl1pPr>
              <a:defRPr>
                <a:solidFill>
                  <a:schemeClr val="tx1"/>
                </a:solidFill>
              </a:defRPr>
            </a:lvl1pPr>
          </a:lstStyle>
          <a:p>
            <a:r>
              <a:rPr lang="nl-NL" smtClean="0"/>
              <a:t>Monetair beleid in de EMU: De rol van De Nederlandsche Bank</a:t>
            </a:r>
            <a:endParaRPr lang="nl-NL"/>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3EE6724-4521-4EF8-974D-BA1C7F9CD007}" type="slidenum">
              <a:rPr lang="nl-NL" smtClean="0"/>
              <a:pPr/>
              <a:t>‹nr.›</a:t>
            </a:fld>
            <a:endParaRPr lang="nl-NL"/>
          </a:p>
        </p:txBody>
      </p:sp>
    </p:spTree>
    <p:extLst>
      <p:ext uri="{BB962C8B-B14F-4D97-AF65-F5344CB8AC3E}">
        <p14:creationId xmlns:p14="http://schemas.microsoft.com/office/powerpoint/2010/main" val="2776856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295200" y="299700"/>
            <a:ext cx="8371002" cy="730110"/>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295200" y="1603801"/>
            <a:ext cx="4104000" cy="2737184"/>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4572000" y="1603801"/>
            <a:ext cx="4104000" cy="2737184"/>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r>
              <a:rPr lang="nl-NL" smtClean="0"/>
              <a:t>19 januari 2018</a:t>
            </a:r>
            <a:endParaRPr lang="nl-NL" dirty="0"/>
          </a:p>
        </p:txBody>
      </p:sp>
      <p:sp>
        <p:nvSpPr>
          <p:cNvPr id="6" name="Footer Placeholder 5"/>
          <p:cNvSpPr>
            <a:spLocks noGrp="1"/>
          </p:cNvSpPr>
          <p:nvPr>
            <p:ph type="ftr" sz="quarter" idx="11"/>
          </p:nvPr>
        </p:nvSpPr>
        <p:spPr/>
        <p:txBody>
          <a:bodyPr/>
          <a:lstStyle/>
          <a:p>
            <a:r>
              <a:rPr lang="nl-NL" smtClean="0"/>
              <a:t>Monetair beleid in de EMU: De rol van De Nederlandsche Bank</a:t>
            </a:r>
            <a:endParaRPr lang="nl-NL"/>
          </a:p>
        </p:txBody>
      </p:sp>
      <p:sp>
        <p:nvSpPr>
          <p:cNvPr id="7" name="Slide Number Placeholder 6"/>
          <p:cNvSpPr>
            <a:spLocks noGrp="1"/>
          </p:cNvSpPr>
          <p:nvPr>
            <p:ph type="sldNum" sz="quarter" idx="12"/>
          </p:nvPr>
        </p:nvSpPr>
        <p:spPr/>
        <p:txBody>
          <a:bodyPr/>
          <a:lstStyle/>
          <a:p>
            <a:fld id="{73EE6724-4521-4EF8-974D-BA1C7F9CD007}" type="slidenum">
              <a:rPr lang="nl-NL" smtClean="0"/>
              <a:t>‹nr.›</a:t>
            </a:fld>
            <a:endParaRPr lang="nl-NL"/>
          </a:p>
        </p:txBody>
      </p:sp>
    </p:spTree>
    <p:extLst>
      <p:ext uri="{BB962C8B-B14F-4D97-AF65-F5344CB8AC3E}">
        <p14:creationId xmlns:p14="http://schemas.microsoft.com/office/powerpoint/2010/main" val="3411765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r>
              <a:rPr lang="nl-NL" smtClean="0"/>
              <a:t>19 januari 2018</a:t>
            </a:r>
            <a:endParaRPr lang="nl-NL"/>
          </a:p>
        </p:txBody>
      </p:sp>
      <p:sp>
        <p:nvSpPr>
          <p:cNvPr id="4" name="Footer Placeholder 3"/>
          <p:cNvSpPr>
            <a:spLocks noGrp="1"/>
          </p:cNvSpPr>
          <p:nvPr>
            <p:ph type="ftr" sz="quarter" idx="11"/>
          </p:nvPr>
        </p:nvSpPr>
        <p:spPr/>
        <p:txBody>
          <a:bodyPr/>
          <a:lstStyle/>
          <a:p>
            <a:r>
              <a:rPr lang="nl-NL" smtClean="0"/>
              <a:t>Monetair beleid in de EMU: De rol van De Nederlandsche Bank</a:t>
            </a:r>
            <a:endParaRPr lang="nl-NL"/>
          </a:p>
        </p:txBody>
      </p:sp>
      <p:sp>
        <p:nvSpPr>
          <p:cNvPr id="5" name="Slide Number Placeholder 4"/>
          <p:cNvSpPr>
            <a:spLocks noGrp="1"/>
          </p:cNvSpPr>
          <p:nvPr>
            <p:ph type="sldNum" sz="quarter" idx="12"/>
          </p:nvPr>
        </p:nvSpPr>
        <p:spPr/>
        <p:txBody>
          <a:bodyPr/>
          <a:lstStyle/>
          <a:p>
            <a:fld id="{73EE6724-4521-4EF8-974D-BA1C7F9CD007}" type="slidenum">
              <a:rPr lang="nl-NL" smtClean="0"/>
              <a:t>‹nr.›</a:t>
            </a:fld>
            <a:endParaRPr lang="nl-NL"/>
          </a:p>
        </p:txBody>
      </p:sp>
    </p:spTree>
    <p:extLst>
      <p:ext uri="{BB962C8B-B14F-4D97-AF65-F5344CB8AC3E}">
        <p14:creationId xmlns:p14="http://schemas.microsoft.com/office/powerpoint/2010/main" val="4051522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NL" smtClean="0"/>
              <a:t>19 januari 2018</a:t>
            </a:r>
            <a:endParaRPr lang="nl-NL"/>
          </a:p>
        </p:txBody>
      </p:sp>
      <p:sp>
        <p:nvSpPr>
          <p:cNvPr id="3" name="Footer Placeholder 2"/>
          <p:cNvSpPr>
            <a:spLocks noGrp="1"/>
          </p:cNvSpPr>
          <p:nvPr>
            <p:ph type="ftr" sz="quarter" idx="11"/>
          </p:nvPr>
        </p:nvSpPr>
        <p:spPr/>
        <p:txBody>
          <a:bodyPr/>
          <a:lstStyle/>
          <a:p>
            <a:r>
              <a:rPr lang="nl-NL" smtClean="0"/>
              <a:t>Monetair beleid in de EMU: De rol van De Nederlandsche Bank</a:t>
            </a:r>
            <a:endParaRPr lang="nl-NL"/>
          </a:p>
        </p:txBody>
      </p:sp>
      <p:sp>
        <p:nvSpPr>
          <p:cNvPr id="4" name="Slide Number Placeholder 3"/>
          <p:cNvSpPr>
            <a:spLocks noGrp="1"/>
          </p:cNvSpPr>
          <p:nvPr>
            <p:ph type="sldNum" sz="quarter" idx="12"/>
          </p:nvPr>
        </p:nvSpPr>
        <p:spPr/>
        <p:txBody>
          <a:bodyPr/>
          <a:lstStyle/>
          <a:p>
            <a:fld id="{73EE6724-4521-4EF8-974D-BA1C7F9CD007}" type="slidenum">
              <a:rPr lang="nl-NL" smtClean="0"/>
              <a:t>‹nr.›</a:t>
            </a:fld>
            <a:endParaRPr lang="nl-NL"/>
          </a:p>
        </p:txBody>
      </p:sp>
    </p:spTree>
    <p:extLst>
      <p:ext uri="{BB962C8B-B14F-4D97-AF65-F5344CB8AC3E}">
        <p14:creationId xmlns:p14="http://schemas.microsoft.com/office/powerpoint/2010/main" val="4050054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R:\Projecten\000_TID_DNBPPT\van_tid\DNB_merkteken_pos_rgb-klein.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1562" y="4470103"/>
            <a:ext cx="1525459" cy="4863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95201" y="299700"/>
            <a:ext cx="8361575" cy="730110"/>
          </a:xfrm>
          <a:prstGeom prst="rect">
            <a:avLst/>
          </a:prstGeom>
        </p:spPr>
        <p:txBody>
          <a:bodyPr vert="horz" lIns="0" tIns="0" rIns="0" bIns="0" rtlCol="0" anchor="t" anchorCtr="0">
            <a:noAutofit/>
          </a:bodyPr>
          <a:lstStyle/>
          <a:p>
            <a:r>
              <a:rPr lang="nl-NL" dirty="0" smtClean="0"/>
              <a:t>Klik om de stijl te bewerken</a:t>
            </a:r>
            <a:endParaRPr lang="en-US" dirty="0"/>
          </a:p>
        </p:txBody>
      </p:sp>
      <p:sp>
        <p:nvSpPr>
          <p:cNvPr id="3" name="Text Placeholder 2"/>
          <p:cNvSpPr>
            <a:spLocks noGrp="1"/>
          </p:cNvSpPr>
          <p:nvPr>
            <p:ph type="body" idx="1"/>
          </p:nvPr>
        </p:nvSpPr>
        <p:spPr>
          <a:xfrm>
            <a:off x="295201" y="1603344"/>
            <a:ext cx="8361575" cy="2696089"/>
          </a:xfrm>
          <a:prstGeom prst="rect">
            <a:avLst/>
          </a:prstGeom>
        </p:spPr>
        <p:txBody>
          <a:bodyPr vert="horz" lIns="0" tIns="0" rIns="0" bIns="0" rtlCol="0" anchor="t" anchorCtr="0">
            <a:no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4" name="Date Placeholder 3"/>
          <p:cNvSpPr>
            <a:spLocks noGrp="1"/>
          </p:cNvSpPr>
          <p:nvPr>
            <p:ph type="dt" sz="half" idx="2"/>
          </p:nvPr>
        </p:nvSpPr>
        <p:spPr>
          <a:xfrm>
            <a:off x="7417599" y="4600576"/>
            <a:ext cx="1314182" cy="109650"/>
          </a:xfrm>
          <a:prstGeom prst="rect">
            <a:avLst/>
          </a:prstGeom>
        </p:spPr>
        <p:txBody>
          <a:bodyPr vert="horz" lIns="0" tIns="0" rIns="0" bIns="0" rtlCol="0" anchor="t" anchorCtr="0"/>
          <a:lstStyle>
            <a:lvl1pPr algn="r">
              <a:defRPr sz="1050">
                <a:solidFill>
                  <a:srgbClr val="000000"/>
                </a:solidFill>
              </a:defRPr>
            </a:lvl1pPr>
          </a:lstStyle>
          <a:p>
            <a:r>
              <a:rPr lang="nl-NL" smtClean="0"/>
              <a:t>19 januari 2018</a:t>
            </a:r>
            <a:endParaRPr lang="nl-NL" dirty="0"/>
          </a:p>
        </p:txBody>
      </p:sp>
      <p:sp>
        <p:nvSpPr>
          <p:cNvPr id="5" name="Footer Placeholder 4"/>
          <p:cNvSpPr>
            <a:spLocks noGrp="1"/>
          </p:cNvSpPr>
          <p:nvPr>
            <p:ph type="ftr" sz="quarter" idx="3"/>
          </p:nvPr>
        </p:nvSpPr>
        <p:spPr>
          <a:xfrm>
            <a:off x="2912882" y="4600670"/>
            <a:ext cx="4506016" cy="176400"/>
          </a:xfrm>
          <a:prstGeom prst="rect">
            <a:avLst/>
          </a:prstGeom>
        </p:spPr>
        <p:txBody>
          <a:bodyPr vert="horz" lIns="0" tIns="0" rIns="0" bIns="0" rtlCol="0" anchor="t" anchorCtr="0"/>
          <a:lstStyle>
            <a:lvl1pPr algn="r">
              <a:defRPr sz="1050">
                <a:solidFill>
                  <a:srgbClr val="000000"/>
                </a:solidFill>
              </a:defRPr>
            </a:lvl1pPr>
          </a:lstStyle>
          <a:p>
            <a:r>
              <a:rPr lang="nl-NL" smtClean="0"/>
              <a:t>Monetair beleid in de EMU: De rol van De Nederlandsche Bank</a:t>
            </a:r>
            <a:endParaRPr lang="nl-NL" dirty="0"/>
          </a:p>
        </p:txBody>
      </p:sp>
      <p:sp>
        <p:nvSpPr>
          <p:cNvPr id="6" name="Slide Number Placeholder 5"/>
          <p:cNvSpPr>
            <a:spLocks noGrp="1"/>
          </p:cNvSpPr>
          <p:nvPr>
            <p:ph type="sldNum" sz="quarter" idx="4"/>
          </p:nvPr>
        </p:nvSpPr>
        <p:spPr>
          <a:xfrm>
            <a:off x="2149309" y="4446878"/>
            <a:ext cx="603318" cy="363600"/>
          </a:xfrm>
          <a:prstGeom prst="rect">
            <a:avLst/>
          </a:prstGeom>
        </p:spPr>
        <p:txBody>
          <a:bodyPr vert="horz" lIns="0" tIns="0" rIns="0" bIns="0" rtlCol="0" anchor="b" anchorCtr="0"/>
          <a:lstStyle>
            <a:lvl1pPr algn="ctr">
              <a:defRPr sz="1500">
                <a:solidFill>
                  <a:srgbClr val="000000"/>
                </a:solidFill>
              </a:defRPr>
            </a:lvl1pPr>
          </a:lstStyle>
          <a:p>
            <a:fld id="{73EE6724-4521-4EF8-974D-BA1C7F9CD007}" type="slidenum">
              <a:rPr lang="nl-NL" smtClean="0"/>
              <a:pPr/>
              <a:t>‹nr.›</a:t>
            </a:fld>
            <a:endParaRPr lang="nl-NL"/>
          </a:p>
        </p:txBody>
      </p:sp>
    </p:spTree>
    <p:extLst>
      <p:ext uri="{BB962C8B-B14F-4D97-AF65-F5344CB8AC3E}">
        <p14:creationId xmlns:p14="http://schemas.microsoft.com/office/powerpoint/2010/main" val="548300563"/>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76" r:id="rId3"/>
    <p:sldLayoutId id="2147483678" r:id="rId4"/>
    <p:sldLayoutId id="2147483671" r:id="rId5"/>
    <p:sldLayoutId id="2147483670" r:id="rId6"/>
    <p:sldLayoutId id="2147483672" r:id="rId7"/>
    <p:sldLayoutId id="2147483674" r:id="rId8"/>
    <p:sldLayoutId id="2147483675" r:id="rId9"/>
  </p:sldLayoutIdLst>
  <p:hf hdr="0"/>
  <p:txStyles>
    <p:titleStyle>
      <a:lvl1pPr algn="l" defTabSz="914400" rtl="0" eaLnBrk="1" latinLnBrk="0" hangingPunct="1">
        <a:lnSpc>
          <a:spcPts val="3750"/>
        </a:lnSpc>
        <a:spcBef>
          <a:spcPct val="0"/>
        </a:spcBef>
        <a:buNone/>
        <a:defRPr sz="3000" kern="1200">
          <a:solidFill>
            <a:schemeClr val="tx1"/>
          </a:solidFill>
          <a:latin typeface="+mj-lt"/>
          <a:ea typeface="+mj-ea"/>
          <a:cs typeface="+mj-cs"/>
        </a:defRPr>
      </a:lvl1pPr>
    </p:titleStyle>
    <p:bodyStyle>
      <a:lvl1pPr marL="0" indent="0" algn="l" defTabSz="914400" rtl="0" eaLnBrk="1" latinLnBrk="0" hangingPunct="1">
        <a:lnSpc>
          <a:spcPts val="2250"/>
        </a:lnSpc>
        <a:spcBef>
          <a:spcPts val="0"/>
        </a:spcBef>
        <a:buFont typeface="Arial" panose="020B0604020202020204" pitchFamily="34" charset="0"/>
        <a:buNone/>
        <a:defRPr sz="1500" b="0" kern="1200">
          <a:solidFill>
            <a:schemeClr val="tx1"/>
          </a:solidFill>
          <a:latin typeface="+mn-lt"/>
          <a:ea typeface="+mn-ea"/>
          <a:cs typeface="+mn-cs"/>
        </a:defRPr>
      </a:lvl1pPr>
      <a:lvl2pPr marL="0" indent="0" algn="l" defTabSz="914400" rtl="0" eaLnBrk="1" latinLnBrk="0" hangingPunct="1">
        <a:lnSpc>
          <a:spcPts val="1800"/>
        </a:lnSpc>
        <a:spcBef>
          <a:spcPts val="0"/>
        </a:spcBef>
        <a:buSzPct val="125000"/>
        <a:buFontTx/>
        <a:buNone/>
        <a:defRPr sz="1850" b="1" kern="1200">
          <a:solidFill>
            <a:schemeClr val="tx1"/>
          </a:solidFill>
          <a:latin typeface="+mn-lt"/>
          <a:ea typeface="+mn-ea"/>
          <a:cs typeface="+mn-cs"/>
        </a:defRPr>
      </a:lvl2pPr>
      <a:lvl3pPr marL="180975"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3pPr>
      <a:lvl4pPr marL="360000"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4pPr>
      <a:lvl5pPr marL="540000"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fontScale="90000"/>
          </a:bodyPr>
          <a:lstStyle/>
          <a:p>
            <a:r>
              <a:rPr lang="nl-NL" dirty="0" smtClean="0"/>
              <a:t>Monetair beleid in de EMU</a:t>
            </a:r>
            <a:endParaRPr lang="nl-NL" dirty="0"/>
          </a:p>
        </p:txBody>
      </p:sp>
      <p:sp>
        <p:nvSpPr>
          <p:cNvPr id="6" name="Ondertitel 5"/>
          <p:cNvSpPr>
            <a:spLocks noGrp="1"/>
          </p:cNvSpPr>
          <p:nvPr>
            <p:ph type="subTitle" idx="1"/>
          </p:nvPr>
        </p:nvSpPr>
        <p:spPr/>
        <p:txBody>
          <a:bodyPr/>
          <a:lstStyle/>
          <a:p>
            <a:r>
              <a:rPr lang="nl-NL" dirty="0" smtClean="0"/>
              <a:t>De rol van De Nederlandsche Bank</a:t>
            </a:r>
            <a:endParaRPr lang="nl-NL" dirty="0"/>
          </a:p>
        </p:txBody>
      </p:sp>
      <p:sp>
        <p:nvSpPr>
          <p:cNvPr id="7" name="Tijdelijke aanduiding voor inhoud 6"/>
          <p:cNvSpPr>
            <a:spLocks noGrp="1"/>
          </p:cNvSpPr>
          <p:nvPr>
            <p:ph sz="quarter" idx="13"/>
          </p:nvPr>
        </p:nvSpPr>
        <p:spPr/>
        <p:txBody>
          <a:bodyPr/>
          <a:lstStyle/>
          <a:p>
            <a:r>
              <a:rPr lang="nl-NL" sz="2400" dirty="0" smtClean="0"/>
              <a:t>Christiaan Pattipeilohy, 19 januari 2018</a:t>
            </a:r>
            <a:endParaRPr lang="nl-NL" sz="2400" dirty="0"/>
          </a:p>
        </p:txBody>
      </p:sp>
    </p:spTree>
    <p:extLst>
      <p:ext uri="{BB962C8B-B14F-4D97-AF65-F5344CB8AC3E}">
        <p14:creationId xmlns:p14="http://schemas.microsoft.com/office/powerpoint/2010/main" val="3231491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Instrumenten monetair beleid (I)</a:t>
            </a:r>
            <a:endParaRPr lang="nl-NL" dirty="0"/>
          </a:p>
        </p:txBody>
      </p:sp>
      <p:sp>
        <p:nvSpPr>
          <p:cNvPr id="4" name="Tijdelijke aanduiding voor datum 3"/>
          <p:cNvSpPr>
            <a:spLocks noGrp="1"/>
          </p:cNvSpPr>
          <p:nvPr>
            <p:ph type="dt" sz="half" idx="10"/>
          </p:nvPr>
        </p:nvSpPr>
        <p:spPr>
          <a:xfrm>
            <a:off x="7417599" y="4600576"/>
            <a:ext cx="1314182" cy="176494"/>
          </a:xfrm>
        </p:spPr>
        <p:txBody>
          <a:bodyPr/>
          <a:lstStyle/>
          <a:p>
            <a:r>
              <a:rPr lang="nl-NL" smtClean="0"/>
              <a:t>19 januari 2018</a:t>
            </a:r>
            <a:endParaRPr lang="nl-NL" dirty="0"/>
          </a:p>
        </p:txBody>
      </p:sp>
      <p:sp>
        <p:nvSpPr>
          <p:cNvPr id="6" name="Tijdelijke aanduiding voor voettekst 5"/>
          <p:cNvSpPr>
            <a:spLocks noGrp="1"/>
          </p:cNvSpPr>
          <p:nvPr>
            <p:ph type="ftr" sz="quarter" idx="11"/>
          </p:nvPr>
        </p:nvSpPr>
        <p:spPr/>
        <p:txBody>
          <a:bodyPr/>
          <a:lstStyle/>
          <a:p>
            <a:r>
              <a:rPr lang="nl-NL" smtClean="0"/>
              <a:t>Monetair beleid in de EMU: De rol van De Nederlandsche Bank</a:t>
            </a:r>
            <a:endParaRPr lang="nl-NL" dirty="0"/>
          </a:p>
        </p:txBody>
      </p:sp>
      <p:sp>
        <p:nvSpPr>
          <p:cNvPr id="5" name="Tijdelijke aanduiding voor dianummer 4"/>
          <p:cNvSpPr>
            <a:spLocks noGrp="1"/>
          </p:cNvSpPr>
          <p:nvPr>
            <p:ph type="sldNum" sz="quarter" idx="12"/>
          </p:nvPr>
        </p:nvSpPr>
        <p:spPr/>
        <p:txBody>
          <a:bodyPr/>
          <a:lstStyle/>
          <a:p>
            <a:fld id="{73EE6724-4521-4EF8-974D-BA1C7F9CD007}" type="slidenum">
              <a:rPr lang="nl-NL" smtClean="0"/>
              <a:pPr/>
              <a:t>10</a:t>
            </a:fld>
            <a:endParaRPr lang="nl-NL"/>
          </a:p>
        </p:txBody>
      </p:sp>
      <p:sp>
        <p:nvSpPr>
          <p:cNvPr id="3" name="Tekstvak 2"/>
          <p:cNvSpPr txBox="1"/>
          <p:nvPr/>
        </p:nvSpPr>
        <p:spPr>
          <a:xfrm>
            <a:off x="402934" y="1212334"/>
            <a:ext cx="2403766" cy="369332"/>
          </a:xfrm>
          <a:prstGeom prst="rect">
            <a:avLst/>
          </a:prstGeom>
          <a:noFill/>
        </p:spPr>
        <p:txBody>
          <a:bodyPr wrap="square" rtlCol="0">
            <a:spAutoFit/>
          </a:bodyPr>
          <a:lstStyle/>
          <a:p>
            <a:r>
              <a:rPr lang="nl-NL" b="1" dirty="0" smtClean="0"/>
              <a:t>Conventioneel…</a:t>
            </a:r>
            <a:endParaRPr lang="nl-NL" b="1" dirty="0"/>
          </a:p>
        </p:txBody>
      </p:sp>
      <p:sp>
        <p:nvSpPr>
          <p:cNvPr id="8" name="Tekstvak 7"/>
          <p:cNvSpPr txBox="1"/>
          <p:nvPr/>
        </p:nvSpPr>
        <p:spPr>
          <a:xfrm>
            <a:off x="3911600" y="1575831"/>
            <a:ext cx="5232400" cy="1900520"/>
          </a:xfrm>
          <a:prstGeom prst="rect">
            <a:avLst/>
          </a:prstGeom>
          <a:noFill/>
        </p:spPr>
        <p:txBody>
          <a:bodyPr wrap="square" rtlCol="0">
            <a:spAutoFit/>
          </a:bodyPr>
          <a:lstStyle/>
          <a:p>
            <a:pPr>
              <a:lnSpc>
                <a:spcPct val="150000"/>
              </a:lnSpc>
              <a:spcAft>
                <a:spcPts val="600"/>
              </a:spcAft>
            </a:pPr>
            <a:r>
              <a:rPr lang="nl-NL" sz="1500" i="1" u="sng" dirty="0" smtClean="0"/>
              <a:t>Rentebeleid</a:t>
            </a:r>
            <a:r>
              <a:rPr lang="nl-NL" sz="1500" i="1" dirty="0" smtClean="0"/>
              <a:t>:</a:t>
            </a:r>
          </a:p>
          <a:p>
            <a:pPr>
              <a:lnSpc>
                <a:spcPct val="150000"/>
              </a:lnSpc>
              <a:spcAft>
                <a:spcPts val="600"/>
              </a:spcAft>
            </a:pPr>
            <a:r>
              <a:rPr lang="nl-NL" sz="1500" dirty="0" smtClean="0"/>
              <a:t>Afhankelijk van het </a:t>
            </a:r>
            <a:r>
              <a:rPr lang="nl-NL" sz="1500" b="1" i="1" dirty="0" smtClean="0"/>
              <a:t>verwachte</a:t>
            </a:r>
            <a:r>
              <a:rPr lang="nl-NL" sz="1500" dirty="0" smtClean="0"/>
              <a:t> inflatiebeeld bepaalt de ECB de beleidsrente, om de economische ontwikkeling een extra impuls te geven, of deze juist af te remmen.</a:t>
            </a:r>
            <a:endParaRPr lang="nl-NL" sz="1500" dirty="0"/>
          </a:p>
        </p:txBody>
      </p:sp>
      <p:pic>
        <p:nvPicPr>
          <p:cNvPr id="11" name="Tijdelijke aanduiding voor inhoud 10"/>
          <p:cNvPicPr>
            <a:picLocks noGrp="1" noChangeAspect="1"/>
          </p:cNvPicPr>
          <p:nvPr>
            <p:ph idx="1"/>
          </p:nvPr>
        </p:nvPicPr>
        <p:blipFill>
          <a:blip r:embed="rId3"/>
          <a:stretch>
            <a:fillRect/>
          </a:stretch>
        </p:blipFill>
        <p:spPr>
          <a:xfrm>
            <a:off x="205421" y="1507079"/>
            <a:ext cx="3697116" cy="2831166"/>
          </a:xfrm>
          <a:prstGeom prst="rect">
            <a:avLst/>
          </a:prstGeom>
        </p:spPr>
      </p:pic>
    </p:spTree>
    <p:extLst>
      <p:ext uri="{BB962C8B-B14F-4D97-AF65-F5344CB8AC3E}">
        <p14:creationId xmlns:p14="http://schemas.microsoft.com/office/powerpoint/2010/main" val="9308488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Instrumenten monetair beleid (II)</a:t>
            </a:r>
            <a:endParaRPr lang="nl-NL" dirty="0"/>
          </a:p>
        </p:txBody>
      </p:sp>
      <p:sp>
        <p:nvSpPr>
          <p:cNvPr id="4" name="Tijdelijke aanduiding voor datum 3"/>
          <p:cNvSpPr>
            <a:spLocks noGrp="1"/>
          </p:cNvSpPr>
          <p:nvPr>
            <p:ph type="dt" sz="half" idx="10"/>
          </p:nvPr>
        </p:nvSpPr>
        <p:spPr>
          <a:xfrm>
            <a:off x="7417599" y="4600576"/>
            <a:ext cx="1314182" cy="209902"/>
          </a:xfrm>
        </p:spPr>
        <p:txBody>
          <a:bodyPr/>
          <a:lstStyle/>
          <a:p>
            <a:r>
              <a:rPr lang="nl-NL" smtClean="0"/>
              <a:t>19 januari 2018</a:t>
            </a:r>
            <a:endParaRPr lang="nl-NL" dirty="0"/>
          </a:p>
        </p:txBody>
      </p:sp>
      <p:sp>
        <p:nvSpPr>
          <p:cNvPr id="6" name="Tijdelijke aanduiding voor voettekst 5"/>
          <p:cNvSpPr>
            <a:spLocks noGrp="1"/>
          </p:cNvSpPr>
          <p:nvPr>
            <p:ph type="ftr" sz="quarter" idx="11"/>
          </p:nvPr>
        </p:nvSpPr>
        <p:spPr/>
        <p:txBody>
          <a:bodyPr/>
          <a:lstStyle/>
          <a:p>
            <a:r>
              <a:rPr lang="nl-NL" smtClean="0"/>
              <a:t>Monetair beleid in de EMU: De rol van De Nederlandsche Bank</a:t>
            </a:r>
            <a:endParaRPr lang="nl-NL" dirty="0"/>
          </a:p>
        </p:txBody>
      </p:sp>
      <p:sp>
        <p:nvSpPr>
          <p:cNvPr id="5" name="Tijdelijke aanduiding voor dianummer 4"/>
          <p:cNvSpPr>
            <a:spLocks noGrp="1"/>
          </p:cNvSpPr>
          <p:nvPr>
            <p:ph type="sldNum" sz="quarter" idx="12"/>
          </p:nvPr>
        </p:nvSpPr>
        <p:spPr/>
        <p:txBody>
          <a:bodyPr/>
          <a:lstStyle/>
          <a:p>
            <a:fld id="{73EE6724-4521-4EF8-974D-BA1C7F9CD007}" type="slidenum">
              <a:rPr lang="nl-NL" smtClean="0"/>
              <a:pPr/>
              <a:t>11</a:t>
            </a:fld>
            <a:endParaRPr lang="nl-NL"/>
          </a:p>
        </p:txBody>
      </p:sp>
      <p:sp>
        <p:nvSpPr>
          <p:cNvPr id="3" name="Tekstvak 2"/>
          <p:cNvSpPr txBox="1"/>
          <p:nvPr/>
        </p:nvSpPr>
        <p:spPr>
          <a:xfrm>
            <a:off x="402934" y="1212334"/>
            <a:ext cx="8271166" cy="369332"/>
          </a:xfrm>
          <a:prstGeom prst="rect">
            <a:avLst/>
          </a:prstGeom>
          <a:noFill/>
        </p:spPr>
        <p:txBody>
          <a:bodyPr wrap="square" rtlCol="0">
            <a:spAutoFit/>
          </a:bodyPr>
          <a:lstStyle/>
          <a:p>
            <a:pPr algn="r"/>
            <a:r>
              <a:rPr lang="nl-NL" b="1" dirty="0" smtClean="0"/>
              <a:t>…en sinds de crisis ook “onconventioneel”</a:t>
            </a:r>
            <a:endParaRPr lang="nl-NL" b="1" dirty="0"/>
          </a:p>
        </p:txBody>
      </p:sp>
      <p:sp>
        <p:nvSpPr>
          <p:cNvPr id="7" name="Tijdelijke aanduiding voor inhoud 6"/>
          <p:cNvSpPr>
            <a:spLocks noGrp="1"/>
          </p:cNvSpPr>
          <p:nvPr>
            <p:ph idx="1"/>
          </p:nvPr>
        </p:nvSpPr>
        <p:spPr>
          <a:xfrm>
            <a:off x="295201" y="1603344"/>
            <a:ext cx="4352999" cy="2696089"/>
          </a:xfrm>
        </p:spPr>
        <p:txBody>
          <a:bodyPr/>
          <a:lstStyle/>
          <a:p>
            <a:r>
              <a:rPr lang="nl-NL" i="1" u="sng" dirty="0" smtClean="0"/>
              <a:t>Forward </a:t>
            </a:r>
            <a:r>
              <a:rPr lang="nl-NL" i="1" u="sng" dirty="0" err="1" smtClean="0"/>
              <a:t>guidance</a:t>
            </a:r>
            <a:r>
              <a:rPr lang="nl-NL" i="1" dirty="0" smtClean="0"/>
              <a:t>:</a:t>
            </a:r>
          </a:p>
          <a:p>
            <a:r>
              <a:rPr lang="nl-NL" dirty="0" smtClean="0"/>
              <a:t>Het sturen van verwachtingen over het toekomstige pad van de beleidsrente door middel van communicatie.</a:t>
            </a:r>
          </a:p>
          <a:p>
            <a:endParaRPr lang="nl-NL" dirty="0"/>
          </a:p>
          <a:p>
            <a:r>
              <a:rPr lang="nl-NL" i="1" u="sng" dirty="0" smtClean="0"/>
              <a:t>Balansbeleid</a:t>
            </a:r>
            <a:r>
              <a:rPr lang="nl-NL" i="1" dirty="0" smtClean="0"/>
              <a:t>:</a:t>
            </a:r>
          </a:p>
          <a:p>
            <a:r>
              <a:rPr lang="nl-NL" dirty="0" smtClean="0"/>
              <a:t>Opkopen van diverse financiële activa om marktrentes en risicopremies te beïnvloeden.</a:t>
            </a:r>
            <a:endParaRPr lang="nl-NL" dirty="0"/>
          </a:p>
        </p:txBody>
      </p:sp>
      <p:pic>
        <p:nvPicPr>
          <p:cNvPr id="13" name="Afbeelding 12"/>
          <p:cNvPicPr>
            <a:picLocks noChangeAspect="1"/>
          </p:cNvPicPr>
          <p:nvPr/>
        </p:nvPicPr>
        <p:blipFill>
          <a:blip r:embed="rId3"/>
          <a:stretch>
            <a:fillRect/>
          </a:stretch>
        </p:blipFill>
        <p:spPr>
          <a:xfrm>
            <a:off x="4648200" y="1603344"/>
            <a:ext cx="3808854" cy="2700730"/>
          </a:xfrm>
          <a:prstGeom prst="rect">
            <a:avLst/>
          </a:prstGeom>
        </p:spPr>
      </p:pic>
    </p:spTree>
    <p:extLst>
      <p:ext uri="{BB962C8B-B14F-4D97-AF65-F5344CB8AC3E}">
        <p14:creationId xmlns:p14="http://schemas.microsoft.com/office/powerpoint/2010/main" val="135007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Instrumenten monetair beleid (II)</a:t>
            </a:r>
            <a:endParaRPr lang="nl-NL" dirty="0"/>
          </a:p>
        </p:txBody>
      </p:sp>
      <p:sp>
        <p:nvSpPr>
          <p:cNvPr id="4" name="Tijdelijke aanduiding voor datum 3"/>
          <p:cNvSpPr>
            <a:spLocks noGrp="1"/>
          </p:cNvSpPr>
          <p:nvPr>
            <p:ph type="dt" sz="half" idx="10"/>
          </p:nvPr>
        </p:nvSpPr>
        <p:spPr>
          <a:xfrm>
            <a:off x="7417599" y="4600576"/>
            <a:ext cx="1314182" cy="176494"/>
          </a:xfrm>
        </p:spPr>
        <p:txBody>
          <a:bodyPr/>
          <a:lstStyle/>
          <a:p>
            <a:r>
              <a:rPr lang="nl-NL" smtClean="0"/>
              <a:t>19 januari 2018</a:t>
            </a:r>
            <a:endParaRPr lang="nl-NL" dirty="0"/>
          </a:p>
        </p:txBody>
      </p:sp>
      <p:sp>
        <p:nvSpPr>
          <p:cNvPr id="6" name="Tijdelijke aanduiding voor voettekst 5"/>
          <p:cNvSpPr>
            <a:spLocks noGrp="1"/>
          </p:cNvSpPr>
          <p:nvPr>
            <p:ph type="ftr" sz="quarter" idx="11"/>
          </p:nvPr>
        </p:nvSpPr>
        <p:spPr/>
        <p:txBody>
          <a:bodyPr/>
          <a:lstStyle/>
          <a:p>
            <a:r>
              <a:rPr lang="nl-NL" smtClean="0"/>
              <a:t>Monetair beleid in de EMU: De rol van De Nederlandsche Bank</a:t>
            </a:r>
            <a:endParaRPr lang="nl-NL" dirty="0"/>
          </a:p>
        </p:txBody>
      </p:sp>
      <p:sp>
        <p:nvSpPr>
          <p:cNvPr id="5" name="Tijdelijke aanduiding voor dianummer 4"/>
          <p:cNvSpPr>
            <a:spLocks noGrp="1"/>
          </p:cNvSpPr>
          <p:nvPr>
            <p:ph type="sldNum" sz="quarter" idx="12"/>
          </p:nvPr>
        </p:nvSpPr>
        <p:spPr/>
        <p:txBody>
          <a:bodyPr/>
          <a:lstStyle/>
          <a:p>
            <a:fld id="{73EE6724-4521-4EF8-974D-BA1C7F9CD007}" type="slidenum">
              <a:rPr lang="nl-NL" smtClean="0"/>
              <a:pPr/>
              <a:t>12</a:t>
            </a:fld>
            <a:endParaRPr lang="nl-NL"/>
          </a:p>
        </p:txBody>
      </p:sp>
      <p:sp>
        <p:nvSpPr>
          <p:cNvPr id="3" name="Tekstvak 2"/>
          <p:cNvSpPr txBox="1"/>
          <p:nvPr/>
        </p:nvSpPr>
        <p:spPr>
          <a:xfrm>
            <a:off x="402934" y="1212334"/>
            <a:ext cx="8271166" cy="369332"/>
          </a:xfrm>
          <a:prstGeom prst="rect">
            <a:avLst/>
          </a:prstGeom>
          <a:noFill/>
        </p:spPr>
        <p:txBody>
          <a:bodyPr wrap="square" rtlCol="0">
            <a:spAutoFit/>
          </a:bodyPr>
          <a:lstStyle/>
          <a:p>
            <a:pPr algn="r"/>
            <a:r>
              <a:rPr lang="nl-NL" b="1" dirty="0" smtClean="0"/>
              <a:t>…en sinds de crisis ook “onconventioneel”</a:t>
            </a:r>
            <a:endParaRPr lang="nl-NL" b="1" dirty="0"/>
          </a:p>
        </p:txBody>
      </p:sp>
      <p:sp>
        <p:nvSpPr>
          <p:cNvPr id="7" name="Tijdelijke aanduiding voor inhoud 6"/>
          <p:cNvSpPr>
            <a:spLocks noGrp="1"/>
          </p:cNvSpPr>
          <p:nvPr>
            <p:ph idx="1"/>
          </p:nvPr>
        </p:nvSpPr>
        <p:spPr>
          <a:xfrm>
            <a:off x="295201" y="1603344"/>
            <a:ext cx="4352999" cy="2696089"/>
          </a:xfrm>
        </p:spPr>
        <p:txBody>
          <a:bodyPr/>
          <a:lstStyle/>
          <a:p>
            <a:r>
              <a:rPr lang="nl-NL" i="1" u="sng" dirty="0" smtClean="0"/>
              <a:t>Forward </a:t>
            </a:r>
            <a:r>
              <a:rPr lang="nl-NL" i="1" u="sng" dirty="0" err="1" smtClean="0"/>
              <a:t>guidance</a:t>
            </a:r>
            <a:r>
              <a:rPr lang="nl-NL" i="1" dirty="0" smtClean="0"/>
              <a:t>:</a:t>
            </a:r>
          </a:p>
          <a:p>
            <a:r>
              <a:rPr lang="nl-NL" dirty="0" smtClean="0"/>
              <a:t>Het sturen van verwachtingen over het toekomstige pad van de beleidsrente door middel van communicatie.</a:t>
            </a:r>
          </a:p>
          <a:p>
            <a:endParaRPr lang="nl-NL" dirty="0"/>
          </a:p>
          <a:p>
            <a:r>
              <a:rPr lang="nl-NL" i="1" u="sng" dirty="0" smtClean="0"/>
              <a:t>Balansbeleid</a:t>
            </a:r>
            <a:r>
              <a:rPr lang="nl-NL" i="1" dirty="0" smtClean="0"/>
              <a:t>:</a:t>
            </a:r>
          </a:p>
          <a:p>
            <a:r>
              <a:rPr lang="nl-NL" dirty="0" smtClean="0"/>
              <a:t>Opkopen van diverse financiële activa om marktrentes en risicopremies te beïnvloeden.</a:t>
            </a:r>
            <a:endParaRPr lang="nl-NL" dirty="0"/>
          </a:p>
        </p:txBody>
      </p:sp>
      <p:pic>
        <p:nvPicPr>
          <p:cNvPr id="10" name="Afbeelding 9"/>
          <p:cNvPicPr>
            <a:picLocks noChangeAspect="1"/>
          </p:cNvPicPr>
          <p:nvPr/>
        </p:nvPicPr>
        <p:blipFill>
          <a:blip r:embed="rId3"/>
          <a:stretch>
            <a:fillRect/>
          </a:stretch>
        </p:blipFill>
        <p:spPr>
          <a:xfrm>
            <a:off x="4648200" y="1600967"/>
            <a:ext cx="3821460" cy="2700842"/>
          </a:xfrm>
          <a:prstGeom prst="rect">
            <a:avLst/>
          </a:prstGeom>
        </p:spPr>
      </p:pic>
    </p:spTree>
    <p:extLst>
      <p:ext uri="{BB962C8B-B14F-4D97-AF65-F5344CB8AC3E}">
        <p14:creationId xmlns:p14="http://schemas.microsoft.com/office/powerpoint/2010/main" val="25170969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Recente beleidsdiscussies</a:t>
            </a:r>
            <a:endParaRPr lang="nl-NL" dirty="0"/>
          </a:p>
        </p:txBody>
      </p:sp>
      <p:sp>
        <p:nvSpPr>
          <p:cNvPr id="3" name="Tijdelijke aanduiding voor inhoud 2"/>
          <p:cNvSpPr>
            <a:spLocks noGrp="1"/>
          </p:cNvSpPr>
          <p:nvPr>
            <p:ph idx="1"/>
          </p:nvPr>
        </p:nvSpPr>
        <p:spPr/>
        <p:txBody>
          <a:bodyPr/>
          <a:lstStyle/>
          <a:p>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smtClean="0"/>
          </a:p>
        </p:txBody>
      </p:sp>
      <p:sp>
        <p:nvSpPr>
          <p:cNvPr id="4" name="Tijdelijke aanduiding voor datum 3"/>
          <p:cNvSpPr>
            <a:spLocks noGrp="1"/>
          </p:cNvSpPr>
          <p:nvPr>
            <p:ph type="dt" sz="half" idx="10"/>
          </p:nvPr>
        </p:nvSpPr>
        <p:spPr/>
        <p:txBody>
          <a:bodyPr/>
          <a:lstStyle/>
          <a:p>
            <a:r>
              <a:rPr lang="nl-NL" smtClean="0"/>
              <a:t>19 januari 2018</a:t>
            </a:r>
            <a:endParaRPr lang="nl-NL"/>
          </a:p>
        </p:txBody>
      </p:sp>
      <p:sp>
        <p:nvSpPr>
          <p:cNvPr id="6" name="Tijdelijke aanduiding voor voettekst 5"/>
          <p:cNvSpPr>
            <a:spLocks noGrp="1"/>
          </p:cNvSpPr>
          <p:nvPr>
            <p:ph type="ftr" sz="quarter" idx="11"/>
          </p:nvPr>
        </p:nvSpPr>
        <p:spPr/>
        <p:txBody>
          <a:bodyPr/>
          <a:lstStyle/>
          <a:p>
            <a:r>
              <a:rPr lang="nl-NL" smtClean="0"/>
              <a:t>Monetair beleid in de EMU: De rol van De Nederlandsche Bank</a:t>
            </a:r>
            <a:endParaRPr lang="nl-NL" dirty="0"/>
          </a:p>
        </p:txBody>
      </p:sp>
      <p:sp>
        <p:nvSpPr>
          <p:cNvPr id="5" name="Tijdelijke aanduiding voor dianummer 4"/>
          <p:cNvSpPr>
            <a:spLocks noGrp="1"/>
          </p:cNvSpPr>
          <p:nvPr>
            <p:ph type="sldNum" sz="quarter" idx="12"/>
          </p:nvPr>
        </p:nvSpPr>
        <p:spPr/>
        <p:txBody>
          <a:bodyPr/>
          <a:lstStyle/>
          <a:p>
            <a:fld id="{73EE6724-4521-4EF8-974D-BA1C7F9CD007}" type="slidenum">
              <a:rPr lang="nl-NL" smtClean="0"/>
              <a:pPr/>
              <a:t>13</a:t>
            </a:fld>
            <a:endParaRPr lang="nl-NL"/>
          </a:p>
        </p:txBody>
      </p:sp>
    </p:spTree>
    <p:extLst>
      <p:ext uri="{BB962C8B-B14F-4D97-AF65-F5344CB8AC3E}">
        <p14:creationId xmlns:p14="http://schemas.microsoft.com/office/powerpoint/2010/main" val="3669841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Recente beleidsdiscussies</a:t>
            </a:r>
            <a:endParaRPr lang="nl-NL" dirty="0"/>
          </a:p>
        </p:txBody>
      </p:sp>
      <p:sp>
        <p:nvSpPr>
          <p:cNvPr id="3" name="Tijdelijke aanduiding voor inhoud 2"/>
          <p:cNvSpPr>
            <a:spLocks noGrp="1"/>
          </p:cNvSpPr>
          <p:nvPr>
            <p:ph idx="1"/>
          </p:nvPr>
        </p:nvSpPr>
        <p:spPr>
          <a:xfrm>
            <a:off x="295201" y="1603344"/>
            <a:ext cx="4416499" cy="2696089"/>
          </a:xfrm>
        </p:spPr>
        <p:txBody>
          <a:bodyPr/>
          <a:lstStyle/>
          <a:p>
            <a:pPr marL="285750" indent="-285750">
              <a:buFont typeface="Arial" panose="020B0604020202020204" pitchFamily="34" charset="0"/>
              <a:buChar char="•"/>
            </a:pPr>
            <a:r>
              <a:rPr lang="nl-NL" b="1" dirty="0" smtClean="0"/>
              <a:t>Voor of tegen kwantitatieve verruiming</a:t>
            </a:r>
          </a:p>
          <a:p>
            <a:pPr marL="285750" indent="-285750">
              <a:buFont typeface="Arial" panose="020B0604020202020204" pitchFamily="34" charset="0"/>
              <a:buChar char="•"/>
            </a:pPr>
            <a:endParaRPr lang="nl-NL" b="1" dirty="0"/>
          </a:p>
          <a:p>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smtClean="0"/>
          </a:p>
        </p:txBody>
      </p:sp>
      <p:sp>
        <p:nvSpPr>
          <p:cNvPr id="4" name="Tijdelijke aanduiding voor datum 3"/>
          <p:cNvSpPr>
            <a:spLocks noGrp="1"/>
          </p:cNvSpPr>
          <p:nvPr>
            <p:ph type="dt" sz="half" idx="10"/>
          </p:nvPr>
        </p:nvSpPr>
        <p:spPr/>
        <p:txBody>
          <a:bodyPr/>
          <a:lstStyle/>
          <a:p>
            <a:r>
              <a:rPr lang="nl-NL" smtClean="0"/>
              <a:t>19 januari 2018</a:t>
            </a:r>
            <a:endParaRPr lang="nl-NL"/>
          </a:p>
        </p:txBody>
      </p:sp>
      <p:sp>
        <p:nvSpPr>
          <p:cNvPr id="6" name="Tijdelijke aanduiding voor voettekst 5"/>
          <p:cNvSpPr>
            <a:spLocks noGrp="1"/>
          </p:cNvSpPr>
          <p:nvPr>
            <p:ph type="ftr" sz="quarter" idx="11"/>
          </p:nvPr>
        </p:nvSpPr>
        <p:spPr/>
        <p:txBody>
          <a:bodyPr/>
          <a:lstStyle/>
          <a:p>
            <a:r>
              <a:rPr lang="nl-NL" smtClean="0"/>
              <a:t>Monetair beleid in de EMU: De rol van De Nederlandsche Bank</a:t>
            </a:r>
            <a:endParaRPr lang="nl-NL" dirty="0"/>
          </a:p>
        </p:txBody>
      </p:sp>
      <p:sp>
        <p:nvSpPr>
          <p:cNvPr id="5" name="Tijdelijke aanduiding voor dianummer 4"/>
          <p:cNvSpPr>
            <a:spLocks noGrp="1"/>
          </p:cNvSpPr>
          <p:nvPr>
            <p:ph type="sldNum" sz="quarter" idx="12"/>
          </p:nvPr>
        </p:nvSpPr>
        <p:spPr/>
        <p:txBody>
          <a:bodyPr/>
          <a:lstStyle/>
          <a:p>
            <a:fld id="{73EE6724-4521-4EF8-974D-BA1C7F9CD007}" type="slidenum">
              <a:rPr lang="nl-NL" smtClean="0"/>
              <a:pPr/>
              <a:t>14</a:t>
            </a:fld>
            <a:endParaRPr lang="nl-NL"/>
          </a:p>
        </p:txBody>
      </p:sp>
      <p:pic>
        <p:nvPicPr>
          <p:cNvPr id="9" name="Picture 8"/>
          <p:cNvPicPr>
            <a:picLocks noChangeAspect="1"/>
          </p:cNvPicPr>
          <p:nvPr/>
        </p:nvPicPr>
        <p:blipFill rotWithShape="1">
          <a:blip r:embed="rId3"/>
          <a:srcRect l="20888" t="6549" r="39539" b="4062"/>
          <a:stretch/>
        </p:blipFill>
        <p:spPr>
          <a:xfrm>
            <a:off x="5405047" y="1029810"/>
            <a:ext cx="2308912" cy="3164055"/>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23445" t="6817" r="28434" b="2690"/>
          <a:stretch/>
        </p:blipFill>
        <p:spPr>
          <a:xfrm rot="581394">
            <a:off x="5806116" y="284586"/>
            <a:ext cx="1856301" cy="4654503"/>
          </a:xfrm>
          <a:prstGeom prst="rect">
            <a:avLst/>
          </a:prstGeom>
        </p:spPr>
      </p:pic>
    </p:spTree>
    <p:extLst>
      <p:ext uri="{BB962C8B-B14F-4D97-AF65-F5344CB8AC3E}">
        <p14:creationId xmlns:p14="http://schemas.microsoft.com/office/powerpoint/2010/main" val="66267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Afruil kwantitatieve verruiming</a:t>
            </a:r>
            <a:endParaRPr lang="nl-NL" dirty="0"/>
          </a:p>
        </p:txBody>
      </p:sp>
      <p:sp>
        <p:nvSpPr>
          <p:cNvPr id="3" name="Tijdelijke aanduiding voor inhoud 2"/>
          <p:cNvSpPr>
            <a:spLocks noGrp="1"/>
          </p:cNvSpPr>
          <p:nvPr>
            <p:ph idx="1"/>
          </p:nvPr>
        </p:nvSpPr>
        <p:spPr>
          <a:xfrm>
            <a:off x="295201" y="1603344"/>
            <a:ext cx="4416499" cy="2696089"/>
          </a:xfrm>
        </p:spPr>
        <p:txBody>
          <a:bodyPr/>
          <a:lstStyle/>
          <a:p>
            <a:pPr marL="285750" indent="-285750">
              <a:buFont typeface="Arial" panose="020B0604020202020204" pitchFamily="34" charset="0"/>
              <a:buChar char="•"/>
            </a:pPr>
            <a:endParaRPr lang="nl-NL" b="1" dirty="0"/>
          </a:p>
          <a:p>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smtClean="0"/>
          </a:p>
        </p:txBody>
      </p:sp>
      <p:sp>
        <p:nvSpPr>
          <p:cNvPr id="4" name="Tijdelijke aanduiding voor datum 3"/>
          <p:cNvSpPr>
            <a:spLocks noGrp="1"/>
          </p:cNvSpPr>
          <p:nvPr>
            <p:ph type="dt" sz="half" idx="10"/>
          </p:nvPr>
        </p:nvSpPr>
        <p:spPr/>
        <p:txBody>
          <a:bodyPr/>
          <a:lstStyle/>
          <a:p>
            <a:r>
              <a:rPr lang="nl-NL" smtClean="0"/>
              <a:t>19 januari 2018</a:t>
            </a:r>
            <a:endParaRPr lang="nl-NL"/>
          </a:p>
        </p:txBody>
      </p:sp>
      <p:sp>
        <p:nvSpPr>
          <p:cNvPr id="6" name="Tijdelijke aanduiding voor voettekst 5"/>
          <p:cNvSpPr>
            <a:spLocks noGrp="1"/>
          </p:cNvSpPr>
          <p:nvPr>
            <p:ph type="ftr" sz="quarter" idx="11"/>
          </p:nvPr>
        </p:nvSpPr>
        <p:spPr/>
        <p:txBody>
          <a:bodyPr/>
          <a:lstStyle/>
          <a:p>
            <a:r>
              <a:rPr lang="nl-NL" smtClean="0"/>
              <a:t>Monetair beleid in de EMU: De rol van De Nederlandsche Bank</a:t>
            </a:r>
            <a:endParaRPr lang="nl-NL" dirty="0"/>
          </a:p>
        </p:txBody>
      </p:sp>
      <p:sp>
        <p:nvSpPr>
          <p:cNvPr id="5" name="Tijdelijke aanduiding voor dianummer 4"/>
          <p:cNvSpPr>
            <a:spLocks noGrp="1"/>
          </p:cNvSpPr>
          <p:nvPr>
            <p:ph type="sldNum" sz="quarter" idx="12"/>
          </p:nvPr>
        </p:nvSpPr>
        <p:spPr/>
        <p:txBody>
          <a:bodyPr/>
          <a:lstStyle/>
          <a:p>
            <a:fld id="{73EE6724-4521-4EF8-974D-BA1C7F9CD007}" type="slidenum">
              <a:rPr lang="nl-NL" smtClean="0"/>
              <a:pPr/>
              <a:t>15</a:t>
            </a:fld>
            <a:endParaRPr lang="nl-NL"/>
          </a:p>
        </p:txBody>
      </p:sp>
      <p:sp>
        <p:nvSpPr>
          <p:cNvPr id="9" name="Tekstvak 8"/>
          <p:cNvSpPr txBox="1"/>
          <p:nvPr/>
        </p:nvSpPr>
        <p:spPr>
          <a:xfrm>
            <a:off x="6402112" y="3530826"/>
            <a:ext cx="1579981" cy="369332"/>
          </a:xfrm>
          <a:prstGeom prst="rect">
            <a:avLst/>
          </a:prstGeom>
          <a:noFill/>
        </p:spPr>
        <p:txBody>
          <a:bodyPr wrap="square" rtlCol="0">
            <a:spAutoFit/>
          </a:bodyPr>
          <a:lstStyle/>
          <a:p>
            <a:r>
              <a:rPr lang="nl-NL" b="1" dirty="0" smtClean="0">
                <a:solidFill>
                  <a:schemeClr val="accent3"/>
                </a:solidFill>
              </a:rPr>
              <a:t>Risico’s</a:t>
            </a:r>
            <a:endParaRPr lang="nl-NL" b="1" dirty="0">
              <a:solidFill>
                <a:schemeClr val="accent3"/>
              </a:solidFill>
            </a:endParaRPr>
          </a:p>
        </p:txBody>
      </p:sp>
      <p:sp>
        <p:nvSpPr>
          <p:cNvPr id="10" name="Tekstvak 9"/>
          <p:cNvSpPr txBox="1"/>
          <p:nvPr/>
        </p:nvSpPr>
        <p:spPr>
          <a:xfrm>
            <a:off x="1326062" y="3530826"/>
            <a:ext cx="1900953" cy="369332"/>
          </a:xfrm>
          <a:prstGeom prst="rect">
            <a:avLst/>
          </a:prstGeom>
          <a:noFill/>
        </p:spPr>
        <p:txBody>
          <a:bodyPr wrap="square" rtlCol="0">
            <a:spAutoFit/>
          </a:bodyPr>
          <a:lstStyle/>
          <a:p>
            <a:r>
              <a:rPr lang="nl-NL" b="1" dirty="0" smtClean="0">
                <a:solidFill>
                  <a:schemeClr val="accent3"/>
                </a:solidFill>
              </a:rPr>
              <a:t>Effectiviteit</a:t>
            </a:r>
            <a:endParaRPr lang="nl-NL" b="1" dirty="0">
              <a:solidFill>
                <a:schemeClr val="accent3"/>
              </a:solidFill>
            </a:endParaRPr>
          </a:p>
        </p:txBody>
      </p:sp>
      <p:sp>
        <p:nvSpPr>
          <p:cNvPr id="13" name="Tekstvak 7"/>
          <p:cNvSpPr txBox="1"/>
          <p:nvPr/>
        </p:nvSpPr>
        <p:spPr>
          <a:xfrm>
            <a:off x="3810630" y="881386"/>
            <a:ext cx="1522741" cy="369332"/>
          </a:xfrm>
          <a:prstGeom prst="rect">
            <a:avLst/>
          </a:prstGeom>
          <a:noFill/>
        </p:spPr>
        <p:txBody>
          <a:bodyPr wrap="square" rtlCol="0">
            <a:spAutoFit/>
          </a:bodyPr>
          <a:lstStyle/>
          <a:p>
            <a:r>
              <a:rPr lang="nl-NL" b="1" dirty="0" smtClean="0">
                <a:solidFill>
                  <a:schemeClr val="accent3"/>
                </a:solidFill>
              </a:rPr>
              <a:t>Noodzaak</a:t>
            </a:r>
            <a:endParaRPr lang="nl-NL" b="1" dirty="0">
              <a:solidFill>
                <a:schemeClr val="accent3"/>
              </a:solidFill>
            </a:endParaRPr>
          </a:p>
        </p:txBody>
      </p:sp>
      <p:sp>
        <p:nvSpPr>
          <p:cNvPr id="14" name="Isosceles Triangle 13"/>
          <p:cNvSpPr/>
          <p:nvPr/>
        </p:nvSpPr>
        <p:spPr>
          <a:xfrm>
            <a:off x="2852104" y="1382436"/>
            <a:ext cx="3439792" cy="21810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945755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Recente beleidsdiscussies</a:t>
            </a:r>
            <a:endParaRPr lang="nl-NL" dirty="0"/>
          </a:p>
        </p:txBody>
      </p:sp>
      <p:sp>
        <p:nvSpPr>
          <p:cNvPr id="3" name="Tijdelijke aanduiding voor inhoud 2"/>
          <p:cNvSpPr>
            <a:spLocks noGrp="1"/>
          </p:cNvSpPr>
          <p:nvPr>
            <p:ph idx="1"/>
          </p:nvPr>
        </p:nvSpPr>
        <p:spPr>
          <a:xfrm>
            <a:off x="295201" y="1603344"/>
            <a:ext cx="4416499" cy="2696089"/>
          </a:xfrm>
        </p:spPr>
        <p:txBody>
          <a:bodyPr/>
          <a:lstStyle/>
          <a:p>
            <a:pPr marL="285750" indent="-285750">
              <a:buFont typeface="Arial" panose="020B0604020202020204" pitchFamily="34" charset="0"/>
              <a:buChar char="•"/>
            </a:pPr>
            <a:r>
              <a:rPr lang="nl-NL" dirty="0" smtClean="0"/>
              <a:t>Voor of tegen kwantitatieve </a:t>
            </a:r>
            <a:br>
              <a:rPr lang="nl-NL" dirty="0" smtClean="0"/>
            </a:br>
            <a:r>
              <a:rPr lang="nl-NL" dirty="0" smtClean="0"/>
              <a:t>verruiming</a:t>
            </a:r>
          </a:p>
          <a:p>
            <a:pPr marL="285750" indent="-285750">
              <a:buFont typeface="Arial" panose="020B0604020202020204" pitchFamily="34" charset="0"/>
              <a:buChar char="•"/>
            </a:pPr>
            <a:endParaRPr lang="nl-NL" dirty="0" smtClean="0"/>
          </a:p>
          <a:p>
            <a:pPr marL="285750" indent="-285750">
              <a:buFont typeface="Arial" panose="020B0604020202020204" pitchFamily="34" charset="0"/>
              <a:buChar char="•"/>
            </a:pPr>
            <a:r>
              <a:rPr lang="nl-NL" b="1" dirty="0" smtClean="0"/>
              <a:t>Normalisatie</a:t>
            </a:r>
          </a:p>
          <a:p>
            <a:pPr marL="285750" indent="-285750">
              <a:buFont typeface="Arial" panose="020B0604020202020204" pitchFamily="34" charset="0"/>
              <a:buChar char="•"/>
            </a:pPr>
            <a:endParaRPr lang="nl-NL" b="1" dirty="0"/>
          </a:p>
          <a:p>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smtClean="0"/>
          </a:p>
        </p:txBody>
      </p:sp>
      <p:sp>
        <p:nvSpPr>
          <p:cNvPr id="4" name="Tijdelijke aanduiding voor datum 3"/>
          <p:cNvSpPr>
            <a:spLocks noGrp="1"/>
          </p:cNvSpPr>
          <p:nvPr>
            <p:ph type="dt" sz="half" idx="10"/>
          </p:nvPr>
        </p:nvSpPr>
        <p:spPr/>
        <p:txBody>
          <a:bodyPr/>
          <a:lstStyle/>
          <a:p>
            <a:r>
              <a:rPr lang="nl-NL" smtClean="0"/>
              <a:t>19 januari 2018</a:t>
            </a:r>
            <a:endParaRPr lang="nl-NL"/>
          </a:p>
        </p:txBody>
      </p:sp>
      <p:sp>
        <p:nvSpPr>
          <p:cNvPr id="6" name="Tijdelijke aanduiding voor voettekst 5"/>
          <p:cNvSpPr>
            <a:spLocks noGrp="1"/>
          </p:cNvSpPr>
          <p:nvPr>
            <p:ph type="ftr" sz="quarter" idx="11"/>
          </p:nvPr>
        </p:nvSpPr>
        <p:spPr/>
        <p:txBody>
          <a:bodyPr/>
          <a:lstStyle/>
          <a:p>
            <a:r>
              <a:rPr lang="nl-NL" smtClean="0"/>
              <a:t>Monetair beleid in de EMU: De rol van De Nederlandsche Bank</a:t>
            </a:r>
            <a:endParaRPr lang="nl-NL" dirty="0"/>
          </a:p>
        </p:txBody>
      </p:sp>
      <p:sp>
        <p:nvSpPr>
          <p:cNvPr id="5" name="Tijdelijke aanduiding voor dianummer 4"/>
          <p:cNvSpPr>
            <a:spLocks noGrp="1"/>
          </p:cNvSpPr>
          <p:nvPr>
            <p:ph type="sldNum" sz="quarter" idx="12"/>
          </p:nvPr>
        </p:nvSpPr>
        <p:spPr/>
        <p:txBody>
          <a:bodyPr/>
          <a:lstStyle/>
          <a:p>
            <a:fld id="{73EE6724-4521-4EF8-974D-BA1C7F9CD007}" type="slidenum">
              <a:rPr lang="nl-NL" smtClean="0"/>
              <a:pPr/>
              <a:t>16</a:t>
            </a:fld>
            <a:endParaRPr lang="nl-NL"/>
          </a:p>
        </p:txBody>
      </p:sp>
      <p:pic>
        <p:nvPicPr>
          <p:cNvPr id="9" name="Picture 8"/>
          <p:cNvPicPr>
            <a:picLocks noChangeAspect="1"/>
          </p:cNvPicPr>
          <p:nvPr/>
        </p:nvPicPr>
        <p:blipFill rotWithShape="1">
          <a:blip r:embed="rId3"/>
          <a:srcRect l="24185" t="19782" r="39820" b="3336"/>
          <a:stretch/>
        </p:blipFill>
        <p:spPr>
          <a:xfrm>
            <a:off x="5528848" y="606565"/>
            <a:ext cx="3030676" cy="3927167"/>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6416" b="38379"/>
          <a:stretch/>
        </p:blipFill>
        <p:spPr>
          <a:xfrm rot="20950175">
            <a:off x="4630690" y="1089695"/>
            <a:ext cx="3857625" cy="2839454"/>
          </a:xfrm>
          <a:prstGeom prst="rect">
            <a:avLst/>
          </a:prstGeom>
        </p:spPr>
      </p:pic>
    </p:spTree>
    <p:extLst>
      <p:ext uri="{BB962C8B-B14F-4D97-AF65-F5344CB8AC3E}">
        <p14:creationId xmlns:p14="http://schemas.microsoft.com/office/powerpoint/2010/main" val="8140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Normalisatie: Een goede verstaander…</a:t>
            </a:r>
            <a:endParaRPr lang="nl-NL" dirty="0"/>
          </a:p>
        </p:txBody>
      </p:sp>
      <p:sp>
        <p:nvSpPr>
          <p:cNvPr id="3" name="Tijdelijke aanduiding voor inhoud 2"/>
          <p:cNvSpPr>
            <a:spLocks noGrp="1"/>
          </p:cNvSpPr>
          <p:nvPr>
            <p:ph idx="1"/>
          </p:nvPr>
        </p:nvSpPr>
        <p:spPr>
          <a:xfrm>
            <a:off x="295200" y="1603344"/>
            <a:ext cx="7659391" cy="2696089"/>
          </a:xfrm>
        </p:spPr>
        <p:txBody>
          <a:bodyPr/>
          <a:lstStyle/>
          <a:p>
            <a:r>
              <a:rPr lang="nl-NL" sz="1150" dirty="0" smtClean="0"/>
              <a:t>ECB geeft forward </a:t>
            </a:r>
            <a:r>
              <a:rPr lang="nl-NL" sz="1150" dirty="0" err="1" smtClean="0"/>
              <a:t>guidance</a:t>
            </a:r>
            <a:r>
              <a:rPr lang="nl-NL" sz="1150" dirty="0" smtClean="0"/>
              <a:t> (</a:t>
            </a:r>
            <a:r>
              <a:rPr lang="nl-NL" sz="1150" dirty="0" err="1" smtClean="0"/>
              <a:t>Draghi</a:t>
            </a:r>
            <a:r>
              <a:rPr lang="nl-NL" sz="1150" dirty="0" smtClean="0"/>
              <a:t> </a:t>
            </a:r>
            <a:r>
              <a:rPr lang="nl-NL" sz="1150" dirty="0" err="1" smtClean="0"/>
              <a:t>Introductory</a:t>
            </a:r>
            <a:r>
              <a:rPr lang="nl-NL" sz="1150" dirty="0" smtClean="0"/>
              <a:t> Statement december 2017):</a:t>
            </a:r>
          </a:p>
          <a:p>
            <a:pPr>
              <a:lnSpc>
                <a:spcPts val="1500"/>
              </a:lnSpc>
            </a:pPr>
            <a:endParaRPr lang="nl-NL" sz="1200" dirty="0"/>
          </a:p>
          <a:p>
            <a:pPr>
              <a:lnSpc>
                <a:spcPct val="100000"/>
              </a:lnSpc>
            </a:pPr>
            <a:r>
              <a:rPr lang="en-US" sz="1100" i="1" dirty="0" smtClean="0"/>
              <a:t>Based </a:t>
            </a:r>
            <a:r>
              <a:rPr lang="en-US" sz="1100" i="1" dirty="0"/>
              <a:t>on our regular economic and monetary analyses, we decided to keep the key ECB interest rates unchanged. We continue to expect them to remain at their present levels for an extended period of time, and well past the horizon of our net asset </a:t>
            </a:r>
            <a:r>
              <a:rPr lang="en-US" sz="1100" i="1" dirty="0" smtClean="0"/>
              <a:t>purchases. Regarding </a:t>
            </a:r>
            <a:r>
              <a:rPr lang="en-US" sz="1100" i="1" dirty="0"/>
              <a:t>non-standard monetary policy measures, we confirm that from January 2018 we intend to continue to make net asset purchases under the asset purchase </a:t>
            </a:r>
            <a:r>
              <a:rPr lang="en-US" sz="1100" i="1" dirty="0" err="1"/>
              <a:t>programme</a:t>
            </a:r>
            <a:r>
              <a:rPr lang="en-US" sz="1100" i="1" dirty="0"/>
              <a:t> (APP), at a monthly pace of €30 billion, until the end of September 2018, or beyond, if necessary, and in any case until the Governing Council sees a sustained adjustment in the path of inflation consistent with its inflation aim. If the outlook becomes less </a:t>
            </a:r>
            <a:r>
              <a:rPr lang="en-US" sz="1100" i="1" dirty="0" err="1"/>
              <a:t>favourable</a:t>
            </a:r>
            <a:r>
              <a:rPr lang="en-US" sz="1100" i="1" dirty="0"/>
              <a:t>, or if financial conditions become inconsistent with further progress towards a sustained adjustment in the path of inflation, we stand ready to increase the APP in terms of size and/or duration. The </a:t>
            </a:r>
            <a:r>
              <a:rPr lang="en-US" sz="1100" i="1" dirty="0" err="1"/>
              <a:t>Eurosystem</a:t>
            </a:r>
            <a:r>
              <a:rPr lang="en-US" sz="1100" i="1" dirty="0"/>
              <a:t> will reinvest the principal payments from maturing securities purchased under the APP for an extended period of time after the end of its net asset purchases, and in any case for as long as necessary. This will contribute both to </a:t>
            </a:r>
            <a:r>
              <a:rPr lang="en-US" sz="1100" i="1" dirty="0" err="1"/>
              <a:t>favourable</a:t>
            </a:r>
            <a:r>
              <a:rPr lang="en-US" sz="1100" i="1" dirty="0"/>
              <a:t> liquidity conditions and to an appropriate monetary policy stance. </a:t>
            </a:r>
          </a:p>
          <a:p>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smtClean="0"/>
          </a:p>
        </p:txBody>
      </p:sp>
      <p:sp>
        <p:nvSpPr>
          <p:cNvPr id="4" name="Tijdelijke aanduiding voor datum 3"/>
          <p:cNvSpPr>
            <a:spLocks noGrp="1"/>
          </p:cNvSpPr>
          <p:nvPr>
            <p:ph type="dt" sz="half" idx="10"/>
          </p:nvPr>
        </p:nvSpPr>
        <p:spPr/>
        <p:txBody>
          <a:bodyPr/>
          <a:lstStyle/>
          <a:p>
            <a:r>
              <a:rPr lang="nl-NL" smtClean="0"/>
              <a:t>19 januari 2018</a:t>
            </a:r>
            <a:endParaRPr lang="nl-NL"/>
          </a:p>
        </p:txBody>
      </p:sp>
      <p:sp>
        <p:nvSpPr>
          <p:cNvPr id="6" name="Tijdelijke aanduiding voor voettekst 5"/>
          <p:cNvSpPr>
            <a:spLocks noGrp="1"/>
          </p:cNvSpPr>
          <p:nvPr>
            <p:ph type="ftr" sz="quarter" idx="11"/>
          </p:nvPr>
        </p:nvSpPr>
        <p:spPr/>
        <p:txBody>
          <a:bodyPr/>
          <a:lstStyle/>
          <a:p>
            <a:r>
              <a:rPr lang="nl-NL" smtClean="0"/>
              <a:t>Monetair beleid in de EMU: De rol van De Nederlandsche Bank</a:t>
            </a:r>
            <a:endParaRPr lang="nl-NL" dirty="0"/>
          </a:p>
        </p:txBody>
      </p:sp>
      <p:sp>
        <p:nvSpPr>
          <p:cNvPr id="5" name="Tijdelijke aanduiding voor dianummer 4"/>
          <p:cNvSpPr>
            <a:spLocks noGrp="1"/>
          </p:cNvSpPr>
          <p:nvPr>
            <p:ph type="sldNum" sz="quarter" idx="12"/>
          </p:nvPr>
        </p:nvSpPr>
        <p:spPr/>
        <p:txBody>
          <a:bodyPr/>
          <a:lstStyle/>
          <a:p>
            <a:fld id="{73EE6724-4521-4EF8-974D-BA1C7F9CD007}" type="slidenum">
              <a:rPr lang="nl-NL" smtClean="0"/>
              <a:pPr/>
              <a:t>17</a:t>
            </a:fld>
            <a:endParaRPr lang="nl-NL"/>
          </a:p>
        </p:txBody>
      </p:sp>
    </p:spTree>
    <p:extLst>
      <p:ext uri="{BB962C8B-B14F-4D97-AF65-F5344CB8AC3E}">
        <p14:creationId xmlns:p14="http://schemas.microsoft.com/office/powerpoint/2010/main" val="31963703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Normalisatie: Een goede verstaander…</a:t>
            </a:r>
            <a:endParaRPr lang="nl-NL" dirty="0"/>
          </a:p>
        </p:txBody>
      </p:sp>
      <p:sp>
        <p:nvSpPr>
          <p:cNvPr id="3" name="Tijdelijke aanduiding voor inhoud 2"/>
          <p:cNvSpPr>
            <a:spLocks noGrp="1"/>
          </p:cNvSpPr>
          <p:nvPr>
            <p:ph idx="1"/>
          </p:nvPr>
        </p:nvSpPr>
        <p:spPr>
          <a:xfrm>
            <a:off x="295200" y="1603344"/>
            <a:ext cx="7920649" cy="2696089"/>
          </a:xfrm>
        </p:spPr>
        <p:txBody>
          <a:bodyPr/>
          <a:lstStyle/>
          <a:p>
            <a:pPr>
              <a:lnSpc>
                <a:spcPct val="100000"/>
              </a:lnSpc>
            </a:pPr>
            <a:r>
              <a:rPr lang="nl-NL" sz="1150" dirty="0" smtClean="0"/>
              <a:t>ECB geeft forward </a:t>
            </a:r>
            <a:r>
              <a:rPr lang="nl-NL" sz="1150" dirty="0" err="1" smtClean="0"/>
              <a:t>guidance</a:t>
            </a:r>
            <a:r>
              <a:rPr lang="nl-NL" sz="1150" dirty="0" smtClean="0"/>
              <a:t> (</a:t>
            </a:r>
            <a:r>
              <a:rPr lang="nl-NL" sz="1150" dirty="0" err="1" smtClean="0"/>
              <a:t>Draghi</a:t>
            </a:r>
            <a:r>
              <a:rPr lang="nl-NL" sz="1150" dirty="0" smtClean="0"/>
              <a:t> </a:t>
            </a:r>
            <a:r>
              <a:rPr lang="nl-NL" sz="1150" dirty="0" err="1" smtClean="0"/>
              <a:t>Introductory</a:t>
            </a:r>
            <a:r>
              <a:rPr lang="nl-NL" sz="1150" dirty="0" smtClean="0"/>
              <a:t> Statement december 2017):</a:t>
            </a:r>
          </a:p>
          <a:p>
            <a:pPr>
              <a:lnSpc>
                <a:spcPct val="100000"/>
              </a:lnSpc>
            </a:pPr>
            <a:endParaRPr lang="nl-NL" sz="1150" dirty="0" smtClean="0"/>
          </a:p>
          <a:p>
            <a:pPr marL="171450" indent="-171450">
              <a:lnSpc>
                <a:spcPct val="100000"/>
              </a:lnSpc>
              <a:buFont typeface="Arial" panose="020B0604020202020204" pitchFamily="34" charset="0"/>
              <a:buChar char="•"/>
            </a:pPr>
            <a:r>
              <a:rPr lang="en-US" sz="1150" u="sng" dirty="0" err="1" smtClean="0"/>
              <a:t>Beleidsrentes</a:t>
            </a:r>
            <a:r>
              <a:rPr lang="en-US" sz="1150" dirty="0" smtClean="0"/>
              <a:t>:</a:t>
            </a:r>
            <a:r>
              <a:rPr lang="en-US" sz="1150" i="1" dirty="0" smtClean="0"/>
              <a:t> We </a:t>
            </a:r>
            <a:r>
              <a:rPr lang="en-US" sz="1150" i="1" dirty="0"/>
              <a:t>continue to expect them to remain at present or lower </a:t>
            </a:r>
            <a:r>
              <a:rPr lang="en-US" sz="1150" i="1" dirty="0" smtClean="0"/>
              <a:t>levels</a:t>
            </a:r>
          </a:p>
          <a:p>
            <a:pPr marL="352425" lvl="2" indent="-171450">
              <a:lnSpc>
                <a:spcPct val="100000"/>
              </a:lnSpc>
              <a:buSzPct val="100000"/>
              <a:buFont typeface="Wingdings" panose="05000000000000000000" pitchFamily="2" charset="2"/>
              <a:buChar char="Ø"/>
            </a:pPr>
            <a:r>
              <a:rPr lang="en-US" sz="1150" i="1" dirty="0" smtClean="0"/>
              <a:t>for </a:t>
            </a:r>
            <a:r>
              <a:rPr lang="en-US" sz="1150" i="1" dirty="0"/>
              <a:t>an extended period of time, </a:t>
            </a:r>
            <a:endParaRPr lang="en-US" sz="1150" i="1" dirty="0" smtClean="0"/>
          </a:p>
          <a:p>
            <a:pPr marL="352425" lvl="2" indent="-171450">
              <a:lnSpc>
                <a:spcPct val="100000"/>
              </a:lnSpc>
              <a:buSzPct val="100000"/>
              <a:buFont typeface="Wingdings" panose="05000000000000000000" pitchFamily="2" charset="2"/>
              <a:buChar char="Ø"/>
            </a:pPr>
            <a:r>
              <a:rPr lang="en-US" sz="1150" i="1" dirty="0" smtClean="0"/>
              <a:t>and </a:t>
            </a:r>
            <a:r>
              <a:rPr lang="en-US" sz="1150" i="1" dirty="0"/>
              <a:t>well past the horizon of our net asset purchases. </a:t>
            </a:r>
            <a:endParaRPr lang="en-US" sz="1150" i="1" dirty="0" smtClean="0"/>
          </a:p>
          <a:p>
            <a:pPr lvl="2" indent="0">
              <a:lnSpc>
                <a:spcPct val="100000"/>
              </a:lnSpc>
              <a:buSzPct val="100000"/>
              <a:buNone/>
            </a:pPr>
            <a:endParaRPr lang="en-US" sz="1150" i="1" dirty="0" smtClean="0"/>
          </a:p>
          <a:p>
            <a:pPr marL="171450" indent="-171450">
              <a:lnSpc>
                <a:spcPct val="100000"/>
              </a:lnSpc>
              <a:buFont typeface="Arial" panose="020B0604020202020204" pitchFamily="34" charset="0"/>
              <a:buChar char="•"/>
            </a:pPr>
            <a:r>
              <a:rPr lang="en-US" sz="1150" u="sng" dirty="0" smtClean="0"/>
              <a:t>QE</a:t>
            </a:r>
            <a:r>
              <a:rPr lang="en-US" sz="1150" dirty="0" smtClean="0"/>
              <a:t>:</a:t>
            </a:r>
            <a:r>
              <a:rPr lang="en-US" sz="1150" i="1" dirty="0" smtClean="0"/>
              <a:t> We </a:t>
            </a:r>
            <a:r>
              <a:rPr lang="en-US" sz="1150" i="1" dirty="0"/>
              <a:t>will continue to make purchases under the asset purchase </a:t>
            </a:r>
            <a:r>
              <a:rPr lang="en-US" sz="1150" i="1" dirty="0" err="1"/>
              <a:t>programme</a:t>
            </a:r>
            <a:r>
              <a:rPr lang="en-US" sz="1150" i="1" dirty="0"/>
              <a:t> (APP</a:t>
            </a:r>
            <a:r>
              <a:rPr lang="en-US" sz="1150" i="1" dirty="0" smtClean="0"/>
              <a:t>) (…), </a:t>
            </a:r>
            <a:r>
              <a:rPr lang="en-US" sz="1150" i="1" dirty="0"/>
              <a:t>from </a:t>
            </a:r>
            <a:r>
              <a:rPr lang="en-US" sz="1150" i="1" dirty="0" smtClean="0"/>
              <a:t>January 2018, </a:t>
            </a:r>
            <a:r>
              <a:rPr lang="en-US" sz="1150" i="1" dirty="0"/>
              <a:t>our net asset purchases are intended to continue at a monthly pace of </a:t>
            </a:r>
            <a:r>
              <a:rPr lang="en-US" sz="1150" i="1" dirty="0" smtClean="0"/>
              <a:t>€30 billion: </a:t>
            </a:r>
          </a:p>
          <a:p>
            <a:pPr marL="352425" lvl="2" indent="-171450">
              <a:lnSpc>
                <a:spcPct val="100000"/>
              </a:lnSpc>
              <a:buSzPct val="100000"/>
              <a:buFont typeface="Wingdings" panose="05000000000000000000" pitchFamily="2" charset="2"/>
              <a:buChar char="Ø"/>
            </a:pPr>
            <a:r>
              <a:rPr lang="en-US" sz="1150" i="1" dirty="0" smtClean="0"/>
              <a:t>until </a:t>
            </a:r>
            <a:r>
              <a:rPr lang="en-US" sz="1150" i="1" dirty="0"/>
              <a:t>the end of </a:t>
            </a:r>
            <a:r>
              <a:rPr lang="en-US" sz="1150" i="1" dirty="0" smtClean="0"/>
              <a:t>September 2018; </a:t>
            </a:r>
          </a:p>
          <a:p>
            <a:pPr marL="352425" lvl="2" indent="-171450">
              <a:lnSpc>
                <a:spcPct val="100000"/>
              </a:lnSpc>
              <a:buSzPct val="100000"/>
              <a:buFont typeface="Wingdings" panose="05000000000000000000" pitchFamily="2" charset="2"/>
              <a:buChar char="Ø"/>
            </a:pPr>
            <a:r>
              <a:rPr lang="en-US" sz="1150" i="1" dirty="0" smtClean="0"/>
              <a:t>or beyond if necessary;</a:t>
            </a:r>
          </a:p>
          <a:p>
            <a:pPr marL="352425" lvl="2" indent="-171450">
              <a:lnSpc>
                <a:spcPct val="100000"/>
              </a:lnSpc>
              <a:buSzPct val="100000"/>
              <a:buFont typeface="Wingdings" panose="05000000000000000000" pitchFamily="2" charset="2"/>
              <a:buChar char="Ø"/>
            </a:pPr>
            <a:r>
              <a:rPr lang="en-US" sz="1150" i="1" dirty="0" smtClean="0"/>
              <a:t>in </a:t>
            </a:r>
            <a:r>
              <a:rPr lang="en-US" sz="1150" i="1" dirty="0"/>
              <a:t>any case until the Governing Council sees a sustained adjustment in the path of inflation consistent with its inflation </a:t>
            </a:r>
            <a:r>
              <a:rPr lang="en-US" sz="1150" i="1" dirty="0" smtClean="0"/>
              <a:t>aim.</a:t>
            </a:r>
          </a:p>
          <a:p>
            <a:pPr marL="171450" indent="-171450">
              <a:lnSpc>
                <a:spcPct val="100000"/>
              </a:lnSpc>
              <a:buSzPct val="100000"/>
              <a:buFont typeface="Arial" panose="020B0604020202020204" pitchFamily="34" charset="0"/>
              <a:buChar char="•"/>
            </a:pPr>
            <a:endParaRPr lang="en-US" sz="1150" b="1" dirty="0" smtClean="0"/>
          </a:p>
          <a:p>
            <a:pPr marL="171450" indent="-171450">
              <a:lnSpc>
                <a:spcPct val="100000"/>
              </a:lnSpc>
              <a:buSzPct val="100000"/>
              <a:buFont typeface="Arial" panose="020B0604020202020204" pitchFamily="34" charset="0"/>
              <a:buChar char="•"/>
            </a:pPr>
            <a:r>
              <a:rPr lang="en-US" sz="1150" u="sng" dirty="0" err="1" smtClean="0"/>
              <a:t>Herinvesteringen</a:t>
            </a:r>
            <a:r>
              <a:rPr lang="en-US" sz="1150" dirty="0" smtClean="0"/>
              <a:t>: </a:t>
            </a:r>
            <a:r>
              <a:rPr lang="en-US" sz="1150" i="1" dirty="0" smtClean="0"/>
              <a:t>We</a:t>
            </a:r>
            <a:r>
              <a:rPr lang="en-US" sz="1150" b="1" i="1" dirty="0" smtClean="0"/>
              <a:t> </a:t>
            </a:r>
            <a:r>
              <a:rPr lang="en-US" sz="1150" i="1" dirty="0" smtClean="0"/>
              <a:t>will </a:t>
            </a:r>
            <a:r>
              <a:rPr lang="en-US" sz="1150" i="1" dirty="0"/>
              <a:t>reinvest the </a:t>
            </a:r>
            <a:r>
              <a:rPr lang="en-US" sz="1150" i="1" dirty="0" smtClean="0"/>
              <a:t>payments </a:t>
            </a:r>
            <a:r>
              <a:rPr lang="en-US" sz="1150" i="1" dirty="0"/>
              <a:t>from maturing securities purchased under the APP </a:t>
            </a:r>
            <a:endParaRPr lang="en-US" sz="1150" i="1" dirty="0" smtClean="0"/>
          </a:p>
          <a:p>
            <a:pPr marL="466725" lvl="2" indent="-285750">
              <a:lnSpc>
                <a:spcPct val="100000"/>
              </a:lnSpc>
              <a:buSzPct val="100000"/>
              <a:buFont typeface="Wingdings" panose="05000000000000000000" pitchFamily="2" charset="2"/>
              <a:buChar char="Ø"/>
            </a:pPr>
            <a:r>
              <a:rPr lang="en-US" sz="1150" i="1" dirty="0" smtClean="0"/>
              <a:t>for </a:t>
            </a:r>
            <a:r>
              <a:rPr lang="en-US" sz="1150" i="1" dirty="0"/>
              <a:t>an extended period of time after the end of its net asset purchases, </a:t>
            </a:r>
            <a:endParaRPr lang="en-US" sz="1150" i="1" dirty="0" smtClean="0"/>
          </a:p>
          <a:p>
            <a:pPr marL="466725" lvl="2" indent="-285750">
              <a:lnSpc>
                <a:spcPct val="100000"/>
              </a:lnSpc>
              <a:buSzPct val="100000"/>
              <a:buFont typeface="Wingdings" panose="05000000000000000000" pitchFamily="2" charset="2"/>
              <a:buChar char="Ø"/>
            </a:pPr>
            <a:r>
              <a:rPr lang="en-US" sz="1150" i="1" dirty="0" smtClean="0"/>
              <a:t>and </a:t>
            </a:r>
            <a:r>
              <a:rPr lang="en-US" sz="1150" i="1" dirty="0"/>
              <a:t>in any case for as long as necessary.</a:t>
            </a:r>
            <a:endParaRPr lang="en-US" sz="1150" i="1" dirty="0" smtClean="0"/>
          </a:p>
          <a:p>
            <a:pPr marL="352425" lvl="2" indent="-171450">
              <a:lnSpc>
                <a:spcPct val="100000"/>
              </a:lnSpc>
              <a:buSzPct val="100000"/>
              <a:buFont typeface="Wingdings" panose="05000000000000000000" pitchFamily="2" charset="2"/>
              <a:buChar char="Ø"/>
            </a:pPr>
            <a:endParaRPr lang="en-US" sz="1150" i="1" dirty="0"/>
          </a:p>
          <a:p>
            <a:pPr marL="352425" lvl="2" indent="-171450">
              <a:lnSpc>
                <a:spcPts val="1500"/>
              </a:lnSpc>
              <a:buSzPct val="100000"/>
              <a:buFont typeface="Wingdings" panose="05000000000000000000" pitchFamily="2" charset="2"/>
              <a:buChar char="Ø"/>
            </a:pPr>
            <a:endParaRPr lang="en-US" sz="1150" i="1" dirty="0" smtClean="0"/>
          </a:p>
          <a:p>
            <a:endParaRPr lang="nl-NL" dirty="0" smtClean="0"/>
          </a:p>
          <a:p>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smtClean="0"/>
          </a:p>
        </p:txBody>
      </p:sp>
      <p:sp>
        <p:nvSpPr>
          <p:cNvPr id="4" name="Tijdelijke aanduiding voor datum 3"/>
          <p:cNvSpPr>
            <a:spLocks noGrp="1"/>
          </p:cNvSpPr>
          <p:nvPr>
            <p:ph type="dt" sz="half" idx="10"/>
          </p:nvPr>
        </p:nvSpPr>
        <p:spPr/>
        <p:txBody>
          <a:bodyPr/>
          <a:lstStyle/>
          <a:p>
            <a:r>
              <a:rPr lang="nl-NL" smtClean="0"/>
              <a:t>19 januari 2018</a:t>
            </a:r>
            <a:endParaRPr lang="nl-NL"/>
          </a:p>
        </p:txBody>
      </p:sp>
      <p:sp>
        <p:nvSpPr>
          <p:cNvPr id="6" name="Tijdelijke aanduiding voor voettekst 5"/>
          <p:cNvSpPr>
            <a:spLocks noGrp="1"/>
          </p:cNvSpPr>
          <p:nvPr>
            <p:ph type="ftr" sz="quarter" idx="11"/>
          </p:nvPr>
        </p:nvSpPr>
        <p:spPr/>
        <p:txBody>
          <a:bodyPr/>
          <a:lstStyle/>
          <a:p>
            <a:r>
              <a:rPr lang="nl-NL" dirty="0" smtClean="0"/>
              <a:t>Monetair beleid in de EMU: De rol van De Nederlandsche Bank</a:t>
            </a:r>
            <a:endParaRPr lang="nl-NL" dirty="0"/>
          </a:p>
        </p:txBody>
      </p:sp>
      <p:sp>
        <p:nvSpPr>
          <p:cNvPr id="5" name="Tijdelijke aanduiding voor dianummer 4"/>
          <p:cNvSpPr>
            <a:spLocks noGrp="1"/>
          </p:cNvSpPr>
          <p:nvPr>
            <p:ph type="sldNum" sz="quarter" idx="12"/>
          </p:nvPr>
        </p:nvSpPr>
        <p:spPr/>
        <p:txBody>
          <a:bodyPr/>
          <a:lstStyle/>
          <a:p>
            <a:fld id="{73EE6724-4521-4EF8-974D-BA1C7F9CD007}" type="slidenum">
              <a:rPr lang="nl-NL" smtClean="0"/>
              <a:pPr/>
              <a:t>18</a:t>
            </a:fld>
            <a:endParaRPr lang="nl-NL"/>
          </a:p>
        </p:txBody>
      </p:sp>
    </p:spTree>
    <p:extLst>
      <p:ext uri="{BB962C8B-B14F-4D97-AF65-F5344CB8AC3E}">
        <p14:creationId xmlns:p14="http://schemas.microsoft.com/office/powerpoint/2010/main" val="18709376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Normalisatie: Een goede verstaander…</a:t>
            </a:r>
            <a:endParaRPr lang="nl-NL" dirty="0"/>
          </a:p>
        </p:txBody>
      </p:sp>
      <p:sp>
        <p:nvSpPr>
          <p:cNvPr id="3" name="Tijdelijke aanduiding voor inhoud 2"/>
          <p:cNvSpPr>
            <a:spLocks noGrp="1"/>
          </p:cNvSpPr>
          <p:nvPr>
            <p:ph idx="1"/>
          </p:nvPr>
        </p:nvSpPr>
        <p:spPr>
          <a:xfrm>
            <a:off x="295200" y="1603344"/>
            <a:ext cx="7920649" cy="2696089"/>
          </a:xfrm>
        </p:spPr>
        <p:txBody>
          <a:bodyPr/>
          <a:lstStyle/>
          <a:p>
            <a:pPr>
              <a:lnSpc>
                <a:spcPct val="100000"/>
              </a:lnSpc>
            </a:pPr>
            <a:r>
              <a:rPr lang="nl-NL" sz="1150" dirty="0" smtClean="0"/>
              <a:t>ECB geeft forward </a:t>
            </a:r>
            <a:r>
              <a:rPr lang="nl-NL" sz="1150" dirty="0" err="1" smtClean="0"/>
              <a:t>guidance</a:t>
            </a:r>
            <a:r>
              <a:rPr lang="nl-NL" sz="1150" dirty="0" smtClean="0"/>
              <a:t> (</a:t>
            </a:r>
            <a:r>
              <a:rPr lang="nl-NL" sz="1150" dirty="0" err="1" smtClean="0"/>
              <a:t>Draghi</a:t>
            </a:r>
            <a:r>
              <a:rPr lang="nl-NL" sz="1150" dirty="0" smtClean="0"/>
              <a:t> </a:t>
            </a:r>
            <a:r>
              <a:rPr lang="nl-NL" sz="1150" dirty="0" err="1" smtClean="0"/>
              <a:t>Introductory</a:t>
            </a:r>
            <a:r>
              <a:rPr lang="nl-NL" sz="1150" dirty="0" smtClean="0"/>
              <a:t> Statement december 2017):</a:t>
            </a:r>
          </a:p>
          <a:p>
            <a:pPr>
              <a:lnSpc>
                <a:spcPct val="100000"/>
              </a:lnSpc>
            </a:pPr>
            <a:endParaRPr lang="nl-NL" sz="1150" dirty="0" smtClean="0"/>
          </a:p>
          <a:p>
            <a:pPr marL="171450" indent="-171450">
              <a:lnSpc>
                <a:spcPct val="100000"/>
              </a:lnSpc>
              <a:buFont typeface="Arial" panose="020B0604020202020204" pitchFamily="34" charset="0"/>
              <a:buChar char="•"/>
            </a:pPr>
            <a:r>
              <a:rPr lang="en-US" sz="1150" u="sng" dirty="0" err="1" smtClean="0"/>
              <a:t>Beleidsrentes</a:t>
            </a:r>
            <a:r>
              <a:rPr lang="en-US" sz="1150" dirty="0" smtClean="0"/>
              <a:t>:</a:t>
            </a:r>
            <a:r>
              <a:rPr lang="en-US" sz="1150" i="1" dirty="0" smtClean="0"/>
              <a:t> We </a:t>
            </a:r>
            <a:r>
              <a:rPr lang="en-US" sz="1150" i="1" dirty="0"/>
              <a:t>continue to expect them to remain at present or lower </a:t>
            </a:r>
            <a:r>
              <a:rPr lang="en-US" sz="1150" i="1" dirty="0" smtClean="0"/>
              <a:t>levels</a:t>
            </a:r>
          </a:p>
          <a:p>
            <a:pPr marL="352425" lvl="2" indent="-171450">
              <a:lnSpc>
                <a:spcPct val="100000"/>
              </a:lnSpc>
              <a:buSzPct val="100000"/>
              <a:buFont typeface="Wingdings" panose="05000000000000000000" pitchFamily="2" charset="2"/>
              <a:buChar char="Ø"/>
            </a:pPr>
            <a:r>
              <a:rPr lang="en-US" sz="1150" i="1" dirty="0" smtClean="0"/>
              <a:t>for </a:t>
            </a:r>
            <a:r>
              <a:rPr lang="en-US" sz="1150" i="1" dirty="0"/>
              <a:t>an extended period of time, </a:t>
            </a:r>
            <a:endParaRPr lang="en-US" sz="1150" i="1" dirty="0" smtClean="0"/>
          </a:p>
          <a:p>
            <a:pPr marL="352425" lvl="2" indent="-171450">
              <a:lnSpc>
                <a:spcPct val="100000"/>
              </a:lnSpc>
              <a:buSzPct val="100000"/>
              <a:buFont typeface="Wingdings" panose="05000000000000000000" pitchFamily="2" charset="2"/>
              <a:buChar char="Ø"/>
            </a:pPr>
            <a:r>
              <a:rPr lang="en-US" sz="1150" i="1" dirty="0" smtClean="0"/>
              <a:t>and </a:t>
            </a:r>
            <a:r>
              <a:rPr lang="en-US" sz="1150" b="1" i="1" dirty="0"/>
              <a:t>well past the horizon of our net asset purchases</a:t>
            </a:r>
            <a:r>
              <a:rPr lang="en-US" sz="1150" i="1" dirty="0"/>
              <a:t>. </a:t>
            </a:r>
            <a:endParaRPr lang="en-US" sz="1150" i="1" dirty="0" smtClean="0"/>
          </a:p>
          <a:p>
            <a:pPr lvl="2" indent="0">
              <a:lnSpc>
                <a:spcPct val="100000"/>
              </a:lnSpc>
              <a:buSzPct val="100000"/>
              <a:buNone/>
            </a:pPr>
            <a:endParaRPr lang="en-US" sz="1150" i="1" dirty="0" smtClean="0"/>
          </a:p>
          <a:p>
            <a:pPr marL="171450" indent="-171450">
              <a:lnSpc>
                <a:spcPct val="100000"/>
              </a:lnSpc>
              <a:buFont typeface="Arial" panose="020B0604020202020204" pitchFamily="34" charset="0"/>
              <a:buChar char="•"/>
            </a:pPr>
            <a:r>
              <a:rPr lang="en-US" sz="1150" u="sng" dirty="0" smtClean="0"/>
              <a:t>QE</a:t>
            </a:r>
            <a:r>
              <a:rPr lang="en-US" sz="1150" dirty="0" smtClean="0"/>
              <a:t>:</a:t>
            </a:r>
            <a:r>
              <a:rPr lang="en-US" sz="1150" i="1" dirty="0" smtClean="0"/>
              <a:t> We </a:t>
            </a:r>
            <a:r>
              <a:rPr lang="en-US" sz="1150" i="1" dirty="0"/>
              <a:t>will continue to make purchases under the asset purchase </a:t>
            </a:r>
            <a:r>
              <a:rPr lang="en-US" sz="1150" i="1" dirty="0" err="1"/>
              <a:t>programme</a:t>
            </a:r>
            <a:r>
              <a:rPr lang="en-US" sz="1150" i="1" dirty="0"/>
              <a:t> (APP</a:t>
            </a:r>
            <a:r>
              <a:rPr lang="en-US" sz="1150" i="1" dirty="0" smtClean="0"/>
              <a:t>) (…), </a:t>
            </a:r>
            <a:r>
              <a:rPr lang="en-US" sz="1150" i="1" dirty="0"/>
              <a:t>from </a:t>
            </a:r>
            <a:r>
              <a:rPr lang="en-US" sz="1150" i="1" dirty="0" smtClean="0"/>
              <a:t>January 2018, </a:t>
            </a:r>
            <a:r>
              <a:rPr lang="en-US" sz="1150" i="1" dirty="0"/>
              <a:t>our net asset purchases are intended to continue at a monthly pace of </a:t>
            </a:r>
            <a:r>
              <a:rPr lang="en-US" sz="1150" i="1" dirty="0" smtClean="0"/>
              <a:t>€30 billion: </a:t>
            </a:r>
          </a:p>
          <a:p>
            <a:pPr marL="352425" lvl="2" indent="-171450">
              <a:lnSpc>
                <a:spcPct val="100000"/>
              </a:lnSpc>
              <a:buSzPct val="100000"/>
              <a:buFont typeface="Wingdings" panose="05000000000000000000" pitchFamily="2" charset="2"/>
              <a:buChar char="Ø"/>
            </a:pPr>
            <a:r>
              <a:rPr lang="en-US" sz="1150" b="1" i="1" dirty="0" smtClean="0"/>
              <a:t>until </a:t>
            </a:r>
            <a:r>
              <a:rPr lang="en-US" sz="1150" b="1" i="1" dirty="0"/>
              <a:t>the end of </a:t>
            </a:r>
            <a:r>
              <a:rPr lang="en-US" sz="1150" b="1" i="1" dirty="0" smtClean="0"/>
              <a:t>September 2018</a:t>
            </a:r>
            <a:r>
              <a:rPr lang="en-US" sz="1150" i="1" dirty="0" smtClean="0"/>
              <a:t>; </a:t>
            </a:r>
          </a:p>
          <a:p>
            <a:pPr marL="352425" lvl="2" indent="-171450">
              <a:lnSpc>
                <a:spcPct val="100000"/>
              </a:lnSpc>
              <a:buSzPct val="100000"/>
              <a:buFont typeface="Wingdings" panose="05000000000000000000" pitchFamily="2" charset="2"/>
              <a:buChar char="Ø"/>
            </a:pPr>
            <a:r>
              <a:rPr lang="en-US" sz="1150" i="1" dirty="0" smtClean="0"/>
              <a:t>or beyond if necessary;</a:t>
            </a:r>
          </a:p>
          <a:p>
            <a:pPr marL="352425" lvl="2" indent="-171450">
              <a:lnSpc>
                <a:spcPct val="100000"/>
              </a:lnSpc>
              <a:buSzPct val="100000"/>
              <a:buFont typeface="Wingdings" panose="05000000000000000000" pitchFamily="2" charset="2"/>
              <a:buChar char="Ø"/>
            </a:pPr>
            <a:r>
              <a:rPr lang="en-US" sz="1150" i="1" dirty="0" smtClean="0"/>
              <a:t>in </a:t>
            </a:r>
            <a:r>
              <a:rPr lang="en-US" sz="1150" i="1" dirty="0"/>
              <a:t>any case until the Governing Council sees a sustained adjustment in the path of inflation consistent with its inflation </a:t>
            </a:r>
            <a:r>
              <a:rPr lang="en-US" sz="1150" i="1" dirty="0" smtClean="0"/>
              <a:t>aim.</a:t>
            </a:r>
          </a:p>
          <a:p>
            <a:pPr marL="171450" indent="-171450">
              <a:lnSpc>
                <a:spcPct val="100000"/>
              </a:lnSpc>
              <a:buSzPct val="100000"/>
              <a:buFont typeface="Arial" panose="020B0604020202020204" pitchFamily="34" charset="0"/>
              <a:buChar char="•"/>
            </a:pPr>
            <a:endParaRPr lang="en-US" sz="1150" b="1" dirty="0" smtClean="0"/>
          </a:p>
          <a:p>
            <a:pPr marL="171450" indent="-171450">
              <a:lnSpc>
                <a:spcPct val="100000"/>
              </a:lnSpc>
              <a:buSzPct val="100000"/>
              <a:buFont typeface="Arial" panose="020B0604020202020204" pitchFamily="34" charset="0"/>
              <a:buChar char="•"/>
            </a:pPr>
            <a:r>
              <a:rPr lang="en-US" sz="1150" u="sng" dirty="0" err="1" smtClean="0"/>
              <a:t>Herinvesteringen</a:t>
            </a:r>
            <a:r>
              <a:rPr lang="en-US" sz="1150" dirty="0" smtClean="0"/>
              <a:t>: </a:t>
            </a:r>
            <a:r>
              <a:rPr lang="en-US" sz="1150" i="1" dirty="0" smtClean="0"/>
              <a:t>We</a:t>
            </a:r>
            <a:r>
              <a:rPr lang="en-US" sz="1150" b="1" i="1" dirty="0" smtClean="0"/>
              <a:t> </a:t>
            </a:r>
            <a:r>
              <a:rPr lang="en-US" sz="1150" i="1" dirty="0" smtClean="0"/>
              <a:t>will </a:t>
            </a:r>
            <a:r>
              <a:rPr lang="en-US" sz="1150" i="1" dirty="0"/>
              <a:t>reinvest the </a:t>
            </a:r>
            <a:r>
              <a:rPr lang="en-US" sz="1150" i="1" dirty="0" smtClean="0"/>
              <a:t>payments </a:t>
            </a:r>
            <a:r>
              <a:rPr lang="en-US" sz="1150" i="1" dirty="0"/>
              <a:t>from maturing securities purchased under the APP </a:t>
            </a:r>
            <a:endParaRPr lang="en-US" sz="1150" i="1" dirty="0" smtClean="0"/>
          </a:p>
          <a:p>
            <a:pPr marL="466725" lvl="2" indent="-285750">
              <a:lnSpc>
                <a:spcPct val="100000"/>
              </a:lnSpc>
              <a:buSzPct val="100000"/>
              <a:buFont typeface="Wingdings" panose="05000000000000000000" pitchFamily="2" charset="2"/>
              <a:buChar char="Ø"/>
            </a:pPr>
            <a:r>
              <a:rPr lang="en-US" sz="1150" i="1" dirty="0" smtClean="0"/>
              <a:t>for </a:t>
            </a:r>
            <a:r>
              <a:rPr lang="en-US" sz="1150" b="1" i="1" dirty="0"/>
              <a:t>an extended period of time after the end of its net asset purchases</a:t>
            </a:r>
            <a:r>
              <a:rPr lang="en-US" sz="1150" i="1" dirty="0"/>
              <a:t>, </a:t>
            </a:r>
            <a:endParaRPr lang="en-US" sz="1150" i="1" dirty="0" smtClean="0"/>
          </a:p>
          <a:p>
            <a:pPr marL="466725" lvl="2" indent="-285750">
              <a:lnSpc>
                <a:spcPct val="100000"/>
              </a:lnSpc>
              <a:buSzPct val="100000"/>
              <a:buFont typeface="Wingdings" panose="05000000000000000000" pitchFamily="2" charset="2"/>
              <a:buChar char="Ø"/>
            </a:pPr>
            <a:r>
              <a:rPr lang="en-US" sz="1150" i="1" dirty="0" smtClean="0"/>
              <a:t>and </a:t>
            </a:r>
            <a:r>
              <a:rPr lang="en-US" sz="1150" i="1" dirty="0"/>
              <a:t>in any case for as long as necessary.</a:t>
            </a:r>
            <a:endParaRPr lang="en-US" sz="1150" i="1" dirty="0" smtClean="0"/>
          </a:p>
          <a:p>
            <a:pPr marL="352425" lvl="2" indent="-171450">
              <a:lnSpc>
                <a:spcPct val="100000"/>
              </a:lnSpc>
              <a:buSzPct val="100000"/>
              <a:buFont typeface="Wingdings" panose="05000000000000000000" pitchFamily="2" charset="2"/>
              <a:buChar char="Ø"/>
            </a:pPr>
            <a:endParaRPr lang="en-US" sz="1150" i="1" dirty="0"/>
          </a:p>
          <a:p>
            <a:pPr marL="352425" lvl="2" indent="-171450">
              <a:lnSpc>
                <a:spcPts val="1500"/>
              </a:lnSpc>
              <a:buSzPct val="100000"/>
              <a:buFont typeface="Wingdings" panose="05000000000000000000" pitchFamily="2" charset="2"/>
              <a:buChar char="Ø"/>
            </a:pPr>
            <a:endParaRPr lang="en-US" sz="1150" i="1" dirty="0" smtClean="0"/>
          </a:p>
          <a:p>
            <a:endParaRPr lang="nl-NL" dirty="0" smtClean="0"/>
          </a:p>
          <a:p>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smtClean="0"/>
          </a:p>
        </p:txBody>
      </p:sp>
      <p:sp>
        <p:nvSpPr>
          <p:cNvPr id="4" name="Tijdelijke aanduiding voor datum 3"/>
          <p:cNvSpPr>
            <a:spLocks noGrp="1"/>
          </p:cNvSpPr>
          <p:nvPr>
            <p:ph type="dt" sz="half" idx="10"/>
          </p:nvPr>
        </p:nvSpPr>
        <p:spPr/>
        <p:txBody>
          <a:bodyPr/>
          <a:lstStyle/>
          <a:p>
            <a:r>
              <a:rPr lang="nl-NL" smtClean="0"/>
              <a:t>19 januari 2018</a:t>
            </a:r>
            <a:endParaRPr lang="nl-NL"/>
          </a:p>
        </p:txBody>
      </p:sp>
      <p:sp>
        <p:nvSpPr>
          <p:cNvPr id="6" name="Tijdelijke aanduiding voor voettekst 5"/>
          <p:cNvSpPr>
            <a:spLocks noGrp="1"/>
          </p:cNvSpPr>
          <p:nvPr>
            <p:ph type="ftr" sz="quarter" idx="11"/>
          </p:nvPr>
        </p:nvSpPr>
        <p:spPr/>
        <p:txBody>
          <a:bodyPr/>
          <a:lstStyle/>
          <a:p>
            <a:r>
              <a:rPr lang="nl-NL" dirty="0" smtClean="0"/>
              <a:t>Monetair beleid in de EMU: De rol van De Nederlandsche Bank</a:t>
            </a:r>
            <a:endParaRPr lang="nl-NL" dirty="0"/>
          </a:p>
        </p:txBody>
      </p:sp>
      <p:sp>
        <p:nvSpPr>
          <p:cNvPr id="5" name="Tijdelijke aanduiding voor dianummer 4"/>
          <p:cNvSpPr>
            <a:spLocks noGrp="1"/>
          </p:cNvSpPr>
          <p:nvPr>
            <p:ph type="sldNum" sz="quarter" idx="12"/>
          </p:nvPr>
        </p:nvSpPr>
        <p:spPr/>
        <p:txBody>
          <a:bodyPr/>
          <a:lstStyle/>
          <a:p>
            <a:fld id="{73EE6724-4521-4EF8-974D-BA1C7F9CD007}" type="slidenum">
              <a:rPr lang="nl-NL" smtClean="0"/>
              <a:pPr/>
              <a:t>19</a:t>
            </a:fld>
            <a:endParaRPr lang="nl-NL"/>
          </a:p>
        </p:txBody>
      </p:sp>
    </p:spTree>
    <p:extLst>
      <p:ext uri="{BB962C8B-B14F-4D97-AF65-F5344CB8AC3E}">
        <p14:creationId xmlns:p14="http://schemas.microsoft.com/office/powerpoint/2010/main" val="202577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Overzicht</a:t>
            </a:r>
            <a:endParaRPr lang="nl-NL" dirty="0"/>
          </a:p>
        </p:txBody>
      </p:sp>
      <p:sp>
        <p:nvSpPr>
          <p:cNvPr id="3" name="Tijdelijke aanduiding voor inhoud 2"/>
          <p:cNvSpPr>
            <a:spLocks noGrp="1"/>
          </p:cNvSpPr>
          <p:nvPr>
            <p:ph idx="1"/>
          </p:nvPr>
        </p:nvSpPr>
        <p:spPr>
          <a:xfrm>
            <a:off x="295201" y="1386840"/>
            <a:ext cx="8361575" cy="2912593"/>
          </a:xfrm>
        </p:spPr>
        <p:txBody>
          <a:bodyPr/>
          <a:lstStyle/>
          <a:p>
            <a:pPr marL="285750" indent="-285750">
              <a:buFont typeface="Arial" panose="020B0604020202020204" pitchFamily="34" charset="0"/>
              <a:buChar char="•"/>
            </a:pPr>
            <a:r>
              <a:rPr lang="nl-NL" dirty="0" smtClean="0"/>
              <a:t>Introductie</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smtClean="0"/>
              <a:t>De </a:t>
            </a:r>
            <a:r>
              <a:rPr lang="nl-NL" dirty="0"/>
              <a:t>rol van DNB bij de monetaire beleidsbepaling in het eurogebied</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smtClean="0"/>
              <a:t>Doelstelling en instrumenten van monetair beleid</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smtClean="0"/>
              <a:t>Recente beleidsdiscussies</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smtClean="0"/>
              <a:t>Vragen</a:t>
            </a:r>
          </a:p>
        </p:txBody>
      </p:sp>
      <p:sp>
        <p:nvSpPr>
          <p:cNvPr id="4" name="Tijdelijke aanduiding voor datum 3"/>
          <p:cNvSpPr>
            <a:spLocks noGrp="1"/>
          </p:cNvSpPr>
          <p:nvPr>
            <p:ph type="dt" sz="half" idx="10"/>
          </p:nvPr>
        </p:nvSpPr>
        <p:spPr>
          <a:xfrm>
            <a:off x="7417599" y="4600575"/>
            <a:ext cx="1314182" cy="193097"/>
          </a:xfrm>
        </p:spPr>
        <p:txBody>
          <a:bodyPr/>
          <a:lstStyle/>
          <a:p>
            <a:r>
              <a:rPr lang="nl-NL" smtClean="0"/>
              <a:t>19 januari 2018</a:t>
            </a:r>
            <a:endParaRPr lang="nl-NL" dirty="0"/>
          </a:p>
        </p:txBody>
      </p:sp>
      <p:sp>
        <p:nvSpPr>
          <p:cNvPr id="6" name="Tijdelijke aanduiding voor voettekst 5"/>
          <p:cNvSpPr>
            <a:spLocks noGrp="1"/>
          </p:cNvSpPr>
          <p:nvPr>
            <p:ph type="ftr" sz="quarter" idx="11"/>
          </p:nvPr>
        </p:nvSpPr>
        <p:spPr/>
        <p:txBody>
          <a:bodyPr/>
          <a:lstStyle/>
          <a:p>
            <a:r>
              <a:rPr lang="nl-NL" smtClean="0"/>
              <a:t>Monetair beleid in de EMU: De rol van De Nederlandsche Bank</a:t>
            </a:r>
            <a:endParaRPr lang="nl-NL" dirty="0"/>
          </a:p>
        </p:txBody>
      </p:sp>
      <p:sp>
        <p:nvSpPr>
          <p:cNvPr id="5" name="Tijdelijke aanduiding voor dianummer 4"/>
          <p:cNvSpPr>
            <a:spLocks noGrp="1"/>
          </p:cNvSpPr>
          <p:nvPr>
            <p:ph type="sldNum" sz="quarter" idx="12"/>
          </p:nvPr>
        </p:nvSpPr>
        <p:spPr/>
        <p:txBody>
          <a:bodyPr/>
          <a:lstStyle/>
          <a:p>
            <a:fld id="{73EE6724-4521-4EF8-974D-BA1C7F9CD007}" type="slidenum">
              <a:rPr lang="nl-NL" smtClean="0"/>
              <a:pPr/>
              <a:t>2</a:t>
            </a:fld>
            <a:endParaRPr lang="nl-NL"/>
          </a:p>
        </p:txBody>
      </p:sp>
    </p:spTree>
    <p:extLst>
      <p:ext uri="{BB962C8B-B14F-4D97-AF65-F5344CB8AC3E}">
        <p14:creationId xmlns:p14="http://schemas.microsoft.com/office/powerpoint/2010/main" val="22613095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Recente beleidsdiscussies</a:t>
            </a:r>
            <a:endParaRPr lang="nl-NL" dirty="0"/>
          </a:p>
        </p:txBody>
      </p:sp>
      <p:sp>
        <p:nvSpPr>
          <p:cNvPr id="3" name="Tijdelijke aanduiding voor inhoud 2"/>
          <p:cNvSpPr>
            <a:spLocks noGrp="1"/>
          </p:cNvSpPr>
          <p:nvPr>
            <p:ph idx="1"/>
          </p:nvPr>
        </p:nvSpPr>
        <p:spPr>
          <a:xfrm>
            <a:off x="295201" y="1603344"/>
            <a:ext cx="4416499" cy="2696089"/>
          </a:xfrm>
        </p:spPr>
        <p:txBody>
          <a:bodyPr/>
          <a:lstStyle/>
          <a:p>
            <a:pPr marL="285750" indent="-285750">
              <a:buFont typeface="Arial" panose="020B0604020202020204" pitchFamily="34" charset="0"/>
              <a:buChar char="•"/>
            </a:pPr>
            <a:r>
              <a:rPr lang="nl-NL" dirty="0" smtClean="0"/>
              <a:t>Voor of tegen kwantitatieve </a:t>
            </a:r>
            <a:br>
              <a:rPr lang="nl-NL" dirty="0" smtClean="0"/>
            </a:br>
            <a:r>
              <a:rPr lang="nl-NL" dirty="0" smtClean="0"/>
              <a:t>verruiming</a:t>
            </a:r>
          </a:p>
          <a:p>
            <a:pPr marL="285750" indent="-285750">
              <a:buFont typeface="Arial" panose="020B0604020202020204" pitchFamily="34" charset="0"/>
              <a:buChar char="•"/>
            </a:pPr>
            <a:endParaRPr lang="nl-NL" dirty="0" smtClean="0"/>
          </a:p>
          <a:p>
            <a:pPr marL="285750" indent="-285750">
              <a:buFont typeface="Arial" panose="020B0604020202020204" pitchFamily="34" charset="0"/>
              <a:buChar char="•"/>
            </a:pPr>
            <a:r>
              <a:rPr lang="nl-NL" dirty="0" smtClean="0"/>
              <a:t>Beleidsnormalisatie</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b="1" dirty="0" smtClean="0"/>
              <a:t>De wereld na de crisis?</a:t>
            </a:r>
          </a:p>
          <a:p>
            <a:pPr marL="285750" indent="-285750">
              <a:buFont typeface="Arial" panose="020B0604020202020204" pitchFamily="34" charset="0"/>
              <a:buChar char="•"/>
            </a:pPr>
            <a:endParaRPr lang="nl-NL" b="1" dirty="0"/>
          </a:p>
          <a:p>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smtClean="0"/>
          </a:p>
        </p:txBody>
      </p:sp>
      <p:sp>
        <p:nvSpPr>
          <p:cNvPr id="4" name="Tijdelijke aanduiding voor datum 3"/>
          <p:cNvSpPr>
            <a:spLocks noGrp="1"/>
          </p:cNvSpPr>
          <p:nvPr>
            <p:ph type="dt" sz="half" idx="10"/>
          </p:nvPr>
        </p:nvSpPr>
        <p:spPr/>
        <p:txBody>
          <a:bodyPr/>
          <a:lstStyle/>
          <a:p>
            <a:r>
              <a:rPr lang="nl-NL" smtClean="0"/>
              <a:t>19 januari 2018</a:t>
            </a:r>
            <a:endParaRPr lang="nl-NL"/>
          </a:p>
        </p:txBody>
      </p:sp>
      <p:sp>
        <p:nvSpPr>
          <p:cNvPr id="6" name="Tijdelijke aanduiding voor voettekst 5"/>
          <p:cNvSpPr>
            <a:spLocks noGrp="1"/>
          </p:cNvSpPr>
          <p:nvPr>
            <p:ph type="ftr" sz="quarter" idx="11"/>
          </p:nvPr>
        </p:nvSpPr>
        <p:spPr/>
        <p:txBody>
          <a:bodyPr/>
          <a:lstStyle/>
          <a:p>
            <a:r>
              <a:rPr lang="nl-NL" smtClean="0"/>
              <a:t>Monetair beleid in de EMU: De rol van De Nederlandsche Bank</a:t>
            </a:r>
            <a:endParaRPr lang="nl-NL" dirty="0"/>
          </a:p>
        </p:txBody>
      </p:sp>
      <p:sp>
        <p:nvSpPr>
          <p:cNvPr id="5" name="Tijdelijke aanduiding voor dianummer 4"/>
          <p:cNvSpPr>
            <a:spLocks noGrp="1"/>
          </p:cNvSpPr>
          <p:nvPr>
            <p:ph type="sldNum" sz="quarter" idx="12"/>
          </p:nvPr>
        </p:nvSpPr>
        <p:spPr/>
        <p:txBody>
          <a:bodyPr/>
          <a:lstStyle/>
          <a:p>
            <a:fld id="{73EE6724-4521-4EF8-974D-BA1C7F9CD007}" type="slidenum">
              <a:rPr lang="nl-NL" smtClean="0"/>
              <a:pPr/>
              <a:t>20</a:t>
            </a:fld>
            <a:endParaRPr lang="nl-NL"/>
          </a:p>
        </p:txBody>
      </p:sp>
      <p:pic>
        <p:nvPicPr>
          <p:cNvPr id="1026" name="Afbeelding 1"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6441" y="1302107"/>
            <a:ext cx="4144157" cy="284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151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Vragen?</a:t>
            </a:r>
            <a:endParaRPr lang="nl-NL" dirty="0"/>
          </a:p>
        </p:txBody>
      </p:sp>
      <p:sp>
        <p:nvSpPr>
          <p:cNvPr id="4" name="Tijdelijke aanduiding voor datum 3"/>
          <p:cNvSpPr>
            <a:spLocks noGrp="1"/>
          </p:cNvSpPr>
          <p:nvPr>
            <p:ph type="dt" sz="half" idx="10"/>
          </p:nvPr>
        </p:nvSpPr>
        <p:spPr/>
        <p:txBody>
          <a:bodyPr/>
          <a:lstStyle/>
          <a:p>
            <a:r>
              <a:rPr lang="nl-NL" smtClean="0"/>
              <a:t>19 januari 2018</a:t>
            </a:r>
            <a:endParaRPr lang="nl-NL"/>
          </a:p>
        </p:txBody>
      </p:sp>
      <p:sp>
        <p:nvSpPr>
          <p:cNvPr id="6" name="Tijdelijke aanduiding voor voettekst 5"/>
          <p:cNvSpPr>
            <a:spLocks noGrp="1"/>
          </p:cNvSpPr>
          <p:nvPr>
            <p:ph type="ftr" sz="quarter" idx="11"/>
          </p:nvPr>
        </p:nvSpPr>
        <p:spPr/>
        <p:txBody>
          <a:bodyPr/>
          <a:lstStyle/>
          <a:p>
            <a:r>
              <a:rPr lang="nl-NL" smtClean="0"/>
              <a:t>Monetair beleid in de EMU: De rol van De Nederlandsche Bank</a:t>
            </a:r>
            <a:endParaRPr lang="nl-NL" dirty="0"/>
          </a:p>
        </p:txBody>
      </p:sp>
      <p:sp>
        <p:nvSpPr>
          <p:cNvPr id="5" name="Tijdelijke aanduiding voor dianummer 4"/>
          <p:cNvSpPr>
            <a:spLocks noGrp="1"/>
          </p:cNvSpPr>
          <p:nvPr>
            <p:ph type="sldNum" sz="quarter" idx="12"/>
          </p:nvPr>
        </p:nvSpPr>
        <p:spPr/>
        <p:txBody>
          <a:bodyPr/>
          <a:lstStyle/>
          <a:p>
            <a:fld id="{73EE6724-4521-4EF8-974D-BA1C7F9CD007}" type="slidenum">
              <a:rPr lang="nl-NL" smtClean="0"/>
              <a:pPr/>
              <a:t>21</a:t>
            </a:fld>
            <a:endParaRPr lang="nl-NL"/>
          </a:p>
        </p:txBody>
      </p:sp>
      <p:sp>
        <p:nvSpPr>
          <p:cNvPr id="7" name="Tijdelijke aanduiding voor inhoud 6"/>
          <p:cNvSpPr>
            <a:spLocks noGrp="1"/>
          </p:cNvSpPr>
          <p:nvPr>
            <p:ph idx="1"/>
          </p:nvPr>
        </p:nvSpPr>
        <p:spPr/>
        <p:txBody>
          <a:bodyPr/>
          <a:lstStyle/>
          <a:p>
            <a:r>
              <a:rPr lang="nl-NL" dirty="0" smtClean="0"/>
              <a:t>Contact: c.pattipeilohy@dnb.nl</a:t>
            </a:r>
            <a:endParaRPr lang="nl-NL" dirty="0"/>
          </a:p>
        </p:txBody>
      </p:sp>
    </p:spTree>
    <p:extLst>
      <p:ext uri="{BB962C8B-B14F-4D97-AF65-F5344CB8AC3E}">
        <p14:creationId xmlns:p14="http://schemas.microsoft.com/office/powerpoint/2010/main" val="31817564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4" name="Tijdelijke aanduiding voor datum 3"/>
          <p:cNvSpPr>
            <a:spLocks noGrp="1"/>
          </p:cNvSpPr>
          <p:nvPr>
            <p:ph type="dt" sz="half" idx="10"/>
          </p:nvPr>
        </p:nvSpPr>
        <p:spPr/>
        <p:txBody>
          <a:bodyPr/>
          <a:lstStyle/>
          <a:p>
            <a:r>
              <a:rPr lang="nl-NL" smtClean="0"/>
              <a:t>19 januari 2018</a:t>
            </a:r>
            <a:endParaRPr lang="nl-NL"/>
          </a:p>
        </p:txBody>
      </p:sp>
      <p:sp>
        <p:nvSpPr>
          <p:cNvPr id="6" name="Tijdelijke aanduiding voor voettekst 5"/>
          <p:cNvSpPr>
            <a:spLocks noGrp="1"/>
          </p:cNvSpPr>
          <p:nvPr>
            <p:ph type="ftr" sz="quarter" idx="11"/>
          </p:nvPr>
        </p:nvSpPr>
        <p:spPr/>
        <p:txBody>
          <a:bodyPr/>
          <a:lstStyle/>
          <a:p>
            <a:r>
              <a:rPr lang="nl-NL" smtClean="0"/>
              <a:t>Monetair beleid in de EMU: De rol van De Nederlandsche Bank</a:t>
            </a:r>
            <a:endParaRPr lang="nl-NL" dirty="0"/>
          </a:p>
        </p:txBody>
      </p:sp>
      <p:sp>
        <p:nvSpPr>
          <p:cNvPr id="5" name="Tijdelijke aanduiding voor dianummer 4"/>
          <p:cNvSpPr>
            <a:spLocks noGrp="1"/>
          </p:cNvSpPr>
          <p:nvPr>
            <p:ph type="sldNum" sz="quarter" idx="12"/>
          </p:nvPr>
        </p:nvSpPr>
        <p:spPr/>
        <p:txBody>
          <a:bodyPr/>
          <a:lstStyle/>
          <a:p>
            <a:fld id="{73EE6724-4521-4EF8-974D-BA1C7F9CD007}" type="slidenum">
              <a:rPr lang="nl-NL" smtClean="0"/>
              <a:pPr/>
              <a:t>22</a:t>
            </a:fld>
            <a:endParaRPr lang="nl-NL"/>
          </a:p>
        </p:txBody>
      </p:sp>
      <p:sp>
        <p:nvSpPr>
          <p:cNvPr id="7" name="Tijdelijke aanduiding voor inhoud 6"/>
          <p:cNvSpPr>
            <a:spLocks noGrp="1"/>
          </p:cNvSpPr>
          <p:nvPr>
            <p:ph idx="1"/>
          </p:nvPr>
        </p:nvSpPr>
        <p:spPr/>
        <p:txBody>
          <a:bodyPr/>
          <a:lstStyle/>
          <a:p>
            <a:pPr algn="ctr"/>
            <a:r>
              <a:rPr lang="nl-NL" sz="2800" b="1" dirty="0" smtClean="0"/>
              <a:t>Annex</a:t>
            </a:r>
            <a:endParaRPr lang="nl-NL" sz="2800" b="1" dirty="0"/>
          </a:p>
        </p:txBody>
      </p:sp>
    </p:spTree>
    <p:extLst>
      <p:ext uri="{BB962C8B-B14F-4D97-AF65-F5344CB8AC3E}">
        <p14:creationId xmlns:p14="http://schemas.microsoft.com/office/powerpoint/2010/main" val="213892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A1 Monetaire strategie</a:t>
            </a:r>
            <a:endParaRPr lang="nl-NL" dirty="0"/>
          </a:p>
        </p:txBody>
      </p:sp>
      <p:sp>
        <p:nvSpPr>
          <p:cNvPr id="4" name="Tijdelijke aanduiding voor datum 3"/>
          <p:cNvSpPr>
            <a:spLocks noGrp="1"/>
          </p:cNvSpPr>
          <p:nvPr>
            <p:ph type="dt" sz="half" idx="10"/>
          </p:nvPr>
        </p:nvSpPr>
        <p:spPr/>
        <p:txBody>
          <a:bodyPr/>
          <a:lstStyle/>
          <a:p>
            <a:r>
              <a:rPr lang="nl-NL" smtClean="0"/>
              <a:t>19 januari 2018</a:t>
            </a:r>
            <a:endParaRPr lang="nl-NL"/>
          </a:p>
        </p:txBody>
      </p:sp>
      <p:sp>
        <p:nvSpPr>
          <p:cNvPr id="6" name="Tijdelijke aanduiding voor voettekst 5"/>
          <p:cNvSpPr>
            <a:spLocks noGrp="1"/>
          </p:cNvSpPr>
          <p:nvPr>
            <p:ph type="ftr" sz="quarter" idx="11"/>
          </p:nvPr>
        </p:nvSpPr>
        <p:spPr/>
        <p:txBody>
          <a:bodyPr/>
          <a:lstStyle/>
          <a:p>
            <a:r>
              <a:rPr lang="nl-NL" smtClean="0"/>
              <a:t>Monetair beleid in de EMU: De rol van De Nederlandsche Bank</a:t>
            </a:r>
            <a:endParaRPr lang="nl-NL" dirty="0"/>
          </a:p>
        </p:txBody>
      </p:sp>
      <p:sp>
        <p:nvSpPr>
          <p:cNvPr id="5" name="Tijdelijke aanduiding voor dianummer 4"/>
          <p:cNvSpPr>
            <a:spLocks noGrp="1"/>
          </p:cNvSpPr>
          <p:nvPr>
            <p:ph type="sldNum" sz="quarter" idx="12"/>
          </p:nvPr>
        </p:nvSpPr>
        <p:spPr/>
        <p:txBody>
          <a:bodyPr/>
          <a:lstStyle/>
          <a:p>
            <a:fld id="{73EE6724-4521-4EF8-974D-BA1C7F9CD007}" type="slidenum">
              <a:rPr lang="nl-NL" smtClean="0"/>
              <a:pPr/>
              <a:t>23</a:t>
            </a:fld>
            <a:endParaRPr lang="nl-NL"/>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836" y="968866"/>
            <a:ext cx="4358908" cy="3625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8391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A2 Transmissie monetair beleid</a:t>
            </a:r>
            <a:endParaRPr lang="nl-NL" dirty="0"/>
          </a:p>
        </p:txBody>
      </p:sp>
      <p:sp>
        <p:nvSpPr>
          <p:cNvPr id="4" name="Tijdelijke aanduiding voor datum 3"/>
          <p:cNvSpPr>
            <a:spLocks noGrp="1"/>
          </p:cNvSpPr>
          <p:nvPr>
            <p:ph type="dt" sz="half" idx="10"/>
          </p:nvPr>
        </p:nvSpPr>
        <p:spPr/>
        <p:txBody>
          <a:bodyPr/>
          <a:lstStyle/>
          <a:p>
            <a:r>
              <a:rPr lang="nl-NL" smtClean="0"/>
              <a:t>19 januari 2018</a:t>
            </a:r>
            <a:endParaRPr lang="nl-NL"/>
          </a:p>
        </p:txBody>
      </p:sp>
      <p:sp>
        <p:nvSpPr>
          <p:cNvPr id="6" name="Tijdelijke aanduiding voor voettekst 5"/>
          <p:cNvSpPr>
            <a:spLocks noGrp="1"/>
          </p:cNvSpPr>
          <p:nvPr>
            <p:ph type="ftr" sz="quarter" idx="11"/>
          </p:nvPr>
        </p:nvSpPr>
        <p:spPr/>
        <p:txBody>
          <a:bodyPr/>
          <a:lstStyle/>
          <a:p>
            <a:r>
              <a:rPr lang="nl-NL" smtClean="0"/>
              <a:t>Monetair beleid in de EMU: De rol van De Nederlandsche Bank</a:t>
            </a:r>
            <a:endParaRPr lang="nl-NL" dirty="0"/>
          </a:p>
        </p:txBody>
      </p:sp>
      <p:sp>
        <p:nvSpPr>
          <p:cNvPr id="5" name="Tijdelijke aanduiding voor dianummer 4"/>
          <p:cNvSpPr>
            <a:spLocks noGrp="1"/>
          </p:cNvSpPr>
          <p:nvPr>
            <p:ph type="sldNum" sz="quarter" idx="12"/>
          </p:nvPr>
        </p:nvSpPr>
        <p:spPr/>
        <p:txBody>
          <a:bodyPr/>
          <a:lstStyle/>
          <a:p>
            <a:fld id="{73EE6724-4521-4EF8-974D-BA1C7F9CD007}" type="slidenum">
              <a:rPr lang="nl-NL" smtClean="0"/>
              <a:pPr/>
              <a:t>24</a:t>
            </a:fld>
            <a:endParaRPr lang="nl-NL"/>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761" t="31503" r="13492" b="12811"/>
          <a:stretch/>
        </p:blipFill>
        <p:spPr bwMode="auto">
          <a:xfrm>
            <a:off x="1282701" y="788375"/>
            <a:ext cx="6286500" cy="3745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8391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A3 Inflatieverwachtingen</a:t>
            </a:r>
            <a:endParaRPr lang="nl-NL" dirty="0"/>
          </a:p>
        </p:txBody>
      </p:sp>
      <p:sp>
        <p:nvSpPr>
          <p:cNvPr id="4" name="Tijdelijke aanduiding voor datum 3"/>
          <p:cNvSpPr>
            <a:spLocks noGrp="1"/>
          </p:cNvSpPr>
          <p:nvPr>
            <p:ph type="dt" sz="half" idx="10"/>
          </p:nvPr>
        </p:nvSpPr>
        <p:spPr>
          <a:xfrm>
            <a:off x="7417599" y="4600576"/>
            <a:ext cx="1314182" cy="209902"/>
          </a:xfrm>
        </p:spPr>
        <p:txBody>
          <a:bodyPr/>
          <a:lstStyle/>
          <a:p>
            <a:r>
              <a:rPr lang="nl-NL" smtClean="0"/>
              <a:t>19 januari 2018</a:t>
            </a:r>
            <a:endParaRPr lang="nl-NL" dirty="0"/>
          </a:p>
        </p:txBody>
      </p:sp>
      <p:sp>
        <p:nvSpPr>
          <p:cNvPr id="6" name="Tijdelijke aanduiding voor voettekst 5"/>
          <p:cNvSpPr>
            <a:spLocks noGrp="1"/>
          </p:cNvSpPr>
          <p:nvPr>
            <p:ph type="ftr" sz="quarter" idx="11"/>
          </p:nvPr>
        </p:nvSpPr>
        <p:spPr/>
        <p:txBody>
          <a:bodyPr/>
          <a:lstStyle/>
          <a:p>
            <a:r>
              <a:rPr lang="nl-NL" smtClean="0"/>
              <a:t>Monetair beleid in de EMU: De rol van De Nederlandsche Bank</a:t>
            </a:r>
            <a:endParaRPr lang="nl-NL" dirty="0"/>
          </a:p>
        </p:txBody>
      </p:sp>
      <p:sp>
        <p:nvSpPr>
          <p:cNvPr id="5" name="Tijdelijke aanduiding voor dianummer 4"/>
          <p:cNvSpPr>
            <a:spLocks noGrp="1"/>
          </p:cNvSpPr>
          <p:nvPr>
            <p:ph type="sldNum" sz="quarter" idx="12"/>
          </p:nvPr>
        </p:nvSpPr>
        <p:spPr/>
        <p:txBody>
          <a:bodyPr/>
          <a:lstStyle/>
          <a:p>
            <a:fld id="{73EE6724-4521-4EF8-974D-BA1C7F9CD007}" type="slidenum">
              <a:rPr lang="nl-NL" smtClean="0"/>
              <a:pPr/>
              <a:t>25</a:t>
            </a:fld>
            <a:endParaRPr lang="nl-NL"/>
          </a:p>
        </p:txBody>
      </p:sp>
      <p:sp>
        <p:nvSpPr>
          <p:cNvPr id="3" name="Rechthoek 2"/>
          <p:cNvSpPr/>
          <p:nvPr/>
        </p:nvSpPr>
        <p:spPr>
          <a:xfrm>
            <a:off x="4061460" y="1117780"/>
            <a:ext cx="4572000" cy="2613023"/>
          </a:xfrm>
          <a:prstGeom prst="rect">
            <a:avLst/>
          </a:prstGeom>
        </p:spPr>
        <p:txBody>
          <a:bodyPr>
            <a:spAutoFit/>
          </a:bodyPr>
          <a:lstStyle/>
          <a:p>
            <a:pPr>
              <a:defRPr/>
            </a:pPr>
            <a:r>
              <a:rPr lang="en-US" sz="1600" i="1" dirty="0" smtClean="0"/>
              <a:t>“inflation </a:t>
            </a:r>
            <a:r>
              <a:rPr lang="en-US" sz="1600" i="1" dirty="0"/>
              <a:t>dynamics have continued to be weaker than expected…</a:t>
            </a:r>
          </a:p>
          <a:p>
            <a:pPr>
              <a:defRPr/>
            </a:pPr>
            <a:endParaRPr lang="en-US" sz="1600" i="1" dirty="0"/>
          </a:p>
          <a:p>
            <a:pPr>
              <a:defRPr/>
            </a:pPr>
            <a:r>
              <a:rPr lang="en-US" sz="1600" i="1" dirty="0" smtClean="0"/>
              <a:t>…further </a:t>
            </a:r>
            <a:r>
              <a:rPr lang="en-US" sz="1600" i="1" dirty="0"/>
              <a:t>fall in market-based measures of inflation expectations over all horizons.. </a:t>
            </a:r>
          </a:p>
          <a:p>
            <a:pPr>
              <a:defRPr/>
            </a:pPr>
            <a:endParaRPr lang="en-US" sz="1600" i="1" dirty="0"/>
          </a:p>
          <a:p>
            <a:pPr>
              <a:defRPr/>
            </a:pPr>
            <a:r>
              <a:rPr lang="en-US" sz="1600" i="1" dirty="0"/>
              <a:t>… most indicators of actual or expected inflation stand at, or close to, their historical lows.</a:t>
            </a:r>
            <a:r>
              <a:rPr lang="en-US" sz="1600" i="1" dirty="0">
                <a:sym typeface="Symbol" pitchFamily="18" charset="2"/>
              </a:rPr>
              <a:t>” </a:t>
            </a:r>
          </a:p>
          <a:p>
            <a:pPr marL="342900" indent="-342900">
              <a:lnSpc>
                <a:spcPct val="90000"/>
              </a:lnSpc>
              <a:spcBef>
                <a:spcPct val="20000"/>
              </a:spcBef>
              <a:defRPr/>
            </a:pPr>
            <a:r>
              <a:rPr lang="en-US" dirty="0">
                <a:sym typeface="Symbol" pitchFamily="18" charset="2"/>
              </a:rPr>
              <a:t>	</a:t>
            </a:r>
            <a:r>
              <a:rPr lang="en-US" sz="1600" dirty="0">
                <a:sym typeface="Symbol" pitchFamily="18" charset="2"/>
              </a:rPr>
              <a:t>(</a:t>
            </a:r>
            <a:r>
              <a:rPr lang="en-US" sz="1600" dirty="0" err="1">
                <a:sym typeface="Symbol" pitchFamily="18" charset="2"/>
              </a:rPr>
              <a:t>Draghi</a:t>
            </a:r>
            <a:r>
              <a:rPr lang="en-US" sz="1600" dirty="0">
                <a:sym typeface="Symbol" pitchFamily="18" charset="2"/>
              </a:rPr>
              <a:t>, 22 January 2015)</a:t>
            </a:r>
            <a:endParaRPr lang="nl-NL" sz="1600" dirty="0">
              <a:sym typeface="Symbol" pitchFamily="18" charset="2"/>
            </a:endParaRPr>
          </a:p>
        </p:txBody>
      </p:sp>
      <p:pic>
        <p:nvPicPr>
          <p:cNvPr id="7" name="Afbeelding 6"/>
          <p:cNvPicPr>
            <a:picLocks noChangeAspect="1"/>
          </p:cNvPicPr>
          <p:nvPr/>
        </p:nvPicPr>
        <p:blipFill>
          <a:blip r:embed="rId3"/>
          <a:stretch>
            <a:fillRect/>
          </a:stretch>
        </p:blipFill>
        <p:spPr>
          <a:xfrm>
            <a:off x="295200" y="1076230"/>
            <a:ext cx="3637407" cy="3093949"/>
          </a:xfrm>
          <a:prstGeom prst="rect">
            <a:avLst/>
          </a:prstGeom>
        </p:spPr>
      </p:pic>
    </p:spTree>
    <p:extLst>
      <p:ext uri="{BB962C8B-B14F-4D97-AF65-F5344CB8AC3E}">
        <p14:creationId xmlns:p14="http://schemas.microsoft.com/office/powerpoint/2010/main" val="28322958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A4 Impact kwantitatieve verruiming</a:t>
            </a:r>
            <a:endParaRPr lang="nl-NL" dirty="0"/>
          </a:p>
        </p:txBody>
      </p:sp>
      <p:sp>
        <p:nvSpPr>
          <p:cNvPr id="4" name="Tijdelijke aanduiding voor datum 3"/>
          <p:cNvSpPr>
            <a:spLocks noGrp="1"/>
          </p:cNvSpPr>
          <p:nvPr>
            <p:ph type="dt" sz="half" idx="10"/>
          </p:nvPr>
        </p:nvSpPr>
        <p:spPr>
          <a:xfrm>
            <a:off x="7417599" y="4600576"/>
            <a:ext cx="1314182" cy="209902"/>
          </a:xfrm>
        </p:spPr>
        <p:txBody>
          <a:bodyPr/>
          <a:lstStyle/>
          <a:p>
            <a:r>
              <a:rPr lang="nl-NL" smtClean="0"/>
              <a:t>19 januari 2018</a:t>
            </a:r>
            <a:endParaRPr lang="nl-NL" dirty="0"/>
          </a:p>
        </p:txBody>
      </p:sp>
      <p:sp>
        <p:nvSpPr>
          <p:cNvPr id="6" name="Tijdelijke aanduiding voor voettekst 5"/>
          <p:cNvSpPr>
            <a:spLocks noGrp="1"/>
          </p:cNvSpPr>
          <p:nvPr>
            <p:ph type="ftr" sz="quarter" idx="11"/>
          </p:nvPr>
        </p:nvSpPr>
        <p:spPr/>
        <p:txBody>
          <a:bodyPr/>
          <a:lstStyle/>
          <a:p>
            <a:r>
              <a:rPr lang="nl-NL" smtClean="0"/>
              <a:t>Monetair beleid in de EMU: De rol van De Nederlandsche Bank</a:t>
            </a:r>
            <a:endParaRPr lang="nl-NL" dirty="0"/>
          </a:p>
        </p:txBody>
      </p:sp>
      <p:sp>
        <p:nvSpPr>
          <p:cNvPr id="5" name="Tijdelijke aanduiding voor dianummer 4"/>
          <p:cNvSpPr>
            <a:spLocks noGrp="1"/>
          </p:cNvSpPr>
          <p:nvPr>
            <p:ph type="sldNum" sz="quarter" idx="12"/>
          </p:nvPr>
        </p:nvSpPr>
        <p:spPr/>
        <p:txBody>
          <a:bodyPr/>
          <a:lstStyle/>
          <a:p>
            <a:fld id="{73EE6724-4521-4EF8-974D-BA1C7F9CD007}" type="slidenum">
              <a:rPr lang="nl-NL" smtClean="0"/>
              <a:pPr/>
              <a:t>26</a:t>
            </a:fld>
            <a:endParaRPr lang="nl-NL"/>
          </a:p>
        </p:txBody>
      </p:sp>
      <p:pic>
        <p:nvPicPr>
          <p:cNvPr id="7" name="Afbeelding 6"/>
          <p:cNvPicPr>
            <a:picLocks noChangeAspect="1"/>
          </p:cNvPicPr>
          <p:nvPr/>
        </p:nvPicPr>
        <p:blipFill>
          <a:blip r:embed="rId3"/>
          <a:stretch>
            <a:fillRect/>
          </a:stretch>
        </p:blipFill>
        <p:spPr>
          <a:xfrm>
            <a:off x="515640" y="831276"/>
            <a:ext cx="7755212" cy="3494698"/>
          </a:xfrm>
          <a:prstGeom prst="rect">
            <a:avLst/>
          </a:prstGeom>
        </p:spPr>
      </p:pic>
    </p:spTree>
    <p:extLst>
      <p:ext uri="{BB962C8B-B14F-4D97-AF65-F5344CB8AC3E}">
        <p14:creationId xmlns:p14="http://schemas.microsoft.com/office/powerpoint/2010/main" val="31936513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A5 “Schaduwrentes”</a:t>
            </a:r>
            <a:endParaRPr lang="nl-NL" dirty="0"/>
          </a:p>
        </p:txBody>
      </p:sp>
      <p:sp>
        <p:nvSpPr>
          <p:cNvPr id="4" name="Tijdelijke aanduiding voor datum 3"/>
          <p:cNvSpPr>
            <a:spLocks noGrp="1"/>
          </p:cNvSpPr>
          <p:nvPr>
            <p:ph type="dt" sz="half" idx="10"/>
          </p:nvPr>
        </p:nvSpPr>
        <p:spPr>
          <a:xfrm>
            <a:off x="7417599" y="4600576"/>
            <a:ext cx="1314182" cy="209902"/>
          </a:xfrm>
        </p:spPr>
        <p:txBody>
          <a:bodyPr/>
          <a:lstStyle/>
          <a:p>
            <a:r>
              <a:rPr lang="nl-NL" smtClean="0"/>
              <a:t>19 januari 2018</a:t>
            </a:r>
            <a:endParaRPr lang="nl-NL" dirty="0"/>
          </a:p>
        </p:txBody>
      </p:sp>
      <p:sp>
        <p:nvSpPr>
          <p:cNvPr id="6" name="Tijdelijke aanduiding voor voettekst 5"/>
          <p:cNvSpPr>
            <a:spLocks noGrp="1"/>
          </p:cNvSpPr>
          <p:nvPr>
            <p:ph type="ftr" sz="quarter" idx="11"/>
          </p:nvPr>
        </p:nvSpPr>
        <p:spPr/>
        <p:txBody>
          <a:bodyPr/>
          <a:lstStyle/>
          <a:p>
            <a:r>
              <a:rPr lang="nl-NL" smtClean="0"/>
              <a:t>Monetair beleid in de EMU: De rol van De Nederlandsche Bank</a:t>
            </a:r>
            <a:endParaRPr lang="nl-NL" dirty="0"/>
          </a:p>
        </p:txBody>
      </p:sp>
      <p:sp>
        <p:nvSpPr>
          <p:cNvPr id="5" name="Tijdelijke aanduiding voor dianummer 4"/>
          <p:cNvSpPr>
            <a:spLocks noGrp="1"/>
          </p:cNvSpPr>
          <p:nvPr>
            <p:ph type="sldNum" sz="quarter" idx="12"/>
          </p:nvPr>
        </p:nvSpPr>
        <p:spPr/>
        <p:txBody>
          <a:bodyPr/>
          <a:lstStyle/>
          <a:p>
            <a:fld id="{73EE6724-4521-4EF8-974D-BA1C7F9CD007}" type="slidenum">
              <a:rPr lang="nl-NL" smtClean="0"/>
              <a:pPr/>
              <a:t>27</a:t>
            </a:fld>
            <a:endParaRPr lang="nl-NL"/>
          </a:p>
        </p:txBody>
      </p:sp>
      <p:pic>
        <p:nvPicPr>
          <p:cNvPr id="3" name="Picture 2"/>
          <p:cNvPicPr>
            <a:picLocks noChangeAspect="1"/>
          </p:cNvPicPr>
          <p:nvPr/>
        </p:nvPicPr>
        <p:blipFill rotWithShape="1">
          <a:blip r:embed="rId3"/>
          <a:srcRect l="4715" t="24728" r="53977" b="16057"/>
          <a:stretch/>
        </p:blipFill>
        <p:spPr>
          <a:xfrm>
            <a:off x="2062556" y="1029810"/>
            <a:ext cx="3973859" cy="3458584"/>
          </a:xfrm>
          <a:prstGeom prst="rect">
            <a:avLst/>
          </a:prstGeom>
        </p:spPr>
      </p:pic>
    </p:spTree>
    <p:extLst>
      <p:ext uri="{BB962C8B-B14F-4D97-AF65-F5344CB8AC3E}">
        <p14:creationId xmlns:p14="http://schemas.microsoft.com/office/powerpoint/2010/main" val="710335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600" noProof="0" dirty="0" smtClean="0">
                <a:solidFill>
                  <a:prstClr val="black"/>
                </a:solidFill>
              </a:rPr>
              <a:t>A6 Quantitative easing at work: The yield curve</a:t>
            </a:r>
            <a:endParaRPr lang="en-US" noProof="0" dirty="0"/>
          </a:p>
        </p:txBody>
      </p:sp>
      <p:sp>
        <p:nvSpPr>
          <p:cNvPr id="4" name="Tijdelijke aanduiding voor datum 3"/>
          <p:cNvSpPr>
            <a:spLocks noGrp="1"/>
          </p:cNvSpPr>
          <p:nvPr>
            <p:ph type="dt" sz="half" idx="10"/>
          </p:nvPr>
        </p:nvSpPr>
        <p:spPr/>
        <p:txBody>
          <a:bodyPr/>
          <a:lstStyle/>
          <a:p>
            <a:r>
              <a:rPr lang="en-US" smtClean="0"/>
              <a:t>29 Sept 2015</a:t>
            </a:r>
            <a:endParaRPr lang="nl-NL"/>
          </a:p>
        </p:txBody>
      </p:sp>
      <p:sp>
        <p:nvSpPr>
          <p:cNvPr id="6" name="Tijdelijke aanduiding voor voettekst 5"/>
          <p:cNvSpPr>
            <a:spLocks noGrp="1"/>
          </p:cNvSpPr>
          <p:nvPr>
            <p:ph type="ftr" sz="quarter" idx="11"/>
          </p:nvPr>
        </p:nvSpPr>
        <p:spPr/>
        <p:txBody>
          <a:bodyPr/>
          <a:lstStyle/>
          <a:p>
            <a:r>
              <a:rPr lang="en-US" smtClean="0"/>
              <a:t>Monetary policy in the EMU</a:t>
            </a:r>
            <a:endParaRPr lang="nl-NL" dirty="0"/>
          </a:p>
        </p:txBody>
      </p:sp>
      <p:sp>
        <p:nvSpPr>
          <p:cNvPr id="5" name="Tijdelijke aanduiding voor dianummer 4"/>
          <p:cNvSpPr>
            <a:spLocks noGrp="1"/>
          </p:cNvSpPr>
          <p:nvPr>
            <p:ph type="sldNum" sz="quarter" idx="12"/>
          </p:nvPr>
        </p:nvSpPr>
        <p:spPr/>
        <p:txBody>
          <a:bodyPr/>
          <a:lstStyle/>
          <a:p>
            <a:fld id="{73EE6724-4521-4EF8-974D-BA1C7F9CD007}" type="slidenum">
              <a:rPr lang="nl-NL" smtClean="0"/>
              <a:pPr/>
              <a:t>28</a:t>
            </a:fld>
            <a:endParaRPr lang="nl-NL"/>
          </a:p>
        </p:txBody>
      </p:sp>
      <p:pic>
        <p:nvPicPr>
          <p:cNvPr id="10" name="Picture 9"/>
          <p:cNvPicPr>
            <a:picLocks noChangeAspect="1"/>
          </p:cNvPicPr>
          <p:nvPr/>
        </p:nvPicPr>
        <p:blipFill>
          <a:blip r:embed="rId3"/>
          <a:stretch>
            <a:fillRect/>
          </a:stretch>
        </p:blipFill>
        <p:spPr>
          <a:xfrm>
            <a:off x="1249431" y="1140467"/>
            <a:ext cx="6172557" cy="3207169"/>
          </a:xfrm>
          <a:prstGeom prst="rect">
            <a:avLst/>
          </a:prstGeom>
        </p:spPr>
      </p:pic>
      <p:sp>
        <p:nvSpPr>
          <p:cNvPr id="11" name="TextBox 10"/>
          <p:cNvSpPr txBox="1"/>
          <p:nvPr/>
        </p:nvSpPr>
        <p:spPr>
          <a:xfrm>
            <a:off x="1243973" y="887432"/>
            <a:ext cx="3789406" cy="276999"/>
          </a:xfrm>
          <a:prstGeom prst="rect">
            <a:avLst/>
          </a:prstGeom>
          <a:noFill/>
        </p:spPr>
        <p:txBody>
          <a:bodyPr wrap="square" rtlCol="0">
            <a:spAutoFit/>
          </a:bodyPr>
          <a:lstStyle/>
          <a:p>
            <a:r>
              <a:rPr lang="nl-NL" sz="1200" dirty="0" err="1" smtClean="0"/>
              <a:t>Yield</a:t>
            </a:r>
            <a:r>
              <a:rPr lang="nl-NL" sz="1200" dirty="0" smtClean="0"/>
              <a:t> </a:t>
            </a:r>
            <a:r>
              <a:rPr lang="nl-NL" sz="1200" dirty="0" err="1" smtClean="0"/>
              <a:t>to</a:t>
            </a:r>
            <a:r>
              <a:rPr lang="nl-NL" sz="1200" dirty="0" smtClean="0"/>
              <a:t> </a:t>
            </a:r>
            <a:r>
              <a:rPr lang="nl-NL" sz="1200" dirty="0" err="1" smtClean="0"/>
              <a:t>maturity</a:t>
            </a:r>
            <a:endParaRPr lang="en-US" dirty="0"/>
          </a:p>
        </p:txBody>
      </p:sp>
      <p:cxnSp>
        <p:nvCxnSpPr>
          <p:cNvPr id="12" name="Straight Connector 11"/>
          <p:cNvCxnSpPr/>
          <p:nvPr/>
        </p:nvCxnSpPr>
        <p:spPr>
          <a:xfrm>
            <a:off x="1334530" y="1164431"/>
            <a:ext cx="6083069"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954108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600" noProof="0" dirty="0" smtClean="0"/>
              <a:t>A6 Quantitative easing at work: The yield curve</a:t>
            </a:r>
            <a:endParaRPr lang="en-US" sz="2600" noProof="0" dirty="0"/>
          </a:p>
        </p:txBody>
      </p:sp>
      <p:sp>
        <p:nvSpPr>
          <p:cNvPr id="4" name="Tijdelijke aanduiding voor datum 3"/>
          <p:cNvSpPr>
            <a:spLocks noGrp="1"/>
          </p:cNvSpPr>
          <p:nvPr>
            <p:ph type="dt" sz="half" idx="10"/>
          </p:nvPr>
        </p:nvSpPr>
        <p:spPr/>
        <p:txBody>
          <a:bodyPr/>
          <a:lstStyle/>
          <a:p>
            <a:r>
              <a:rPr lang="en-US" smtClean="0"/>
              <a:t>29 Sept 2015</a:t>
            </a:r>
            <a:endParaRPr lang="nl-NL"/>
          </a:p>
        </p:txBody>
      </p:sp>
      <p:sp>
        <p:nvSpPr>
          <p:cNvPr id="6" name="Tijdelijke aanduiding voor voettekst 5"/>
          <p:cNvSpPr>
            <a:spLocks noGrp="1"/>
          </p:cNvSpPr>
          <p:nvPr>
            <p:ph type="ftr" sz="quarter" idx="11"/>
          </p:nvPr>
        </p:nvSpPr>
        <p:spPr/>
        <p:txBody>
          <a:bodyPr/>
          <a:lstStyle/>
          <a:p>
            <a:r>
              <a:rPr lang="en-US" smtClean="0"/>
              <a:t>Monetary policy in the EMU</a:t>
            </a:r>
            <a:endParaRPr lang="nl-NL" dirty="0"/>
          </a:p>
        </p:txBody>
      </p:sp>
      <p:sp>
        <p:nvSpPr>
          <p:cNvPr id="5" name="Tijdelijke aanduiding voor dianummer 4"/>
          <p:cNvSpPr>
            <a:spLocks noGrp="1"/>
          </p:cNvSpPr>
          <p:nvPr>
            <p:ph type="sldNum" sz="quarter" idx="12"/>
          </p:nvPr>
        </p:nvSpPr>
        <p:spPr/>
        <p:txBody>
          <a:bodyPr/>
          <a:lstStyle/>
          <a:p>
            <a:fld id="{73EE6724-4521-4EF8-974D-BA1C7F9CD007}" type="slidenum">
              <a:rPr lang="nl-NL" smtClean="0"/>
              <a:pPr/>
              <a:t>29</a:t>
            </a:fld>
            <a:endParaRPr lang="nl-NL" dirty="0"/>
          </a:p>
        </p:txBody>
      </p:sp>
      <p:pic>
        <p:nvPicPr>
          <p:cNvPr id="11" name="Picture 10"/>
          <p:cNvPicPr>
            <a:picLocks noChangeAspect="1"/>
          </p:cNvPicPr>
          <p:nvPr/>
        </p:nvPicPr>
        <p:blipFill>
          <a:blip r:embed="rId3"/>
          <a:stretch>
            <a:fillRect/>
          </a:stretch>
        </p:blipFill>
        <p:spPr>
          <a:xfrm>
            <a:off x="1243973" y="1140466"/>
            <a:ext cx="6172559" cy="3207170"/>
          </a:xfrm>
          <a:prstGeom prst="rect">
            <a:avLst/>
          </a:prstGeom>
        </p:spPr>
      </p:pic>
      <p:sp>
        <p:nvSpPr>
          <p:cNvPr id="12" name="TextBox 11"/>
          <p:cNvSpPr txBox="1"/>
          <p:nvPr/>
        </p:nvSpPr>
        <p:spPr>
          <a:xfrm>
            <a:off x="1243973" y="887432"/>
            <a:ext cx="3789406" cy="276999"/>
          </a:xfrm>
          <a:prstGeom prst="rect">
            <a:avLst/>
          </a:prstGeom>
          <a:noFill/>
        </p:spPr>
        <p:txBody>
          <a:bodyPr wrap="square" rtlCol="0">
            <a:spAutoFit/>
          </a:bodyPr>
          <a:lstStyle/>
          <a:p>
            <a:r>
              <a:rPr lang="nl-NL" sz="1200" dirty="0" err="1" smtClean="0"/>
              <a:t>Yield</a:t>
            </a:r>
            <a:r>
              <a:rPr lang="nl-NL" sz="1200" dirty="0" smtClean="0"/>
              <a:t> </a:t>
            </a:r>
            <a:r>
              <a:rPr lang="nl-NL" sz="1200" dirty="0" err="1" smtClean="0"/>
              <a:t>to</a:t>
            </a:r>
            <a:r>
              <a:rPr lang="nl-NL" sz="1200" dirty="0" smtClean="0"/>
              <a:t> </a:t>
            </a:r>
            <a:r>
              <a:rPr lang="nl-NL" sz="1200" dirty="0" err="1" smtClean="0"/>
              <a:t>maturity</a:t>
            </a:r>
            <a:endParaRPr lang="en-US" dirty="0"/>
          </a:p>
        </p:txBody>
      </p:sp>
      <p:cxnSp>
        <p:nvCxnSpPr>
          <p:cNvPr id="13" name="Straight Connector 12"/>
          <p:cNvCxnSpPr/>
          <p:nvPr/>
        </p:nvCxnSpPr>
        <p:spPr>
          <a:xfrm>
            <a:off x="1334530" y="1164431"/>
            <a:ext cx="6083069"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45008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Eerst enkele definities</a:t>
            </a:r>
            <a:endParaRPr lang="nl-NL" dirty="0"/>
          </a:p>
        </p:txBody>
      </p:sp>
      <p:sp>
        <p:nvSpPr>
          <p:cNvPr id="3" name="Tijdelijke aanduiding voor inhoud 2"/>
          <p:cNvSpPr>
            <a:spLocks noGrp="1"/>
          </p:cNvSpPr>
          <p:nvPr>
            <p:ph idx="1"/>
          </p:nvPr>
        </p:nvSpPr>
        <p:spPr>
          <a:xfrm>
            <a:off x="295201" y="1603344"/>
            <a:ext cx="8361575" cy="2696089"/>
          </a:xfrm>
        </p:spPr>
        <p:txBody>
          <a:bodyPr/>
          <a:lstStyle/>
          <a:p>
            <a:r>
              <a:rPr lang="nl-NL" b="1" dirty="0"/>
              <a:t>Eurosysteem</a:t>
            </a:r>
            <a:r>
              <a:rPr lang="nl-NL" dirty="0"/>
              <a:t>: ECB + </a:t>
            </a:r>
            <a:r>
              <a:rPr lang="nl-NL" dirty="0" smtClean="0"/>
              <a:t>19 </a:t>
            </a:r>
            <a:r>
              <a:rPr lang="nl-NL" dirty="0"/>
              <a:t>nationale centrale banken van eurolanden</a:t>
            </a:r>
          </a:p>
          <a:p>
            <a:endParaRPr lang="nl-NL" dirty="0"/>
          </a:p>
          <a:p>
            <a:r>
              <a:rPr lang="nl-NL" dirty="0"/>
              <a:t>Europees Systeem van Centrale Banken (ESCB): ECB + </a:t>
            </a:r>
            <a:r>
              <a:rPr lang="nl-NL" dirty="0" smtClean="0"/>
              <a:t>28 </a:t>
            </a:r>
            <a:r>
              <a:rPr lang="nl-NL" dirty="0"/>
              <a:t>nationale centrale banken van EU-landen</a:t>
            </a:r>
          </a:p>
          <a:p>
            <a:endParaRPr lang="nl-NL" dirty="0"/>
          </a:p>
          <a:p>
            <a:r>
              <a:rPr lang="nl-NL" dirty="0" smtClean="0"/>
              <a:t>Raad van Bestuur: </a:t>
            </a:r>
            <a:r>
              <a:rPr lang="nl-NL" dirty="0"/>
              <a:t>6 ECB directieleden + </a:t>
            </a:r>
            <a:r>
              <a:rPr lang="nl-NL" dirty="0" smtClean="0"/>
              <a:t>19 NCB-presidenten </a:t>
            </a:r>
            <a:r>
              <a:rPr lang="nl-NL" dirty="0"/>
              <a:t>van eurolanden</a:t>
            </a:r>
          </a:p>
          <a:p>
            <a:r>
              <a:rPr lang="nl-NL" dirty="0"/>
              <a:t>	</a:t>
            </a:r>
          </a:p>
          <a:p>
            <a:r>
              <a:rPr lang="nl-NL" dirty="0" smtClean="0"/>
              <a:t>Algemene Raad: </a:t>
            </a:r>
            <a:r>
              <a:rPr lang="nl-NL" dirty="0"/>
              <a:t>president + </a:t>
            </a:r>
            <a:r>
              <a:rPr lang="nl-NL" dirty="0" err="1"/>
              <a:t>vice-president</a:t>
            </a:r>
            <a:r>
              <a:rPr lang="nl-NL" dirty="0"/>
              <a:t> ECB + </a:t>
            </a:r>
            <a:r>
              <a:rPr lang="nl-NL" dirty="0" smtClean="0"/>
              <a:t>28 </a:t>
            </a:r>
            <a:r>
              <a:rPr lang="nl-NL" dirty="0"/>
              <a:t>NCB-presidenten van EU-landen</a:t>
            </a:r>
          </a:p>
          <a:p>
            <a:endParaRPr lang="nl-NL" dirty="0" smtClean="0"/>
          </a:p>
        </p:txBody>
      </p:sp>
      <p:sp>
        <p:nvSpPr>
          <p:cNvPr id="4" name="Tijdelijke aanduiding voor datum 3"/>
          <p:cNvSpPr>
            <a:spLocks noGrp="1"/>
          </p:cNvSpPr>
          <p:nvPr>
            <p:ph type="dt" sz="half" idx="10"/>
          </p:nvPr>
        </p:nvSpPr>
        <p:spPr/>
        <p:txBody>
          <a:bodyPr/>
          <a:lstStyle/>
          <a:p>
            <a:r>
              <a:rPr lang="nl-NL" smtClean="0"/>
              <a:t>19 januari 2018</a:t>
            </a:r>
            <a:endParaRPr lang="nl-NL"/>
          </a:p>
        </p:txBody>
      </p:sp>
      <p:sp>
        <p:nvSpPr>
          <p:cNvPr id="6" name="Tijdelijke aanduiding voor voettekst 5"/>
          <p:cNvSpPr>
            <a:spLocks noGrp="1"/>
          </p:cNvSpPr>
          <p:nvPr>
            <p:ph type="ftr" sz="quarter" idx="11"/>
          </p:nvPr>
        </p:nvSpPr>
        <p:spPr/>
        <p:txBody>
          <a:bodyPr/>
          <a:lstStyle/>
          <a:p>
            <a:r>
              <a:rPr lang="nl-NL" smtClean="0"/>
              <a:t>Monetair beleid in de EMU: De rol van De Nederlandsche Bank</a:t>
            </a:r>
            <a:endParaRPr lang="nl-NL" dirty="0"/>
          </a:p>
        </p:txBody>
      </p:sp>
      <p:sp>
        <p:nvSpPr>
          <p:cNvPr id="5" name="Tijdelijke aanduiding voor dianummer 4"/>
          <p:cNvSpPr>
            <a:spLocks noGrp="1"/>
          </p:cNvSpPr>
          <p:nvPr>
            <p:ph type="sldNum" sz="quarter" idx="12"/>
          </p:nvPr>
        </p:nvSpPr>
        <p:spPr/>
        <p:txBody>
          <a:bodyPr/>
          <a:lstStyle/>
          <a:p>
            <a:fld id="{73EE6724-4521-4EF8-974D-BA1C7F9CD007}" type="slidenum">
              <a:rPr lang="nl-NL" smtClean="0"/>
              <a:pPr/>
              <a:t>3</a:t>
            </a:fld>
            <a:endParaRPr lang="nl-NL"/>
          </a:p>
        </p:txBody>
      </p:sp>
    </p:spTree>
    <p:extLst>
      <p:ext uri="{BB962C8B-B14F-4D97-AF65-F5344CB8AC3E}">
        <p14:creationId xmlns:p14="http://schemas.microsoft.com/office/powerpoint/2010/main" val="41705310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600" noProof="0" dirty="0" smtClean="0">
                <a:solidFill>
                  <a:prstClr val="black"/>
                </a:solidFill>
              </a:rPr>
              <a:t>A6 Quantitative easing at work: The yield curve</a:t>
            </a:r>
            <a:endParaRPr lang="en-US" noProof="0" dirty="0"/>
          </a:p>
        </p:txBody>
      </p:sp>
      <p:sp>
        <p:nvSpPr>
          <p:cNvPr id="4" name="Tijdelijke aanduiding voor datum 3"/>
          <p:cNvSpPr>
            <a:spLocks noGrp="1"/>
          </p:cNvSpPr>
          <p:nvPr>
            <p:ph type="dt" sz="half" idx="10"/>
          </p:nvPr>
        </p:nvSpPr>
        <p:spPr/>
        <p:txBody>
          <a:bodyPr/>
          <a:lstStyle/>
          <a:p>
            <a:r>
              <a:rPr lang="en-US" smtClean="0"/>
              <a:t>29 Sept 2015</a:t>
            </a:r>
            <a:endParaRPr lang="nl-NL"/>
          </a:p>
        </p:txBody>
      </p:sp>
      <p:sp>
        <p:nvSpPr>
          <p:cNvPr id="6" name="Tijdelijke aanduiding voor voettekst 5"/>
          <p:cNvSpPr>
            <a:spLocks noGrp="1"/>
          </p:cNvSpPr>
          <p:nvPr>
            <p:ph type="ftr" sz="quarter" idx="11"/>
          </p:nvPr>
        </p:nvSpPr>
        <p:spPr/>
        <p:txBody>
          <a:bodyPr/>
          <a:lstStyle/>
          <a:p>
            <a:r>
              <a:rPr lang="en-US" smtClean="0"/>
              <a:t>Monetary policy in the EMU</a:t>
            </a:r>
            <a:endParaRPr lang="nl-NL" dirty="0"/>
          </a:p>
        </p:txBody>
      </p:sp>
      <p:sp>
        <p:nvSpPr>
          <p:cNvPr id="5" name="Tijdelijke aanduiding voor dianummer 4"/>
          <p:cNvSpPr>
            <a:spLocks noGrp="1"/>
          </p:cNvSpPr>
          <p:nvPr>
            <p:ph type="sldNum" sz="quarter" idx="12"/>
          </p:nvPr>
        </p:nvSpPr>
        <p:spPr/>
        <p:txBody>
          <a:bodyPr/>
          <a:lstStyle/>
          <a:p>
            <a:fld id="{73EE6724-4521-4EF8-974D-BA1C7F9CD007}" type="slidenum">
              <a:rPr lang="nl-NL" smtClean="0"/>
              <a:pPr/>
              <a:t>30</a:t>
            </a:fld>
            <a:endParaRPr lang="nl-NL"/>
          </a:p>
        </p:txBody>
      </p:sp>
      <p:sp>
        <p:nvSpPr>
          <p:cNvPr id="15" name="TextBox 14"/>
          <p:cNvSpPr txBox="1"/>
          <p:nvPr/>
        </p:nvSpPr>
        <p:spPr>
          <a:xfrm>
            <a:off x="1243973" y="887432"/>
            <a:ext cx="3789406" cy="276999"/>
          </a:xfrm>
          <a:prstGeom prst="rect">
            <a:avLst/>
          </a:prstGeom>
          <a:noFill/>
        </p:spPr>
        <p:txBody>
          <a:bodyPr wrap="square" rtlCol="0">
            <a:spAutoFit/>
          </a:bodyPr>
          <a:lstStyle/>
          <a:p>
            <a:r>
              <a:rPr lang="nl-NL" sz="1200" dirty="0" err="1" smtClean="0"/>
              <a:t>Yield</a:t>
            </a:r>
            <a:r>
              <a:rPr lang="nl-NL" sz="1200" dirty="0" smtClean="0"/>
              <a:t> </a:t>
            </a:r>
            <a:r>
              <a:rPr lang="nl-NL" sz="1200" dirty="0" err="1" smtClean="0"/>
              <a:t>to</a:t>
            </a:r>
            <a:r>
              <a:rPr lang="nl-NL" sz="1200" dirty="0" smtClean="0"/>
              <a:t> </a:t>
            </a:r>
            <a:r>
              <a:rPr lang="nl-NL" sz="1200" dirty="0" err="1" smtClean="0"/>
              <a:t>maturity</a:t>
            </a:r>
            <a:endParaRPr lang="en-US" dirty="0"/>
          </a:p>
        </p:txBody>
      </p:sp>
      <p:cxnSp>
        <p:nvCxnSpPr>
          <p:cNvPr id="16" name="Straight Connector 15"/>
          <p:cNvCxnSpPr/>
          <p:nvPr/>
        </p:nvCxnSpPr>
        <p:spPr>
          <a:xfrm>
            <a:off x="1334530" y="1164431"/>
            <a:ext cx="6083069" cy="0"/>
          </a:xfrm>
          <a:prstGeom prst="line">
            <a:avLst/>
          </a:prstGeom>
        </p:spPr>
        <p:style>
          <a:lnRef idx="1">
            <a:schemeClr val="dk1"/>
          </a:lnRef>
          <a:fillRef idx="0">
            <a:schemeClr val="dk1"/>
          </a:fillRef>
          <a:effectRef idx="0">
            <a:schemeClr val="dk1"/>
          </a:effectRef>
          <a:fontRef idx="minor">
            <a:schemeClr val="tx1"/>
          </a:fontRef>
        </p:style>
      </p:cxnSp>
      <p:pic>
        <p:nvPicPr>
          <p:cNvPr id="18" name="Picture 17"/>
          <p:cNvPicPr>
            <a:picLocks noChangeAspect="1"/>
          </p:cNvPicPr>
          <p:nvPr/>
        </p:nvPicPr>
        <p:blipFill>
          <a:blip r:embed="rId3"/>
          <a:stretch>
            <a:fillRect/>
          </a:stretch>
        </p:blipFill>
        <p:spPr>
          <a:xfrm>
            <a:off x="1288172" y="1173260"/>
            <a:ext cx="6175783" cy="3206774"/>
          </a:xfrm>
          <a:prstGeom prst="rect">
            <a:avLst/>
          </a:prstGeom>
        </p:spPr>
      </p:pic>
    </p:spTree>
    <p:extLst>
      <p:ext uri="{BB962C8B-B14F-4D97-AF65-F5344CB8AC3E}">
        <p14:creationId xmlns:p14="http://schemas.microsoft.com/office/powerpoint/2010/main" val="26943550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600" noProof="0" dirty="0" smtClean="0">
                <a:solidFill>
                  <a:prstClr val="black"/>
                </a:solidFill>
              </a:rPr>
              <a:t>A6 Quantitative easing at work: The yield curve</a:t>
            </a:r>
            <a:endParaRPr lang="en-US" noProof="0" dirty="0"/>
          </a:p>
        </p:txBody>
      </p:sp>
      <p:sp>
        <p:nvSpPr>
          <p:cNvPr id="4" name="Tijdelijke aanduiding voor datum 3"/>
          <p:cNvSpPr>
            <a:spLocks noGrp="1"/>
          </p:cNvSpPr>
          <p:nvPr>
            <p:ph type="dt" sz="half" idx="10"/>
          </p:nvPr>
        </p:nvSpPr>
        <p:spPr/>
        <p:txBody>
          <a:bodyPr/>
          <a:lstStyle/>
          <a:p>
            <a:r>
              <a:rPr lang="en-US" smtClean="0"/>
              <a:t>29 Sept 2015</a:t>
            </a:r>
            <a:endParaRPr lang="nl-NL"/>
          </a:p>
        </p:txBody>
      </p:sp>
      <p:sp>
        <p:nvSpPr>
          <p:cNvPr id="6" name="Tijdelijke aanduiding voor voettekst 5"/>
          <p:cNvSpPr>
            <a:spLocks noGrp="1"/>
          </p:cNvSpPr>
          <p:nvPr>
            <p:ph type="ftr" sz="quarter" idx="11"/>
          </p:nvPr>
        </p:nvSpPr>
        <p:spPr/>
        <p:txBody>
          <a:bodyPr/>
          <a:lstStyle/>
          <a:p>
            <a:r>
              <a:rPr lang="en-US" smtClean="0"/>
              <a:t>Monetary policy in the EMU</a:t>
            </a:r>
            <a:endParaRPr lang="nl-NL" dirty="0"/>
          </a:p>
        </p:txBody>
      </p:sp>
      <p:sp>
        <p:nvSpPr>
          <p:cNvPr id="5" name="Tijdelijke aanduiding voor dianummer 4"/>
          <p:cNvSpPr>
            <a:spLocks noGrp="1"/>
          </p:cNvSpPr>
          <p:nvPr>
            <p:ph type="sldNum" sz="quarter" idx="12"/>
          </p:nvPr>
        </p:nvSpPr>
        <p:spPr/>
        <p:txBody>
          <a:bodyPr/>
          <a:lstStyle/>
          <a:p>
            <a:fld id="{73EE6724-4521-4EF8-974D-BA1C7F9CD007}" type="slidenum">
              <a:rPr lang="nl-NL" smtClean="0"/>
              <a:pPr/>
              <a:t>31</a:t>
            </a:fld>
            <a:endParaRPr lang="nl-NL"/>
          </a:p>
        </p:txBody>
      </p:sp>
      <p:pic>
        <p:nvPicPr>
          <p:cNvPr id="9" name="Picture 8"/>
          <p:cNvPicPr>
            <a:picLocks noChangeAspect="1"/>
          </p:cNvPicPr>
          <p:nvPr/>
        </p:nvPicPr>
        <p:blipFill>
          <a:blip r:embed="rId3"/>
          <a:stretch>
            <a:fillRect/>
          </a:stretch>
        </p:blipFill>
        <p:spPr>
          <a:xfrm>
            <a:off x="1243973" y="1140466"/>
            <a:ext cx="6186274" cy="3207170"/>
          </a:xfrm>
          <a:prstGeom prst="rect">
            <a:avLst/>
          </a:prstGeom>
        </p:spPr>
      </p:pic>
      <p:sp>
        <p:nvSpPr>
          <p:cNvPr id="10" name="TextBox 9"/>
          <p:cNvSpPr txBox="1"/>
          <p:nvPr/>
        </p:nvSpPr>
        <p:spPr>
          <a:xfrm>
            <a:off x="1243973" y="887432"/>
            <a:ext cx="3789406" cy="276999"/>
          </a:xfrm>
          <a:prstGeom prst="rect">
            <a:avLst/>
          </a:prstGeom>
          <a:noFill/>
        </p:spPr>
        <p:txBody>
          <a:bodyPr wrap="square" rtlCol="0">
            <a:spAutoFit/>
          </a:bodyPr>
          <a:lstStyle/>
          <a:p>
            <a:r>
              <a:rPr lang="nl-NL" sz="1200" dirty="0" err="1" smtClean="0"/>
              <a:t>Yield</a:t>
            </a:r>
            <a:r>
              <a:rPr lang="nl-NL" sz="1200" dirty="0" smtClean="0"/>
              <a:t> </a:t>
            </a:r>
            <a:r>
              <a:rPr lang="nl-NL" sz="1200" dirty="0" err="1" smtClean="0"/>
              <a:t>to</a:t>
            </a:r>
            <a:r>
              <a:rPr lang="nl-NL" sz="1200" dirty="0" smtClean="0"/>
              <a:t> </a:t>
            </a:r>
            <a:r>
              <a:rPr lang="nl-NL" sz="1200" dirty="0" err="1" smtClean="0"/>
              <a:t>maturity</a:t>
            </a:r>
            <a:endParaRPr lang="en-US" dirty="0"/>
          </a:p>
        </p:txBody>
      </p:sp>
      <p:cxnSp>
        <p:nvCxnSpPr>
          <p:cNvPr id="11" name="Straight Connector 10"/>
          <p:cNvCxnSpPr/>
          <p:nvPr/>
        </p:nvCxnSpPr>
        <p:spPr>
          <a:xfrm>
            <a:off x="1334530" y="1164431"/>
            <a:ext cx="6083069"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91504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5201" y="299700"/>
            <a:ext cx="8747199" cy="730110"/>
          </a:xfrm>
        </p:spPr>
        <p:txBody>
          <a:bodyPr/>
          <a:lstStyle/>
          <a:p>
            <a:r>
              <a:rPr lang="nl-NL" sz="2900" dirty="0" smtClean="0"/>
              <a:t>Rol van DNB in monetaire beleidsbepaling (I)</a:t>
            </a:r>
            <a:endParaRPr lang="nl-NL" sz="2900" dirty="0"/>
          </a:p>
        </p:txBody>
      </p:sp>
      <p:sp>
        <p:nvSpPr>
          <p:cNvPr id="3" name="Tijdelijke aanduiding voor inhoud 2"/>
          <p:cNvSpPr>
            <a:spLocks noGrp="1"/>
          </p:cNvSpPr>
          <p:nvPr>
            <p:ph idx="1"/>
          </p:nvPr>
        </p:nvSpPr>
        <p:spPr>
          <a:xfrm>
            <a:off x="295202" y="1603344"/>
            <a:ext cx="8319410" cy="2696089"/>
          </a:xfrm>
        </p:spPr>
        <p:txBody>
          <a:bodyPr/>
          <a:lstStyle/>
          <a:p>
            <a:pPr marL="285750" indent="-285750">
              <a:buFont typeface="Arial" panose="020B0604020202020204" pitchFamily="34" charset="0"/>
              <a:buChar char="•"/>
            </a:pPr>
            <a:r>
              <a:rPr lang="nl-NL" dirty="0" smtClean="0"/>
              <a:t>Klaas Knot is </a:t>
            </a:r>
            <a:r>
              <a:rPr lang="nl-NL" i="1" dirty="0" err="1" smtClean="0"/>
              <a:t>qualitate</a:t>
            </a:r>
            <a:r>
              <a:rPr lang="nl-NL" i="1" dirty="0" smtClean="0"/>
              <a:t> qua – </a:t>
            </a:r>
            <a:r>
              <a:rPr lang="nl-NL" dirty="0" err="1" smtClean="0"/>
              <a:t>dwz</a:t>
            </a:r>
            <a:r>
              <a:rPr lang="nl-NL" dirty="0" smtClean="0"/>
              <a:t> uit hoofde van zijn positie als DNB-president – lid van de Raad van Bestuur en Algemene Raad van de ECB.</a:t>
            </a:r>
          </a:p>
          <a:p>
            <a:pPr marL="285750" indent="-285750">
              <a:buFont typeface="Arial" panose="020B0604020202020204" pitchFamily="34" charset="0"/>
              <a:buChar char="•"/>
            </a:pPr>
            <a:endParaRPr lang="nl-NL" i="1" dirty="0"/>
          </a:p>
          <a:p>
            <a:pPr marL="285750" indent="-285750">
              <a:buFont typeface="Arial" panose="020B0604020202020204" pitchFamily="34" charset="0"/>
              <a:buChar char="•"/>
            </a:pPr>
            <a:r>
              <a:rPr lang="nl-NL" dirty="0" smtClean="0"/>
              <a:t>Twee keer per maand vergadert de Raad van Bestuur in Frankfurt.</a:t>
            </a:r>
          </a:p>
          <a:p>
            <a:pPr marL="715963" lvl="4" indent="-266700">
              <a:buFont typeface="Wingdings" panose="05000000000000000000" pitchFamily="2" charset="2"/>
              <a:buChar char="Ø"/>
            </a:pPr>
            <a:r>
              <a:rPr lang="nl-NL" sz="1300" dirty="0" smtClean="0"/>
              <a:t>Eens per kwartaal vergadert de Algemene Raad, dus in EU-samenstelling.</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smtClean="0"/>
              <a:t>Eens in de anderhalve maand vindt een monetaire vergadering van de Raad van Bestuur plaats waarbij besluiten worden genomen over de rente en andere monetaire beleidsinstrumenten.</a:t>
            </a: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smtClean="0"/>
          </a:p>
        </p:txBody>
      </p:sp>
      <p:sp>
        <p:nvSpPr>
          <p:cNvPr id="4" name="Tijdelijke aanduiding voor datum 3"/>
          <p:cNvSpPr>
            <a:spLocks noGrp="1"/>
          </p:cNvSpPr>
          <p:nvPr>
            <p:ph type="dt" sz="half" idx="10"/>
          </p:nvPr>
        </p:nvSpPr>
        <p:spPr/>
        <p:txBody>
          <a:bodyPr/>
          <a:lstStyle/>
          <a:p>
            <a:r>
              <a:rPr lang="nl-NL" smtClean="0"/>
              <a:t>19 januari 2018</a:t>
            </a:r>
            <a:endParaRPr lang="nl-NL"/>
          </a:p>
        </p:txBody>
      </p:sp>
      <p:sp>
        <p:nvSpPr>
          <p:cNvPr id="6" name="Tijdelijke aanduiding voor voettekst 5"/>
          <p:cNvSpPr>
            <a:spLocks noGrp="1"/>
          </p:cNvSpPr>
          <p:nvPr>
            <p:ph type="ftr" sz="quarter" idx="11"/>
          </p:nvPr>
        </p:nvSpPr>
        <p:spPr/>
        <p:txBody>
          <a:bodyPr/>
          <a:lstStyle/>
          <a:p>
            <a:r>
              <a:rPr lang="nl-NL" smtClean="0"/>
              <a:t>Monetair beleid in de EMU: De rol van De Nederlandsche Bank</a:t>
            </a:r>
            <a:endParaRPr lang="nl-NL" dirty="0"/>
          </a:p>
        </p:txBody>
      </p:sp>
      <p:sp>
        <p:nvSpPr>
          <p:cNvPr id="5" name="Tijdelijke aanduiding voor dianummer 4"/>
          <p:cNvSpPr>
            <a:spLocks noGrp="1"/>
          </p:cNvSpPr>
          <p:nvPr>
            <p:ph type="sldNum" sz="quarter" idx="12"/>
          </p:nvPr>
        </p:nvSpPr>
        <p:spPr/>
        <p:txBody>
          <a:bodyPr/>
          <a:lstStyle/>
          <a:p>
            <a:fld id="{73EE6724-4521-4EF8-974D-BA1C7F9CD007}" type="slidenum">
              <a:rPr lang="nl-NL" smtClean="0"/>
              <a:pPr/>
              <a:t>4</a:t>
            </a:fld>
            <a:endParaRPr lang="nl-NL"/>
          </a:p>
        </p:txBody>
      </p:sp>
    </p:spTree>
    <p:extLst>
      <p:ext uri="{BB962C8B-B14F-4D97-AF65-F5344CB8AC3E}">
        <p14:creationId xmlns:p14="http://schemas.microsoft.com/office/powerpoint/2010/main" val="21061540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5201" y="299700"/>
            <a:ext cx="8747199" cy="730110"/>
          </a:xfrm>
        </p:spPr>
        <p:txBody>
          <a:bodyPr/>
          <a:lstStyle/>
          <a:p>
            <a:r>
              <a:rPr lang="nl-NL" sz="2900" dirty="0" smtClean="0"/>
              <a:t>Raad van Bestuur van de ECB</a:t>
            </a:r>
            <a:endParaRPr lang="nl-NL" sz="2900" dirty="0"/>
          </a:p>
        </p:txBody>
      </p:sp>
      <p:sp>
        <p:nvSpPr>
          <p:cNvPr id="3" name="Tijdelijke aanduiding voor inhoud 2"/>
          <p:cNvSpPr>
            <a:spLocks noGrp="1"/>
          </p:cNvSpPr>
          <p:nvPr>
            <p:ph idx="1"/>
          </p:nvPr>
        </p:nvSpPr>
        <p:spPr>
          <a:xfrm>
            <a:off x="295202" y="1603344"/>
            <a:ext cx="8319410" cy="2696089"/>
          </a:xfrm>
        </p:spPr>
        <p:txBody>
          <a:bodyPr/>
          <a:lstStyle/>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smtClean="0"/>
          </a:p>
        </p:txBody>
      </p:sp>
      <p:sp>
        <p:nvSpPr>
          <p:cNvPr id="4" name="Tijdelijke aanduiding voor datum 3"/>
          <p:cNvSpPr>
            <a:spLocks noGrp="1"/>
          </p:cNvSpPr>
          <p:nvPr>
            <p:ph type="dt" sz="half" idx="10"/>
          </p:nvPr>
        </p:nvSpPr>
        <p:spPr/>
        <p:txBody>
          <a:bodyPr/>
          <a:lstStyle/>
          <a:p>
            <a:r>
              <a:rPr lang="nl-NL" smtClean="0"/>
              <a:t>19 januari 2018</a:t>
            </a:r>
            <a:endParaRPr lang="nl-NL"/>
          </a:p>
        </p:txBody>
      </p:sp>
      <p:sp>
        <p:nvSpPr>
          <p:cNvPr id="6" name="Tijdelijke aanduiding voor voettekst 5"/>
          <p:cNvSpPr>
            <a:spLocks noGrp="1"/>
          </p:cNvSpPr>
          <p:nvPr>
            <p:ph type="ftr" sz="quarter" idx="11"/>
          </p:nvPr>
        </p:nvSpPr>
        <p:spPr/>
        <p:txBody>
          <a:bodyPr/>
          <a:lstStyle/>
          <a:p>
            <a:r>
              <a:rPr lang="nl-NL" smtClean="0"/>
              <a:t>Monetair beleid in de EMU: De rol van De Nederlandsche Bank</a:t>
            </a:r>
            <a:endParaRPr lang="nl-NL" dirty="0"/>
          </a:p>
        </p:txBody>
      </p:sp>
      <p:sp>
        <p:nvSpPr>
          <p:cNvPr id="5" name="Tijdelijke aanduiding voor dianummer 4"/>
          <p:cNvSpPr>
            <a:spLocks noGrp="1"/>
          </p:cNvSpPr>
          <p:nvPr>
            <p:ph type="sldNum" sz="quarter" idx="12"/>
          </p:nvPr>
        </p:nvSpPr>
        <p:spPr/>
        <p:txBody>
          <a:bodyPr/>
          <a:lstStyle/>
          <a:p>
            <a:fld id="{73EE6724-4521-4EF8-974D-BA1C7F9CD007}" type="slidenum">
              <a:rPr lang="nl-NL" smtClean="0"/>
              <a:pPr/>
              <a:t>5</a:t>
            </a:fld>
            <a:endParaRPr lang="nl-NL"/>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203" y="913242"/>
            <a:ext cx="5892036" cy="230660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9476" y="2019224"/>
            <a:ext cx="4820872" cy="2507631"/>
          </a:xfrm>
          <a:prstGeom prst="rect">
            <a:avLst/>
          </a:prstGeom>
        </p:spPr>
      </p:pic>
      <p:sp>
        <p:nvSpPr>
          <p:cNvPr id="9" name="Oval 8"/>
          <p:cNvSpPr/>
          <p:nvPr/>
        </p:nvSpPr>
        <p:spPr>
          <a:xfrm>
            <a:off x="5974106" y="2114672"/>
            <a:ext cx="350634" cy="4085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40298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5201" y="299700"/>
            <a:ext cx="8848799" cy="730110"/>
          </a:xfrm>
        </p:spPr>
        <p:txBody>
          <a:bodyPr/>
          <a:lstStyle/>
          <a:p>
            <a:r>
              <a:rPr lang="nl-NL" sz="2900" dirty="0" smtClean="0"/>
              <a:t>Rol van DNB in monetaire beleidsbepaling (II)</a:t>
            </a:r>
            <a:endParaRPr lang="nl-NL" sz="2900" dirty="0"/>
          </a:p>
        </p:txBody>
      </p:sp>
      <p:sp>
        <p:nvSpPr>
          <p:cNvPr id="3" name="Tijdelijke aanduiding voor inhoud 2"/>
          <p:cNvSpPr>
            <a:spLocks noGrp="1"/>
          </p:cNvSpPr>
          <p:nvPr>
            <p:ph idx="1"/>
          </p:nvPr>
        </p:nvSpPr>
        <p:spPr>
          <a:xfrm>
            <a:off x="307901" y="1476344"/>
            <a:ext cx="8531299" cy="2696089"/>
          </a:xfrm>
        </p:spPr>
        <p:txBody>
          <a:bodyPr/>
          <a:lstStyle/>
          <a:p>
            <a:pPr>
              <a:lnSpc>
                <a:spcPct val="100000"/>
              </a:lnSpc>
            </a:pPr>
            <a:r>
              <a:rPr lang="nl-NL" sz="1300" dirty="0" smtClean="0"/>
              <a:t>De divisie Economisch Beleid en Onderzoek levert onder andere adviezen aan Klaas Knot voor zijn deelname aan de vergaderingen bij de ECB.</a:t>
            </a:r>
          </a:p>
          <a:p>
            <a:pPr>
              <a:lnSpc>
                <a:spcPct val="100000"/>
              </a:lnSpc>
            </a:pPr>
            <a:endParaRPr lang="nl-NL" sz="1300" dirty="0"/>
          </a:p>
          <a:p>
            <a:pPr>
              <a:lnSpc>
                <a:spcPct val="100000"/>
              </a:lnSpc>
            </a:pPr>
            <a:r>
              <a:rPr lang="nl-NL" sz="1300" dirty="0" smtClean="0"/>
              <a:t>Wij hanteren daarbij nadrukkelijk een eurogebied-perspectief.</a:t>
            </a:r>
          </a:p>
          <a:p>
            <a:pPr marL="0" lvl="2" indent="0">
              <a:lnSpc>
                <a:spcPct val="100000"/>
              </a:lnSpc>
              <a:buNone/>
            </a:pPr>
            <a:endParaRPr lang="nl-NL" sz="1300" dirty="0" smtClean="0"/>
          </a:p>
          <a:p>
            <a:pPr marL="0" lvl="2" indent="0">
              <a:lnSpc>
                <a:spcPct val="100000"/>
              </a:lnSpc>
              <a:buNone/>
            </a:pPr>
            <a:r>
              <a:rPr lang="nl-NL" sz="1300" dirty="0" smtClean="0"/>
              <a:t>Daarnaast spelen bij onze advisering de volgende uitgangspunten een belangrijke rol:</a:t>
            </a:r>
          </a:p>
          <a:p>
            <a:pPr marL="539750" indent="-285750">
              <a:buFont typeface="Wingdings" panose="05000000000000000000" pitchFamily="2" charset="2"/>
              <a:buChar char="ü"/>
              <a:tabLst>
                <a:tab pos="541338" algn="l"/>
              </a:tabLst>
            </a:pPr>
            <a:r>
              <a:rPr lang="nl-NL" sz="1200" dirty="0" smtClean="0"/>
              <a:t>Onafhankelijkheid </a:t>
            </a:r>
            <a:r>
              <a:rPr lang="nl-NL" sz="1200" dirty="0"/>
              <a:t>centrale bank</a:t>
            </a:r>
          </a:p>
          <a:p>
            <a:pPr marL="539750" indent="-285750">
              <a:buFont typeface="Wingdings" panose="05000000000000000000" pitchFamily="2" charset="2"/>
              <a:buChar char="ü"/>
              <a:tabLst>
                <a:tab pos="541338" algn="l"/>
              </a:tabLst>
            </a:pPr>
            <a:r>
              <a:rPr lang="nl-NL" sz="1200" dirty="0"/>
              <a:t>Verbod op monetaire financiering</a:t>
            </a:r>
          </a:p>
          <a:p>
            <a:pPr marL="539750" indent="-285750">
              <a:buFont typeface="Wingdings" panose="05000000000000000000" pitchFamily="2" charset="2"/>
              <a:buChar char="ü"/>
              <a:tabLst>
                <a:tab pos="541338" algn="l"/>
              </a:tabLst>
            </a:pPr>
            <a:r>
              <a:rPr lang="nl-NL" sz="1200" dirty="0"/>
              <a:t>Handelen in overeenstemming met </a:t>
            </a:r>
            <a:r>
              <a:rPr lang="nl-NL" sz="1200" dirty="0" smtClean="0"/>
              <a:t>markteconomie</a:t>
            </a:r>
          </a:p>
          <a:p>
            <a:pPr marL="539750" indent="-285750">
              <a:buFont typeface="Wingdings" panose="05000000000000000000" pitchFamily="2" charset="2"/>
              <a:buChar char="ü"/>
              <a:tabLst>
                <a:tab pos="541338" algn="l"/>
              </a:tabLst>
            </a:pPr>
            <a:r>
              <a:rPr lang="nl-NL" sz="1200" dirty="0" smtClean="0"/>
              <a:t>Aandacht voor prikkelwerking van monetair beleid</a:t>
            </a:r>
          </a:p>
          <a:p>
            <a:pPr marL="539750" indent="-285750">
              <a:buFont typeface="Wingdings" panose="05000000000000000000" pitchFamily="2" charset="2"/>
              <a:buChar char="ü"/>
              <a:tabLst>
                <a:tab pos="541338" algn="l"/>
              </a:tabLst>
            </a:pPr>
            <a:r>
              <a:rPr lang="nl-NL" sz="1200" dirty="0" smtClean="0"/>
              <a:t>(Negatieve) Bijeffecten</a:t>
            </a:r>
            <a:endParaRPr lang="nl-NL" sz="1200"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smtClean="0"/>
          </a:p>
        </p:txBody>
      </p:sp>
      <p:sp>
        <p:nvSpPr>
          <p:cNvPr id="4" name="Tijdelijke aanduiding voor datum 3"/>
          <p:cNvSpPr>
            <a:spLocks noGrp="1"/>
          </p:cNvSpPr>
          <p:nvPr>
            <p:ph type="dt" sz="half" idx="10"/>
          </p:nvPr>
        </p:nvSpPr>
        <p:spPr/>
        <p:txBody>
          <a:bodyPr/>
          <a:lstStyle/>
          <a:p>
            <a:r>
              <a:rPr lang="nl-NL" smtClean="0"/>
              <a:t>19 januari 2018</a:t>
            </a:r>
            <a:endParaRPr lang="nl-NL"/>
          </a:p>
        </p:txBody>
      </p:sp>
      <p:sp>
        <p:nvSpPr>
          <p:cNvPr id="6" name="Tijdelijke aanduiding voor voettekst 5"/>
          <p:cNvSpPr>
            <a:spLocks noGrp="1"/>
          </p:cNvSpPr>
          <p:nvPr>
            <p:ph type="ftr" sz="quarter" idx="11"/>
          </p:nvPr>
        </p:nvSpPr>
        <p:spPr/>
        <p:txBody>
          <a:bodyPr/>
          <a:lstStyle/>
          <a:p>
            <a:r>
              <a:rPr lang="nl-NL" smtClean="0"/>
              <a:t>Monetair beleid in de EMU: De rol van De Nederlandsche Bank</a:t>
            </a:r>
            <a:endParaRPr lang="nl-NL" dirty="0"/>
          </a:p>
        </p:txBody>
      </p:sp>
      <p:sp>
        <p:nvSpPr>
          <p:cNvPr id="5" name="Tijdelijke aanduiding voor dianummer 4"/>
          <p:cNvSpPr>
            <a:spLocks noGrp="1"/>
          </p:cNvSpPr>
          <p:nvPr>
            <p:ph type="sldNum" sz="quarter" idx="12"/>
          </p:nvPr>
        </p:nvSpPr>
        <p:spPr/>
        <p:txBody>
          <a:bodyPr/>
          <a:lstStyle/>
          <a:p>
            <a:fld id="{73EE6724-4521-4EF8-974D-BA1C7F9CD007}" type="slidenum">
              <a:rPr lang="nl-NL" smtClean="0"/>
              <a:pPr/>
              <a:t>6</a:t>
            </a:fld>
            <a:endParaRPr lang="nl-NL" dirty="0"/>
          </a:p>
        </p:txBody>
      </p:sp>
    </p:spTree>
    <p:extLst>
      <p:ext uri="{BB962C8B-B14F-4D97-AF65-F5344CB8AC3E}">
        <p14:creationId xmlns:p14="http://schemas.microsoft.com/office/powerpoint/2010/main" val="1308360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5201" y="299700"/>
            <a:ext cx="8848799" cy="730110"/>
          </a:xfrm>
        </p:spPr>
        <p:txBody>
          <a:bodyPr/>
          <a:lstStyle/>
          <a:p>
            <a:r>
              <a:rPr lang="nl-NL" sz="2900" dirty="0" smtClean="0"/>
              <a:t>Rol van DNB in monetaire beleidsbepaling (III)</a:t>
            </a:r>
            <a:endParaRPr lang="nl-NL" sz="2900" dirty="0"/>
          </a:p>
        </p:txBody>
      </p:sp>
      <p:sp>
        <p:nvSpPr>
          <p:cNvPr id="3" name="Tijdelijke aanduiding voor inhoud 2"/>
          <p:cNvSpPr>
            <a:spLocks noGrp="1"/>
          </p:cNvSpPr>
          <p:nvPr>
            <p:ph idx="1"/>
          </p:nvPr>
        </p:nvSpPr>
        <p:spPr>
          <a:xfrm>
            <a:off x="295201" y="1603344"/>
            <a:ext cx="7985199" cy="2696089"/>
          </a:xfrm>
        </p:spPr>
        <p:txBody>
          <a:bodyPr/>
          <a:lstStyle/>
          <a:p>
            <a:pPr marL="0" lvl="2" indent="0">
              <a:spcBef>
                <a:spcPts val="600"/>
              </a:spcBef>
              <a:buNone/>
            </a:pPr>
            <a:r>
              <a:rPr lang="nl-NL" sz="1600" dirty="0" smtClean="0"/>
              <a:t>Concreet betekent dit voor onze dagelijkse werkzaamheden onder andere:</a:t>
            </a:r>
            <a:endParaRPr lang="nl-NL" sz="1600" dirty="0"/>
          </a:p>
          <a:p>
            <a:pPr marL="449263" lvl="2" indent="-274638">
              <a:spcBef>
                <a:spcPts val="600"/>
              </a:spcBef>
              <a:spcAft>
                <a:spcPts val="600"/>
              </a:spcAft>
              <a:buFont typeface="Wingdings" panose="05000000000000000000" pitchFamily="2" charset="2"/>
              <a:buChar char="Ø"/>
            </a:pPr>
            <a:r>
              <a:rPr lang="nl-NL" sz="1400" dirty="0" smtClean="0"/>
              <a:t>Grote betrokkenheid bij voorbereiding besluitvormingsprocessen</a:t>
            </a:r>
          </a:p>
          <a:p>
            <a:pPr marL="449263" lvl="2" indent="-274638">
              <a:spcAft>
                <a:spcPts val="600"/>
              </a:spcAft>
              <a:buFont typeface="Wingdings" panose="05000000000000000000" pitchFamily="2" charset="2"/>
              <a:buChar char="Ø"/>
            </a:pPr>
            <a:r>
              <a:rPr lang="nl-NL" sz="1400" dirty="0" smtClean="0"/>
              <a:t>Ruimte voor eigen analyse, om alternatieve invalshoeken te onderzoeken</a:t>
            </a:r>
          </a:p>
          <a:p>
            <a:pPr marL="449263" lvl="2" indent="-274638">
              <a:spcAft>
                <a:spcPts val="600"/>
              </a:spcAft>
              <a:buFont typeface="Wingdings" panose="05000000000000000000" pitchFamily="2" charset="2"/>
              <a:buChar char="Ø"/>
            </a:pPr>
            <a:r>
              <a:rPr lang="nl-NL" sz="1400" dirty="0" smtClean="0"/>
              <a:t>Veel interactie met de ECB, maar ook met andere nationale centrale banken</a:t>
            </a:r>
          </a:p>
          <a:p>
            <a:pPr marL="449263" lvl="2" indent="-274638">
              <a:spcAft>
                <a:spcPts val="600"/>
              </a:spcAft>
              <a:buFont typeface="Wingdings" panose="05000000000000000000" pitchFamily="2" charset="2"/>
              <a:buChar char="Ø"/>
            </a:pPr>
            <a:r>
              <a:rPr lang="nl-NL" sz="1400" dirty="0" smtClean="0"/>
              <a:t>Veel samenwerking met andere divisies binnen DNB, zoals Financiële Markten, Financiële Stabiliteit en Juridische Zaken.</a:t>
            </a:r>
          </a:p>
          <a:p>
            <a:pPr marL="625475" lvl="2" indent="-274638">
              <a:buFont typeface="Wingdings" panose="05000000000000000000" pitchFamily="2" charset="2"/>
              <a:buChar char="Ø"/>
            </a:pPr>
            <a:endParaRPr lang="nl-NL" sz="1400" dirty="0"/>
          </a:p>
          <a:p>
            <a:pPr marL="285750" indent="-285750">
              <a:buFont typeface="Arial" panose="020B0604020202020204" pitchFamily="34" charset="0"/>
              <a:buChar char="•"/>
            </a:pPr>
            <a:endParaRPr lang="nl-NL" dirty="0" smtClean="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smtClean="0"/>
          </a:p>
        </p:txBody>
      </p:sp>
      <p:sp>
        <p:nvSpPr>
          <p:cNvPr id="4" name="Tijdelijke aanduiding voor datum 3"/>
          <p:cNvSpPr>
            <a:spLocks noGrp="1"/>
          </p:cNvSpPr>
          <p:nvPr>
            <p:ph type="dt" sz="half" idx="10"/>
          </p:nvPr>
        </p:nvSpPr>
        <p:spPr/>
        <p:txBody>
          <a:bodyPr/>
          <a:lstStyle/>
          <a:p>
            <a:r>
              <a:rPr lang="nl-NL" smtClean="0"/>
              <a:t>19 januari 2018</a:t>
            </a:r>
            <a:endParaRPr lang="nl-NL"/>
          </a:p>
        </p:txBody>
      </p:sp>
      <p:sp>
        <p:nvSpPr>
          <p:cNvPr id="6" name="Tijdelijke aanduiding voor voettekst 5"/>
          <p:cNvSpPr>
            <a:spLocks noGrp="1"/>
          </p:cNvSpPr>
          <p:nvPr>
            <p:ph type="ftr" sz="quarter" idx="11"/>
          </p:nvPr>
        </p:nvSpPr>
        <p:spPr/>
        <p:txBody>
          <a:bodyPr/>
          <a:lstStyle/>
          <a:p>
            <a:r>
              <a:rPr lang="nl-NL" smtClean="0"/>
              <a:t>Monetair beleid in de EMU: De rol van De Nederlandsche Bank</a:t>
            </a:r>
            <a:endParaRPr lang="nl-NL" dirty="0"/>
          </a:p>
        </p:txBody>
      </p:sp>
      <p:sp>
        <p:nvSpPr>
          <p:cNvPr id="5" name="Tijdelijke aanduiding voor dianummer 4"/>
          <p:cNvSpPr>
            <a:spLocks noGrp="1"/>
          </p:cNvSpPr>
          <p:nvPr>
            <p:ph type="sldNum" sz="quarter" idx="12"/>
          </p:nvPr>
        </p:nvSpPr>
        <p:spPr/>
        <p:txBody>
          <a:bodyPr/>
          <a:lstStyle/>
          <a:p>
            <a:fld id="{73EE6724-4521-4EF8-974D-BA1C7F9CD007}" type="slidenum">
              <a:rPr lang="nl-NL" smtClean="0"/>
              <a:pPr/>
              <a:t>7</a:t>
            </a:fld>
            <a:endParaRPr lang="nl-NL"/>
          </a:p>
        </p:txBody>
      </p:sp>
    </p:spTree>
    <p:extLst>
      <p:ext uri="{BB962C8B-B14F-4D97-AF65-F5344CB8AC3E}">
        <p14:creationId xmlns:p14="http://schemas.microsoft.com/office/powerpoint/2010/main" val="20779579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Doelstelling monetair beleid (I)</a:t>
            </a:r>
            <a:endParaRPr lang="nl-NL" dirty="0"/>
          </a:p>
        </p:txBody>
      </p:sp>
      <p:sp>
        <p:nvSpPr>
          <p:cNvPr id="3" name="Tijdelijke aanduiding voor inhoud 2"/>
          <p:cNvSpPr>
            <a:spLocks noGrp="1"/>
          </p:cNvSpPr>
          <p:nvPr>
            <p:ph idx="1"/>
          </p:nvPr>
        </p:nvSpPr>
        <p:spPr>
          <a:xfrm>
            <a:off x="302128" y="1422793"/>
            <a:ext cx="8523217" cy="2696089"/>
          </a:xfrm>
        </p:spPr>
        <p:txBody>
          <a:bodyPr/>
          <a:lstStyle/>
          <a:p>
            <a:r>
              <a:rPr lang="nl-NL" b="1" dirty="0" smtClean="0"/>
              <a:t>Art. 127 Verdrag van Lissabon:</a:t>
            </a:r>
          </a:p>
          <a:p>
            <a:r>
              <a:rPr lang="nl-NL" i="1" dirty="0" smtClean="0"/>
              <a:t>Het hoofddoel van het Europees Stelsel van Centrale Banken, is het handhaven van prijsstabiliteit […]</a:t>
            </a:r>
          </a:p>
          <a:p>
            <a:endParaRPr lang="nl-NL" b="1" dirty="0"/>
          </a:p>
          <a:p>
            <a:r>
              <a:rPr lang="nl-NL" b="1" dirty="0" smtClean="0"/>
              <a:t>Kwantitatieve definitie prijsstabiliteit</a:t>
            </a:r>
            <a:r>
              <a:rPr lang="nl-NL" b="1" dirty="0"/>
              <a:t> </a:t>
            </a:r>
            <a:r>
              <a:rPr lang="nl-NL" b="1" dirty="0" smtClean="0"/>
              <a:t>van de ECB:</a:t>
            </a:r>
            <a:endParaRPr lang="nl-NL" b="1" dirty="0"/>
          </a:p>
          <a:p>
            <a:r>
              <a:rPr lang="nl-NL" i="1" dirty="0"/>
              <a:t>Prijsstabiliteit is gedefinieerd als inflatie beneden, maar dicht bij de 2% op de middellange termijn, gemeten naar de geharmoniseerde index van consumentenprijzen (HICP-inflatie</a:t>
            </a:r>
            <a:r>
              <a:rPr lang="nl-NL" i="1" dirty="0" smtClean="0"/>
              <a:t>)</a:t>
            </a:r>
            <a:endParaRPr lang="nl-NL" i="1" dirty="0"/>
          </a:p>
        </p:txBody>
      </p:sp>
      <p:sp>
        <p:nvSpPr>
          <p:cNvPr id="4" name="Tijdelijke aanduiding voor datum 3"/>
          <p:cNvSpPr>
            <a:spLocks noGrp="1"/>
          </p:cNvSpPr>
          <p:nvPr>
            <p:ph type="dt" sz="half" idx="10"/>
          </p:nvPr>
        </p:nvSpPr>
        <p:spPr/>
        <p:txBody>
          <a:bodyPr/>
          <a:lstStyle/>
          <a:p>
            <a:r>
              <a:rPr lang="nl-NL" smtClean="0"/>
              <a:t>19 januari 2018</a:t>
            </a:r>
            <a:endParaRPr lang="nl-NL"/>
          </a:p>
        </p:txBody>
      </p:sp>
      <p:sp>
        <p:nvSpPr>
          <p:cNvPr id="6" name="Tijdelijke aanduiding voor voettekst 5"/>
          <p:cNvSpPr>
            <a:spLocks noGrp="1"/>
          </p:cNvSpPr>
          <p:nvPr>
            <p:ph type="ftr" sz="quarter" idx="11"/>
          </p:nvPr>
        </p:nvSpPr>
        <p:spPr/>
        <p:txBody>
          <a:bodyPr/>
          <a:lstStyle/>
          <a:p>
            <a:r>
              <a:rPr lang="nl-NL" smtClean="0"/>
              <a:t>Monetair beleid in de EMU: De rol van De Nederlandsche Bank</a:t>
            </a:r>
            <a:endParaRPr lang="nl-NL" dirty="0"/>
          </a:p>
        </p:txBody>
      </p:sp>
      <p:sp>
        <p:nvSpPr>
          <p:cNvPr id="5" name="Tijdelijke aanduiding voor dianummer 4"/>
          <p:cNvSpPr>
            <a:spLocks noGrp="1"/>
          </p:cNvSpPr>
          <p:nvPr>
            <p:ph type="sldNum" sz="quarter" idx="12"/>
          </p:nvPr>
        </p:nvSpPr>
        <p:spPr/>
        <p:txBody>
          <a:bodyPr/>
          <a:lstStyle/>
          <a:p>
            <a:fld id="{73EE6724-4521-4EF8-974D-BA1C7F9CD007}" type="slidenum">
              <a:rPr lang="nl-NL" smtClean="0"/>
              <a:pPr/>
              <a:t>8</a:t>
            </a:fld>
            <a:endParaRPr lang="nl-NL"/>
          </a:p>
        </p:txBody>
      </p:sp>
    </p:spTree>
    <p:extLst>
      <p:ext uri="{BB962C8B-B14F-4D97-AF65-F5344CB8AC3E}">
        <p14:creationId xmlns:p14="http://schemas.microsoft.com/office/powerpoint/2010/main" val="29974619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Doelstelling monetair beleid (II)</a:t>
            </a:r>
            <a:endParaRPr lang="nl-NL" dirty="0"/>
          </a:p>
        </p:txBody>
      </p:sp>
      <p:sp>
        <p:nvSpPr>
          <p:cNvPr id="4" name="Tijdelijke aanduiding voor datum 3"/>
          <p:cNvSpPr>
            <a:spLocks noGrp="1"/>
          </p:cNvSpPr>
          <p:nvPr>
            <p:ph type="dt" sz="half" idx="10"/>
          </p:nvPr>
        </p:nvSpPr>
        <p:spPr>
          <a:xfrm>
            <a:off x="7417599" y="4600576"/>
            <a:ext cx="1314182" cy="209902"/>
          </a:xfrm>
        </p:spPr>
        <p:txBody>
          <a:bodyPr/>
          <a:lstStyle/>
          <a:p>
            <a:r>
              <a:rPr lang="nl-NL" smtClean="0"/>
              <a:t>19 januari 2018</a:t>
            </a:r>
            <a:endParaRPr lang="nl-NL" dirty="0"/>
          </a:p>
        </p:txBody>
      </p:sp>
      <p:sp>
        <p:nvSpPr>
          <p:cNvPr id="6" name="Tijdelijke aanduiding voor voettekst 5"/>
          <p:cNvSpPr>
            <a:spLocks noGrp="1"/>
          </p:cNvSpPr>
          <p:nvPr>
            <p:ph type="ftr" sz="quarter" idx="11"/>
          </p:nvPr>
        </p:nvSpPr>
        <p:spPr/>
        <p:txBody>
          <a:bodyPr/>
          <a:lstStyle/>
          <a:p>
            <a:r>
              <a:rPr lang="nl-NL" smtClean="0"/>
              <a:t>Monetair beleid in de EMU: De rol van De Nederlandsche Bank</a:t>
            </a:r>
            <a:endParaRPr lang="nl-NL" dirty="0"/>
          </a:p>
        </p:txBody>
      </p:sp>
      <p:sp>
        <p:nvSpPr>
          <p:cNvPr id="5" name="Tijdelijke aanduiding voor dianummer 4"/>
          <p:cNvSpPr>
            <a:spLocks noGrp="1"/>
          </p:cNvSpPr>
          <p:nvPr>
            <p:ph type="sldNum" sz="quarter" idx="12"/>
          </p:nvPr>
        </p:nvSpPr>
        <p:spPr/>
        <p:txBody>
          <a:bodyPr/>
          <a:lstStyle/>
          <a:p>
            <a:fld id="{73EE6724-4521-4EF8-974D-BA1C7F9CD007}" type="slidenum">
              <a:rPr lang="nl-NL" smtClean="0"/>
              <a:pPr/>
              <a:t>9</a:t>
            </a:fld>
            <a:endParaRPr lang="nl-NL"/>
          </a:p>
        </p:txBody>
      </p:sp>
      <p:sp>
        <p:nvSpPr>
          <p:cNvPr id="3" name="Tijdelijke aanduiding voor inhoud 2"/>
          <p:cNvSpPr>
            <a:spLocks noGrp="1"/>
          </p:cNvSpPr>
          <p:nvPr>
            <p:ph idx="1"/>
          </p:nvPr>
        </p:nvSpPr>
        <p:spPr>
          <a:xfrm>
            <a:off x="88899" y="1143000"/>
            <a:ext cx="5905501" cy="3131791"/>
          </a:xfrm>
        </p:spPr>
        <p:txBody>
          <a:bodyPr/>
          <a:lstStyle/>
          <a:p>
            <a:pPr>
              <a:spcAft>
                <a:spcPts val="1000"/>
              </a:spcAft>
            </a:pPr>
            <a:r>
              <a:rPr lang="nl-NL" b="1" dirty="0" smtClean="0"/>
              <a:t>Waarom prijsstabiliteit?</a:t>
            </a:r>
          </a:p>
          <a:p>
            <a:pPr marL="285750" indent="-285750">
              <a:spcAft>
                <a:spcPts val="1000"/>
              </a:spcAft>
              <a:buFont typeface="Arial" panose="020B0604020202020204" pitchFamily="34" charset="0"/>
              <a:buChar char="•"/>
            </a:pPr>
            <a:r>
              <a:rPr lang="nl-NL" dirty="0" smtClean="0"/>
              <a:t>Bevordert optimale allocatie van schaarse middelen;</a:t>
            </a:r>
          </a:p>
          <a:p>
            <a:pPr marL="285750" indent="-285750">
              <a:spcAft>
                <a:spcPts val="1000"/>
              </a:spcAft>
              <a:buFont typeface="Arial" panose="020B0604020202020204" pitchFamily="34" charset="0"/>
              <a:buChar char="•"/>
            </a:pPr>
            <a:r>
              <a:rPr lang="nl-NL" dirty="0" smtClean="0"/>
              <a:t>Bevordert transparante en efficiënte prijsvorming;</a:t>
            </a:r>
          </a:p>
          <a:p>
            <a:pPr marL="285750" indent="-285750">
              <a:spcAft>
                <a:spcPts val="1000"/>
              </a:spcAft>
              <a:buFont typeface="Arial" panose="020B0604020202020204" pitchFamily="34" charset="0"/>
              <a:buChar char="•"/>
            </a:pPr>
            <a:r>
              <a:rPr lang="nl-NL" dirty="0" smtClean="0"/>
              <a:t>Lage inflatierisicopremies in rentes;</a:t>
            </a:r>
          </a:p>
          <a:p>
            <a:pPr marL="285750" indent="-285750">
              <a:spcAft>
                <a:spcPts val="1000"/>
              </a:spcAft>
              <a:buFont typeface="Arial" panose="020B0604020202020204" pitchFamily="34" charset="0"/>
              <a:buChar char="•"/>
            </a:pPr>
            <a:r>
              <a:rPr lang="nl-NL" dirty="0" smtClean="0"/>
              <a:t>Geen willekeurige herverdeling van vermogen; </a:t>
            </a:r>
          </a:p>
          <a:p>
            <a:pPr marL="285750" indent="-285750">
              <a:spcAft>
                <a:spcPts val="1000"/>
              </a:spcAft>
              <a:buFont typeface="Arial" panose="020B0604020202020204" pitchFamily="34" charset="0"/>
              <a:buChar char="•"/>
            </a:pPr>
            <a:r>
              <a:rPr lang="nl-NL" dirty="0" smtClean="0"/>
              <a:t>Bevordert sociale cohesie en stabiliteit;</a:t>
            </a:r>
          </a:p>
          <a:p>
            <a:pPr marL="285750" indent="-285750">
              <a:spcAft>
                <a:spcPts val="1000"/>
              </a:spcAft>
              <a:buFont typeface="Arial" panose="020B0604020202020204" pitchFamily="34" charset="0"/>
              <a:buChar char="•"/>
            </a:pPr>
            <a:r>
              <a:rPr lang="nl-NL" dirty="0" smtClean="0"/>
              <a:t>Economische risico’s van deflatie.</a:t>
            </a:r>
          </a:p>
          <a:p>
            <a:pPr marL="285750" indent="-285750">
              <a:buFont typeface="Arial" panose="020B0604020202020204" pitchFamily="34" charset="0"/>
              <a:buChar char="•"/>
            </a:pPr>
            <a:endParaRPr lang="nl-NL" sz="1600" dirty="0"/>
          </a:p>
        </p:txBody>
      </p:sp>
      <p:pic>
        <p:nvPicPr>
          <p:cNvPr id="8" name="Afbeelding 7"/>
          <p:cNvPicPr>
            <a:picLocks noChangeAspect="1"/>
          </p:cNvPicPr>
          <p:nvPr/>
        </p:nvPicPr>
        <p:blipFill>
          <a:blip r:embed="rId3"/>
          <a:stretch>
            <a:fillRect/>
          </a:stretch>
        </p:blipFill>
        <p:spPr>
          <a:xfrm>
            <a:off x="5576640" y="1338827"/>
            <a:ext cx="3230475" cy="2786806"/>
          </a:xfrm>
          <a:prstGeom prst="rect">
            <a:avLst/>
          </a:prstGeom>
        </p:spPr>
      </p:pic>
    </p:spTree>
    <p:extLst>
      <p:ext uri="{BB962C8B-B14F-4D97-AF65-F5344CB8AC3E}">
        <p14:creationId xmlns:p14="http://schemas.microsoft.com/office/powerpoint/2010/main" val="1962192293"/>
      </p:ext>
    </p:extLst>
  </p:cSld>
  <p:clrMapOvr>
    <a:masterClrMapping/>
  </p:clrMapOvr>
  <p:timing>
    <p:tnLst>
      <p:par>
        <p:cTn id="1" dur="indefinite" restart="never" nodeType="tmRoot"/>
      </p:par>
    </p:tnLst>
  </p:timing>
</p:sld>
</file>

<file path=ppt/theme/theme1.xml><?xml version="1.0" encoding="utf-8"?>
<a:theme xmlns:a="http://schemas.openxmlformats.org/drawingml/2006/main" name="DNB Huisstijl Lichte Achtergrond 16x9">
  <a:themeElements>
    <a:clrScheme name="DNB">
      <a:dk1>
        <a:sysClr val="windowText" lastClr="000000"/>
      </a:dk1>
      <a:lt1>
        <a:sysClr val="window" lastClr="FFFFFF"/>
      </a:lt1>
      <a:dk2>
        <a:srgbClr val="44546A"/>
      </a:dk2>
      <a:lt2>
        <a:srgbClr val="E7E6E6"/>
      </a:lt2>
      <a:accent1>
        <a:srgbClr val="2FB5E4"/>
      </a:accent1>
      <a:accent2>
        <a:srgbClr val="162257"/>
      </a:accent2>
      <a:accent3>
        <a:srgbClr val="B8450E"/>
      </a:accent3>
      <a:accent4>
        <a:srgbClr val="9B9000"/>
      </a:accent4>
      <a:accent5>
        <a:srgbClr val="D7CCAF"/>
      </a:accent5>
      <a:accent6>
        <a:srgbClr val="003E3B"/>
      </a:accent6>
      <a:hlink>
        <a:srgbClr val="162257"/>
      </a:hlink>
      <a:folHlink>
        <a:srgbClr val="422335"/>
      </a:folHlink>
    </a:clrScheme>
    <a:fontScheme name="DNB">
      <a:majorFont>
        <a:latin typeface="Verdana"/>
        <a:ea typeface=""/>
        <a:cs typeface=""/>
      </a:majorFont>
      <a:minorFont>
        <a:latin typeface="Verdana"/>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v1.0.5.potx" id="{B270FB89-5B9F-428A-BCB9-6C207FB2C8FE}" vid="{AFFF9D4B-64E8-4DB5-B4AD-056B69DF5234}"/>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DNB Huisstijl Lichte Achtergrond 16x9</Template>
  <TotalTime>3880</TotalTime>
  <Words>1732</Words>
  <Application>Microsoft Office PowerPoint</Application>
  <PresentationFormat>Diavoorstelling (16:9)</PresentationFormat>
  <Paragraphs>312</Paragraphs>
  <Slides>31</Slides>
  <Notes>30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31</vt:i4>
      </vt:variant>
    </vt:vector>
  </HeadingPairs>
  <TitlesOfParts>
    <vt:vector size="37" baseType="lpstr">
      <vt:lpstr>Arial</vt:lpstr>
      <vt:lpstr>Calibri</vt:lpstr>
      <vt:lpstr>Symbol</vt:lpstr>
      <vt:lpstr>Verdana</vt:lpstr>
      <vt:lpstr>Wingdings</vt:lpstr>
      <vt:lpstr>DNB Huisstijl Lichte Achtergrond 16x9</vt:lpstr>
      <vt:lpstr>Monetair beleid in de EMU</vt:lpstr>
      <vt:lpstr>Overzicht</vt:lpstr>
      <vt:lpstr>Eerst enkele definities</vt:lpstr>
      <vt:lpstr>Rol van DNB in monetaire beleidsbepaling (I)</vt:lpstr>
      <vt:lpstr>Raad van Bestuur van de ECB</vt:lpstr>
      <vt:lpstr>Rol van DNB in monetaire beleidsbepaling (II)</vt:lpstr>
      <vt:lpstr>Rol van DNB in monetaire beleidsbepaling (III)</vt:lpstr>
      <vt:lpstr>Doelstelling monetair beleid (I)</vt:lpstr>
      <vt:lpstr>Doelstelling monetair beleid (II)</vt:lpstr>
      <vt:lpstr>Instrumenten monetair beleid (I)</vt:lpstr>
      <vt:lpstr>Instrumenten monetair beleid (II)</vt:lpstr>
      <vt:lpstr>Instrumenten monetair beleid (II)</vt:lpstr>
      <vt:lpstr>Recente beleidsdiscussies</vt:lpstr>
      <vt:lpstr>Recente beleidsdiscussies</vt:lpstr>
      <vt:lpstr>Afruil kwantitatieve verruiming</vt:lpstr>
      <vt:lpstr>Recente beleidsdiscussies</vt:lpstr>
      <vt:lpstr>Normalisatie: Een goede verstaander…</vt:lpstr>
      <vt:lpstr>Normalisatie: Een goede verstaander…</vt:lpstr>
      <vt:lpstr>Normalisatie: Een goede verstaander…</vt:lpstr>
      <vt:lpstr>Recente beleidsdiscussies</vt:lpstr>
      <vt:lpstr>Vragen?</vt:lpstr>
      <vt:lpstr>PowerPoint-presentatie</vt:lpstr>
      <vt:lpstr>A1 Monetaire strategie</vt:lpstr>
      <vt:lpstr>A2 Transmissie monetair beleid</vt:lpstr>
      <vt:lpstr>A3 Inflatieverwachtingen</vt:lpstr>
      <vt:lpstr>A4 Impact kwantitatieve verruiming</vt:lpstr>
      <vt:lpstr>A5 “Schaduwrentes”</vt:lpstr>
      <vt:lpstr>A6 Quantitative easing at work: The yield curve</vt:lpstr>
      <vt:lpstr>A6 Quantitative easing at work: The yield curve</vt:lpstr>
      <vt:lpstr>A6 Quantitative easing at work: The yield curve</vt:lpstr>
      <vt:lpstr>A6 Quantitative easing at work: The yield curve</vt:lpstr>
    </vt:vector>
  </TitlesOfParts>
  <Company>De Nederlandsche Bank N.V.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Monetair beleid in de EMU</dc:title>
  <dc:creator>Pattipeilohy MSc, C.</dc:creator>
  <dc:description/>
  <cp:lastModifiedBy>Daalen, L. van (Loek) (COM_COM)</cp:lastModifiedBy>
  <cp:revision>72</cp:revision>
  <cp:lastPrinted>2018-01-18T14:43:26Z</cp:lastPrinted>
  <dcterms:created xsi:type="dcterms:W3CDTF">2015-04-15T08:12:37Z</dcterms:created>
  <dcterms:modified xsi:type="dcterms:W3CDTF">2018-01-19T10:56:59Z</dcterms:modified>
</cp:coreProperties>
</file>