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323" r:id="rId2"/>
    <p:sldId id="340" r:id="rId3"/>
    <p:sldId id="324" r:id="rId4"/>
    <p:sldId id="343" r:id="rId5"/>
    <p:sldId id="333" r:id="rId6"/>
    <p:sldId id="296" r:id="rId7"/>
    <p:sldId id="301" r:id="rId8"/>
    <p:sldId id="338" r:id="rId9"/>
    <p:sldId id="309" r:id="rId10"/>
    <p:sldId id="339" r:id="rId11"/>
    <p:sldId id="341" r:id="rId12"/>
    <p:sldId id="342" r:id="rId13"/>
    <p:sldId id="346" r:id="rId14"/>
    <p:sldId id="344" r:id="rId15"/>
    <p:sldId id="345" r:id="rId16"/>
    <p:sldId id="299" r:id="rId17"/>
    <p:sldId id="331" r:id="rId1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8" autoAdjust="0"/>
    <p:restoredTop sz="94692" autoAdjust="0"/>
  </p:normalViewPr>
  <p:slideViewPr>
    <p:cSldViewPr>
      <p:cViewPr varScale="1">
        <p:scale>
          <a:sx n="93" d="100"/>
          <a:sy n="93" d="100"/>
        </p:scale>
        <p:origin x="643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9D89B-258F-4FCD-86C6-244814CB3390}" type="datetimeFigureOut">
              <a:rPr lang="nl-NL" smtClean="0"/>
              <a:t>19-01-2018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EDC4E-8566-4AC8-8850-F54D653D6EF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7816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15CE0E-CABC-4E3C-840F-42C6185A9343}" type="slidenum">
              <a:rPr lang="en-US" altLang="nl-NL" smtClean="0">
                <a:latin typeface="Times New Roman" panose="02020603050405020304" pitchFamily="18" charset="0"/>
              </a:rPr>
              <a:pPr/>
              <a:t>1</a:t>
            </a:fld>
            <a:endParaRPr lang="en-US" altLang="nl-NL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53490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>
            <a:extLst>
              <a:ext uri="{FF2B5EF4-FFF2-40B4-BE49-F238E27FC236}">
                <a16:creationId xmlns:a16="http://schemas.microsoft.com/office/drawing/2014/main" xmlns="" id="{298B00C6-59EB-4C56-B649-C062A4F423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>
            <a:extLst>
              <a:ext uri="{FF2B5EF4-FFF2-40B4-BE49-F238E27FC236}">
                <a16:creationId xmlns:a16="http://schemas.microsoft.com/office/drawing/2014/main" xmlns="" id="{447A2FD5-BF51-4197-86C8-4D3CC59F6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Tijdelijke aanduiding voor dianummer 3">
            <a:extLst>
              <a:ext uri="{FF2B5EF4-FFF2-40B4-BE49-F238E27FC236}">
                <a16:creationId xmlns:a16="http://schemas.microsoft.com/office/drawing/2014/main" xmlns="" id="{7E662D23-C5E3-4ECE-A6EC-75D51A371A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A70AF0-8D67-435B-A27E-B6F3363DE31F}" type="slidenum">
              <a:rPr lang="nl-NL" altLang="en-US" smtClean="0">
                <a:latin typeface="Times New Roman" panose="02020603050405020304" pitchFamily="18" charset="0"/>
              </a:rPr>
              <a:pPr/>
              <a:t>2</a:t>
            </a:fld>
            <a:endParaRPr lang="nl-NL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968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DCD060-B9E3-49A8-9B6C-9ED446781578}" type="slidenum">
              <a:rPr lang="en-GB" altLang="nl-NL" smtClean="0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nl-NL"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nl-NL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117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EDC4E-8566-4AC8-8850-F54D653D6EF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66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xmlns="" id="{0CA7BDA6-A222-495F-8F0A-156E73C0CB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533167E-0015-4811-AF8E-8EE6E3ACBD3B}" type="slidenum">
              <a:rPr lang="nl-NL" altLang="nl-NL" smtClean="0"/>
              <a:pPr>
                <a:spcBef>
                  <a:spcPct val="0"/>
                </a:spcBef>
              </a:pPr>
              <a:t>12</a:t>
            </a:fld>
            <a:endParaRPr lang="nl-NL" altLang="nl-NL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xmlns="" id="{196BD8E5-C0A2-412B-A85C-FE93E2B367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xmlns="" id="{3FAEFB8A-0F31-4FBB-9B3C-755938E68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41329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xmlns="" id="{608DC495-4F38-4538-9D31-9966903D0E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8C43CC-55AC-4210-A38E-685262A10A2E}" type="slidenum">
              <a:rPr lang="nl-NL" altLang="nl-NL" smtClean="0">
                <a:latin typeface="Times New Roman" panose="02020603050405020304" pitchFamily="18" charset="0"/>
              </a:rPr>
              <a:pPr/>
              <a:t>13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xmlns="" id="{F38C84E5-18BA-4363-B4E2-4704A0ACA2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xmlns="" id="{8471E273-7017-4DBE-8A78-BFB10E475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71455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xmlns="" id="{1DFF9EB7-7F28-4567-BE93-69C2113442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5F5239-40CC-4E2B-AF63-E705B23837C6}" type="slidenum">
              <a:rPr lang="nl-NL" altLang="nl-NL" smtClean="0">
                <a:latin typeface="Times New Roman" panose="02020603050405020304" pitchFamily="18" charset="0"/>
              </a:rPr>
              <a:pPr/>
              <a:t>14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xmlns="" id="{8853A2B2-1231-402D-8530-9BEBE8C058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xmlns="" id="{A6F0FE21-B27F-4729-A123-4E01A1957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94767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xmlns="" id="{770360DC-0916-4F5F-89F7-49EEFD80BC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736833-2BB9-4A41-905A-6B775CE67280}" type="slidenum">
              <a:rPr lang="nl-NL" altLang="nl-NL" smtClean="0">
                <a:latin typeface="Times New Roman" panose="02020603050405020304" pitchFamily="18" charset="0"/>
              </a:rPr>
              <a:pPr/>
              <a:t>15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xmlns="" id="{D5E9BE13-9D04-49D2-B895-D45579051E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xmlns="" id="{D9C1EF12-71F4-4B07-9CB2-5C4E89883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17300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EDC4E-8566-4AC8-8850-F54D653D6EF5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9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9A497B-FFBC-48ED-B462-A78DC20B0C90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9B39A-172F-4A61-B680-D159669A47E9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729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68379D-BFD8-4E6E-A65B-C4585790491B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A9BF58-6297-43F9-9DC4-92125DDF3F9B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52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3F1689-545E-4C5A-ADAA-3B2FA5CDD4CE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6D249-32AB-41D8-972F-CFC9E35E131F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7839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0832" y="1628800"/>
            <a:ext cx="6501408" cy="114300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30832" y="2996952"/>
            <a:ext cx="4413176" cy="305720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inhoud 2"/>
          <p:cNvSpPr>
            <a:spLocks noGrp="1"/>
          </p:cNvSpPr>
          <p:nvPr>
            <p:ph idx="13"/>
          </p:nvPr>
        </p:nvSpPr>
        <p:spPr>
          <a:xfrm>
            <a:off x="5076056" y="2996952"/>
            <a:ext cx="3909120" cy="305720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1C06C-BEB2-4682-8DFF-DC07933AC083}" type="datetime1">
              <a:rPr lang="nl-NL" smtClean="0"/>
              <a:t>19-01-2018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C078-42F5-4D51-B19B-4275CB0771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1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DC4E04-E148-4946-BFF1-5D104CB974E8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29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423A68-F36E-4F2C-AF97-7D5A5213AF93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8C1D3-7948-4739-844F-6E7FD021E32A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E13BA-7E40-499E-A1F7-B27C8FEC598C}" type="datetime1">
              <a:rPr lang="nl-NL" smtClean="0"/>
              <a:t>19-01-2018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D2685-CF90-49D5-87CF-0342407F79BC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60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4E4D6A-FB6B-4D81-A362-53D298D0686A}" type="datetime1">
              <a:rPr lang="nl-NL" smtClean="0"/>
              <a:t>19-01-2018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3E50F-BBB1-48E1-8E74-3E340E079C9B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61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67FD5D-630B-4094-99DB-BAC506E9A1BD}" type="datetime1">
              <a:rPr lang="nl-NL" smtClean="0"/>
              <a:t>19-01-2018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2F192-DC19-47DF-A3F9-AAF5CD883557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18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BCA237-C5D8-40FD-A83E-67DC5050B0A0}" type="datetime1">
              <a:rPr lang="nl-NL" smtClean="0"/>
              <a:t>19-01-2018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227DE-B52A-469C-B5D3-3ED64F26FC20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918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DA49C9-7ABB-4AEC-81FC-C17439F3209F}" type="datetime1">
              <a:rPr lang="nl-NL" smtClean="0"/>
              <a:t>19-01-2018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6B50-E331-475E-BAC7-7A4C6A62397C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80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D15FA8-43B6-45C0-96AB-C2DF5E817A47}" type="datetime1">
              <a:rPr lang="nl-NL" smtClean="0"/>
              <a:t>19-01-2018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AF49B-B2DA-4977-8F75-6A745EE6AD35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0B116FF-D7AE-47E6-8FDD-A401F33A3046}" type="datetime1">
              <a:rPr lang="nl-NL" smtClean="0"/>
              <a:t>19-01-2018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569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648"/>
            <a:ext cx="9143999" cy="3239790"/>
          </a:xfrm>
        </p:spPr>
        <p:txBody>
          <a:bodyPr>
            <a:normAutofit/>
          </a:bodyPr>
          <a:lstStyle/>
          <a:p>
            <a:r>
              <a:rPr lang="nl-NL" altLang="nl-NL" sz="6800" dirty="0"/>
              <a:t>Financiële sector stabiel?</a:t>
            </a:r>
            <a:br>
              <a:rPr lang="nl-NL" altLang="nl-NL" sz="6800" dirty="0"/>
            </a:br>
            <a:r>
              <a:rPr lang="nl-NL" altLang="nl-NL" sz="1000" dirty="0"/>
              <a:t/>
            </a:r>
            <a:br>
              <a:rPr lang="nl-NL" altLang="nl-NL" sz="1000" dirty="0"/>
            </a:br>
            <a:r>
              <a:rPr lang="nl-NL" altLang="nl-NL" sz="4800" dirty="0"/>
              <a:t>Op zoek naar een evenwicht tussen financiële sector en samenleving</a:t>
            </a:r>
            <a:endParaRPr lang="nl-NL" altLang="nl-NL" sz="4800" i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3786188"/>
            <a:ext cx="6924675" cy="261461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nl-NL" sz="3600" dirty="0"/>
              <a:t>Arnoud W. A. Boot</a:t>
            </a:r>
          </a:p>
          <a:p>
            <a:pPr>
              <a:spcBef>
                <a:spcPct val="0"/>
              </a:spcBef>
            </a:pPr>
            <a:r>
              <a:rPr lang="nl-NL" altLang="nl-NL" dirty="0"/>
              <a:t>Universiteit v</a:t>
            </a:r>
            <a:r>
              <a:rPr lang="en-US" altLang="nl-NL" dirty="0"/>
              <a:t>an Amsterdam</a:t>
            </a:r>
            <a:endParaRPr lang="nl-NL" altLang="nl-NL" dirty="0"/>
          </a:p>
          <a:p>
            <a:endParaRPr lang="en-US" altLang="nl-NL" sz="1600" dirty="0"/>
          </a:p>
          <a:p>
            <a:endParaRPr lang="en-US" altLang="nl-NL" sz="1600" i="1" dirty="0"/>
          </a:p>
          <a:p>
            <a:r>
              <a:rPr lang="nl-NL" altLang="nl-NL" sz="2000" i="1" dirty="0"/>
              <a:t>Amsterdam,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3453961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17F3260-8E9B-45E6-8C20-999666778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Meer concreet: staat financiële sector er beter voor (dan voor de crisis)?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433D84C-23F9-4744-85F4-FC3F5CB79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Ja, extreme </a:t>
            </a:r>
            <a:r>
              <a:rPr lang="nl-NL" dirty="0" err="1"/>
              <a:t>leverage</a:t>
            </a:r>
            <a:r>
              <a:rPr lang="nl-NL" dirty="0"/>
              <a:t> en onverantwoorde liquiditeitsrisico’s zijn verminderd</a:t>
            </a:r>
          </a:p>
          <a:p>
            <a:r>
              <a:rPr lang="nl-NL" dirty="0"/>
              <a:t>Maar alles is relatief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Fundamenteel probleem: prikkels (incentives) van zowel financiële markt als banken zelf zijn verstorend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FE951784-6BFC-4469-861E-847B6EFC6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056B1A19-2C0D-4839-B232-4D3142073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1684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81CA9854-1655-44C0-AD6C-86F2EB2BF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7773988" cy="6604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Leverage 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xmlns="" id="{665C2A1B-884C-4792-9D70-749E5A326D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196752"/>
            <a:ext cx="8785100" cy="5295866"/>
          </a:xfrm>
        </p:spPr>
        <p:txBody>
          <a:bodyPr>
            <a:normAutofit/>
          </a:bodyPr>
          <a:lstStyle/>
          <a:p>
            <a:r>
              <a:rPr lang="en-US" altLang="en-US" dirty="0"/>
              <a:t> A </a:t>
            </a:r>
            <a:r>
              <a:rPr lang="en-US" altLang="en-US" dirty="0">
                <a:cs typeface="Arial" panose="020B0604020202020204" pitchFamily="34" charset="0"/>
              </a:rPr>
              <a:t>house worth $400,000 with 10% down and a mortgage of $360,000: </a:t>
            </a:r>
          </a:p>
          <a:p>
            <a:pPr marL="857250" lvl="2" indent="0">
              <a:buFontTx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Equity = $400,000 - $360,000 = $40,000</a:t>
            </a:r>
          </a:p>
          <a:p>
            <a:pPr marL="857250" lvl="2" indent="0">
              <a:buFontTx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Leverage ratio = $360,000 / $40,000 = 9</a:t>
            </a:r>
            <a:br>
              <a:rPr lang="en-US" altLang="en-US" sz="2800" dirty="0">
                <a:cs typeface="Arial" panose="020B0604020202020204" pitchFamily="34" charset="0"/>
              </a:rPr>
            </a:br>
            <a:endParaRPr lang="en-US" altLang="en-US" sz="600" dirty="0">
              <a:cs typeface="Arial" panose="020B0604020202020204" pitchFamily="34" charset="0"/>
            </a:endParaRPr>
          </a:p>
          <a:p>
            <a:endParaRPr lang="en-US" altLang="en-US" sz="1600" dirty="0"/>
          </a:p>
          <a:p>
            <a:r>
              <a:rPr lang="en-US" altLang="en-US" dirty="0"/>
              <a:t>A </a:t>
            </a:r>
            <a:r>
              <a:rPr lang="en-US" altLang="en-US" dirty="0">
                <a:cs typeface="Arial" panose="020B0604020202020204" pitchFamily="34" charset="0"/>
              </a:rPr>
              <a:t>house worth $400,000 with 2% down and a mortgage of $392,000: </a:t>
            </a:r>
          </a:p>
          <a:p>
            <a:pPr marL="857250" lvl="2" indent="0">
              <a:buFontTx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Equity = $400,000 - $392,000 = $8,000</a:t>
            </a:r>
          </a:p>
          <a:p>
            <a:pPr marL="857250" lvl="2" indent="0">
              <a:buFontTx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Leverage ratio = $392,000 / $8,000 = 39 </a:t>
            </a:r>
          </a:p>
          <a:p>
            <a:endParaRPr lang="en-US" altLang="en-US" sz="3200" dirty="0">
              <a:cs typeface="Arial" panose="020B0604020202020204" pitchFamily="34" charset="0"/>
            </a:endParaRP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xmlns="" id="{B44B909B-1B4C-4521-B657-7A74FADF8EA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629400" y="63246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AAE92DC-AE76-4DC9-A7A0-6D578AADD18A}" type="slidenum">
              <a:rPr lang="en-US" altLang="en-US" sz="200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2000"/>
          </a:p>
        </p:txBody>
      </p:sp>
      <p:sp>
        <p:nvSpPr>
          <p:cNvPr id="11269" name="Tijdelijke aanduiding voor dianummer 4">
            <a:extLst>
              <a:ext uri="{FF2B5EF4-FFF2-40B4-BE49-F238E27FC236}">
                <a16:creationId xmlns:a16="http://schemas.microsoft.com/office/drawing/2014/main" xmlns="" id="{6FCC3BD6-C85D-4E58-8B92-9E3923FCF2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350693-6453-4C3E-BAFC-2E73EB7430A2}" type="slidenum">
              <a:rPr lang="nl-NL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nl-NL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xmlns="" id="{2BDB68EF-B2D2-40B9-BE9D-FB6E0303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3757652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xmlns="" id="{0FE54528-9A30-400C-B718-4CC08D4C0B5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A3842C7-8925-43F6-A4BC-FF9ACE6FF437}" type="slidenum">
              <a:rPr lang="en-US" altLang="nl-NL" sz="1400"/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en-US" altLang="nl-NL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604FCCF8-5A26-4FB5-B840-8E3E506407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19475" y="290514"/>
            <a:ext cx="8535988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Leverage and risk….</a:t>
            </a:r>
            <a:endParaRPr lang="en-US" altLang="nl-NL" dirty="0"/>
          </a:p>
        </p:txBody>
      </p:sp>
      <p:graphicFrame>
        <p:nvGraphicFramePr>
          <p:cNvPr id="10" name="Group 19">
            <a:extLst>
              <a:ext uri="{FF2B5EF4-FFF2-40B4-BE49-F238E27FC236}">
                <a16:creationId xmlns:a16="http://schemas.microsoft.com/office/drawing/2014/main" xmlns="" id="{6100C9CD-0AAD-49AD-936A-1D3B1DCE9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467293"/>
              </p:ext>
            </p:extLst>
          </p:nvPr>
        </p:nvGraphicFramePr>
        <p:xfrm>
          <a:off x="372656" y="1542564"/>
          <a:ext cx="8429625" cy="1859308"/>
        </p:xfrm>
        <a:graphic>
          <a:graphicData uri="http://schemas.openxmlformats.org/drawingml/2006/table">
            <a:tbl>
              <a:tblPr/>
              <a:tblGrid>
                <a:gridCol w="42148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14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97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Assets 	400,000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727" marB="4572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Equity</a:t>
                      </a: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8,000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Debt</a:t>
                      </a: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(</a:t>
                      </a:r>
                      <a:r>
                        <a:rPr kumimoji="0" lang="nl-NL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deposits;wholesale</a:t>
                      </a: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  	392,000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727" marB="4572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72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400,000</a:t>
                      </a:r>
                    </a:p>
                  </a:txBody>
                  <a:tcPr marT="45727" marB="4572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400,000</a:t>
                      </a:r>
                    </a:p>
                  </a:txBody>
                  <a:tcPr marT="45727" marB="4572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303" name="TextBox 10">
            <a:extLst>
              <a:ext uri="{FF2B5EF4-FFF2-40B4-BE49-F238E27FC236}">
                <a16:creationId xmlns:a16="http://schemas.microsoft.com/office/drawing/2014/main" xmlns="" id="{141962CA-9105-49FD-AE1B-3C3DEE813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868" y="1080602"/>
            <a:ext cx="2643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/>
              <a:t>Balance sheet</a:t>
            </a:r>
          </a:p>
        </p:txBody>
      </p:sp>
      <p:sp>
        <p:nvSpPr>
          <p:cNvPr id="12304" name="Slide Number Placeholder 12">
            <a:extLst>
              <a:ext uri="{FF2B5EF4-FFF2-40B4-BE49-F238E27FC236}">
                <a16:creationId xmlns:a16="http://schemas.microsoft.com/office/drawing/2014/main" xmlns="" id="{7365AD09-58D7-4ADC-8E44-3BDE3CD7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400">
              <a:latin typeface="Times New Roman" panose="02020603050405020304" pitchFamily="18" charset="0"/>
            </a:endParaRPr>
          </a:p>
        </p:txBody>
      </p:sp>
      <p:sp>
        <p:nvSpPr>
          <p:cNvPr id="12305" name="Tekstvak 1">
            <a:extLst>
              <a:ext uri="{FF2B5EF4-FFF2-40B4-BE49-F238E27FC236}">
                <a16:creationId xmlns:a16="http://schemas.microsoft.com/office/drawing/2014/main" xmlns="" id="{72E4E9FB-24C7-4472-8191-634B8F708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656" y="3717033"/>
            <a:ext cx="842962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Not too difficult to see that bank is fragile….</a:t>
            </a:r>
          </a:p>
          <a:p>
            <a:pPr lvl="1">
              <a:spcBef>
                <a:spcPct val="0"/>
              </a:spcBef>
            </a:pPr>
            <a:r>
              <a:rPr lang="en-US" altLang="en-US" dirty="0"/>
              <a:t>But situation is more problematic… systemic risk via short term funding, fire sales and interconnections</a:t>
            </a:r>
          </a:p>
          <a:p>
            <a:pPr lvl="1">
              <a:spcBef>
                <a:spcPct val="0"/>
              </a:spcBef>
            </a:pPr>
            <a:r>
              <a:rPr lang="en-US" altLang="en-US" dirty="0"/>
              <a:t>Financial market does not discipline much…. To the contrary…</a:t>
            </a:r>
          </a:p>
          <a:p>
            <a:pPr>
              <a:spcBef>
                <a:spcPct val="0"/>
              </a:spcBef>
            </a:pPr>
            <a:r>
              <a:rPr lang="en-US" altLang="en-US" dirty="0"/>
              <a:t>And balance sheet items are not what you think…</a:t>
            </a: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xmlns="" id="{3E690CE8-A805-4125-A542-77A1BD0B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3221454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>
            <a:extLst>
              <a:ext uri="{FF2B5EF4-FFF2-40B4-BE49-F238E27FC236}">
                <a16:creationId xmlns:a16="http://schemas.microsoft.com/office/drawing/2014/main" xmlns="" id="{D5508EE8-5DA2-476D-97E5-0267DF656D5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7107" name="Tijdelijke aanduiding voor dianummer 5">
            <a:extLst>
              <a:ext uri="{FF2B5EF4-FFF2-40B4-BE49-F238E27FC236}">
                <a16:creationId xmlns:a16="http://schemas.microsoft.com/office/drawing/2014/main" xmlns="" id="{47D8DE7B-D29E-4DD6-8144-67393154AE28}"/>
              </a:ext>
            </a:extLst>
          </p:cNvPr>
          <p:cNvSpPr txBox="1">
            <a:spLocks noGrp="1"/>
          </p:cNvSpPr>
          <p:nvPr/>
        </p:nvSpPr>
        <p:spPr bwMode="auto">
          <a:xfrm flipV="1">
            <a:off x="6572250" y="6199188"/>
            <a:ext cx="2114550" cy="4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7108" name="Rectangle 2">
            <a:extLst>
              <a:ext uri="{FF2B5EF4-FFF2-40B4-BE49-F238E27FC236}">
                <a16:creationId xmlns:a16="http://schemas.microsoft.com/office/drawing/2014/main" xmlns="" id="{F39E22B1-841C-4EAB-82D0-0CBF824D447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57187" y="332656"/>
            <a:ext cx="8643936" cy="839564"/>
          </a:xfrm>
        </p:spPr>
        <p:txBody>
          <a:bodyPr>
            <a:noAutofit/>
          </a:bodyPr>
          <a:lstStyle/>
          <a:p>
            <a:pPr algn="l" eaLnBrk="1" hangingPunct="1"/>
            <a:r>
              <a:rPr lang="nl-NL" altLang="nl-NL" sz="4000" dirty="0"/>
              <a:t>Are </a:t>
            </a:r>
            <a:r>
              <a:rPr lang="nl-NL" altLang="nl-NL" sz="4000" dirty="0" err="1"/>
              <a:t>banks</a:t>
            </a:r>
            <a:r>
              <a:rPr lang="nl-NL" altLang="nl-NL" sz="4000" dirty="0"/>
              <a:t> </a:t>
            </a:r>
            <a:r>
              <a:rPr lang="nl-NL" altLang="nl-NL" sz="4000" dirty="0" err="1"/>
              <a:t>reluctant</a:t>
            </a:r>
            <a:r>
              <a:rPr lang="nl-NL" altLang="nl-NL" sz="4000" dirty="0"/>
              <a:t> </a:t>
            </a:r>
            <a:r>
              <a:rPr lang="nl-NL" altLang="nl-NL" sz="4000" dirty="0" err="1"/>
              <a:t>to</a:t>
            </a:r>
            <a:r>
              <a:rPr lang="nl-NL" altLang="nl-NL" sz="4000" dirty="0"/>
              <a:t> </a:t>
            </a:r>
            <a:r>
              <a:rPr lang="nl-NL" altLang="nl-NL" sz="4000" dirty="0" err="1"/>
              <a:t>raise</a:t>
            </a:r>
            <a:r>
              <a:rPr lang="nl-NL" altLang="nl-NL" sz="4000" dirty="0"/>
              <a:t> new </a:t>
            </a:r>
            <a:r>
              <a:rPr lang="nl-NL" altLang="nl-NL" sz="4000" dirty="0" err="1"/>
              <a:t>capital</a:t>
            </a:r>
            <a:r>
              <a:rPr lang="nl-NL" altLang="nl-NL" sz="4000" dirty="0"/>
              <a:t>? </a:t>
            </a:r>
            <a:endParaRPr lang="en-US" altLang="nl-NL" sz="4000" b="1" dirty="0"/>
          </a:p>
        </p:txBody>
      </p:sp>
      <p:sp>
        <p:nvSpPr>
          <p:cNvPr id="47109" name="Rectangle 3">
            <a:extLst>
              <a:ext uri="{FF2B5EF4-FFF2-40B4-BE49-F238E27FC236}">
                <a16:creationId xmlns:a16="http://schemas.microsoft.com/office/drawing/2014/main" xmlns="" id="{25771481-6517-4815-A0BE-428EF28C5BA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7187" y="1458813"/>
            <a:ext cx="8643937" cy="475625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nl-NL" sz="3200" dirty="0"/>
              <a:t>What do we know from corporate finance when there is high leverage?</a:t>
            </a:r>
          </a:p>
          <a:p>
            <a:pPr eaLnBrk="1" hangingPunct="1">
              <a:buFontTx/>
              <a:buNone/>
            </a:pPr>
            <a:endParaRPr lang="en-US" altLang="nl-NL" sz="1400" dirty="0"/>
          </a:p>
          <a:p>
            <a:pPr eaLnBrk="1" hangingPunct="1">
              <a:buFontTx/>
              <a:buNone/>
            </a:pPr>
            <a:r>
              <a:rPr lang="en-US" altLang="nl-NL" sz="3200" dirty="0"/>
              <a:t>Reluctance to raise equity because of windfall gain to debt holders</a:t>
            </a:r>
          </a:p>
          <a:p>
            <a:pPr lvl="1" eaLnBrk="1" hangingPunct="1"/>
            <a:r>
              <a:rPr lang="en-US" altLang="nl-NL" dirty="0"/>
              <a:t>Negative spiral… Debt overhang induces even more leverage…</a:t>
            </a:r>
          </a:p>
          <a:p>
            <a:pPr marL="57150" indent="0">
              <a:buNone/>
            </a:pPr>
            <a:endParaRPr lang="en-US" altLang="nl-NL" dirty="0"/>
          </a:p>
          <a:p>
            <a:pPr marL="57150" indent="0">
              <a:buNone/>
            </a:pPr>
            <a:r>
              <a:rPr lang="en-US" altLang="nl-NL" dirty="0"/>
              <a:t>Key: </a:t>
            </a:r>
          </a:p>
          <a:p>
            <a:pPr marL="628650" indent="-571500">
              <a:buAutoNum type="romanLcPeriod"/>
            </a:pPr>
            <a:r>
              <a:rPr lang="en-US" altLang="nl-NL" dirty="0"/>
              <a:t>Understand incentives!</a:t>
            </a:r>
          </a:p>
          <a:p>
            <a:pPr marL="628650" indent="-571500">
              <a:buAutoNum type="romanLcPeriod"/>
            </a:pPr>
            <a:r>
              <a:rPr lang="en-US" altLang="nl-NL" dirty="0"/>
              <a:t>Choose right ‘model’: Dani </a:t>
            </a:r>
            <a:r>
              <a:rPr lang="en-US" altLang="nl-NL" dirty="0" err="1"/>
              <a:t>Rodrik</a:t>
            </a:r>
            <a:r>
              <a:rPr lang="en-US" altLang="nl-NL"/>
              <a:t>,             </a:t>
            </a:r>
            <a:r>
              <a:rPr lang="en-US" altLang="nl-NL" dirty="0"/>
              <a:t>Economics Rules, 2015</a:t>
            </a:r>
          </a:p>
          <a:p>
            <a:pPr eaLnBrk="1" hangingPunct="1">
              <a:buFontTx/>
              <a:buNone/>
            </a:pPr>
            <a:endParaRPr lang="nl-NL" altLang="nl-NL" sz="2400" dirty="0"/>
          </a:p>
        </p:txBody>
      </p:sp>
      <p:sp>
        <p:nvSpPr>
          <p:cNvPr id="47110" name="Footer Placeholder 6">
            <a:extLst>
              <a:ext uri="{FF2B5EF4-FFF2-40B4-BE49-F238E27FC236}">
                <a16:creationId xmlns:a16="http://schemas.microsoft.com/office/drawing/2014/main" xmlns="" id="{E4EBC88D-0B27-4821-99F1-8D65628E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1400">
                <a:latin typeface="Times New Roman" panose="02020603050405020304" pitchFamily="18" charset="0"/>
              </a:rPr>
              <a:t>Financiële sector stabiel?               Arnoud W.A. Boot, 19 januari 2018</a:t>
            </a:r>
          </a:p>
        </p:txBody>
      </p:sp>
      <p:sp>
        <p:nvSpPr>
          <p:cNvPr id="47111" name="Slide Number Placeholder 1">
            <a:extLst>
              <a:ext uri="{FF2B5EF4-FFF2-40B4-BE49-F238E27FC236}">
                <a16:creationId xmlns:a16="http://schemas.microsoft.com/office/drawing/2014/main" xmlns="" id="{461E1B56-C2A8-4CF2-9F65-5851773E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7505A9-1F68-4C17-B469-A087F5407DDA}" type="slidenum">
              <a:rPr lang="nl-NL" altLang="nl-NL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nl-NL" altLang="nl-NL" sz="1400">
              <a:latin typeface="Times New Roman" panose="02020603050405020304" pitchFamily="18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xmlns="" id="{F6847186-4C8D-44A1-BCF6-9668602240A9}"/>
              </a:ext>
            </a:extLst>
          </p:cNvPr>
          <p:cNvSpPr txBox="1"/>
          <p:nvPr/>
        </p:nvSpPr>
        <p:spPr>
          <a:xfrm>
            <a:off x="6732240" y="42210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xmlns="" id="{E6796106-9AB1-4331-99FF-F34264E7D9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695487"/>
            <a:ext cx="2355726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17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>
            <a:extLst>
              <a:ext uri="{FF2B5EF4-FFF2-40B4-BE49-F238E27FC236}">
                <a16:creationId xmlns:a16="http://schemas.microsoft.com/office/drawing/2014/main" xmlns="" id="{3A5D0925-5263-4A13-9FB5-309B179869C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3011" name="Tijdelijke aanduiding voor dianummer 5">
            <a:extLst>
              <a:ext uri="{FF2B5EF4-FFF2-40B4-BE49-F238E27FC236}">
                <a16:creationId xmlns:a16="http://schemas.microsoft.com/office/drawing/2014/main" xmlns="" id="{0DDEA9A1-3BD0-48A1-991D-6E18F1F8A2AD}"/>
              </a:ext>
            </a:extLst>
          </p:cNvPr>
          <p:cNvSpPr txBox="1">
            <a:spLocks noGrp="1"/>
          </p:cNvSpPr>
          <p:nvPr/>
        </p:nvSpPr>
        <p:spPr bwMode="auto">
          <a:xfrm flipV="1">
            <a:off x="6553200" y="6199188"/>
            <a:ext cx="2090738" cy="4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206EBF5E-90A6-455F-97B9-8474CEA759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214313"/>
            <a:ext cx="8393113" cy="785812"/>
          </a:xfrm>
        </p:spPr>
        <p:txBody>
          <a:bodyPr/>
          <a:lstStyle/>
          <a:p>
            <a:pPr algn="l" eaLnBrk="1" hangingPunct="1"/>
            <a:r>
              <a:rPr lang="nl-NL" altLang="nl-NL" sz="2800" b="1"/>
              <a:t>DEBT OVERHANG IN CASE OF BANKS</a:t>
            </a:r>
            <a:endParaRPr lang="en-US" altLang="nl-NL" sz="280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43850AFF-2851-4360-86B1-CB2E9520513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5715000"/>
            <a:ext cx="8715375" cy="5715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nl-NL" altLang="nl-NL" sz="2400"/>
              <a:t>What happens to the value of the existing shareholders claim once for 10 new equity is issued? </a:t>
            </a:r>
          </a:p>
        </p:txBody>
      </p:sp>
      <p:sp>
        <p:nvSpPr>
          <p:cNvPr id="43014" name="Rectangle 4">
            <a:extLst>
              <a:ext uri="{FF2B5EF4-FFF2-40B4-BE49-F238E27FC236}">
                <a16:creationId xmlns:a16="http://schemas.microsoft.com/office/drawing/2014/main" xmlns="" id="{9BB12DB8-FCCE-4B42-BEBB-840A291DF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914400"/>
            <a:ext cx="8643937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23875" algn="l"/>
                <a:tab pos="704850" algn="l"/>
                <a:tab pos="44323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23875" algn="l"/>
                <a:tab pos="704850" algn="l"/>
                <a:tab pos="44323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23875" algn="l"/>
                <a:tab pos="704850" algn="l"/>
                <a:tab pos="44323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activities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bank have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value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tomorrow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of 80 or 120 (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with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equal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probability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Forget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discounting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value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is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then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100.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Existing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debt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is 100,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guaranteed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by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government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. How does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balance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 sheet look?</a:t>
            </a:r>
          </a:p>
          <a:p>
            <a:pPr>
              <a:spcBef>
                <a:spcPct val="0"/>
              </a:spcBef>
              <a:buFontTx/>
              <a:buNone/>
            </a:pPr>
            <a:endParaRPr lang="nl-NL" altLang="nl-NL" sz="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Value of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guarantee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: 0,5 x [100 – 80] = 10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Value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equity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: 0,5 x [120 – 100] = 10, </a:t>
            </a:r>
            <a:r>
              <a:rPr lang="nl-NL" altLang="nl-NL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hence</a:t>
            </a:r>
            <a:r>
              <a:rPr lang="nl-NL" altLang="nl-NL" sz="2400" dirty="0"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nl-NL" altLang="nl-NL" sz="12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6883" name="Group 19">
            <a:extLst>
              <a:ext uri="{FF2B5EF4-FFF2-40B4-BE49-F238E27FC236}">
                <a16:creationId xmlns:a16="http://schemas.microsoft.com/office/drawing/2014/main" xmlns="" id="{E1F47BDE-291B-41BA-8D35-F92D5E9C31D2}"/>
              </a:ext>
            </a:extLst>
          </p:cNvPr>
          <p:cNvGraphicFramePr>
            <a:graphicFrameLocks noGrp="1"/>
          </p:cNvGraphicFramePr>
          <p:nvPr/>
        </p:nvGraphicFramePr>
        <p:xfrm>
          <a:off x="214313" y="3786188"/>
          <a:ext cx="8572500" cy="1859008"/>
        </p:xfrm>
        <a:graphic>
          <a:graphicData uri="http://schemas.openxmlformats.org/drawingml/2006/table">
            <a:tbl>
              <a:tblPr/>
              <a:tblGrid>
                <a:gridCol w="4286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86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323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Assets	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Guarantee	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652" marB="4565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Equity	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Debt	100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652" marB="4565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5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110</a:t>
                      </a:r>
                    </a:p>
                  </a:txBody>
                  <a:tcPr marT="45652" marB="4565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110</a:t>
                      </a:r>
                    </a:p>
                  </a:txBody>
                  <a:tcPr marT="45652" marB="45652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3026" name="Rectangle 33">
            <a:extLst>
              <a:ext uri="{FF2B5EF4-FFF2-40B4-BE49-F238E27FC236}">
                <a16:creationId xmlns:a16="http://schemas.microsoft.com/office/drawing/2014/main" xmlns="" id="{47EBF89D-3F8C-4946-89F0-9C47DFDD3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357563"/>
            <a:ext cx="19732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2200"/>
              <a:t>Balance sheet</a:t>
            </a:r>
          </a:p>
        </p:txBody>
      </p:sp>
      <p:sp>
        <p:nvSpPr>
          <p:cNvPr id="43027" name="Footer Placeholder 9">
            <a:extLst>
              <a:ext uri="{FF2B5EF4-FFF2-40B4-BE49-F238E27FC236}">
                <a16:creationId xmlns:a16="http://schemas.microsoft.com/office/drawing/2014/main" xmlns="" id="{78E07EFD-742B-4100-A66E-4993CD6B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1400">
                <a:latin typeface="Times New Roman" panose="02020603050405020304" pitchFamily="18" charset="0"/>
              </a:rPr>
              <a:t>Financiële sector stabiel?               Arnoud W.A. Boot, 19 januari 2018</a:t>
            </a:r>
          </a:p>
        </p:txBody>
      </p:sp>
      <p:sp>
        <p:nvSpPr>
          <p:cNvPr id="43028" name="Slide Number Placeholder 1">
            <a:extLst>
              <a:ext uri="{FF2B5EF4-FFF2-40B4-BE49-F238E27FC236}">
                <a16:creationId xmlns:a16="http://schemas.microsoft.com/office/drawing/2014/main" xmlns="" id="{D9D5694F-E40E-444F-8479-AA5AA2DC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FF6218-3429-4DC0-A1B2-C0DE3A245604}" type="slidenum">
              <a:rPr lang="nl-NL" altLang="nl-NL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nl-NL" altLang="nl-NL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548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>
            <a:extLst>
              <a:ext uri="{FF2B5EF4-FFF2-40B4-BE49-F238E27FC236}">
                <a16:creationId xmlns:a16="http://schemas.microsoft.com/office/drawing/2014/main" xmlns="" id="{E8AACEE4-E1E9-4106-8959-E9E2561AF7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090738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5059" name="Tijdelijke aanduiding voor dianummer 5">
            <a:extLst>
              <a:ext uri="{FF2B5EF4-FFF2-40B4-BE49-F238E27FC236}">
                <a16:creationId xmlns:a16="http://schemas.microsoft.com/office/drawing/2014/main" xmlns="" id="{20D5E0A9-BC19-4C77-8670-5E7E878C5F6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621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endParaRPr lang="nl-NL" altLang="nl-NL" sz="1400"/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xmlns="" id="{0452CB07-CC7E-4B78-9708-AF014FCA1F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214313"/>
            <a:ext cx="8393113" cy="785812"/>
          </a:xfrm>
        </p:spPr>
        <p:txBody>
          <a:bodyPr/>
          <a:lstStyle/>
          <a:p>
            <a:pPr algn="l" eaLnBrk="1" hangingPunct="1"/>
            <a:r>
              <a:rPr lang="nl-NL" altLang="nl-NL" sz="2800" b="1"/>
              <a:t>DEBT OVERHANG  (cont’d)</a:t>
            </a:r>
            <a:endParaRPr lang="en-US" altLang="nl-NL" sz="2800"/>
          </a:p>
        </p:txBody>
      </p:sp>
      <p:sp>
        <p:nvSpPr>
          <p:cNvPr id="45061" name="Rectangle 3">
            <a:extLst>
              <a:ext uri="{FF2B5EF4-FFF2-40B4-BE49-F238E27FC236}">
                <a16:creationId xmlns:a16="http://schemas.microsoft.com/office/drawing/2014/main" xmlns="" id="{60FE3813-6FCB-456C-80C8-139EED12C46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5715000"/>
            <a:ext cx="8572500" cy="5000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nl-NL" altLang="nl-NL" sz="2400"/>
              <a:t>What does this mean for the existing shareholders??? [share price falls by 50% ....]</a:t>
            </a:r>
          </a:p>
        </p:txBody>
      </p:sp>
      <p:sp>
        <p:nvSpPr>
          <p:cNvPr id="45062" name="Rectangle 4">
            <a:extLst>
              <a:ext uri="{FF2B5EF4-FFF2-40B4-BE49-F238E27FC236}">
                <a16:creationId xmlns:a16="http://schemas.microsoft.com/office/drawing/2014/main" xmlns="" id="{F22CEF2B-8B3A-491C-B623-6D803E25F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912813"/>
            <a:ext cx="8643937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523875" algn="l"/>
                <a:tab pos="704850" algn="l"/>
                <a:tab pos="44323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23875" algn="l"/>
                <a:tab pos="704850" algn="l"/>
                <a:tab pos="44323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23875" algn="l"/>
                <a:tab pos="704850" algn="l"/>
                <a:tab pos="44323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23875" algn="l"/>
                <a:tab pos="704850" algn="l"/>
                <a:tab pos="44323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2400">
                <a:ea typeface="Times New Roman" panose="02020603050405020304" pitchFamily="18" charset="0"/>
                <a:cs typeface="Arial" panose="020B0604020202020204" pitchFamily="34" charset="0"/>
              </a:rPr>
              <a:t>Assume, the new shares will be issued at the correct price. The cash receipts (10 euro) will be invested in fully safe AAA bonds. Note: the bank is now valued ‘tomorrow’ at 90 or 130!!!</a:t>
            </a:r>
          </a:p>
          <a:p>
            <a:pPr>
              <a:spcBef>
                <a:spcPct val="0"/>
              </a:spcBef>
              <a:buFontTx/>
              <a:buNone/>
            </a:pPr>
            <a:endParaRPr lang="nl-NL" altLang="nl-NL" sz="80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>
                <a:ea typeface="Times New Roman" panose="02020603050405020304" pitchFamily="18" charset="0"/>
                <a:cs typeface="Arial" panose="020B0604020202020204" pitchFamily="34" charset="0"/>
              </a:rPr>
              <a:t>Value of the guarantee: 0,5 x [100 – 90] = 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>
                <a:ea typeface="Times New Roman" panose="02020603050405020304" pitchFamily="18" charset="0"/>
                <a:cs typeface="Arial" panose="020B0604020202020204" pitchFamily="34" charset="0"/>
              </a:rPr>
              <a:t>Value of equity : 0,5 x [130 – 100] = 15, hence:</a:t>
            </a:r>
            <a:endParaRPr lang="nl-NL" altLang="nl-NL" sz="12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7907" name="Group 19">
            <a:extLst>
              <a:ext uri="{FF2B5EF4-FFF2-40B4-BE49-F238E27FC236}">
                <a16:creationId xmlns:a16="http://schemas.microsoft.com/office/drawing/2014/main" xmlns="" id="{3C122D2F-5F48-466F-ACC6-974CBEA3BF4B}"/>
              </a:ext>
            </a:extLst>
          </p:cNvPr>
          <p:cNvGraphicFramePr>
            <a:graphicFrameLocks noGrp="1"/>
          </p:cNvGraphicFramePr>
          <p:nvPr/>
        </p:nvGraphicFramePr>
        <p:xfrm>
          <a:off x="214313" y="3571875"/>
          <a:ext cx="8572500" cy="1859012"/>
        </p:xfrm>
        <a:graphic>
          <a:graphicData uri="http://schemas.openxmlformats.org/drawingml/2006/table">
            <a:tbl>
              <a:tblPr/>
              <a:tblGrid>
                <a:gridCol w="4286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86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323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Assets	110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Guarantee	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653" marB="4565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Equity	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Debt	100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	</a:t>
                      </a:r>
                    </a:p>
                  </a:txBody>
                  <a:tcPr marT="45653" marB="4565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57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115</a:t>
                      </a:r>
                    </a:p>
                  </a:txBody>
                  <a:tcPr marT="45653" marB="4565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79900" algn="r"/>
                        </a:tabLst>
                      </a:pPr>
                      <a:r>
                        <a:rPr kumimoji="0" lang="nl-NL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115</a:t>
                      </a:r>
                    </a:p>
                  </a:txBody>
                  <a:tcPr marT="45653" marB="45653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5074" name="Rectangle 33">
            <a:extLst>
              <a:ext uri="{FF2B5EF4-FFF2-40B4-BE49-F238E27FC236}">
                <a16:creationId xmlns:a16="http://schemas.microsoft.com/office/drawing/2014/main" xmlns="" id="{20867714-6456-466A-BF53-FC211F364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141663"/>
            <a:ext cx="19732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2200"/>
              <a:t>Balance sheet</a:t>
            </a:r>
          </a:p>
        </p:txBody>
      </p:sp>
      <p:sp>
        <p:nvSpPr>
          <p:cNvPr id="45075" name="Footer Placeholder 9">
            <a:extLst>
              <a:ext uri="{FF2B5EF4-FFF2-40B4-BE49-F238E27FC236}">
                <a16:creationId xmlns:a16="http://schemas.microsoft.com/office/drawing/2014/main" xmlns="" id="{BE1D2168-105E-4F08-9022-78BDAB671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1400">
                <a:latin typeface="Times New Roman" panose="02020603050405020304" pitchFamily="18" charset="0"/>
              </a:rPr>
              <a:t>Financiële sector stabiel?               Arnoud W.A. Boot, 19 januari 2018</a:t>
            </a:r>
          </a:p>
        </p:txBody>
      </p:sp>
      <p:sp>
        <p:nvSpPr>
          <p:cNvPr id="45076" name="Slide Number Placeholder 1">
            <a:extLst>
              <a:ext uri="{FF2B5EF4-FFF2-40B4-BE49-F238E27FC236}">
                <a16:creationId xmlns:a16="http://schemas.microsoft.com/office/drawing/2014/main" xmlns="" id="{D8A079B9-35C5-4003-9692-67320A853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AD76E3-7E42-4C49-9048-93713D174390}" type="slidenum">
              <a:rPr lang="nl-NL" altLang="nl-NL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nl-NL" altLang="nl-NL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04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Financiële sector beleid niet ‘af’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nl-NL" dirty="0"/>
              <a:t>Maatregelen/beleid richting financiële sector kunnen sterker inspelen op robuustheid </a:t>
            </a:r>
          </a:p>
          <a:p>
            <a:pPr lvl="1"/>
            <a:r>
              <a:rPr lang="nl-NL" dirty="0"/>
              <a:t>Sturen op details werkt niet in sterk beweeglijke omgeving</a:t>
            </a:r>
          </a:p>
          <a:p>
            <a:pPr lvl="0"/>
            <a:endParaRPr lang="nl-NL" sz="900" dirty="0"/>
          </a:p>
          <a:p>
            <a:pPr lvl="0"/>
            <a:r>
              <a:rPr lang="nl-NL" dirty="0"/>
              <a:t>Maar sector moet ook kunnen inspelen op nieuwe concurrenten (</a:t>
            </a:r>
            <a:r>
              <a:rPr lang="nl-NL" dirty="0" err="1"/>
              <a:t>fintech</a:t>
            </a:r>
            <a:r>
              <a:rPr lang="nl-NL" dirty="0"/>
              <a:t> etc.)</a:t>
            </a:r>
          </a:p>
          <a:p>
            <a:pPr marL="0" lvl="0" indent="0">
              <a:buNone/>
            </a:pPr>
            <a:endParaRPr lang="nl-NL" sz="1000" dirty="0"/>
          </a:p>
          <a:p>
            <a:pPr marL="0" lvl="0" indent="0">
              <a:buNone/>
            </a:pP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Betere afweging nodig, waar dichttimmeren (‘het reservaat’), en waar meer ruimte laten…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572137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Paradox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Problemen zijn begonnen toen we de financiële sector een ‘sector’ zijn gaan noemen, … is toen ‘zichzelf’ gaan optimaliseren…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….en nu gebruiken we de terminologie ‘financiële sector’ om te doen alsof het iets aparts is: onze ‘gemeenschappelijke vijand’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038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720E918C-A597-41BB-8B5D-8B2D7C9AC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062913" cy="8397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Challenging time to be a </a:t>
            </a:r>
            <a:br>
              <a:rPr lang="en-US" altLang="en-US"/>
            </a:br>
            <a:r>
              <a:rPr lang="en-US" altLang="en-US"/>
              <a:t>(former) banker…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xmlns="" id="{2CCEB5B2-400F-41AC-9305-82A302425C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5124" name="Picture 3">
            <a:extLst>
              <a:ext uri="{FF2B5EF4-FFF2-40B4-BE49-F238E27FC236}">
                <a16:creationId xmlns:a16="http://schemas.microsoft.com/office/drawing/2014/main" xmlns="" id="{78FC21CC-4086-4E13-982C-852B856E6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76350"/>
            <a:ext cx="76390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Slide Number Placeholder 4">
            <a:extLst>
              <a:ext uri="{FF2B5EF4-FFF2-40B4-BE49-F238E27FC236}">
                <a16:creationId xmlns:a16="http://schemas.microsoft.com/office/drawing/2014/main" xmlns="" id="{06D14B9A-E5B4-41CF-9E65-5B9570ED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76A41B-814F-4EB0-8A07-C3987A785277}" type="slidenum">
              <a:rPr lang="nl-NL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nl-NL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xmlns="" id="{C225F613-D7D8-4CA1-9098-9EE7C761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158970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306388"/>
            <a:ext cx="7773988" cy="1141412"/>
          </a:xfrm>
        </p:spPr>
        <p:txBody>
          <a:bodyPr/>
          <a:lstStyle/>
          <a:p>
            <a:pPr eaLnBrk="1" hangingPunct="1"/>
            <a:r>
              <a:rPr lang="en-US" altLang="nl-NL"/>
              <a:t>Agenda</a:t>
            </a:r>
            <a:endParaRPr lang="nl-NL" altLang="nl-NL"/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95536" y="2132856"/>
            <a:ext cx="8519864" cy="201622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dirty="0"/>
              <a:t>Ander perspectief op financiële sector nodig</a:t>
            </a:r>
          </a:p>
          <a:p>
            <a:pPr eaLnBrk="1" hangingPunct="1">
              <a:lnSpc>
                <a:spcPct val="90000"/>
              </a:lnSpc>
            </a:pPr>
            <a:endParaRPr lang="nl-NL" altLang="nl-NL" sz="900" dirty="0"/>
          </a:p>
          <a:p>
            <a:pPr eaLnBrk="1" hangingPunct="1">
              <a:lnSpc>
                <a:spcPct val="90000"/>
              </a:lnSpc>
            </a:pPr>
            <a:endParaRPr lang="nl-NL" altLang="nl-NL" sz="900" dirty="0"/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Beoordeling toestand van de financiële sector</a:t>
            </a:r>
          </a:p>
        </p:txBody>
      </p:sp>
      <p:sp>
        <p:nvSpPr>
          <p:cNvPr id="6148" name="Tijdelijke aanduiding voor voettekst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nl-NL" sz="1400">
                <a:latin typeface="Times New Roman" panose="02020603050405020304" pitchFamily="18" charset="0"/>
              </a:rPr>
              <a:t>Financiële sector stabiel?               Arnoud W.A. Boot, 19 januari 2018</a:t>
            </a:r>
            <a:endParaRPr lang="en-US" altLang="nl-NL" sz="1400">
              <a:latin typeface="Times New Roman" panose="02020603050405020304" pitchFamily="18" charset="0"/>
            </a:endParaRPr>
          </a:p>
        </p:txBody>
      </p:sp>
      <p:sp>
        <p:nvSpPr>
          <p:cNvPr id="61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3358C9-C2C1-476D-8FF6-6C9032797D66}" type="slidenum">
              <a:rPr lang="nl-NL" altLang="nl-NL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nl-NL" altLang="nl-NL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127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6FBF28D6-92A7-4B79-AAF1-B07CC0FA3B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nl-NL" altLang="nl-NL"/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xmlns="" id="{60CF2502-F970-4A78-9DBF-D0E55C51A0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xmlns="" id="{EC2CB918-2E4F-4ED7-BD33-57B711B69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733425"/>
            <a:ext cx="9577388" cy="438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65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C193692-3643-4925-A799-93006CF7D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3096344" cy="2722314"/>
          </a:xfrm>
        </p:spPr>
        <p:txBody>
          <a:bodyPr>
            <a:normAutofit/>
          </a:bodyPr>
          <a:lstStyle/>
          <a:p>
            <a:r>
              <a:rPr lang="nl-NL" dirty="0"/>
              <a:t>Ander perspectief?</a:t>
            </a:r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xmlns="" id="{7441A216-8F1C-461A-94E4-B93E722502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6841"/>
            <a:ext cx="4376323" cy="6564485"/>
          </a:xfr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423CD0CC-3DFC-4208-86EB-93CBA7970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84C142D4-2C21-4058-A4E0-E1904E36E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34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Kanteling van perspectief nodig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Financiële sector is geen economisch eiland, maar integraal onderdeel van de samenleving (en economie)</a:t>
            </a:r>
          </a:p>
          <a:p>
            <a:pPr lvl="0"/>
            <a:r>
              <a:rPr lang="nl-NL" dirty="0"/>
              <a:t>En dat betekent dat voor een beter evenwicht tussen financiële sfeer en samenleving, aangrijpingspunten in financiële sector </a:t>
            </a:r>
            <a:r>
              <a:rPr lang="nl-NL" b="1" i="1" dirty="0"/>
              <a:t>en</a:t>
            </a:r>
            <a:r>
              <a:rPr lang="nl-NL" dirty="0"/>
              <a:t> samenleving moeten worden gezocht</a:t>
            </a:r>
          </a:p>
          <a:p>
            <a:pPr lvl="0"/>
            <a:r>
              <a:rPr lang="nl-NL" dirty="0"/>
              <a:t>Laatste krijgt onvoldoende aandacht 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1548876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07288" cy="1156990"/>
          </a:xfrm>
        </p:spPr>
        <p:txBody>
          <a:bodyPr>
            <a:noAutofit/>
          </a:bodyPr>
          <a:lstStyle/>
          <a:p>
            <a:r>
              <a:rPr lang="nl-NL" dirty="0"/>
              <a:t>Sober perspectief voor samenleving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Belangrijke conclusies uit WRR studie: </a:t>
            </a:r>
          </a:p>
          <a:p>
            <a:pPr marL="0" lvl="0" indent="0">
              <a:buNone/>
            </a:pPr>
            <a:endParaRPr lang="nl-NL" sz="1000" dirty="0"/>
          </a:p>
          <a:p>
            <a:pPr marL="0" lvl="0" indent="0">
              <a:buNone/>
            </a:pPr>
            <a:endParaRPr lang="nl-NL" sz="1600" dirty="0"/>
          </a:p>
          <a:p>
            <a:r>
              <a:rPr lang="nl-NL" dirty="0"/>
              <a:t>Samenleving heeft in veel opzichten de ‘</a:t>
            </a:r>
            <a:r>
              <a:rPr lang="nl-NL" dirty="0" err="1"/>
              <a:t>flood</a:t>
            </a:r>
            <a:r>
              <a:rPr lang="nl-NL" dirty="0"/>
              <a:t> gates’ opengezet voor de ontsporingen in de financiële sector </a:t>
            </a:r>
          </a:p>
          <a:p>
            <a:r>
              <a:rPr lang="nl-NL" dirty="0"/>
              <a:t>En samenleving is te afhankelijk geworden van de financiële dynamiek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</p:spTree>
    <p:extLst>
      <p:ext uri="{BB962C8B-B14F-4D97-AF65-F5344CB8AC3E}">
        <p14:creationId xmlns:p14="http://schemas.microsoft.com/office/powerpoint/2010/main" val="271056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623" y="1234537"/>
            <a:ext cx="10780616" cy="56192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332656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dirty="0"/>
              <a:t>Financiële sector speelt belangrijke rol in de economie</a:t>
            </a:r>
          </a:p>
        </p:txBody>
      </p:sp>
    </p:spTree>
    <p:extLst>
      <p:ext uri="{BB962C8B-B14F-4D97-AF65-F5344CB8AC3E}">
        <p14:creationId xmlns:p14="http://schemas.microsoft.com/office/powerpoint/2010/main" val="342307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txBody>
          <a:bodyPr/>
          <a:lstStyle/>
          <a:p>
            <a:r>
              <a:rPr lang="nl-NL" dirty="0"/>
              <a:t>Onderken grote onzekerheden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71338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nl-NL" dirty="0"/>
              <a:t>Onzekerheden in financiële en monetaire wereld</a:t>
            </a:r>
          </a:p>
          <a:p>
            <a:pPr lvl="1"/>
            <a:r>
              <a:rPr lang="nl-NL" dirty="0"/>
              <a:t>Zowel over de toekomst van banken en verzekeraars – </a:t>
            </a:r>
            <a:r>
              <a:rPr lang="nl-NL" dirty="0">
                <a:sym typeface="Wingdings" panose="05000000000000000000" pitchFamily="2" charset="2"/>
              </a:rPr>
              <a:t>wat is hun business model </a:t>
            </a:r>
            <a:r>
              <a:rPr lang="nl-NL" dirty="0" err="1">
                <a:sym typeface="Wingdings" panose="05000000000000000000" pitchFamily="2" charset="2"/>
              </a:rPr>
              <a:t>going</a:t>
            </a:r>
            <a:r>
              <a:rPr lang="nl-NL" dirty="0">
                <a:sym typeface="Wingdings" panose="05000000000000000000" pitchFamily="2" charset="2"/>
              </a:rPr>
              <a:t> forward?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… als over het financieel </a:t>
            </a:r>
            <a:r>
              <a:rPr lang="nl-NL" dirty="0"/>
              <a:t>monetair systeem</a:t>
            </a:r>
          </a:p>
          <a:p>
            <a:pPr lvl="1"/>
            <a:r>
              <a:rPr lang="nl-NL" dirty="0"/>
              <a:t>Vertrouwenscrisis vis-a-vis samenleving…</a:t>
            </a:r>
          </a:p>
          <a:p>
            <a:pPr lvl="1"/>
            <a:endParaRPr lang="nl-NL" sz="900" dirty="0"/>
          </a:p>
          <a:p>
            <a:r>
              <a:rPr lang="nl-NL" dirty="0">
                <a:sym typeface="Wingdings" panose="05000000000000000000" pitchFamily="2" charset="2"/>
              </a:rPr>
              <a:t>Beleid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Versterk samenleving en maak het minder afhankelijk van </a:t>
            </a:r>
            <a:r>
              <a:rPr lang="nl-NL" dirty="0"/>
              <a:t>(blijvende) financiële onevenwichtigheden</a:t>
            </a:r>
          </a:p>
          <a:p>
            <a:pPr lvl="1"/>
            <a:r>
              <a:rPr lang="nl-NL" dirty="0"/>
              <a:t>En doordenk ook beleid richting financiële sector: hoe om te gaan met de onzekerheden?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ABC63-365A-4826-A894-3A6DB1932AE9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Financiële sector stabiel?               Arnoud W.A. Boot, 19 januari 2018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C187600F-90F8-47B9-B00F-36C2BD309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951" y="2473911"/>
            <a:ext cx="1881545" cy="160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590486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</TotalTime>
  <Words>902</Words>
  <Application>Microsoft Office PowerPoint</Application>
  <PresentationFormat>On-screen Show (4:3)</PresentationFormat>
  <Paragraphs>150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Kantoorthema</vt:lpstr>
      <vt:lpstr>Financiële sector stabiel?  Op zoek naar een evenwicht tussen financiële sector en samenleving</vt:lpstr>
      <vt:lpstr>Challenging time to be a  (former) banker…</vt:lpstr>
      <vt:lpstr>Agenda</vt:lpstr>
      <vt:lpstr>PowerPoint Presentation</vt:lpstr>
      <vt:lpstr>Ander perspectief?</vt:lpstr>
      <vt:lpstr>Kanteling van perspectief nodig </vt:lpstr>
      <vt:lpstr>Sober perspectief voor samenleving</vt:lpstr>
      <vt:lpstr>PowerPoint Presentation</vt:lpstr>
      <vt:lpstr>Onderken grote onzekerheden</vt:lpstr>
      <vt:lpstr>Meer concreet: staat financiële sector er beter voor (dan voor de crisis)? </vt:lpstr>
      <vt:lpstr>Leverage </vt:lpstr>
      <vt:lpstr>Leverage and risk….</vt:lpstr>
      <vt:lpstr>Are banks reluctant to raise new capital? </vt:lpstr>
      <vt:lpstr>DEBT OVERHANG IN CASE OF BANKS</vt:lpstr>
      <vt:lpstr>DEBT OVERHANG  (cont’d)</vt:lpstr>
      <vt:lpstr>Financiële sector beleid niet ‘af’</vt:lpstr>
      <vt:lpstr>Paradox </vt:lpstr>
    </vt:vector>
  </TitlesOfParts>
  <Company>Ministerie van Algemene Zaken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Titelblad</dc:title>
  <dc:creator>Idenburg, mw. dr. ir. A.M.</dc:creator>
  <cp:lastModifiedBy>Daalen, L. van (Loek) (COM_COM)</cp:lastModifiedBy>
  <cp:revision>138</cp:revision>
  <dcterms:created xsi:type="dcterms:W3CDTF">2016-03-23T09:29:34Z</dcterms:created>
  <dcterms:modified xsi:type="dcterms:W3CDTF">2018-01-19T10:01:45Z</dcterms:modified>
</cp:coreProperties>
</file>