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8"/>
  </p:notesMasterIdLst>
  <p:sldIdLst>
    <p:sldId id="259" r:id="rId3"/>
    <p:sldId id="302" r:id="rId4"/>
    <p:sldId id="303" r:id="rId5"/>
    <p:sldId id="304" r:id="rId6"/>
    <p:sldId id="305" r:id="rId7"/>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54737E8-47E2-4550-A7CE-C940B29160E4}" type="datetimeFigureOut">
              <a:rPr lang="nl-NL" smtClean="0"/>
              <a:t>18-01-2018</a:t>
            </a:fld>
            <a:endParaRPr lang="nl-NL"/>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1E200E4-74AD-4CAD-9482-D8D0CD54E245}" type="slidenum">
              <a:rPr lang="nl-NL" smtClean="0"/>
              <a:t>‹#›</a:t>
            </a:fld>
            <a:endParaRPr lang="nl-NL"/>
          </a:p>
        </p:txBody>
      </p:sp>
    </p:spTree>
    <p:extLst>
      <p:ext uri="{BB962C8B-B14F-4D97-AF65-F5344CB8AC3E}">
        <p14:creationId xmlns:p14="http://schemas.microsoft.com/office/powerpoint/2010/main" val="412437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D1E200E4-74AD-4CAD-9482-D8D0CD54E245}" type="slidenum">
              <a:rPr lang="nl-NL" smtClean="0"/>
              <a:t>1</a:t>
            </a:fld>
            <a:endParaRPr lang="nl-NL"/>
          </a:p>
        </p:txBody>
      </p:sp>
    </p:spTree>
    <p:extLst>
      <p:ext uri="{BB962C8B-B14F-4D97-AF65-F5344CB8AC3E}">
        <p14:creationId xmlns:p14="http://schemas.microsoft.com/office/powerpoint/2010/main" val="83830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pPr>
            <a:r>
              <a:rPr lang="nl-NL" sz="1200" dirty="0" err="1" smtClean="0">
                <a:solidFill>
                  <a:srgbClr val="000000"/>
                </a:solidFill>
              </a:rPr>
              <a:t>Consumption</a:t>
            </a:r>
            <a:r>
              <a:rPr lang="nl-NL" sz="1200" baseline="0" dirty="0" smtClean="0">
                <a:solidFill>
                  <a:srgbClr val="000000"/>
                </a:solidFill>
              </a:rPr>
              <a:t> in </a:t>
            </a:r>
            <a:r>
              <a:rPr lang="nl-NL" sz="1200" dirty="0" smtClean="0">
                <a:solidFill>
                  <a:srgbClr val="000000"/>
                </a:solidFill>
              </a:rPr>
              <a:t>short-run </a:t>
            </a:r>
            <a:r>
              <a:rPr lang="nl-NL" sz="1200" dirty="0" err="1" smtClean="0">
                <a:solidFill>
                  <a:srgbClr val="000000"/>
                </a:solidFill>
              </a:rPr>
              <a:t>driven</a:t>
            </a:r>
            <a:r>
              <a:rPr lang="nl-NL" sz="1200" dirty="0" smtClean="0">
                <a:solidFill>
                  <a:srgbClr val="000000"/>
                </a:solidFill>
              </a:rPr>
              <a:t> </a:t>
            </a:r>
            <a:r>
              <a:rPr lang="nl-NL" sz="1200" dirty="0" err="1" smtClean="0">
                <a:solidFill>
                  <a:srgbClr val="000000"/>
                </a:solidFill>
              </a:rPr>
              <a:t>by</a:t>
            </a:r>
            <a:r>
              <a:rPr lang="nl-NL" sz="1200" dirty="0" smtClean="0">
                <a:solidFill>
                  <a:srgbClr val="000000"/>
                </a:solidFill>
              </a:rPr>
              <a:t> </a:t>
            </a:r>
            <a:r>
              <a:rPr lang="nl-NL" sz="1200" dirty="0" err="1" smtClean="0">
                <a:solidFill>
                  <a:srgbClr val="000000"/>
                </a:solidFill>
              </a:rPr>
              <a:t>cycle</a:t>
            </a:r>
            <a:r>
              <a:rPr lang="nl-NL" sz="1200" dirty="0" smtClean="0">
                <a:solidFill>
                  <a:srgbClr val="000000"/>
                </a:solidFill>
              </a:rPr>
              <a:t>, house </a:t>
            </a:r>
            <a:r>
              <a:rPr lang="nl-NL" sz="1200" dirty="0" err="1" smtClean="0">
                <a:solidFill>
                  <a:srgbClr val="000000"/>
                </a:solidFill>
              </a:rPr>
              <a:t>price</a:t>
            </a:r>
            <a:r>
              <a:rPr lang="nl-NL" sz="1200" dirty="0" smtClean="0">
                <a:solidFill>
                  <a:srgbClr val="000000"/>
                </a:solidFill>
              </a:rPr>
              <a:t>, asset </a:t>
            </a:r>
            <a:r>
              <a:rPr lang="nl-NL" sz="1200" dirty="0" err="1" smtClean="0">
                <a:solidFill>
                  <a:srgbClr val="000000"/>
                </a:solidFill>
              </a:rPr>
              <a:t>prices</a:t>
            </a:r>
            <a:endParaRPr lang="nl-NL" sz="1200" dirty="0" smtClean="0">
              <a:solidFill>
                <a:srgbClr val="000000"/>
              </a:solidFill>
            </a:endParaRPr>
          </a:p>
          <a:p>
            <a:pPr fontAlgn="base">
              <a:spcBef>
                <a:spcPct val="0"/>
              </a:spcBef>
              <a:spcAft>
                <a:spcPct val="0"/>
              </a:spcAft>
            </a:pPr>
            <a:endParaRPr lang="nl-NL" sz="1200" dirty="0" smtClean="0">
              <a:solidFill>
                <a:srgbClr val="000000"/>
              </a:solidFill>
            </a:endParaRPr>
          </a:p>
          <a:p>
            <a:endParaRPr lang="nl-NL" dirty="0"/>
          </a:p>
        </p:txBody>
      </p:sp>
      <p:sp>
        <p:nvSpPr>
          <p:cNvPr id="4" name="Slide Number Placeholder 3"/>
          <p:cNvSpPr>
            <a:spLocks noGrp="1"/>
          </p:cNvSpPr>
          <p:nvPr>
            <p:ph type="sldNum" sz="quarter" idx="10"/>
          </p:nvPr>
        </p:nvSpPr>
        <p:spPr/>
        <p:txBody>
          <a:bodyPr/>
          <a:lstStyle/>
          <a:p>
            <a:fld id="{28ABFC52-B62A-4A15-9D6C-647EB04B171E}" type="slidenum">
              <a:rPr lang="en-IE" smtClean="0"/>
              <a:pPr/>
              <a:t>3</a:t>
            </a:fld>
            <a:endParaRPr lang="en-IE"/>
          </a:p>
        </p:txBody>
      </p:sp>
    </p:spTree>
    <p:extLst>
      <p:ext uri="{BB962C8B-B14F-4D97-AF65-F5344CB8AC3E}">
        <p14:creationId xmlns:p14="http://schemas.microsoft.com/office/powerpoint/2010/main" val="122116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
            <a:ext cx="12192000" cy="6855684"/>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1745" y="4765513"/>
            <a:ext cx="3253204" cy="1041912"/>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a:xfrm>
            <a:off x="422440" y="2202313"/>
            <a:ext cx="8673613"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solidFill>
                <a:prstClr val="white"/>
              </a:solidFill>
            </a:endParaRPr>
          </a:p>
        </p:txBody>
      </p:sp>
      <p:sp>
        <p:nvSpPr>
          <p:cNvPr id="2" name="Title 1"/>
          <p:cNvSpPr>
            <a:spLocks noGrp="1"/>
          </p:cNvSpPr>
          <p:nvPr>
            <p:ph type="ctrTitle"/>
          </p:nvPr>
        </p:nvSpPr>
        <p:spPr>
          <a:xfrm>
            <a:off x="422443" y="2830848"/>
            <a:ext cx="8673611" cy="610184"/>
          </a:xfrm>
          <a:noFill/>
        </p:spPr>
        <p:txBody>
          <a:bodyPr lIns="201600" tIns="0" rIns="201600" bIns="0" anchor="t" anchorCtr="0">
            <a:normAutofit/>
          </a:bodyPr>
          <a:lstStyle>
            <a:lvl1pPr algn="l">
              <a:lnSpc>
                <a:spcPts val="5000"/>
              </a:lnSpc>
              <a:defRPr sz="500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2442" y="3441627"/>
            <a:ext cx="8673612" cy="665152"/>
          </a:xfrm>
        </p:spPr>
        <p:txBody>
          <a:bodyPr lIns="201600" tIns="0" rIns="201600" bIns="0">
            <a:normAutofit/>
          </a:bodyPr>
          <a:lstStyle>
            <a:lvl1pPr marL="0" indent="0" algn="l">
              <a:lnSpc>
                <a:spcPts val="5000"/>
              </a:lnSpc>
              <a:buNone/>
              <a:defRPr sz="3333" b="0">
                <a:solidFill>
                  <a:srgbClr val="EAE7F4"/>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423333" y="4038345"/>
            <a:ext cx="8672720" cy="609600"/>
          </a:xfrm>
        </p:spPr>
        <p:txBody>
          <a:bodyPr lIns="201600" tIns="0" rIns="201600" bIns="0"/>
          <a:lstStyle>
            <a:lvl1pPr marL="0" indent="0">
              <a:lnSpc>
                <a:spcPts val="5000"/>
              </a:lnSpc>
              <a:buNone/>
              <a:defRPr sz="3333" b="0" baseline="0">
                <a:solidFill>
                  <a:srgbClr val="9888C0"/>
                </a:solidFill>
              </a:defRPr>
            </a:lvl1pPr>
          </a:lstStyle>
          <a:p>
            <a:pPr lvl="0"/>
            <a:r>
              <a:rPr lang="nl-NL" dirty="0" smtClean="0"/>
              <a:t>Klik om de auteur en datum in te typen.</a:t>
            </a:r>
          </a:p>
        </p:txBody>
      </p:sp>
    </p:spTree>
    <p:extLst>
      <p:ext uri="{BB962C8B-B14F-4D97-AF65-F5344CB8AC3E}">
        <p14:creationId xmlns:p14="http://schemas.microsoft.com/office/powerpoint/2010/main" val="27124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F81E0FB-83C7-45C2-ADF6-A2D4D654B7CB}" type="slidenum">
              <a:rPr lang="en-IE" smtClean="0"/>
              <a:pPr/>
              <a:t>‹#›</a:t>
            </a:fld>
            <a:endParaRPr lang="en-IE"/>
          </a:p>
        </p:txBody>
      </p:sp>
    </p:spTree>
    <p:extLst>
      <p:ext uri="{BB962C8B-B14F-4D97-AF65-F5344CB8AC3E}">
        <p14:creationId xmlns:p14="http://schemas.microsoft.com/office/powerpoint/2010/main" val="336120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14"/>
          <p:cNvSpPr>
            <a:spLocks noGrp="1" noChangeArrowheads="1"/>
          </p:cNvSpPr>
          <p:nvPr>
            <p:ph type="ctrTitle"/>
          </p:nvPr>
        </p:nvSpPr>
        <p:spPr>
          <a:xfrm>
            <a:off x="607485" y="5195888"/>
            <a:ext cx="5295900" cy="419100"/>
          </a:xfrm>
          <a:ln w="12700" algn="ctr"/>
        </p:spPr>
        <p:txBody>
          <a:bodyPr lIns="0" tIns="0" rIns="42569" bIns="0" anchor="t"/>
          <a:lstStyle>
            <a:lvl1pPr marL="42863">
              <a:defRPr sz="2900" smtClean="0">
                <a:solidFill>
                  <a:schemeClr val="bg1"/>
                </a:solidFill>
                <a:ea typeface="ＭＳ Ｐゴシック" charset="-128"/>
                <a:cs typeface="Arial" charset="0"/>
              </a:defRPr>
            </a:lvl1pPr>
          </a:lstStyle>
          <a:p>
            <a:r>
              <a:rPr lang="en-US" smtClean="0"/>
              <a:t>Click to edit Master title style</a:t>
            </a:r>
            <a:endParaRPr lang="nl-NL" smtClean="0"/>
          </a:p>
        </p:txBody>
      </p:sp>
      <p:sp>
        <p:nvSpPr>
          <p:cNvPr id="21507" name="Rectangle 15"/>
          <p:cNvSpPr>
            <a:spLocks noGrp="1" noChangeArrowheads="1"/>
          </p:cNvSpPr>
          <p:nvPr>
            <p:ph type="subTitle" idx="1"/>
          </p:nvPr>
        </p:nvSpPr>
        <p:spPr>
          <a:xfrm>
            <a:off x="607485" y="5607050"/>
            <a:ext cx="5295900" cy="401638"/>
          </a:xfrm>
          <a:ln w="12700" algn="ctr"/>
        </p:spPr>
        <p:txBody>
          <a:bodyPr lIns="0" tIns="0" rIns="42569" bIns="0"/>
          <a:lstStyle>
            <a:lvl1pPr marL="42863" indent="0">
              <a:spcBef>
                <a:spcPct val="0"/>
              </a:spcBef>
              <a:buClrTx/>
              <a:buFontTx/>
              <a:buNone/>
              <a:defRPr sz="2400" smtClean="0">
                <a:solidFill>
                  <a:schemeClr val="bg1"/>
                </a:solidFill>
                <a:ea typeface="ＭＳ Ｐゴシック" charset="-128"/>
                <a:cs typeface="Arial" charset="0"/>
              </a:defRPr>
            </a:lvl1pPr>
          </a:lstStyle>
          <a:p>
            <a:r>
              <a:rPr lang="en-US" smtClean="0"/>
              <a:t>Click to edit Master subtitle style</a:t>
            </a:r>
            <a:endParaRPr lang="nl-NL" smtClean="0"/>
          </a:p>
        </p:txBody>
      </p:sp>
    </p:spTree>
    <p:extLst>
      <p:ext uri="{BB962C8B-B14F-4D97-AF65-F5344CB8AC3E}">
        <p14:creationId xmlns:p14="http://schemas.microsoft.com/office/powerpoint/2010/main" val="307641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a:buFont typeface="Wingdings" charset="2"/>
              <a:buChar char="§"/>
              <a:defRPr sz="2800"/>
            </a:lvl1pPr>
            <a:lvl2pPr>
              <a:buFont typeface="Wingdings" charset="2"/>
              <a:buChar char="§"/>
              <a:defRPr sz="2800"/>
            </a:lvl2pPr>
            <a:lvl3pPr>
              <a:buFont typeface="Wingdings" charset="2"/>
              <a:buChar char="§"/>
              <a:defRPr sz="2800"/>
            </a:lvl3pPr>
            <a:lvl4pPr>
              <a:buFont typeface="Wingdings" charset="2"/>
              <a:buChar char="§"/>
              <a:defRPr sz="2800"/>
            </a:lvl4pPr>
            <a:lvl5pPr>
              <a:buFont typeface="Wingdings" charset="2"/>
              <a:buChar cha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36178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8001014" y="1000109"/>
            <a:ext cx="3928533" cy="1285875"/>
          </a:xfrm>
          <a:prstGeom prst="rect">
            <a:avLst/>
          </a:prstGeom>
          <a:noFill/>
          <a:ln w="12700">
            <a:noFill/>
            <a:miter lim="800000"/>
            <a:headEnd/>
            <a:tailEnd/>
          </a:ln>
        </p:spPr>
        <p:txBody>
          <a:bodyPr lIns="0" tIns="0" rIns="42569" bIns="0"/>
          <a:lstStyle/>
          <a:p>
            <a:pPr marL="265113" indent="-233363" defTabSz="673100" eaLnBrk="0" fontAlgn="base" hangingPunct="0">
              <a:spcBef>
                <a:spcPts val="475"/>
              </a:spcBef>
              <a:spcAft>
                <a:spcPct val="0"/>
              </a:spcAft>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ea typeface="ＭＳ Ｐゴシック" charset="-128"/>
                <a:cs typeface="Arial" charset="0"/>
                <a:sym typeface="Arial" charset="0"/>
              </a:rPr>
              <a:t>The Netherlands, Rotterdam</a:t>
            </a:r>
            <a:endParaRPr lang="en-US" sz="1400" dirty="0">
              <a:solidFill>
                <a:srgbClr val="031E51"/>
              </a:solidFill>
              <a:ea typeface="ＭＳ Ｐゴシック" charset="-128"/>
              <a:sym typeface="Arial" charset="0"/>
            </a:endParaRPr>
          </a:p>
          <a:p>
            <a:pPr marL="265113" indent="-233363" defTabSz="673100" eaLnBrk="0" fontAlgn="base" hangingPunct="0">
              <a:spcBef>
                <a:spcPts val="15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cs typeface="Arial" charset="0"/>
                <a:sym typeface="Arial" charset="0"/>
              </a:rPr>
              <a:t>Boompjes 40, 3011 XB  </a:t>
            </a:r>
            <a:r>
              <a:rPr lang="en-US" sz="1000" dirty="0">
                <a:solidFill>
                  <a:srgbClr val="002154"/>
                </a:solidFill>
                <a:ea typeface="ＭＳ Ｐゴシック" charset="-128"/>
                <a:cs typeface="Arial" charset="0"/>
                <a:sym typeface="Arial" charset="0"/>
              </a:rPr>
              <a:t>Rotterdam</a:t>
            </a:r>
          </a:p>
          <a:p>
            <a:pPr marL="265113" indent="-233363" defTabSz="673100" eaLnBrk="0" fontAlgn="base" hangingPunct="0">
              <a:spcBef>
                <a:spcPts val="15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cs typeface="Arial" charset="0"/>
                <a:sym typeface="Arial" charset="0"/>
              </a:rPr>
              <a:t>P.O. Box 4074</a:t>
            </a:r>
            <a:r>
              <a:rPr lang="en-US" sz="1000" dirty="0">
                <a:solidFill>
                  <a:srgbClr val="002154"/>
                </a:solidFill>
                <a:ea typeface="ＭＳ Ｐゴシック" charset="-128"/>
                <a:cs typeface="Arial" charset="0"/>
                <a:sym typeface="Arial" charset="0"/>
              </a:rPr>
              <a:t>, 3006 AB  Rotterdam</a:t>
            </a:r>
          </a:p>
          <a:p>
            <a:pPr marL="265113" indent="-233363" defTabSz="673100" eaLnBrk="0" fontAlgn="base" hangingPunct="0">
              <a:spcBef>
                <a:spcPts val="15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cs typeface="Arial" charset="0"/>
                <a:sym typeface="Arial" charset="0"/>
              </a:rPr>
              <a:t>Tel:      +</a:t>
            </a:r>
            <a:r>
              <a:rPr lang="en-US" sz="1000" dirty="0">
                <a:solidFill>
                  <a:srgbClr val="002154"/>
                </a:solidFill>
                <a:ea typeface="ＭＳ Ｐゴシック" charset="-128"/>
                <a:cs typeface="Arial" charset="0"/>
                <a:sym typeface="Arial" charset="0"/>
              </a:rPr>
              <a:t>31 (0)10 </a:t>
            </a:r>
            <a:r>
              <a:rPr lang="en-US" sz="1000" dirty="0" smtClean="0">
                <a:solidFill>
                  <a:srgbClr val="002154"/>
                </a:solidFill>
                <a:ea typeface="ＭＳ Ｐゴシック" charset="-128"/>
                <a:cs typeface="Arial" charset="0"/>
                <a:sym typeface="Arial" charset="0"/>
              </a:rPr>
              <a:t>700 50 00</a:t>
            </a:r>
            <a:endParaRPr lang="en-US" sz="1000" dirty="0">
              <a:solidFill>
                <a:srgbClr val="002154"/>
              </a:solidFill>
              <a:ea typeface="ＭＳ Ｐゴシック" charset="-128"/>
              <a:cs typeface="Arial" charset="0"/>
              <a:sym typeface="Arial" charset="0"/>
            </a:endParaRPr>
          </a:p>
          <a:p>
            <a:pPr marL="265113" indent="-233363" defTabSz="673100" eaLnBrk="0" fontAlgn="base" hangingPunct="0">
              <a:spcBef>
                <a:spcPts val="15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ea typeface="ＭＳ Ｐゴシック" charset="-128"/>
                <a:cs typeface="Arial" charset="0"/>
                <a:sym typeface="Arial" charset="0"/>
              </a:rPr>
              <a:t>Fax: </a:t>
            </a:r>
            <a:r>
              <a:rPr lang="en-US" sz="1000" dirty="0" smtClean="0">
                <a:solidFill>
                  <a:srgbClr val="002154"/>
                </a:solidFill>
                <a:ea typeface="ＭＳ Ｐゴシック" charset="-128"/>
                <a:cs typeface="Arial" charset="0"/>
                <a:sym typeface="Arial" charset="0"/>
              </a:rPr>
              <a:t>    +</a:t>
            </a:r>
            <a:r>
              <a:rPr lang="en-US" sz="1000" dirty="0">
                <a:solidFill>
                  <a:srgbClr val="002154"/>
                </a:solidFill>
                <a:ea typeface="ＭＳ Ｐゴシック" charset="-128"/>
                <a:cs typeface="Arial" charset="0"/>
                <a:sym typeface="Arial" charset="0"/>
              </a:rPr>
              <a:t>31 (0)10 </a:t>
            </a:r>
            <a:r>
              <a:rPr lang="en-US" sz="1000" dirty="0" smtClean="0">
                <a:solidFill>
                  <a:srgbClr val="002154"/>
                </a:solidFill>
                <a:ea typeface="ＭＳ Ｐゴシック" charset="-128"/>
                <a:cs typeface="Arial" charset="0"/>
                <a:sym typeface="Arial" charset="0"/>
              </a:rPr>
              <a:t>700 50 01</a:t>
            </a:r>
            <a:endParaRPr lang="en-US" sz="1000" dirty="0">
              <a:solidFill>
                <a:srgbClr val="002154"/>
              </a:solidFill>
              <a:ea typeface="ＭＳ Ｐゴシック" charset="-128"/>
              <a:cs typeface="Arial" charset="0"/>
              <a:sym typeface="Arial" charset="0"/>
            </a:endParaRPr>
          </a:p>
          <a:p>
            <a:pPr marL="265113" indent="-233363" defTabSz="673100" eaLnBrk="0" fontAlgn="base" hangingPunct="0">
              <a:spcBef>
                <a:spcPts val="15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ea typeface="ＭＳ Ｐゴシック" charset="-128"/>
                <a:cs typeface="Arial" charset="0"/>
                <a:sym typeface="Arial" charset="0"/>
              </a:rPr>
              <a:t>E-mail: info@ortec-finance.com</a:t>
            </a:r>
          </a:p>
          <a:p>
            <a:pPr marL="265113" indent="-233363" defTabSz="673100" eaLnBrk="0" fontAlgn="base" hangingPunct="0">
              <a:spcBef>
                <a:spcPts val="15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ea typeface="ＭＳ Ｐゴシック" charset="-128"/>
                <a:cs typeface="Arial" charset="0"/>
                <a:sym typeface="Arial" charset="0"/>
              </a:rPr>
              <a:t>Web: </a:t>
            </a:r>
            <a:r>
              <a:rPr lang="en-US" sz="1000" dirty="0" smtClean="0">
                <a:solidFill>
                  <a:srgbClr val="002154"/>
                </a:solidFill>
                <a:ea typeface="ＭＳ Ｐゴシック" charset="-128"/>
                <a:cs typeface="Arial" charset="0"/>
                <a:sym typeface="Arial" charset="0"/>
              </a:rPr>
              <a:t>   www.ortec-finance.com</a:t>
            </a:r>
            <a:endParaRPr lang="en-US" sz="1000" dirty="0">
              <a:solidFill>
                <a:srgbClr val="002154"/>
              </a:solidFill>
              <a:ea typeface="ＭＳ Ｐゴシック" charset="-128"/>
              <a:cs typeface="Arial" charset="0"/>
              <a:sym typeface="Arial" charset="0"/>
            </a:endParaRPr>
          </a:p>
        </p:txBody>
      </p:sp>
      <p:sp>
        <p:nvSpPr>
          <p:cNvPr id="3" name="Rectangle 2"/>
          <p:cNvSpPr>
            <a:spLocks/>
          </p:cNvSpPr>
          <p:nvPr/>
        </p:nvSpPr>
        <p:spPr bwMode="auto">
          <a:xfrm>
            <a:off x="8001014" y="3429001"/>
            <a:ext cx="3928533" cy="1071563"/>
          </a:xfrm>
          <a:prstGeom prst="rect">
            <a:avLst/>
          </a:prstGeom>
          <a:noFill/>
          <a:ln w="12700">
            <a:noFill/>
            <a:miter lim="800000"/>
            <a:headEnd/>
            <a:tailEnd/>
          </a:ln>
        </p:spPr>
        <p:txBody>
          <a:bodyPr lIns="0" tIns="0" rIns="42569" bIns="0"/>
          <a:lstStyle/>
          <a:p>
            <a:pPr marL="265113" indent="-233363" defTabSz="673100" eaLnBrk="0" fontAlgn="base" hangingPunct="0">
              <a:spcBef>
                <a:spcPts val="475"/>
              </a:spcBef>
              <a:spcAft>
                <a:spcPct val="0"/>
              </a:spcAft>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ea typeface="ＭＳ Ｐゴシック" charset="-128"/>
                <a:cs typeface="Arial" charset="0"/>
                <a:sym typeface="Arial" charset="0"/>
              </a:rPr>
              <a:t>United Kingdom, London</a:t>
            </a:r>
            <a:endParaRPr lang="en-US" sz="1400" dirty="0">
              <a:solidFill>
                <a:srgbClr val="031E51"/>
              </a:solidFill>
              <a:ea typeface="ＭＳ Ｐゴシック" charset="-128"/>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ea typeface="ＭＳ Ｐゴシック" charset="-128"/>
                <a:sym typeface="Arial" charset="0"/>
              </a:rPr>
              <a:t>23 Austin Friars, London EC2N 2QP</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sym typeface="Arial" charset="0"/>
              </a:rPr>
              <a:t>Tel:      +</a:t>
            </a:r>
            <a:r>
              <a:rPr lang="en-US" sz="1000" dirty="0">
                <a:solidFill>
                  <a:srgbClr val="002154"/>
                </a:solidFill>
                <a:ea typeface="ＭＳ Ｐゴシック" charset="-128"/>
                <a:sym typeface="Arial" charset="0"/>
              </a:rPr>
              <a:t>44 (0)20 3178 39 </a:t>
            </a:r>
            <a:r>
              <a:rPr lang="en-US" sz="1000" dirty="0" smtClean="0">
                <a:solidFill>
                  <a:srgbClr val="002154"/>
                </a:solidFill>
                <a:ea typeface="ＭＳ Ｐゴシック" charset="-128"/>
                <a:sym typeface="Arial" charset="0"/>
              </a:rPr>
              <a:t>13</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sym typeface="Arial" charset="0"/>
              </a:rPr>
              <a:t>Fax:     +44 (0)20 3178 61 64 </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cs typeface="ＭＳ Ｐゴシック"/>
                <a:sym typeface="Arial" charset="0"/>
              </a:rPr>
              <a:t>E-mail: info@ortec-finance.com</a:t>
            </a:r>
            <a:endParaRPr lang="en-US" sz="1000" dirty="0" smtClean="0">
              <a:solidFill>
                <a:srgbClr val="002154"/>
              </a:solidFill>
              <a:ea typeface="ＭＳ Ｐゴシック" charset="-128"/>
              <a:cs typeface="Arial" charset="0"/>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sym typeface="Arial" charset="0"/>
              </a:rPr>
              <a:t>Web</a:t>
            </a:r>
            <a:r>
              <a:rPr lang="en-US" sz="1000" dirty="0">
                <a:solidFill>
                  <a:srgbClr val="002154"/>
                </a:solidFill>
                <a:ea typeface="ＭＳ Ｐゴシック" charset="-128"/>
                <a:sym typeface="Arial" charset="0"/>
              </a:rPr>
              <a:t>: </a:t>
            </a:r>
            <a:r>
              <a:rPr lang="en-US" sz="1000" dirty="0" smtClean="0">
                <a:solidFill>
                  <a:srgbClr val="002154"/>
                </a:solidFill>
                <a:ea typeface="ＭＳ Ｐゴシック" charset="-128"/>
                <a:sym typeface="Arial" charset="0"/>
              </a:rPr>
              <a:t>   www.ortec-finance.co.uk</a:t>
            </a:r>
          </a:p>
        </p:txBody>
      </p:sp>
      <p:sp>
        <p:nvSpPr>
          <p:cNvPr id="4" name="Rectangle 3"/>
          <p:cNvSpPr>
            <a:spLocks/>
          </p:cNvSpPr>
          <p:nvPr/>
        </p:nvSpPr>
        <p:spPr bwMode="auto">
          <a:xfrm>
            <a:off x="8001014" y="2357430"/>
            <a:ext cx="3928533" cy="1000126"/>
          </a:xfrm>
          <a:prstGeom prst="rect">
            <a:avLst/>
          </a:prstGeom>
          <a:noFill/>
          <a:ln w="12700">
            <a:noFill/>
            <a:miter lim="800000"/>
            <a:headEnd/>
            <a:tailEnd/>
          </a:ln>
        </p:spPr>
        <p:txBody>
          <a:bodyPr lIns="0" tIns="0" rIns="42569" bIns="0"/>
          <a:lstStyle/>
          <a:p>
            <a:pPr marL="265113" indent="-233363" defTabSz="673100" eaLnBrk="0" fontAlgn="base" hangingPunct="0">
              <a:spcBef>
                <a:spcPts val="475"/>
              </a:spcBef>
              <a:spcAft>
                <a:spcPct val="0"/>
              </a:spcAft>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ea typeface="ＭＳ Ｐゴシック" charset="-128"/>
                <a:cs typeface="Arial" charset="0"/>
                <a:sym typeface="Arial" charset="0"/>
              </a:rPr>
              <a:t>The Netherlands, Amsterdam</a:t>
            </a:r>
            <a:endParaRPr lang="en-US" sz="1400" dirty="0">
              <a:solidFill>
                <a:srgbClr val="031E51"/>
              </a:solidFill>
              <a:ea typeface="ＭＳ Ｐゴシック" charset="-128"/>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nl-NL" sz="1000" dirty="0">
                <a:solidFill>
                  <a:srgbClr val="002154"/>
                </a:solidFill>
                <a:ea typeface="ＭＳ Ｐゴシック" charset="-128"/>
                <a:sym typeface="Arial" charset="0"/>
              </a:rPr>
              <a:t>Barajasweg 10, 1043 CP Amsterdam</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sym typeface="Arial" charset="0"/>
              </a:rPr>
              <a:t>Tel:      +</a:t>
            </a:r>
            <a:r>
              <a:rPr lang="en-US" sz="1000" dirty="0">
                <a:solidFill>
                  <a:srgbClr val="002154"/>
                </a:solidFill>
                <a:ea typeface="ＭＳ Ｐゴシック" charset="-128"/>
                <a:sym typeface="Arial" charset="0"/>
              </a:rPr>
              <a:t>31 (0)20 </a:t>
            </a:r>
            <a:r>
              <a:rPr lang="en-US" sz="1000" dirty="0" smtClean="0">
                <a:solidFill>
                  <a:srgbClr val="002154"/>
                </a:solidFill>
                <a:ea typeface="ＭＳ Ｐゴシック" charset="-128"/>
                <a:sym typeface="Arial" charset="0"/>
              </a:rPr>
              <a:t>700 97 00</a:t>
            </a:r>
            <a:endParaRPr lang="en-US" sz="1000" dirty="0">
              <a:solidFill>
                <a:srgbClr val="002154"/>
              </a:solidFill>
              <a:ea typeface="ＭＳ Ｐゴシック" charset="-128"/>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ea typeface="ＭＳ Ｐゴシック" charset="-128"/>
                <a:sym typeface="Arial" charset="0"/>
              </a:rPr>
              <a:t>Fax:  </a:t>
            </a:r>
            <a:r>
              <a:rPr lang="en-US" sz="1000" dirty="0" smtClean="0">
                <a:solidFill>
                  <a:srgbClr val="002154"/>
                </a:solidFill>
                <a:ea typeface="ＭＳ Ｐゴシック" charset="-128"/>
                <a:sym typeface="Arial" charset="0"/>
              </a:rPr>
              <a:t>   +</a:t>
            </a:r>
            <a:r>
              <a:rPr lang="en-US" sz="1000" dirty="0">
                <a:solidFill>
                  <a:srgbClr val="002154"/>
                </a:solidFill>
                <a:ea typeface="ＭＳ Ｐゴシック" charset="-128"/>
                <a:sym typeface="Arial" charset="0"/>
              </a:rPr>
              <a:t>31 (0)20 </a:t>
            </a:r>
            <a:r>
              <a:rPr lang="en-US" sz="1000" dirty="0" smtClean="0">
                <a:solidFill>
                  <a:srgbClr val="002154"/>
                </a:solidFill>
                <a:ea typeface="ＭＳ Ｐゴシック" charset="-128"/>
                <a:sym typeface="Arial" charset="0"/>
              </a:rPr>
              <a:t>700 97 01</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smtClean="0">
                <a:solidFill>
                  <a:srgbClr val="002154"/>
                </a:solidFill>
                <a:ea typeface="ＭＳ Ｐゴシック" charset="-128"/>
                <a:sym typeface="Arial" charset="0"/>
              </a:rPr>
              <a:t>E-mail: info@ortec-finance.com</a:t>
            </a:r>
            <a:endParaRPr lang="en-US" sz="1000" dirty="0">
              <a:solidFill>
                <a:srgbClr val="002154"/>
              </a:solidFill>
              <a:ea typeface="ＭＳ Ｐゴシック" charset="-128"/>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ea typeface="ＭＳ Ｐゴシック" charset="-128"/>
                <a:sym typeface="Arial" charset="0"/>
              </a:rPr>
              <a:t>Web: </a:t>
            </a:r>
            <a:r>
              <a:rPr lang="en-US" sz="1000" dirty="0" smtClean="0">
                <a:solidFill>
                  <a:srgbClr val="002154"/>
                </a:solidFill>
                <a:ea typeface="ＭＳ Ｐゴシック" charset="-128"/>
                <a:sym typeface="Arial" charset="0"/>
              </a:rPr>
              <a:t>   www.ortec-finance.com</a:t>
            </a:r>
            <a:endParaRPr lang="en-US" sz="1000" dirty="0">
              <a:solidFill>
                <a:srgbClr val="002154"/>
              </a:solidFill>
              <a:ea typeface="ＭＳ Ｐゴシック" charset="-128"/>
              <a:sym typeface="Arial" charset="0"/>
            </a:endParaRPr>
          </a:p>
        </p:txBody>
      </p:sp>
      <p:sp>
        <p:nvSpPr>
          <p:cNvPr id="6" name="Rectangle 1"/>
          <p:cNvSpPr>
            <a:spLocks/>
          </p:cNvSpPr>
          <p:nvPr userDrawn="1"/>
        </p:nvSpPr>
        <p:spPr bwMode="auto">
          <a:xfrm>
            <a:off x="8001014" y="4500570"/>
            <a:ext cx="3928533" cy="1071570"/>
          </a:xfrm>
          <a:prstGeom prst="rect">
            <a:avLst/>
          </a:prstGeom>
          <a:noFill/>
          <a:ln w="12700">
            <a:noFill/>
            <a:miter lim="800000"/>
            <a:headEnd/>
            <a:tailEnd/>
          </a:ln>
        </p:spPr>
        <p:txBody>
          <a:bodyPr lIns="0" tIns="0" rIns="42569" bIns="0"/>
          <a:lstStyle/>
          <a:p>
            <a:pPr marL="265113" indent="-233363" defTabSz="673100" eaLnBrk="0" fontAlgn="base" hangingPunct="0">
              <a:spcBef>
                <a:spcPts val="475"/>
              </a:spcBef>
              <a:spcAft>
                <a:spcPct val="0"/>
              </a:spcAft>
              <a:buClr>
                <a:srgbClr val="E96B10"/>
              </a:buClr>
              <a:buSzPct val="50000"/>
              <a:buFont typeface="Wingdings"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pPr>
            <a:r>
              <a:rPr lang="en-US" sz="1400" b="1" dirty="0">
                <a:solidFill>
                  <a:srgbClr val="031E51"/>
                </a:solidFill>
                <a:ea typeface="ＭＳ Ｐゴシック"/>
                <a:sym typeface="Arial" charset="0"/>
              </a:rPr>
              <a:t>Switzerland, Pfäffikon</a:t>
            </a:r>
            <a:endParaRPr lang="en-US" sz="1400" dirty="0">
              <a:solidFill>
                <a:srgbClr val="031E51"/>
              </a:solidFill>
              <a:ea typeface="ＭＳ Ｐゴシック"/>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pPr>
            <a:r>
              <a:rPr lang="en-US" sz="1000" dirty="0" smtClean="0">
                <a:solidFill>
                  <a:srgbClr val="002154"/>
                </a:solidFill>
                <a:ea typeface="ＭＳ Ｐゴシック"/>
                <a:sym typeface="Arial" charset="0"/>
              </a:rPr>
              <a:t>Poststrasse 4, </a:t>
            </a:r>
            <a:r>
              <a:rPr lang="en-US" sz="1000" dirty="0">
                <a:solidFill>
                  <a:srgbClr val="002154"/>
                </a:solidFill>
                <a:ea typeface="ＭＳ Ｐゴシック"/>
                <a:sym typeface="Arial" charset="0"/>
              </a:rPr>
              <a:t>8808 Pfäffikon SZ</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pPr>
            <a:r>
              <a:rPr lang="en-US" sz="1000" dirty="0" smtClean="0">
                <a:solidFill>
                  <a:srgbClr val="002154"/>
                </a:solidFill>
                <a:ea typeface="ＭＳ Ｐゴシック"/>
                <a:sym typeface="Arial" charset="0"/>
              </a:rPr>
              <a:t>Tel:      +</a:t>
            </a:r>
            <a:r>
              <a:rPr lang="en-US" sz="1000" dirty="0">
                <a:solidFill>
                  <a:srgbClr val="002154"/>
                </a:solidFill>
                <a:ea typeface="ＭＳ Ｐゴシック"/>
                <a:sym typeface="Arial" charset="0"/>
              </a:rPr>
              <a:t>41 (0)55 410 38 38</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pPr>
            <a:r>
              <a:rPr lang="en-US" sz="1000" dirty="0">
                <a:solidFill>
                  <a:srgbClr val="002154"/>
                </a:solidFill>
                <a:ea typeface="ＭＳ Ｐゴシック"/>
                <a:sym typeface="Arial" charset="0"/>
              </a:rPr>
              <a:t>Fax: </a:t>
            </a:r>
            <a:r>
              <a:rPr lang="en-US" sz="1000" dirty="0" smtClean="0">
                <a:solidFill>
                  <a:srgbClr val="002154"/>
                </a:solidFill>
                <a:ea typeface="ＭＳ Ｐゴシック"/>
                <a:sym typeface="Arial" charset="0"/>
              </a:rPr>
              <a:t>    +</a:t>
            </a:r>
            <a:r>
              <a:rPr lang="en-US" sz="1000" dirty="0">
                <a:solidFill>
                  <a:srgbClr val="002154"/>
                </a:solidFill>
                <a:ea typeface="ＭＳ Ｐゴシック"/>
                <a:sym typeface="Arial" charset="0"/>
              </a:rPr>
              <a:t>41 (0)55 410 80 </a:t>
            </a:r>
            <a:r>
              <a:rPr lang="en-US" sz="1000" dirty="0" smtClean="0">
                <a:solidFill>
                  <a:srgbClr val="002154"/>
                </a:solidFill>
                <a:ea typeface="ＭＳ Ｐゴシック"/>
                <a:sym typeface="Arial" charset="0"/>
              </a:rPr>
              <a:t>36</a:t>
            </a: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pPr>
            <a:r>
              <a:rPr lang="en-US" sz="1000" dirty="0" smtClean="0">
                <a:solidFill>
                  <a:srgbClr val="002154"/>
                </a:solidFill>
                <a:ea typeface="ＭＳ Ｐゴシック"/>
                <a:sym typeface="Arial" charset="0"/>
              </a:rPr>
              <a:t>E-mail: info@ortec-finance.com</a:t>
            </a:r>
            <a:endParaRPr lang="en-US" sz="1000" dirty="0">
              <a:solidFill>
                <a:srgbClr val="002154"/>
              </a:solidFill>
              <a:ea typeface="ＭＳ Ｐゴシック"/>
              <a:sym typeface="Arial" charset="0"/>
            </a:endParaRPr>
          </a:p>
          <a:p>
            <a:pPr marL="265113" indent="-233363" defTabSz="673100" eaLnBrk="0" fontAlgn="base" hangingPunct="0">
              <a:spcBef>
                <a:spcPct val="0"/>
              </a:spcBef>
              <a:spcAft>
                <a:spcPct val="0"/>
              </a:spcAft>
              <a:tabLst>
                <a:tab pos="261938" algn="l"/>
                <a:tab pos="523875" algn="l"/>
                <a:tab pos="785813" algn="l"/>
                <a:tab pos="1047750" algn="l"/>
                <a:tab pos="1309688" algn="l"/>
                <a:tab pos="1571625" algn="l"/>
                <a:tab pos="1833563" algn="l"/>
                <a:tab pos="2095500" algn="l"/>
                <a:tab pos="2357438" algn="l"/>
                <a:tab pos="2619375" algn="l"/>
                <a:tab pos="2881313" algn="l"/>
                <a:tab pos="3143250" algn="l"/>
              </a:tabLst>
            </a:pPr>
            <a:r>
              <a:rPr lang="en-US" sz="1000" dirty="0">
                <a:solidFill>
                  <a:srgbClr val="002154"/>
                </a:solidFill>
                <a:ea typeface="ＭＳ Ｐゴシック"/>
                <a:sym typeface="Arial" charset="0"/>
              </a:rPr>
              <a:t>Web: </a:t>
            </a:r>
            <a:r>
              <a:rPr lang="en-US" sz="1000" dirty="0" smtClean="0">
                <a:solidFill>
                  <a:srgbClr val="002154"/>
                </a:solidFill>
                <a:ea typeface="ＭＳ Ｐゴシック"/>
                <a:sym typeface="Arial" charset="0"/>
              </a:rPr>
              <a:t>   www.ortec-finance.ch</a:t>
            </a:r>
            <a:endParaRPr lang="en-US" sz="1000" dirty="0">
              <a:solidFill>
                <a:srgbClr val="002154"/>
              </a:solidFill>
              <a:ea typeface="ＭＳ Ｐゴシック"/>
              <a:cs typeface="Arial" charset="0"/>
              <a:sym typeface="Arial" charset="0"/>
            </a:endParaRPr>
          </a:p>
        </p:txBody>
      </p:sp>
      <p:sp>
        <p:nvSpPr>
          <p:cNvPr id="7" name="TextBox 6"/>
          <p:cNvSpPr txBox="1"/>
          <p:nvPr userDrawn="1"/>
        </p:nvSpPr>
        <p:spPr>
          <a:xfrm>
            <a:off x="761963" y="1071546"/>
            <a:ext cx="6953299" cy="1768176"/>
          </a:xfrm>
          <a:prstGeom prst="rect">
            <a:avLst/>
          </a:prstGeom>
          <a:noFill/>
        </p:spPr>
        <p:txBody>
          <a:bodyPr wrap="square" rtlCol="0">
            <a:spAutoFit/>
          </a:bodyPr>
          <a:lstStyle/>
          <a:p>
            <a:pPr indent="3175" algn="just" fontAlgn="base">
              <a:lnSpc>
                <a:spcPct val="90000"/>
              </a:lnSpc>
              <a:spcBef>
                <a:spcPct val="0"/>
              </a:spcBef>
              <a:spcAft>
                <a:spcPct val="0"/>
              </a:spcAft>
              <a:buFont typeface="Wingdings" pitchFamily="2" charset="2"/>
              <a:buNone/>
            </a:pPr>
            <a:r>
              <a:rPr lang="en-GB" sz="1100" dirty="0" smtClean="0">
                <a:solidFill>
                  <a:srgbClr val="002154"/>
                </a:solidFill>
                <a:ea typeface="ＭＳ Ｐゴシック"/>
                <a:cs typeface="Arial" pitchFamily="34" charset="0"/>
              </a:rPr>
              <a:t>The information contained in this communication is confidential and may be legally privileged. It is intended solely for the use of the individual recipient. If you are not the intended recipient you are hereby notified that any disclosure, copying, distribution or taking any action in reliance on the contents of this information is strictly prohibited and may be unlawful. Ortec Finance is neither liable for the proper and complete transmission of the information contained in this communication nor for any delay in its receipt. The information in this communication is not intended as a recommendation or as an offer unless it is explicitly mentioned as such. No rights can be derived from this message. This communication is from Ortec Finance, a company registered in Rotterdam, The Netherlands under company number 24421148 with registered office at Boompjes 40, 3011 XB Rotterdam, The Netherlands. All our services and activities are governed by our general terms and conditions which may be consulted on www.ortec-finance.com and shall be forwarded free of charge upon request.</a:t>
            </a:r>
            <a:endParaRPr lang="nl-NL" sz="1100" dirty="0">
              <a:solidFill>
                <a:srgbClr val="002154"/>
              </a:solidFill>
              <a:ea typeface="ＭＳ Ｐゴシック"/>
            </a:endParaRPr>
          </a:p>
        </p:txBody>
      </p:sp>
    </p:spTree>
    <p:extLst>
      <p:ext uri="{BB962C8B-B14F-4D97-AF65-F5344CB8AC3E}">
        <p14:creationId xmlns:p14="http://schemas.microsoft.com/office/powerpoint/2010/main" val="377805010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extLst>
      <p:ext uri="{BB962C8B-B14F-4D97-AF65-F5344CB8AC3E}">
        <p14:creationId xmlns:p14="http://schemas.microsoft.com/office/powerpoint/2010/main" val="49237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422439" y="2202313"/>
            <a:ext cx="867360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solidFill>
                <a:prstClr val="white"/>
              </a:solidFill>
            </a:endParaRPr>
          </a:p>
        </p:txBody>
      </p:sp>
      <p:sp>
        <p:nvSpPr>
          <p:cNvPr id="2" name="Title 1"/>
          <p:cNvSpPr>
            <a:spLocks noGrp="1"/>
          </p:cNvSpPr>
          <p:nvPr>
            <p:ph type="ctrTitle"/>
          </p:nvPr>
        </p:nvSpPr>
        <p:spPr>
          <a:xfrm>
            <a:off x="422441" y="2830848"/>
            <a:ext cx="8673600" cy="610184"/>
          </a:xfrm>
          <a:noFill/>
        </p:spPr>
        <p:txBody>
          <a:bodyPr lIns="201600" tIns="0" rIns="201600" bIns="0" anchor="t" anchorCtr="0">
            <a:normAutofit/>
          </a:bodyPr>
          <a:lstStyle>
            <a:lvl1pPr algn="l">
              <a:lnSpc>
                <a:spcPts val="5000"/>
              </a:lnSpc>
              <a:defRPr sz="500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2441" y="3441627"/>
            <a:ext cx="8673600" cy="665152"/>
          </a:xfrm>
        </p:spPr>
        <p:txBody>
          <a:bodyPr lIns="201600" tIns="0" rIns="201600" bIns="0">
            <a:normAutofit/>
          </a:bodyPr>
          <a:lstStyle>
            <a:lvl1pPr marL="0" indent="0" algn="l">
              <a:lnSpc>
                <a:spcPts val="5000"/>
              </a:lnSpc>
              <a:buNone/>
              <a:defRPr sz="3333" b="0">
                <a:solidFill>
                  <a:srgbClr val="EAE7F4"/>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423333" y="4038345"/>
            <a:ext cx="8673600" cy="609600"/>
          </a:xfrm>
        </p:spPr>
        <p:txBody>
          <a:bodyPr lIns="201600" tIns="0" rIns="201600" bIns="0"/>
          <a:lstStyle>
            <a:lvl1pPr marL="0" indent="0">
              <a:lnSpc>
                <a:spcPts val="5000"/>
              </a:lnSpc>
              <a:buNone/>
              <a:defRPr sz="3333"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745" y="4765513"/>
            <a:ext cx="3253204" cy="104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1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422439" y="2202313"/>
            <a:ext cx="867360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solidFill>
                <a:prstClr val="white"/>
              </a:solidFill>
            </a:endParaRPr>
          </a:p>
        </p:txBody>
      </p:sp>
      <p:sp>
        <p:nvSpPr>
          <p:cNvPr id="2" name="Title 1"/>
          <p:cNvSpPr>
            <a:spLocks noGrp="1"/>
          </p:cNvSpPr>
          <p:nvPr>
            <p:ph type="ctrTitle"/>
          </p:nvPr>
        </p:nvSpPr>
        <p:spPr>
          <a:xfrm>
            <a:off x="422441" y="2830848"/>
            <a:ext cx="8673600" cy="610184"/>
          </a:xfrm>
          <a:noFill/>
        </p:spPr>
        <p:txBody>
          <a:bodyPr lIns="201600" tIns="0" rIns="201600" bIns="0" anchor="t" anchorCtr="0">
            <a:normAutofit/>
          </a:bodyPr>
          <a:lstStyle>
            <a:lvl1pPr algn="l">
              <a:lnSpc>
                <a:spcPts val="5000"/>
              </a:lnSpc>
              <a:defRPr sz="500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2441" y="3441627"/>
            <a:ext cx="8673600" cy="665152"/>
          </a:xfrm>
        </p:spPr>
        <p:txBody>
          <a:bodyPr lIns="201600" tIns="0" rIns="201600" bIns="0">
            <a:normAutofit/>
          </a:bodyPr>
          <a:lstStyle>
            <a:lvl1pPr marL="0" indent="0" algn="l">
              <a:lnSpc>
                <a:spcPts val="5000"/>
              </a:lnSpc>
              <a:buNone/>
              <a:defRPr sz="3333" b="0">
                <a:solidFill>
                  <a:srgbClr val="EAE7F4"/>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423333" y="4038345"/>
            <a:ext cx="8673600" cy="609600"/>
          </a:xfrm>
        </p:spPr>
        <p:txBody>
          <a:bodyPr lIns="201600" tIns="0" rIns="201600" bIns="0"/>
          <a:lstStyle>
            <a:lvl1pPr marL="0" indent="0">
              <a:lnSpc>
                <a:spcPts val="5000"/>
              </a:lnSpc>
              <a:buNone/>
              <a:defRPr sz="3333"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745" y="4765513"/>
            <a:ext cx="3253204" cy="104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2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422439" y="2202313"/>
            <a:ext cx="867360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solidFill>
                <a:prstClr val="white"/>
              </a:solidFill>
            </a:endParaRPr>
          </a:p>
        </p:txBody>
      </p:sp>
      <p:sp>
        <p:nvSpPr>
          <p:cNvPr id="2" name="Title 1"/>
          <p:cNvSpPr>
            <a:spLocks noGrp="1"/>
          </p:cNvSpPr>
          <p:nvPr>
            <p:ph type="ctrTitle"/>
          </p:nvPr>
        </p:nvSpPr>
        <p:spPr>
          <a:xfrm>
            <a:off x="422441" y="2830848"/>
            <a:ext cx="8673600" cy="610184"/>
          </a:xfrm>
          <a:noFill/>
        </p:spPr>
        <p:txBody>
          <a:bodyPr lIns="201600" tIns="0" rIns="201600" bIns="0" anchor="t" anchorCtr="0">
            <a:normAutofit/>
          </a:bodyPr>
          <a:lstStyle>
            <a:lvl1pPr algn="l">
              <a:lnSpc>
                <a:spcPts val="5000"/>
              </a:lnSpc>
              <a:defRPr sz="500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2441" y="3441627"/>
            <a:ext cx="8673600" cy="665152"/>
          </a:xfrm>
        </p:spPr>
        <p:txBody>
          <a:bodyPr lIns="201600" tIns="0" rIns="201600" bIns="0">
            <a:normAutofit/>
          </a:bodyPr>
          <a:lstStyle>
            <a:lvl1pPr marL="0" indent="0" algn="l">
              <a:lnSpc>
                <a:spcPts val="5000"/>
              </a:lnSpc>
              <a:buNone/>
              <a:defRPr sz="3333" b="0">
                <a:solidFill>
                  <a:srgbClr val="EAE7F4"/>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423333" y="4038345"/>
            <a:ext cx="8673600" cy="609600"/>
          </a:xfrm>
        </p:spPr>
        <p:txBody>
          <a:bodyPr lIns="201600" tIns="0" rIns="201600" bIns="0"/>
          <a:lstStyle>
            <a:lvl1pPr marL="0" indent="0">
              <a:lnSpc>
                <a:spcPts val="5000"/>
              </a:lnSpc>
              <a:buNone/>
              <a:defRPr sz="3333"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745" y="4765513"/>
            <a:ext cx="3253204" cy="104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1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422439" y="2202313"/>
            <a:ext cx="867360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solidFill>
                <a:prstClr val="white"/>
              </a:solidFill>
            </a:endParaRPr>
          </a:p>
        </p:txBody>
      </p:sp>
      <p:sp>
        <p:nvSpPr>
          <p:cNvPr id="2" name="Title 1"/>
          <p:cNvSpPr>
            <a:spLocks noGrp="1"/>
          </p:cNvSpPr>
          <p:nvPr>
            <p:ph type="title"/>
          </p:nvPr>
        </p:nvSpPr>
        <p:spPr>
          <a:xfrm>
            <a:off x="425580" y="2822108"/>
            <a:ext cx="8673600" cy="694091"/>
          </a:xfrm>
        </p:spPr>
        <p:txBody>
          <a:bodyPr lIns="201600" rIns="201600" anchor="t" anchorCtr="0">
            <a:normAutofit/>
          </a:bodyPr>
          <a:lstStyle>
            <a:lvl1pPr>
              <a:defRPr sz="5000">
                <a:solidFill>
                  <a:srgbClr val="EAE7F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4631" y="3529263"/>
            <a:ext cx="8673600" cy="288592"/>
          </a:xfrm>
        </p:spPr>
        <p:txBody>
          <a:bodyPr lIns="201600" rIns="201600">
            <a:normAutofit/>
          </a:bodyPr>
          <a:lstStyle>
            <a:lvl1pPr marL="0" indent="0">
              <a:buNone/>
              <a:defRPr sz="3333" b="0">
                <a:solidFill>
                  <a:srgbClr val="EAE7F4"/>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val="174908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nl-NL"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nl-NL"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solidFill>
                  <a:prstClr val="black"/>
                </a:solidFill>
              </a:rPr>
              <a:pPr/>
              <a:t>‹#›</a:t>
            </a:fld>
            <a:endParaRPr lang="nl-NL">
              <a:solidFill>
                <a:prstClr val="black"/>
              </a:solidFill>
            </a:endParaRPr>
          </a:p>
        </p:txBody>
      </p:sp>
    </p:spTree>
    <p:extLst>
      <p:ext uri="{BB962C8B-B14F-4D97-AF65-F5344CB8AC3E}">
        <p14:creationId xmlns:p14="http://schemas.microsoft.com/office/powerpoint/2010/main" val="250989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393600" y="399600"/>
            <a:ext cx="11161336" cy="97348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3600" y="2138401"/>
            <a:ext cx="5472000" cy="3649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0" y="2138401"/>
            <a:ext cx="5472000" cy="3649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val="142122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val="149380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val="344201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2084" y="5960137"/>
            <a:ext cx="2033945" cy="648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93602" y="399600"/>
            <a:ext cx="11148767" cy="97348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393602" y="2137793"/>
            <a:ext cx="11148767" cy="3594785"/>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9890132" y="6134101"/>
            <a:ext cx="1752243" cy="146200"/>
          </a:xfrm>
          <a:prstGeom prst="rect">
            <a:avLst/>
          </a:prstGeom>
        </p:spPr>
        <p:txBody>
          <a:bodyPr vert="horz" lIns="0" tIns="0" rIns="0" bIns="0" rtlCol="0" anchor="t" anchorCtr="0"/>
          <a:lstStyle>
            <a:lvl1pPr algn="r">
              <a:defRPr sz="1400">
                <a:solidFill>
                  <a:srgbClr val="000000"/>
                </a:solidFill>
              </a:defRPr>
            </a:lvl1pPr>
          </a:lstStyle>
          <a:p>
            <a:endParaRPr lang="nl-NL" dirty="0"/>
          </a:p>
        </p:txBody>
      </p:sp>
      <p:sp>
        <p:nvSpPr>
          <p:cNvPr id="5" name="Footer Placeholder 4"/>
          <p:cNvSpPr>
            <a:spLocks noGrp="1"/>
          </p:cNvSpPr>
          <p:nvPr>
            <p:ph type="ftr" sz="quarter" idx="3"/>
          </p:nvPr>
        </p:nvSpPr>
        <p:spPr>
          <a:xfrm>
            <a:off x="3883843" y="6134227"/>
            <a:ext cx="6008021" cy="235200"/>
          </a:xfrm>
          <a:prstGeom prst="rect">
            <a:avLst/>
          </a:prstGeom>
        </p:spPr>
        <p:txBody>
          <a:bodyPr vert="horz" lIns="0" tIns="0" rIns="0" bIns="0" rtlCol="0" anchor="t" anchorCtr="0"/>
          <a:lstStyle>
            <a:lvl1pPr algn="r">
              <a:defRPr sz="1400">
                <a:solidFill>
                  <a:srgbClr val="000000"/>
                </a:solidFill>
              </a:defRPr>
            </a:lvl1pPr>
          </a:lstStyle>
          <a:p>
            <a:endParaRPr lang="nl-NL" dirty="0"/>
          </a:p>
        </p:txBody>
      </p:sp>
      <p:sp>
        <p:nvSpPr>
          <p:cNvPr id="6" name="Slide Number Placeholder 5"/>
          <p:cNvSpPr>
            <a:spLocks noGrp="1"/>
          </p:cNvSpPr>
          <p:nvPr>
            <p:ph type="sldNum" sz="quarter" idx="4"/>
          </p:nvPr>
        </p:nvSpPr>
        <p:spPr>
          <a:xfrm>
            <a:off x="2865745" y="5929171"/>
            <a:ext cx="804424" cy="484800"/>
          </a:xfrm>
          <a:prstGeom prst="rect">
            <a:avLst/>
          </a:prstGeom>
        </p:spPr>
        <p:txBody>
          <a:bodyPr vert="horz" lIns="0" tIns="0" rIns="0" bIns="0" rtlCol="0" anchor="b" anchorCtr="0"/>
          <a:lstStyle>
            <a:lvl1pPr algn="ctr">
              <a:defRPr sz="2000">
                <a:solidFill>
                  <a:srgbClr val="000000"/>
                </a:solidFill>
              </a:defRPr>
            </a:lvl1pPr>
          </a:lstStyle>
          <a:p>
            <a:fld id="{73EE6724-4521-4EF8-974D-BA1C7F9CD007}" type="slidenum">
              <a:rPr lang="nl-NL" smtClean="0"/>
              <a:pPr/>
              <a:t>‹#›</a:t>
            </a:fld>
            <a:endParaRPr lang="nl-NL"/>
          </a:p>
        </p:txBody>
      </p:sp>
    </p:spTree>
    <p:extLst>
      <p:ext uri="{BB962C8B-B14F-4D97-AF65-F5344CB8AC3E}">
        <p14:creationId xmlns:p14="http://schemas.microsoft.com/office/powerpoint/2010/main" val="732306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5" r:id="rId10"/>
  </p:sldLayoutIdLst>
  <p:hf hdr="0" ftr="0" dt="0"/>
  <p:txStyles>
    <p:titleStyle>
      <a:lvl1pPr algn="l" defTabSz="1219170" rtl="0" eaLnBrk="1" latinLnBrk="0" hangingPunct="1">
        <a:lnSpc>
          <a:spcPts val="5000"/>
        </a:lnSpc>
        <a:spcBef>
          <a:spcPct val="0"/>
        </a:spcBef>
        <a:buNone/>
        <a:defRPr sz="4000" kern="1200">
          <a:solidFill>
            <a:schemeClr val="tx1"/>
          </a:solidFill>
          <a:latin typeface="+mj-lt"/>
          <a:ea typeface="+mj-ea"/>
          <a:cs typeface="+mj-cs"/>
        </a:defRPr>
      </a:lvl1pPr>
    </p:titleStyle>
    <p:bodyStyle>
      <a:lvl1pPr marL="0" indent="0" algn="l" defTabSz="1219170" rtl="0" eaLnBrk="1" latinLnBrk="0" hangingPunct="1">
        <a:lnSpc>
          <a:spcPts val="3000"/>
        </a:lnSpc>
        <a:spcBef>
          <a:spcPts val="0"/>
        </a:spcBef>
        <a:buFont typeface="Arial" panose="020B0604020202020204" pitchFamily="34" charset="0"/>
        <a:buNone/>
        <a:defRPr sz="2000" b="0" kern="1200">
          <a:solidFill>
            <a:schemeClr val="tx1"/>
          </a:solidFill>
          <a:latin typeface="+mn-lt"/>
          <a:ea typeface="+mn-ea"/>
          <a:cs typeface="+mn-cs"/>
        </a:defRPr>
      </a:lvl1pPr>
      <a:lvl2pPr marL="0" indent="0" algn="l" defTabSz="1219170" rtl="0" eaLnBrk="1" latinLnBrk="0" hangingPunct="1">
        <a:lnSpc>
          <a:spcPts val="2400"/>
        </a:lnSpc>
        <a:spcBef>
          <a:spcPts val="0"/>
        </a:spcBef>
        <a:buSzPct val="125000"/>
        <a:buFontTx/>
        <a:buNone/>
        <a:defRPr sz="2467" b="1" kern="1200">
          <a:solidFill>
            <a:schemeClr val="tx1"/>
          </a:solidFill>
          <a:latin typeface="+mn-lt"/>
          <a:ea typeface="+mn-ea"/>
          <a:cs typeface="+mn-cs"/>
        </a:defRPr>
      </a:lvl2pPr>
      <a:lvl3pPr marL="241294" indent="-241294" algn="l" defTabSz="1219170" rtl="0" eaLnBrk="1" latinLnBrk="0" hangingPunct="1">
        <a:lnSpc>
          <a:spcPts val="3000"/>
        </a:lnSpc>
        <a:spcBef>
          <a:spcPts val="0"/>
        </a:spcBef>
        <a:buSzPct val="125000"/>
        <a:buFont typeface="Wingdings" panose="05000000000000000000" pitchFamily="2" charset="2"/>
        <a:buChar char="§"/>
        <a:defRPr sz="2000" b="0" kern="1200">
          <a:solidFill>
            <a:schemeClr val="tx1"/>
          </a:solidFill>
          <a:latin typeface="+mn-lt"/>
          <a:ea typeface="+mn-ea"/>
          <a:cs typeface="+mn-cs"/>
        </a:defRPr>
      </a:lvl3pPr>
      <a:lvl4pPr marL="479988" indent="-241294" algn="l" defTabSz="1219170" rtl="0" eaLnBrk="1" latinLnBrk="0" hangingPunct="1">
        <a:lnSpc>
          <a:spcPts val="3000"/>
        </a:lnSpc>
        <a:spcBef>
          <a:spcPts val="0"/>
        </a:spcBef>
        <a:buSzPct val="125000"/>
        <a:buFont typeface="Wingdings" panose="05000000000000000000" pitchFamily="2" charset="2"/>
        <a:buChar char="§"/>
        <a:defRPr sz="2000" b="0" kern="1200">
          <a:solidFill>
            <a:schemeClr val="tx1"/>
          </a:solidFill>
          <a:latin typeface="+mn-lt"/>
          <a:ea typeface="+mn-ea"/>
          <a:cs typeface="+mn-cs"/>
        </a:defRPr>
      </a:lvl4pPr>
      <a:lvl5pPr marL="719982" indent="-241294" algn="l" defTabSz="1219170" rtl="0" eaLnBrk="1" latinLnBrk="0" hangingPunct="1">
        <a:lnSpc>
          <a:spcPts val="3000"/>
        </a:lnSpc>
        <a:spcBef>
          <a:spcPts val="0"/>
        </a:spcBef>
        <a:buSzPct val="125000"/>
        <a:buFont typeface="Wingdings" panose="05000000000000000000" pitchFamily="2" charset="2"/>
        <a:buChar char="§"/>
        <a:defRPr sz="2000" b="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164167" y="347663"/>
            <a:ext cx="9349317" cy="457200"/>
          </a:xfrm>
          <a:prstGeom prst="rect">
            <a:avLst/>
          </a:prstGeom>
          <a:noFill/>
          <a:ln w="9525">
            <a:noFill/>
            <a:miter lim="800000"/>
            <a:headEnd/>
            <a:tailEnd/>
          </a:ln>
        </p:spPr>
        <p:txBody>
          <a:bodyPr vert="horz" wrap="square" lIns="95786" tIns="47893" rIns="95786" bIns="47893"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15"/>
          <p:cNvSpPr>
            <a:spLocks noGrp="1" noChangeArrowheads="1"/>
          </p:cNvSpPr>
          <p:nvPr>
            <p:ph type="body" idx="1"/>
          </p:nvPr>
        </p:nvSpPr>
        <p:spPr bwMode="auto">
          <a:xfrm>
            <a:off x="520700" y="1125538"/>
            <a:ext cx="11074400" cy="5543550"/>
          </a:xfrm>
          <a:prstGeom prst="rect">
            <a:avLst/>
          </a:prstGeom>
          <a:noFill/>
          <a:ln w="9525">
            <a:noFill/>
            <a:miter lim="800000"/>
            <a:headEnd/>
            <a:tailEnd/>
          </a:ln>
        </p:spPr>
        <p:txBody>
          <a:bodyPr vert="horz" wrap="square" lIns="95786" tIns="47893" rIns="95786" bIns="47893" numCol="1" anchor="t" anchorCtr="0" compatLnSpc="1">
            <a:prstTxWarp prst="textNoShape">
              <a:avLst/>
            </a:prstTxWarp>
          </a:bodyPr>
          <a:lstStyle/>
          <a:p>
            <a:pPr lvl="0"/>
            <a:r>
              <a:rPr lang="en-US" dirty="0" err="1" smtClean="0"/>
              <a:t>Opsommingen</a:t>
            </a:r>
            <a:r>
              <a:rPr lang="en-US" dirty="0" smtClean="0"/>
              <a:t>, </a:t>
            </a:r>
            <a:r>
              <a:rPr lang="en-US" dirty="0" err="1" smtClean="0"/>
              <a:t>niveau</a:t>
            </a:r>
            <a:r>
              <a:rPr lang="en-US" dirty="0" smtClean="0"/>
              <a:t> 1</a:t>
            </a:r>
          </a:p>
          <a:p>
            <a:pPr lvl="1"/>
            <a:r>
              <a:rPr lang="en-US" dirty="0" err="1" smtClean="0"/>
              <a:t>Opsommingen</a:t>
            </a:r>
            <a:r>
              <a:rPr lang="en-US" dirty="0" smtClean="0"/>
              <a:t>, </a:t>
            </a:r>
            <a:r>
              <a:rPr lang="en-US" dirty="0" err="1" smtClean="0"/>
              <a:t>niveau</a:t>
            </a:r>
            <a:r>
              <a:rPr lang="en-US" dirty="0" smtClean="0"/>
              <a:t> 2</a:t>
            </a:r>
          </a:p>
          <a:p>
            <a:pPr lvl="2"/>
            <a:r>
              <a:rPr lang="en-US" dirty="0" err="1" smtClean="0"/>
              <a:t>Opsommingen</a:t>
            </a:r>
            <a:r>
              <a:rPr lang="en-US" dirty="0" smtClean="0"/>
              <a:t>, </a:t>
            </a:r>
            <a:r>
              <a:rPr lang="en-US" dirty="0" err="1" smtClean="0"/>
              <a:t>niveau</a:t>
            </a:r>
            <a:r>
              <a:rPr lang="en-US" dirty="0" smtClean="0"/>
              <a:t> 3</a:t>
            </a:r>
          </a:p>
          <a:p>
            <a:pPr lvl="3"/>
            <a:r>
              <a:rPr lang="en-US" dirty="0" err="1" smtClean="0"/>
              <a:t>Opsommingen</a:t>
            </a:r>
            <a:r>
              <a:rPr lang="en-US" dirty="0" smtClean="0"/>
              <a:t>, </a:t>
            </a:r>
            <a:r>
              <a:rPr lang="en-US" dirty="0" err="1" smtClean="0"/>
              <a:t>niveau</a:t>
            </a:r>
            <a:r>
              <a:rPr lang="en-US" dirty="0" smtClean="0"/>
              <a:t> 4</a:t>
            </a:r>
          </a:p>
          <a:p>
            <a:pPr lvl="4"/>
            <a:r>
              <a:rPr lang="en-US" dirty="0" err="1" smtClean="0"/>
              <a:t>Opsomming</a:t>
            </a:r>
            <a:r>
              <a:rPr lang="en-US" dirty="0" smtClean="0"/>
              <a:t>, </a:t>
            </a:r>
            <a:r>
              <a:rPr lang="en-US" dirty="0" err="1" smtClean="0"/>
              <a:t>niveau</a:t>
            </a:r>
            <a:r>
              <a:rPr lang="en-US" dirty="0" smtClean="0"/>
              <a:t> 5</a:t>
            </a:r>
          </a:p>
          <a:p>
            <a:pPr lvl="3"/>
            <a:endParaRPr lang="en-US" dirty="0" smtClean="0"/>
          </a:p>
          <a:p>
            <a:pPr lvl="3"/>
            <a:endParaRPr lang="en-US" dirty="0" smtClean="0"/>
          </a:p>
        </p:txBody>
      </p:sp>
      <p:sp>
        <p:nvSpPr>
          <p:cNvPr id="1028" name="Text Box 4"/>
          <p:cNvSpPr txBox="1">
            <a:spLocks noChangeArrowheads="1"/>
          </p:cNvSpPr>
          <p:nvPr/>
        </p:nvSpPr>
        <p:spPr bwMode="auto">
          <a:xfrm>
            <a:off x="11226800" y="6567488"/>
            <a:ext cx="965200" cy="268058"/>
          </a:xfrm>
          <a:prstGeom prst="rect">
            <a:avLst/>
          </a:prstGeom>
          <a:noFill/>
          <a:ln w="9525">
            <a:noFill/>
            <a:miter lim="800000"/>
            <a:headEnd/>
            <a:tailEnd/>
          </a:ln>
          <a:effectLst/>
        </p:spPr>
        <p:txBody>
          <a:bodyPr lIns="67346" tIns="33673" rIns="67346" bIns="33673">
            <a:spAutoFit/>
          </a:bodyPr>
          <a:lstStyle/>
          <a:p>
            <a:pPr algn="r" defTabSz="673100" eaLnBrk="0" fontAlgn="base" hangingPunct="0">
              <a:spcBef>
                <a:spcPct val="0"/>
              </a:spcBef>
              <a:spcAft>
                <a:spcPct val="0"/>
              </a:spcAft>
              <a:defRPr/>
            </a:pPr>
            <a:fld id="{C43C216D-40F1-42E5-891F-782FB485C221}" type="slidenum">
              <a:rPr lang="nl-NL" sz="1300">
                <a:solidFill>
                  <a:srgbClr val="0A2254"/>
                </a:solidFill>
                <a:ea typeface="ＭＳ Ｐゴシック" charset="-128"/>
              </a:rPr>
              <a:pPr algn="r" defTabSz="673100" eaLnBrk="0" fontAlgn="base" hangingPunct="0">
                <a:spcBef>
                  <a:spcPct val="0"/>
                </a:spcBef>
                <a:spcAft>
                  <a:spcPct val="0"/>
                </a:spcAft>
                <a:defRPr/>
              </a:pPr>
              <a:t>‹#›</a:t>
            </a:fld>
            <a:endParaRPr lang="nl-NL" sz="1300">
              <a:solidFill>
                <a:srgbClr val="0A2254"/>
              </a:solidFill>
              <a:ea typeface="ＭＳ Ｐゴシック" charset="-128"/>
            </a:endParaRPr>
          </a:p>
        </p:txBody>
      </p:sp>
    </p:spTree>
    <p:extLst>
      <p:ext uri="{BB962C8B-B14F-4D97-AF65-F5344CB8AC3E}">
        <p14:creationId xmlns:p14="http://schemas.microsoft.com/office/powerpoint/2010/main" val="7747450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l" defTabSz="673100" rtl="0" eaLnBrk="1" fontAlgn="base" hangingPunct="1">
        <a:spcBef>
          <a:spcPct val="0"/>
        </a:spcBef>
        <a:spcAft>
          <a:spcPct val="0"/>
        </a:spcAft>
        <a:defRPr sz="2500" b="1">
          <a:solidFill>
            <a:srgbClr val="0A2153"/>
          </a:solidFill>
          <a:latin typeface="+mj-lt"/>
          <a:ea typeface="ＭＳ Ｐゴシック" pitchFamily="-108" charset="-128"/>
          <a:cs typeface="ＭＳ Ｐゴシック" pitchFamily="-108" charset="-128"/>
        </a:defRPr>
      </a:lvl1pPr>
      <a:lvl2pPr algn="l" defTabSz="673100" rtl="0" eaLnBrk="1" fontAlgn="base" hangingPunct="1">
        <a:spcBef>
          <a:spcPct val="0"/>
        </a:spcBef>
        <a:spcAft>
          <a:spcPct val="0"/>
        </a:spcAft>
        <a:defRPr sz="2500" b="1">
          <a:solidFill>
            <a:srgbClr val="0A2153"/>
          </a:solidFill>
          <a:latin typeface="Arial" pitchFamily="-108" charset="0"/>
          <a:ea typeface="ＭＳ Ｐゴシック" pitchFamily="-108" charset="-128"/>
          <a:cs typeface="ＭＳ Ｐゴシック" pitchFamily="-108" charset="-128"/>
        </a:defRPr>
      </a:lvl2pPr>
      <a:lvl3pPr algn="l" defTabSz="673100" rtl="0" eaLnBrk="1" fontAlgn="base" hangingPunct="1">
        <a:spcBef>
          <a:spcPct val="0"/>
        </a:spcBef>
        <a:spcAft>
          <a:spcPct val="0"/>
        </a:spcAft>
        <a:defRPr sz="2500" b="1">
          <a:solidFill>
            <a:srgbClr val="0A2153"/>
          </a:solidFill>
          <a:latin typeface="Arial" pitchFamily="-108" charset="0"/>
          <a:ea typeface="ＭＳ Ｐゴシック" pitchFamily="-108" charset="-128"/>
          <a:cs typeface="ＭＳ Ｐゴシック" pitchFamily="-108" charset="-128"/>
        </a:defRPr>
      </a:lvl3pPr>
      <a:lvl4pPr algn="l" defTabSz="673100" rtl="0" eaLnBrk="1" fontAlgn="base" hangingPunct="1">
        <a:spcBef>
          <a:spcPct val="0"/>
        </a:spcBef>
        <a:spcAft>
          <a:spcPct val="0"/>
        </a:spcAft>
        <a:defRPr sz="2500" b="1">
          <a:solidFill>
            <a:srgbClr val="0A2153"/>
          </a:solidFill>
          <a:latin typeface="Arial" pitchFamily="-108" charset="0"/>
          <a:ea typeface="ＭＳ Ｐゴシック" pitchFamily="-108" charset="-128"/>
          <a:cs typeface="ＭＳ Ｐゴシック" pitchFamily="-108" charset="-128"/>
        </a:defRPr>
      </a:lvl4pPr>
      <a:lvl5pPr algn="l" defTabSz="673100" rtl="0" eaLnBrk="1" fontAlgn="base" hangingPunct="1">
        <a:spcBef>
          <a:spcPct val="0"/>
        </a:spcBef>
        <a:spcAft>
          <a:spcPct val="0"/>
        </a:spcAft>
        <a:defRPr sz="2500" b="1">
          <a:solidFill>
            <a:srgbClr val="0A2153"/>
          </a:solidFill>
          <a:latin typeface="Arial" pitchFamily="-108" charset="0"/>
          <a:ea typeface="ＭＳ Ｐゴシック" pitchFamily="-108" charset="-128"/>
          <a:cs typeface="ＭＳ Ｐゴシック" pitchFamily="-108" charset="-128"/>
        </a:defRPr>
      </a:lvl5pPr>
      <a:lvl6pPr marL="650276" algn="l" rtl="0" eaLnBrk="1" fontAlgn="base" hangingPunct="1">
        <a:spcBef>
          <a:spcPct val="0"/>
        </a:spcBef>
        <a:spcAft>
          <a:spcPct val="0"/>
        </a:spcAft>
        <a:defRPr sz="3700" b="1">
          <a:solidFill>
            <a:srgbClr val="FF6309"/>
          </a:solidFill>
          <a:latin typeface="Arial" pitchFamily="-108" charset="0"/>
        </a:defRPr>
      </a:lvl6pPr>
      <a:lvl7pPr marL="1300551" algn="l" rtl="0" eaLnBrk="1" fontAlgn="base" hangingPunct="1">
        <a:spcBef>
          <a:spcPct val="0"/>
        </a:spcBef>
        <a:spcAft>
          <a:spcPct val="0"/>
        </a:spcAft>
        <a:defRPr sz="3700" b="1">
          <a:solidFill>
            <a:srgbClr val="FF6309"/>
          </a:solidFill>
          <a:latin typeface="Arial" pitchFamily="-108" charset="0"/>
        </a:defRPr>
      </a:lvl7pPr>
      <a:lvl8pPr marL="1950827" algn="l" rtl="0" eaLnBrk="1" fontAlgn="base" hangingPunct="1">
        <a:spcBef>
          <a:spcPct val="0"/>
        </a:spcBef>
        <a:spcAft>
          <a:spcPct val="0"/>
        </a:spcAft>
        <a:defRPr sz="3700" b="1">
          <a:solidFill>
            <a:srgbClr val="FF6309"/>
          </a:solidFill>
          <a:latin typeface="Arial" pitchFamily="-108" charset="0"/>
        </a:defRPr>
      </a:lvl8pPr>
      <a:lvl9pPr marL="2601102" algn="l" rtl="0" eaLnBrk="1" fontAlgn="base" hangingPunct="1">
        <a:spcBef>
          <a:spcPct val="0"/>
        </a:spcBef>
        <a:spcAft>
          <a:spcPct val="0"/>
        </a:spcAft>
        <a:defRPr sz="3700" b="1">
          <a:solidFill>
            <a:srgbClr val="FF6309"/>
          </a:solidFill>
          <a:latin typeface="Arial" pitchFamily="-108" charset="0"/>
        </a:defRPr>
      </a:lvl9pPr>
    </p:titleStyle>
    <p:bodyStyle>
      <a:lvl1pPr marL="358775" indent="-358775" algn="l" defTabSz="673100" rtl="0" eaLnBrk="1" fontAlgn="base" hangingPunct="1">
        <a:spcBef>
          <a:spcPct val="20000"/>
        </a:spcBef>
        <a:spcAft>
          <a:spcPct val="0"/>
        </a:spcAft>
        <a:buClr>
          <a:srgbClr val="EB671D"/>
        </a:buClr>
        <a:buFont typeface="Wingdings" pitchFamily="2" charset="2"/>
        <a:buChar char="§"/>
        <a:defRPr sz="2200">
          <a:solidFill>
            <a:srgbClr val="0A2254"/>
          </a:solidFill>
          <a:latin typeface="+mn-lt"/>
          <a:ea typeface="ＭＳ Ｐゴシック" pitchFamily="-108" charset="-128"/>
          <a:cs typeface="ＭＳ Ｐゴシック" pitchFamily="-108" charset="-128"/>
        </a:defRPr>
      </a:lvl1pPr>
      <a:lvl2pPr marL="777875" indent="-300038" algn="l" defTabSz="673100" rtl="0" eaLnBrk="1" fontAlgn="base" hangingPunct="1">
        <a:spcBef>
          <a:spcPct val="20000"/>
        </a:spcBef>
        <a:spcAft>
          <a:spcPct val="0"/>
        </a:spcAft>
        <a:buClr>
          <a:srgbClr val="0A2254"/>
        </a:buClr>
        <a:buFont typeface="Arial" pitchFamily="34" charset="0"/>
        <a:buChar char="•"/>
        <a:defRPr sz="2100">
          <a:solidFill>
            <a:srgbClr val="0A2254"/>
          </a:solidFill>
          <a:latin typeface="+mn-lt"/>
          <a:ea typeface="ＭＳ Ｐゴシック" pitchFamily="-108" charset="-128"/>
          <a:cs typeface="ＭＳ Ｐゴシック"/>
        </a:defRPr>
      </a:lvl2pPr>
      <a:lvl3pPr marL="1196975" indent="-238125" algn="l" defTabSz="673100" rtl="0" eaLnBrk="1" fontAlgn="base" hangingPunct="1">
        <a:spcBef>
          <a:spcPct val="20000"/>
        </a:spcBef>
        <a:spcAft>
          <a:spcPct val="0"/>
        </a:spcAft>
        <a:buClr>
          <a:srgbClr val="0A2254"/>
        </a:buClr>
        <a:buFont typeface="Arial" pitchFamily="34" charset="0"/>
        <a:buChar char="-"/>
        <a:defRPr sz="1900">
          <a:solidFill>
            <a:srgbClr val="0A2254"/>
          </a:solidFill>
          <a:latin typeface="+mn-lt"/>
          <a:ea typeface="ＭＳ Ｐゴシック" pitchFamily="-108" charset="-128"/>
          <a:cs typeface="ＭＳ Ｐゴシック"/>
        </a:defRPr>
      </a:lvl3pPr>
      <a:lvl4pPr marL="1674813" indent="-238125" algn="l" defTabSz="673100" rtl="0" eaLnBrk="1" fontAlgn="base" hangingPunct="1">
        <a:spcBef>
          <a:spcPct val="20000"/>
        </a:spcBef>
        <a:spcAft>
          <a:spcPct val="0"/>
        </a:spcAft>
        <a:buClr>
          <a:srgbClr val="0A2254"/>
        </a:buClr>
        <a:buFont typeface="Arial" pitchFamily="34" charset="0"/>
        <a:buChar char="-"/>
        <a:defRPr sz="1900">
          <a:solidFill>
            <a:srgbClr val="0A2254"/>
          </a:solidFill>
          <a:latin typeface="+mn-lt"/>
          <a:ea typeface="ＭＳ Ｐゴシック" pitchFamily="-108" charset="-128"/>
          <a:cs typeface="ＭＳ Ｐゴシック"/>
        </a:defRPr>
      </a:lvl4pPr>
      <a:lvl5pPr marL="2154238" indent="-238125" algn="l" defTabSz="673100" rtl="0" eaLnBrk="1" fontAlgn="base" hangingPunct="1">
        <a:spcBef>
          <a:spcPct val="20000"/>
        </a:spcBef>
        <a:spcAft>
          <a:spcPct val="0"/>
        </a:spcAft>
        <a:buClr>
          <a:srgbClr val="0A2254"/>
        </a:buClr>
        <a:buFont typeface="Arial" pitchFamily="34" charset="0"/>
        <a:buChar char="-"/>
        <a:defRPr sz="1600">
          <a:solidFill>
            <a:srgbClr val="0A2254"/>
          </a:solidFill>
          <a:latin typeface="+mn-lt"/>
          <a:ea typeface="ＭＳ Ｐゴシック" pitchFamily="-108" charset="-128"/>
          <a:cs typeface="ＭＳ Ｐゴシック"/>
        </a:defRPr>
      </a:lvl5pPr>
      <a:lvl6pPr marL="3576516"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6pPr>
      <a:lvl7pPr marL="4226791"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7pPr>
      <a:lvl8pPr marL="4877067"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8pPr>
      <a:lvl9pPr marL="5527342"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22443" y="2343168"/>
            <a:ext cx="8934917" cy="610184"/>
          </a:xfrm>
        </p:spPr>
        <p:txBody>
          <a:bodyPr>
            <a:noAutofit/>
          </a:bodyPr>
          <a:lstStyle/>
          <a:p>
            <a:r>
              <a:rPr lang="en-GB" sz="2800" dirty="0" smtClean="0"/>
              <a:t>DELFI-tool</a:t>
            </a:r>
            <a:endParaRPr lang="en-GB" sz="2800" dirty="0">
              <a:solidFill>
                <a:srgbClr val="410099"/>
              </a:solidFill>
            </a:endParaRPr>
          </a:p>
        </p:txBody>
      </p:sp>
      <p:sp>
        <p:nvSpPr>
          <p:cNvPr id="7" name="Tijdelijke aanduiding voor inhoud 6"/>
          <p:cNvSpPr>
            <a:spLocks noGrp="1"/>
          </p:cNvSpPr>
          <p:nvPr>
            <p:ph sz="quarter" idx="13"/>
          </p:nvPr>
        </p:nvSpPr>
        <p:spPr>
          <a:xfrm>
            <a:off x="423333" y="3132498"/>
            <a:ext cx="8672720" cy="1140737"/>
          </a:xfrm>
        </p:spPr>
        <p:txBody>
          <a:bodyPr/>
          <a:lstStyle/>
          <a:p>
            <a:r>
              <a:rPr lang="nl-NL" sz="2000" dirty="0" smtClean="0"/>
              <a:t>Robert-Paul Berben</a:t>
            </a:r>
          </a:p>
          <a:p>
            <a:r>
              <a:rPr lang="nl-NL" sz="1400" dirty="0" smtClean="0"/>
              <a:t>DNB Docentenmiddag, 19 januari 2019</a:t>
            </a:r>
            <a:endParaRPr lang="nl-NL" sz="1400" dirty="0"/>
          </a:p>
        </p:txBody>
      </p:sp>
    </p:spTree>
    <p:extLst>
      <p:ext uri="{BB962C8B-B14F-4D97-AF65-F5344CB8AC3E}">
        <p14:creationId xmlns:p14="http://schemas.microsoft.com/office/powerpoint/2010/main" val="1215779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DELFI model</a:t>
            </a:r>
            <a:endParaRPr lang="nl-NL" sz="3200" dirty="0"/>
          </a:p>
        </p:txBody>
      </p:sp>
      <p:sp>
        <p:nvSpPr>
          <p:cNvPr id="3" name="Tijdelijke aanduiding voor inhoud 2"/>
          <p:cNvSpPr>
            <a:spLocks noGrp="1"/>
          </p:cNvSpPr>
          <p:nvPr>
            <p:ph idx="1"/>
          </p:nvPr>
        </p:nvSpPr>
        <p:spPr>
          <a:xfrm>
            <a:off x="393602" y="1373079"/>
            <a:ext cx="11148767" cy="4359499"/>
          </a:xfrm>
        </p:spPr>
        <p:txBody>
          <a:bodyPr/>
          <a:lstStyle/>
          <a:p>
            <a:pPr marL="285750" indent="-285750">
              <a:lnSpc>
                <a:spcPts val="2200"/>
              </a:lnSpc>
              <a:buSzPct val="150000"/>
              <a:buFont typeface="Arial" panose="020B0604020202020204" pitchFamily="34" charset="0"/>
              <a:buChar char="•"/>
            </a:pPr>
            <a:r>
              <a:rPr lang="nl-NL" sz="1600" dirty="0" smtClean="0"/>
              <a:t>DELFI = </a:t>
            </a:r>
            <a:r>
              <a:rPr lang="nl-NL" sz="1800" b="1" dirty="0" smtClean="0"/>
              <a:t>D</a:t>
            </a:r>
            <a:r>
              <a:rPr lang="nl-NL" sz="1600" dirty="0" smtClean="0"/>
              <a:t>utch </a:t>
            </a:r>
            <a:r>
              <a:rPr lang="nl-NL" sz="1800" b="1" dirty="0" err="1" smtClean="0"/>
              <a:t>E</a:t>
            </a:r>
            <a:r>
              <a:rPr lang="nl-NL" sz="1600" dirty="0" err="1" smtClean="0"/>
              <a:t>conomic</a:t>
            </a:r>
            <a:r>
              <a:rPr lang="nl-NL" sz="1600" dirty="0" smtClean="0"/>
              <a:t> </a:t>
            </a:r>
            <a:r>
              <a:rPr lang="nl-NL" sz="1800" b="1" dirty="0" err="1" smtClean="0"/>
              <a:t>L</a:t>
            </a:r>
            <a:r>
              <a:rPr lang="nl-NL" sz="1600" dirty="0" err="1" smtClean="0"/>
              <a:t>inkages</a:t>
            </a:r>
            <a:r>
              <a:rPr lang="nl-NL" sz="1600" dirty="0" smtClean="0"/>
              <a:t>: a </a:t>
            </a:r>
            <a:r>
              <a:rPr lang="nl-NL" sz="1800" b="1" dirty="0" err="1" smtClean="0"/>
              <a:t>F</a:t>
            </a:r>
            <a:r>
              <a:rPr lang="nl-NL" sz="1600" dirty="0" err="1" smtClean="0"/>
              <a:t>orecasting</a:t>
            </a:r>
            <a:r>
              <a:rPr lang="nl-NL" sz="1600" dirty="0" smtClean="0"/>
              <a:t> </a:t>
            </a:r>
            <a:r>
              <a:rPr lang="nl-NL" sz="1800" b="1" dirty="0" smtClean="0"/>
              <a:t>I</a:t>
            </a:r>
            <a:r>
              <a:rPr lang="nl-NL" sz="1600" dirty="0" smtClean="0"/>
              <a:t>nstrument</a:t>
            </a:r>
          </a:p>
          <a:p>
            <a:pPr>
              <a:lnSpc>
                <a:spcPts val="2200"/>
              </a:lnSpc>
              <a:buSzPct val="150000"/>
            </a:pPr>
            <a:endParaRPr lang="nl-NL" sz="1600" dirty="0" smtClean="0"/>
          </a:p>
          <a:p>
            <a:pPr marL="285750" indent="-285750">
              <a:lnSpc>
                <a:spcPts val="2200"/>
              </a:lnSpc>
              <a:buSzPct val="150000"/>
              <a:buFont typeface="Arial" panose="020B0604020202020204" pitchFamily="34" charset="0"/>
              <a:buChar char="•"/>
            </a:pPr>
            <a:r>
              <a:rPr lang="nl-NL" sz="1600" dirty="0" smtClean="0"/>
              <a:t>DELFI </a:t>
            </a:r>
            <a:r>
              <a:rPr lang="nl-NL" sz="1600" dirty="0"/>
              <a:t>is het belangrijkste macro-economische model van DNB</a:t>
            </a:r>
          </a:p>
          <a:p>
            <a:pPr marL="466725" lvl="2" indent="-285750">
              <a:lnSpc>
                <a:spcPts val="2200"/>
              </a:lnSpc>
              <a:buSzPct val="80000"/>
              <a:buFont typeface="Courier New" panose="02070309020205020404" pitchFamily="49" charset="0"/>
              <a:buChar char="o"/>
            </a:pPr>
            <a:r>
              <a:rPr lang="nl-NL" sz="1600" dirty="0" smtClean="0"/>
              <a:t>Traditioneel grootschalig structureel model</a:t>
            </a:r>
          </a:p>
          <a:p>
            <a:pPr marL="466725" lvl="2" indent="-285750">
              <a:lnSpc>
                <a:spcPts val="2200"/>
              </a:lnSpc>
              <a:buSzPct val="80000"/>
              <a:buFont typeface="Courier New" panose="02070309020205020404" pitchFamily="49" charset="0"/>
              <a:buChar char="o"/>
            </a:pPr>
            <a:r>
              <a:rPr lang="nl-NL" sz="1600" dirty="0" smtClean="0"/>
              <a:t>Opgebouwd uit verschillende blokken (aanbod, vraag, overheid)</a:t>
            </a:r>
          </a:p>
          <a:p>
            <a:pPr marL="466725" lvl="2" indent="-285750">
              <a:lnSpc>
                <a:spcPts val="2200"/>
              </a:lnSpc>
              <a:buFont typeface="Arial" panose="020B0604020202020204" pitchFamily="34" charset="0"/>
              <a:buChar char="•"/>
            </a:pPr>
            <a:endParaRPr lang="nl-NL" sz="1600" dirty="0" smtClean="0"/>
          </a:p>
          <a:p>
            <a:pPr marL="285750" indent="-285750">
              <a:lnSpc>
                <a:spcPts val="2200"/>
              </a:lnSpc>
              <a:buSzPct val="150000"/>
              <a:buFont typeface="Arial" panose="020B0604020202020204" pitchFamily="34" charset="0"/>
              <a:buChar char="•"/>
            </a:pPr>
            <a:r>
              <a:rPr lang="nl-NL" sz="1600" dirty="0"/>
              <a:t>Een model is nooit af</a:t>
            </a:r>
          </a:p>
          <a:p>
            <a:pPr marL="466725" lvl="2" indent="-285750">
              <a:lnSpc>
                <a:spcPts val="2200"/>
              </a:lnSpc>
              <a:buSzPct val="80000"/>
              <a:buFont typeface="Courier New" panose="02070309020205020404" pitchFamily="49" charset="0"/>
              <a:buChar char="o"/>
            </a:pPr>
            <a:r>
              <a:rPr lang="nl-NL" sz="1600" dirty="0" smtClean="0"/>
              <a:t>Herschatten elasticiteiten tussen variabelen </a:t>
            </a:r>
          </a:p>
          <a:p>
            <a:pPr marL="825750" lvl="4" indent="-285750">
              <a:lnSpc>
                <a:spcPts val="2200"/>
              </a:lnSpc>
              <a:buSzPct val="80000"/>
              <a:buFont typeface="Courier New" panose="02070309020205020404" pitchFamily="49" charset="0"/>
              <a:buChar char="o"/>
            </a:pPr>
            <a:r>
              <a:rPr lang="nl-NL" sz="1600" dirty="0" smtClean="0"/>
              <a:t>nieuwe data en revisies</a:t>
            </a:r>
          </a:p>
          <a:p>
            <a:pPr marL="825750" lvl="4" indent="-285750">
              <a:lnSpc>
                <a:spcPts val="2200"/>
              </a:lnSpc>
              <a:buSzPct val="80000"/>
              <a:buFont typeface="Courier New" panose="02070309020205020404" pitchFamily="49" charset="0"/>
              <a:buChar char="o"/>
            </a:pPr>
            <a:r>
              <a:rPr lang="nl-NL" sz="1600" dirty="0" smtClean="0"/>
              <a:t>nieuwe inzichten van onderzoek</a:t>
            </a:r>
          </a:p>
          <a:p>
            <a:pPr marL="466725" lvl="2" indent="-285750">
              <a:lnSpc>
                <a:spcPts val="2200"/>
              </a:lnSpc>
              <a:buFont typeface="Arial" panose="020B0604020202020204" pitchFamily="34" charset="0"/>
              <a:buChar char="•"/>
            </a:pPr>
            <a:endParaRPr lang="nl-NL" sz="1600" dirty="0" smtClean="0"/>
          </a:p>
          <a:p>
            <a:pPr marL="466725" lvl="2" indent="-285750">
              <a:lnSpc>
                <a:spcPts val="2200"/>
              </a:lnSpc>
              <a:buSzPct val="80000"/>
              <a:buFont typeface="Courier New" panose="02070309020205020404" pitchFamily="49" charset="0"/>
              <a:buChar char="o"/>
            </a:pPr>
            <a:r>
              <a:rPr lang="nl-NL" sz="1600" dirty="0" smtClean="0"/>
              <a:t>Recente update (2014)</a:t>
            </a:r>
          </a:p>
          <a:p>
            <a:pPr marL="825750" lvl="4" indent="-285750">
              <a:lnSpc>
                <a:spcPts val="2200"/>
              </a:lnSpc>
              <a:buSzPct val="80000"/>
              <a:buFont typeface="Courier New" panose="02070309020205020404" pitchFamily="49" charset="0"/>
              <a:buChar char="o"/>
            </a:pPr>
            <a:r>
              <a:rPr lang="nl-NL" sz="1600" dirty="0" smtClean="0"/>
              <a:t>grotere rol consumentenvertrouwen </a:t>
            </a:r>
          </a:p>
          <a:p>
            <a:pPr marL="825750" lvl="4" indent="-285750">
              <a:lnSpc>
                <a:spcPts val="2200"/>
              </a:lnSpc>
              <a:buSzPct val="80000"/>
              <a:buFont typeface="Courier New" panose="02070309020205020404" pitchFamily="49" charset="0"/>
              <a:buChar char="o"/>
            </a:pPr>
            <a:r>
              <a:rPr lang="nl-NL" sz="1600" dirty="0" smtClean="0"/>
              <a:t>pensioenfondsen gedetailleerder</a:t>
            </a:r>
          </a:p>
          <a:p>
            <a:pPr marL="466725" lvl="2" indent="-285750">
              <a:lnSpc>
                <a:spcPts val="2200"/>
              </a:lnSpc>
              <a:buFont typeface="Arial" panose="020B0604020202020204" pitchFamily="34" charset="0"/>
              <a:buChar char="•"/>
            </a:pPr>
            <a:endParaRPr lang="nl-NL" sz="1600" dirty="0" smtClean="0"/>
          </a:p>
          <a:p>
            <a:pPr marL="466725" lvl="2" indent="-285750">
              <a:lnSpc>
                <a:spcPts val="2200"/>
              </a:lnSpc>
              <a:buSzPct val="80000"/>
              <a:buFont typeface="Courier New" panose="02070309020205020404" pitchFamily="49" charset="0"/>
              <a:buChar char="o"/>
            </a:pPr>
            <a:r>
              <a:rPr lang="nl-NL" sz="1600" dirty="0" smtClean="0"/>
              <a:t>Recentste update (nog niet in DELFI-tool) : Uitbreiding model met bancaire sector</a:t>
            </a:r>
            <a:endParaRPr lang="nl-NL" sz="1600"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5" name="Slide Number Placeholder 4"/>
          <p:cNvSpPr>
            <a:spLocks noGrp="1"/>
          </p:cNvSpPr>
          <p:nvPr>
            <p:ph type="sldNum" sz="quarter" idx="12"/>
          </p:nvPr>
        </p:nvSpPr>
        <p:spPr/>
        <p:txBody>
          <a:bodyPr/>
          <a:lstStyle/>
          <a:p>
            <a:fld id="{73EE6724-4521-4EF8-974D-BA1C7F9CD007}" type="slidenum">
              <a:rPr lang="nl-NL" smtClean="0"/>
              <a:pPr/>
              <a:t>2</a:t>
            </a:fld>
            <a:endParaRPr lang="nl-NL"/>
          </a:p>
        </p:txBody>
      </p:sp>
    </p:spTree>
    <p:extLst>
      <p:ext uri="{BB962C8B-B14F-4D97-AF65-F5344CB8AC3E}">
        <p14:creationId xmlns:p14="http://schemas.microsoft.com/office/powerpoint/2010/main" val="2341030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4943656" y="1810324"/>
            <a:ext cx="2884824" cy="1615827"/>
          </a:xfrm>
          <a:prstGeom prst="rect">
            <a:avLst/>
          </a:prstGeom>
          <a:solidFill>
            <a:srgbClr val="FFFF00"/>
          </a:solidFill>
          <a:ln>
            <a:noFill/>
          </a:ln>
          <a:effectLst/>
          <a:extLst/>
        </p:spPr>
        <p:txBody>
          <a:bodyPr wrap="square">
            <a:spAutoFit/>
          </a:bodyPr>
          <a:lstStyle/>
          <a:p>
            <a:pPr fontAlgn="base">
              <a:spcBef>
                <a:spcPct val="0"/>
              </a:spcBef>
              <a:spcAft>
                <a:spcPct val="0"/>
              </a:spcAft>
            </a:pPr>
            <a:r>
              <a:rPr lang="nl-NL" sz="900" dirty="0" smtClean="0">
                <a:solidFill>
                  <a:srgbClr val="000000"/>
                </a:solidFill>
              </a:rPr>
              <a:t>C=f(Y</a:t>
            </a:r>
            <a:r>
              <a:rPr lang="nl-NL" sz="900" dirty="0">
                <a:solidFill>
                  <a:srgbClr val="000000"/>
                </a:solidFill>
              </a:rPr>
              <a:t>, vermogen, r)  - optimaliserende </a:t>
            </a:r>
            <a:r>
              <a:rPr lang="nl-NL" sz="900" dirty="0" smtClean="0">
                <a:solidFill>
                  <a:srgbClr val="000000"/>
                </a:solidFill>
              </a:rPr>
              <a:t>  	           huishoudens</a:t>
            </a:r>
            <a:endParaRPr lang="nl-NL" sz="900" dirty="0">
              <a:solidFill>
                <a:srgbClr val="000000"/>
              </a:solidFill>
            </a:endParaRPr>
          </a:p>
          <a:p>
            <a:pPr fontAlgn="base">
              <a:spcBef>
                <a:spcPct val="0"/>
              </a:spcBef>
              <a:spcAft>
                <a:spcPct val="0"/>
              </a:spcAft>
            </a:pPr>
            <a:r>
              <a:rPr lang="nl-NL" sz="900" dirty="0" smtClean="0">
                <a:solidFill>
                  <a:srgbClr val="000000"/>
                </a:solidFill>
              </a:rPr>
              <a:t>C=f(Y</a:t>
            </a:r>
            <a:r>
              <a:rPr lang="nl-NL" sz="900" dirty="0">
                <a:solidFill>
                  <a:srgbClr val="000000"/>
                </a:solidFill>
              </a:rPr>
              <a:t>)                 </a:t>
            </a:r>
            <a:r>
              <a:rPr lang="nl-NL" sz="900" dirty="0" smtClean="0">
                <a:solidFill>
                  <a:srgbClr val="000000"/>
                </a:solidFill>
              </a:rPr>
              <a:t>     - </a:t>
            </a:r>
            <a:r>
              <a:rPr lang="nl-NL" sz="900" dirty="0">
                <a:solidFill>
                  <a:srgbClr val="000000"/>
                </a:solidFill>
              </a:rPr>
              <a:t>vuistregel huishoudens</a:t>
            </a: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smtClean="0">
                <a:solidFill>
                  <a:srgbClr val="000000"/>
                </a:solidFill>
              </a:rPr>
              <a:t>G=overheidsbestedingen</a:t>
            </a:r>
            <a:endParaRPr lang="nl-NL" sz="900" dirty="0">
              <a:solidFill>
                <a:srgbClr val="000000"/>
              </a:solidFill>
            </a:endParaRP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smtClean="0">
                <a:solidFill>
                  <a:srgbClr val="000000"/>
                </a:solidFill>
              </a:rPr>
              <a:t>I=f(K</a:t>
            </a:r>
            <a:r>
              <a:rPr lang="nl-NL" sz="900" dirty="0">
                <a:solidFill>
                  <a:srgbClr val="000000"/>
                </a:solidFill>
              </a:rPr>
              <a:t>*, </a:t>
            </a:r>
            <a:r>
              <a:rPr lang="nl-NL" sz="900" dirty="0" err="1">
                <a:solidFill>
                  <a:srgbClr val="000000"/>
                </a:solidFill>
              </a:rPr>
              <a:t>dY</a:t>
            </a:r>
            <a:r>
              <a:rPr lang="nl-NL" sz="900" dirty="0">
                <a:solidFill>
                  <a:srgbClr val="000000"/>
                </a:solidFill>
              </a:rPr>
              <a:t>, winst, vermogensprijzen)</a:t>
            </a: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smtClean="0">
                <a:solidFill>
                  <a:srgbClr val="000000"/>
                </a:solidFill>
              </a:rPr>
              <a:t>X=f(buitenlandse </a:t>
            </a:r>
            <a:r>
              <a:rPr lang="nl-NL" sz="900" dirty="0">
                <a:solidFill>
                  <a:srgbClr val="000000"/>
                </a:solidFill>
              </a:rPr>
              <a:t>vraag, concurrentiekracht)</a:t>
            </a: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smtClean="0">
                <a:solidFill>
                  <a:srgbClr val="000000"/>
                </a:solidFill>
              </a:rPr>
              <a:t>M=f(binnenlandse </a:t>
            </a:r>
            <a:r>
              <a:rPr lang="nl-NL" sz="900" dirty="0">
                <a:solidFill>
                  <a:srgbClr val="000000"/>
                </a:solidFill>
              </a:rPr>
              <a:t>vraag, relatieve </a:t>
            </a:r>
            <a:r>
              <a:rPr lang="nl-NL" sz="900" dirty="0" smtClean="0">
                <a:solidFill>
                  <a:srgbClr val="000000"/>
                </a:solidFill>
              </a:rPr>
              <a:t>prijzen)</a:t>
            </a:r>
            <a:endParaRPr lang="nl-NL" sz="900" dirty="0">
              <a:solidFill>
                <a:srgbClr val="000000"/>
              </a:solidFill>
            </a:endParaRPr>
          </a:p>
        </p:txBody>
      </p:sp>
      <p:sp>
        <p:nvSpPr>
          <p:cNvPr id="95250" name="Text Box 18"/>
          <p:cNvSpPr txBox="1">
            <a:spLocks noChangeArrowheads="1"/>
          </p:cNvSpPr>
          <p:nvPr/>
        </p:nvSpPr>
        <p:spPr bwMode="auto">
          <a:xfrm>
            <a:off x="3627440" y="2175275"/>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z="1200">
              <a:solidFill>
                <a:srgbClr val="000000"/>
              </a:solidFill>
            </a:endParaRPr>
          </a:p>
        </p:txBody>
      </p:sp>
      <p:sp>
        <p:nvSpPr>
          <p:cNvPr id="79" name="Rectangle 24"/>
          <p:cNvSpPr>
            <a:spLocks noChangeArrowheads="1"/>
          </p:cNvSpPr>
          <p:nvPr/>
        </p:nvSpPr>
        <p:spPr bwMode="auto">
          <a:xfrm>
            <a:off x="2382650" y="3904974"/>
            <a:ext cx="2042123" cy="317345"/>
          </a:xfrm>
          <a:prstGeom prst="rect">
            <a:avLst/>
          </a:prstGeom>
          <a:solidFill>
            <a:schemeClr val="accent6">
              <a:lumMod val="40000"/>
              <a:lumOff val="60000"/>
            </a:schemeClr>
          </a:solidFill>
          <a:ln>
            <a:noFill/>
          </a:ln>
          <a:effectLst/>
          <a:extLst/>
        </p:spPr>
        <p:txBody>
          <a:bodyPr wrap="none" anchor="ctr"/>
          <a:lstStyle/>
          <a:p>
            <a:pPr algn="ctr" fontAlgn="base">
              <a:spcBef>
                <a:spcPct val="0"/>
              </a:spcBef>
              <a:spcAft>
                <a:spcPct val="0"/>
              </a:spcAft>
            </a:pPr>
            <a:r>
              <a:rPr lang="nl-NL" sz="900" dirty="0">
                <a:solidFill>
                  <a:srgbClr val="000000"/>
                </a:solidFill>
              </a:rPr>
              <a:t>Evenwichtswerkloosheid </a:t>
            </a:r>
          </a:p>
          <a:p>
            <a:pPr algn="ctr" fontAlgn="base">
              <a:spcBef>
                <a:spcPct val="0"/>
              </a:spcBef>
              <a:spcAft>
                <a:spcPct val="0"/>
              </a:spcAft>
            </a:pPr>
            <a:r>
              <a:rPr lang="nl-NL" sz="900" dirty="0">
                <a:solidFill>
                  <a:srgbClr val="000000"/>
                </a:solidFill>
              </a:rPr>
              <a:t>UR*</a:t>
            </a:r>
          </a:p>
        </p:txBody>
      </p:sp>
      <p:sp>
        <p:nvSpPr>
          <p:cNvPr id="80" name="Rectangle 24"/>
          <p:cNvSpPr>
            <a:spLocks noChangeArrowheads="1"/>
          </p:cNvSpPr>
          <p:nvPr/>
        </p:nvSpPr>
        <p:spPr bwMode="auto">
          <a:xfrm>
            <a:off x="2382648" y="4699388"/>
            <a:ext cx="2042125" cy="250031"/>
          </a:xfrm>
          <a:prstGeom prst="rect">
            <a:avLst/>
          </a:prstGeom>
          <a:solidFill>
            <a:schemeClr val="accent6">
              <a:lumMod val="40000"/>
              <a:lumOff val="60000"/>
            </a:schemeClr>
          </a:solidFill>
          <a:ln>
            <a:noFill/>
          </a:ln>
          <a:effectLst/>
          <a:extLst/>
        </p:spPr>
        <p:txBody>
          <a:bodyPr wrap="none" anchor="ctr"/>
          <a:lstStyle/>
          <a:p>
            <a:pPr algn="ctr" fontAlgn="base">
              <a:spcBef>
                <a:spcPct val="0"/>
              </a:spcBef>
              <a:spcAft>
                <a:spcPct val="0"/>
              </a:spcAft>
            </a:pPr>
            <a:r>
              <a:rPr lang="nl-NL" sz="900" dirty="0">
                <a:solidFill>
                  <a:srgbClr val="000000"/>
                </a:solidFill>
              </a:rPr>
              <a:t>Potentiële productie</a:t>
            </a:r>
          </a:p>
          <a:p>
            <a:pPr algn="ctr" fontAlgn="base">
              <a:spcBef>
                <a:spcPct val="0"/>
              </a:spcBef>
              <a:spcAft>
                <a:spcPct val="0"/>
              </a:spcAft>
            </a:pPr>
            <a:r>
              <a:rPr lang="nl-NL" sz="900" dirty="0">
                <a:solidFill>
                  <a:srgbClr val="000000"/>
                </a:solidFill>
              </a:rPr>
              <a:t>Y*</a:t>
            </a:r>
          </a:p>
        </p:txBody>
      </p:sp>
      <p:sp>
        <p:nvSpPr>
          <p:cNvPr id="94" name="Rectangle 19"/>
          <p:cNvSpPr>
            <a:spLocks noChangeArrowheads="1"/>
          </p:cNvSpPr>
          <p:nvPr/>
        </p:nvSpPr>
        <p:spPr bwMode="auto">
          <a:xfrm>
            <a:off x="2330078" y="1810325"/>
            <a:ext cx="2094695" cy="1615827"/>
          </a:xfrm>
          <a:prstGeom prst="rect">
            <a:avLst/>
          </a:prstGeom>
          <a:solidFill>
            <a:schemeClr val="accent6">
              <a:lumMod val="60000"/>
              <a:lumOff val="40000"/>
              <a:alpha val="37000"/>
            </a:schemeClr>
          </a:solidFill>
          <a:ln>
            <a:noFill/>
          </a:ln>
          <a:effectLst/>
          <a:extLst/>
        </p:spPr>
        <p:txBody>
          <a:bodyPr wrap="none" anchor="ctr"/>
          <a:lstStyle/>
          <a:p>
            <a:pPr fontAlgn="base">
              <a:spcBef>
                <a:spcPct val="0"/>
              </a:spcBef>
              <a:spcAft>
                <a:spcPct val="0"/>
              </a:spcAft>
            </a:pPr>
            <a:r>
              <a:rPr lang="nl-NL" sz="900" u="sng" dirty="0">
                <a:solidFill>
                  <a:srgbClr val="000000"/>
                </a:solidFill>
              </a:rPr>
              <a:t>CES productiefunctie</a:t>
            </a: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a:solidFill>
                  <a:srgbClr val="000000"/>
                </a:solidFill>
              </a:rPr>
              <a:t>Y*=g(f(K,L),E)</a:t>
            </a: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a:solidFill>
                  <a:srgbClr val="000000"/>
                </a:solidFill>
              </a:rPr>
              <a:t>=&gt; Ld, K*, E</a:t>
            </a:r>
          </a:p>
          <a:p>
            <a:pPr fontAlgn="base">
              <a:spcBef>
                <a:spcPct val="0"/>
              </a:spcBef>
              <a:spcAft>
                <a:spcPct val="0"/>
              </a:spcAft>
            </a:pPr>
            <a:endParaRPr lang="nl-NL" sz="900" u="sng" dirty="0">
              <a:solidFill>
                <a:srgbClr val="000000"/>
              </a:solidFill>
            </a:endParaRPr>
          </a:p>
          <a:p>
            <a:pPr fontAlgn="base">
              <a:spcBef>
                <a:spcPct val="0"/>
              </a:spcBef>
              <a:spcAft>
                <a:spcPct val="0"/>
              </a:spcAft>
            </a:pPr>
            <a:r>
              <a:rPr lang="nl-NL" sz="900" u="sng" dirty="0" err="1">
                <a:solidFill>
                  <a:srgbClr val="000000"/>
                </a:solidFill>
              </a:rPr>
              <a:t>Ls</a:t>
            </a:r>
            <a:r>
              <a:rPr lang="nl-NL" sz="900" u="sng" dirty="0">
                <a:solidFill>
                  <a:srgbClr val="000000"/>
                </a:solidFill>
              </a:rPr>
              <a:t>=Ld</a:t>
            </a:r>
          </a:p>
          <a:p>
            <a:pPr fontAlgn="base">
              <a:spcBef>
                <a:spcPct val="0"/>
              </a:spcBef>
              <a:spcAft>
                <a:spcPct val="0"/>
              </a:spcAft>
            </a:pPr>
            <a:endParaRPr lang="nl-NL" sz="900" dirty="0">
              <a:solidFill>
                <a:srgbClr val="000000"/>
              </a:solidFill>
            </a:endParaRPr>
          </a:p>
          <a:p>
            <a:pPr fontAlgn="base">
              <a:spcBef>
                <a:spcPct val="0"/>
              </a:spcBef>
              <a:spcAft>
                <a:spcPct val="0"/>
              </a:spcAft>
            </a:pPr>
            <a:r>
              <a:rPr lang="nl-NL" sz="900" dirty="0">
                <a:solidFill>
                  <a:srgbClr val="000000"/>
                </a:solidFill>
              </a:rPr>
              <a:t>Reële lonen= </a:t>
            </a:r>
          </a:p>
          <a:p>
            <a:pPr fontAlgn="base">
              <a:spcBef>
                <a:spcPct val="0"/>
              </a:spcBef>
              <a:spcAft>
                <a:spcPct val="0"/>
              </a:spcAft>
            </a:pPr>
            <a:r>
              <a:rPr lang="nl-NL" sz="900" dirty="0">
                <a:solidFill>
                  <a:srgbClr val="000000"/>
                </a:solidFill>
              </a:rPr>
              <a:t>f(wig, vervangingsratio, </a:t>
            </a:r>
          </a:p>
          <a:p>
            <a:pPr fontAlgn="base">
              <a:spcBef>
                <a:spcPct val="0"/>
              </a:spcBef>
              <a:spcAft>
                <a:spcPct val="0"/>
              </a:spcAft>
            </a:pPr>
            <a:r>
              <a:rPr lang="nl-NL" sz="900" dirty="0" smtClean="0">
                <a:solidFill>
                  <a:srgbClr val="000000"/>
                </a:solidFill>
              </a:rPr>
              <a:t>Werkloosheid, productiviteit)</a:t>
            </a:r>
            <a:endParaRPr lang="nl-NL" sz="900" dirty="0">
              <a:solidFill>
                <a:srgbClr val="000000"/>
              </a:solidFill>
            </a:endParaRPr>
          </a:p>
        </p:txBody>
      </p:sp>
      <p:sp>
        <p:nvSpPr>
          <p:cNvPr id="4" name="TextBox 3"/>
          <p:cNvSpPr txBox="1"/>
          <p:nvPr/>
        </p:nvSpPr>
        <p:spPr>
          <a:xfrm>
            <a:off x="2330078" y="1537195"/>
            <a:ext cx="1989912" cy="276999"/>
          </a:xfrm>
          <a:prstGeom prst="rect">
            <a:avLst/>
          </a:prstGeom>
          <a:noFill/>
        </p:spPr>
        <p:txBody>
          <a:bodyPr wrap="square" rtlCol="0">
            <a:spAutoFit/>
          </a:bodyPr>
          <a:lstStyle/>
          <a:p>
            <a:pPr algn="ctr"/>
            <a:r>
              <a:rPr lang="nl-NL" sz="1200" b="1" dirty="0"/>
              <a:t>Aanbod: Y* UR*</a:t>
            </a:r>
          </a:p>
        </p:txBody>
      </p:sp>
      <p:sp>
        <p:nvSpPr>
          <p:cNvPr id="110" name="TextBox 109"/>
          <p:cNvSpPr txBox="1"/>
          <p:nvPr/>
        </p:nvSpPr>
        <p:spPr>
          <a:xfrm>
            <a:off x="4915185" y="1513845"/>
            <a:ext cx="2913293" cy="276999"/>
          </a:xfrm>
          <a:prstGeom prst="rect">
            <a:avLst/>
          </a:prstGeom>
          <a:noFill/>
        </p:spPr>
        <p:txBody>
          <a:bodyPr wrap="square" rtlCol="0">
            <a:spAutoFit/>
          </a:bodyPr>
          <a:lstStyle/>
          <a:p>
            <a:pPr algn="ctr"/>
            <a:r>
              <a:rPr lang="nl-NL" sz="1200" b="1" dirty="0"/>
              <a:t>Vraag: Y=C+I+G+X-M</a:t>
            </a:r>
          </a:p>
        </p:txBody>
      </p:sp>
      <p:sp>
        <p:nvSpPr>
          <p:cNvPr id="116" name="Rectangle 24"/>
          <p:cNvSpPr>
            <a:spLocks noChangeArrowheads="1"/>
          </p:cNvSpPr>
          <p:nvPr/>
        </p:nvSpPr>
        <p:spPr bwMode="auto">
          <a:xfrm>
            <a:off x="4910822" y="4533109"/>
            <a:ext cx="2913293" cy="700397"/>
          </a:xfrm>
          <a:prstGeom prst="rect">
            <a:avLst/>
          </a:prstGeom>
          <a:solidFill>
            <a:srgbClr val="FFFF00"/>
          </a:solidFill>
          <a:ln>
            <a:noFill/>
          </a:ln>
          <a:effectLst/>
          <a:extLst/>
        </p:spPr>
        <p:txBody>
          <a:bodyPr wrap="none" anchor="ctr"/>
          <a:lstStyle/>
          <a:p>
            <a:pPr algn="ctr" fontAlgn="base">
              <a:spcBef>
                <a:spcPct val="0"/>
              </a:spcBef>
              <a:spcAft>
                <a:spcPct val="0"/>
              </a:spcAft>
            </a:pPr>
            <a:r>
              <a:rPr lang="nl-NL" sz="1050" u="sng" dirty="0">
                <a:solidFill>
                  <a:srgbClr val="000000"/>
                </a:solidFill>
              </a:rPr>
              <a:t>Prijzen </a:t>
            </a:r>
          </a:p>
          <a:p>
            <a:pPr fontAlgn="base">
              <a:spcBef>
                <a:spcPct val="0"/>
              </a:spcBef>
              <a:spcAft>
                <a:spcPct val="0"/>
              </a:spcAft>
            </a:pPr>
            <a:endParaRPr lang="nl-NL" sz="800" u="sng" dirty="0">
              <a:solidFill>
                <a:srgbClr val="000000"/>
              </a:solidFill>
            </a:endParaRPr>
          </a:p>
          <a:p>
            <a:pPr fontAlgn="base">
              <a:spcBef>
                <a:spcPct val="0"/>
              </a:spcBef>
              <a:spcAft>
                <a:spcPct val="0"/>
              </a:spcAft>
            </a:pPr>
            <a:r>
              <a:rPr lang="nl-NL" sz="800" dirty="0">
                <a:solidFill>
                  <a:srgbClr val="000000"/>
                </a:solidFill>
              </a:rPr>
              <a:t>- Lange termijn </a:t>
            </a:r>
            <a:r>
              <a:rPr lang="nl-NL" sz="800" dirty="0" smtClean="0">
                <a:solidFill>
                  <a:srgbClr val="000000"/>
                </a:solidFill>
              </a:rPr>
              <a:t>f(</a:t>
            </a:r>
            <a:r>
              <a:rPr lang="nl-NL" sz="800" dirty="0" err="1" smtClean="0">
                <a:solidFill>
                  <a:srgbClr val="000000"/>
                </a:solidFill>
              </a:rPr>
              <a:t>binn</a:t>
            </a:r>
            <a:r>
              <a:rPr lang="nl-NL" sz="800" dirty="0" smtClean="0">
                <a:solidFill>
                  <a:srgbClr val="000000"/>
                </a:solidFill>
              </a:rPr>
              <a:t>. kostprijs </a:t>
            </a:r>
            <a:r>
              <a:rPr lang="nl-NL" sz="800" dirty="0">
                <a:solidFill>
                  <a:srgbClr val="000000"/>
                </a:solidFill>
              </a:rPr>
              <a:t>en buitenlandse </a:t>
            </a:r>
            <a:r>
              <a:rPr lang="nl-NL" sz="800" dirty="0" smtClean="0">
                <a:solidFill>
                  <a:srgbClr val="000000"/>
                </a:solidFill>
              </a:rPr>
              <a:t>prijs)</a:t>
            </a:r>
            <a:endParaRPr lang="nl-NL" sz="800" dirty="0">
              <a:solidFill>
                <a:srgbClr val="000000"/>
              </a:solidFill>
            </a:endParaRPr>
          </a:p>
          <a:p>
            <a:pPr fontAlgn="base">
              <a:spcBef>
                <a:spcPct val="0"/>
              </a:spcBef>
              <a:spcAft>
                <a:spcPct val="0"/>
              </a:spcAft>
            </a:pPr>
            <a:r>
              <a:rPr lang="nl-NL" sz="800" dirty="0">
                <a:solidFill>
                  <a:srgbClr val="000000"/>
                </a:solidFill>
              </a:rPr>
              <a:t>- Korte termijn f( </a:t>
            </a:r>
            <a:r>
              <a:rPr lang="nl-NL" sz="800" dirty="0" smtClean="0">
                <a:solidFill>
                  <a:srgbClr val="000000"/>
                </a:solidFill>
              </a:rPr>
              <a:t>loonkosten, output gap)</a:t>
            </a:r>
            <a:endParaRPr lang="nl-NL" sz="800" dirty="0">
              <a:solidFill>
                <a:srgbClr val="000000"/>
              </a:solidFill>
            </a:endParaRPr>
          </a:p>
          <a:p>
            <a:pPr fontAlgn="base">
              <a:spcBef>
                <a:spcPct val="0"/>
              </a:spcBef>
              <a:spcAft>
                <a:spcPct val="0"/>
              </a:spcAft>
            </a:pPr>
            <a:endParaRPr lang="nl-NL" sz="800" dirty="0">
              <a:solidFill>
                <a:srgbClr val="000000"/>
              </a:solidFill>
            </a:endParaRPr>
          </a:p>
        </p:txBody>
      </p:sp>
      <p:sp>
        <p:nvSpPr>
          <p:cNvPr id="117" name="TextBox 116"/>
          <p:cNvSpPr txBox="1"/>
          <p:nvPr/>
        </p:nvSpPr>
        <p:spPr>
          <a:xfrm>
            <a:off x="8347362" y="1552105"/>
            <a:ext cx="2151465" cy="276999"/>
          </a:xfrm>
          <a:prstGeom prst="rect">
            <a:avLst/>
          </a:prstGeom>
          <a:noFill/>
        </p:spPr>
        <p:txBody>
          <a:bodyPr wrap="square" rtlCol="0">
            <a:spAutoFit/>
          </a:bodyPr>
          <a:lstStyle/>
          <a:p>
            <a:pPr algn="ctr"/>
            <a:r>
              <a:rPr lang="nl-NL" sz="1200" b="1" dirty="0"/>
              <a:t>Financiële sector</a:t>
            </a:r>
          </a:p>
        </p:txBody>
      </p:sp>
      <p:sp>
        <p:nvSpPr>
          <p:cNvPr id="119" name="TextBox 118"/>
          <p:cNvSpPr txBox="1"/>
          <p:nvPr/>
        </p:nvSpPr>
        <p:spPr>
          <a:xfrm>
            <a:off x="8385516" y="1828053"/>
            <a:ext cx="2075155" cy="415498"/>
          </a:xfrm>
          <a:prstGeom prst="rect">
            <a:avLst/>
          </a:prstGeom>
          <a:solidFill>
            <a:schemeClr val="accent1">
              <a:lumMod val="40000"/>
              <a:lumOff val="60000"/>
            </a:schemeClr>
          </a:solidFill>
        </p:spPr>
        <p:txBody>
          <a:bodyPr wrap="square" rtlCol="0">
            <a:spAutoFit/>
          </a:bodyPr>
          <a:lstStyle/>
          <a:p>
            <a:pPr algn="ctr"/>
            <a:r>
              <a:rPr lang="nl-NL" sz="1050" u="sng" dirty="0"/>
              <a:t>Huizenprijzen en huishoudvermogen</a:t>
            </a:r>
          </a:p>
        </p:txBody>
      </p:sp>
      <p:sp>
        <p:nvSpPr>
          <p:cNvPr id="120" name="TextBox 119"/>
          <p:cNvSpPr txBox="1"/>
          <p:nvPr/>
        </p:nvSpPr>
        <p:spPr>
          <a:xfrm>
            <a:off x="8385515" y="3452558"/>
            <a:ext cx="2075156" cy="1067665"/>
          </a:xfrm>
          <a:prstGeom prst="rect">
            <a:avLst/>
          </a:prstGeom>
          <a:solidFill>
            <a:schemeClr val="accent1">
              <a:lumMod val="40000"/>
              <a:lumOff val="60000"/>
            </a:schemeClr>
          </a:solidFill>
        </p:spPr>
        <p:txBody>
          <a:bodyPr wrap="square" rtlCol="0">
            <a:spAutoFit/>
          </a:bodyPr>
          <a:lstStyle/>
          <a:p>
            <a:pPr algn="ctr"/>
            <a:r>
              <a:rPr lang="nl-NL" sz="1050" u="sng" dirty="0"/>
              <a:t>Pensioenfondsen</a:t>
            </a:r>
          </a:p>
          <a:p>
            <a:endParaRPr lang="nl-NL" sz="788" dirty="0"/>
          </a:p>
          <a:p>
            <a:r>
              <a:rPr lang="nl-NL" sz="900" dirty="0"/>
              <a:t>Endogene dekkingsgraad</a:t>
            </a:r>
          </a:p>
          <a:p>
            <a:endParaRPr lang="nl-NL" sz="900" dirty="0"/>
          </a:p>
          <a:p>
            <a:r>
              <a:rPr lang="nl-NL" sz="900" dirty="0"/>
              <a:t>- indexatieregels</a:t>
            </a:r>
          </a:p>
          <a:p>
            <a:endParaRPr lang="nl-NL" sz="900" dirty="0"/>
          </a:p>
          <a:p>
            <a:r>
              <a:rPr lang="nl-NL" sz="900" dirty="0"/>
              <a:t>- pensioenpremie</a:t>
            </a:r>
          </a:p>
        </p:txBody>
      </p:sp>
      <p:sp>
        <p:nvSpPr>
          <p:cNvPr id="123" name="Rectangle 24"/>
          <p:cNvSpPr>
            <a:spLocks noChangeArrowheads="1"/>
          </p:cNvSpPr>
          <p:nvPr/>
        </p:nvSpPr>
        <p:spPr bwMode="auto">
          <a:xfrm>
            <a:off x="4910822" y="5397122"/>
            <a:ext cx="2913293" cy="372267"/>
          </a:xfrm>
          <a:prstGeom prst="rect">
            <a:avLst/>
          </a:prstGeom>
          <a:solidFill>
            <a:srgbClr val="FFFF00"/>
          </a:solidFill>
          <a:ln>
            <a:noFill/>
          </a:ln>
          <a:effectLst/>
          <a:extLst/>
        </p:spPr>
        <p:txBody>
          <a:bodyPr wrap="none" anchor="ctr"/>
          <a:lstStyle/>
          <a:p>
            <a:pPr algn="ctr" fontAlgn="base">
              <a:spcBef>
                <a:spcPct val="0"/>
              </a:spcBef>
              <a:spcAft>
                <a:spcPct val="0"/>
              </a:spcAft>
            </a:pPr>
            <a:r>
              <a:rPr lang="nl-NL" sz="1000" dirty="0">
                <a:solidFill>
                  <a:srgbClr val="000000"/>
                </a:solidFill>
              </a:rPr>
              <a:t>Overheidssaldo en -schuld</a:t>
            </a:r>
          </a:p>
          <a:p>
            <a:pPr algn="ctr" fontAlgn="base">
              <a:spcBef>
                <a:spcPct val="0"/>
              </a:spcBef>
              <a:spcAft>
                <a:spcPct val="0"/>
              </a:spcAft>
            </a:pPr>
            <a:r>
              <a:rPr lang="nl-NL" sz="1000" dirty="0">
                <a:solidFill>
                  <a:srgbClr val="000000"/>
                </a:solidFill>
              </a:rPr>
              <a:t>Lopende rekening en netto buitenlands bezit</a:t>
            </a:r>
          </a:p>
        </p:txBody>
      </p:sp>
      <p:sp>
        <p:nvSpPr>
          <p:cNvPr id="21" name="Rectangle 24"/>
          <p:cNvSpPr>
            <a:spLocks noChangeArrowheads="1"/>
          </p:cNvSpPr>
          <p:nvPr/>
        </p:nvSpPr>
        <p:spPr bwMode="auto">
          <a:xfrm>
            <a:off x="4910821" y="3969437"/>
            <a:ext cx="2913293" cy="250031"/>
          </a:xfrm>
          <a:prstGeom prst="rect">
            <a:avLst/>
          </a:prstGeom>
          <a:solidFill>
            <a:srgbClr val="FFFF00"/>
          </a:solidFill>
          <a:ln>
            <a:noFill/>
          </a:ln>
          <a:effectLst/>
          <a:extLst/>
        </p:spPr>
        <p:txBody>
          <a:bodyPr wrap="none" anchor="ctr"/>
          <a:lstStyle/>
          <a:p>
            <a:pPr algn="ctr" fontAlgn="base">
              <a:spcBef>
                <a:spcPct val="0"/>
              </a:spcBef>
              <a:spcAft>
                <a:spcPct val="0"/>
              </a:spcAft>
            </a:pPr>
            <a:r>
              <a:rPr lang="nl-NL" sz="1050" dirty="0">
                <a:solidFill>
                  <a:srgbClr val="000000"/>
                </a:solidFill>
              </a:rPr>
              <a:t>Output gap (Y-Y*)/Y*</a:t>
            </a:r>
          </a:p>
        </p:txBody>
      </p:sp>
      <p:sp>
        <p:nvSpPr>
          <p:cNvPr id="23" name="TextBox 22"/>
          <p:cNvSpPr txBox="1"/>
          <p:nvPr/>
        </p:nvSpPr>
        <p:spPr>
          <a:xfrm>
            <a:off x="8385516" y="2491484"/>
            <a:ext cx="2075155" cy="927305"/>
          </a:xfrm>
          <a:prstGeom prst="rect">
            <a:avLst/>
          </a:prstGeom>
          <a:solidFill>
            <a:schemeClr val="accent1">
              <a:lumMod val="40000"/>
              <a:lumOff val="60000"/>
            </a:schemeClr>
          </a:solidFill>
        </p:spPr>
        <p:txBody>
          <a:bodyPr wrap="square" rtlCol="0">
            <a:spAutoFit/>
          </a:bodyPr>
          <a:lstStyle/>
          <a:p>
            <a:pPr algn="ctr"/>
            <a:r>
              <a:rPr lang="nl-NL" sz="1050" u="sng" dirty="0"/>
              <a:t>Investeringsgedrag</a:t>
            </a:r>
          </a:p>
          <a:p>
            <a:endParaRPr lang="nl-NL" sz="788" dirty="0"/>
          </a:p>
          <a:p>
            <a:r>
              <a:rPr lang="nl-NL" sz="900" dirty="0"/>
              <a:t>Kredietgroei in de investeringsvergelijking</a:t>
            </a:r>
          </a:p>
          <a:p>
            <a:endParaRPr lang="nl-NL" sz="788" dirty="0"/>
          </a:p>
          <a:p>
            <a:pPr algn="ctr"/>
            <a:endParaRPr lang="nl-NL" sz="1000" b="1" dirty="0"/>
          </a:p>
        </p:txBody>
      </p:sp>
      <p:cxnSp>
        <p:nvCxnSpPr>
          <p:cNvPr id="5" name="Straight Arrow Connector 4"/>
          <p:cNvCxnSpPr/>
          <p:nvPr/>
        </p:nvCxnSpPr>
        <p:spPr>
          <a:xfrm flipH="1">
            <a:off x="7832414" y="2183269"/>
            <a:ext cx="591256" cy="259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798193" y="2864035"/>
            <a:ext cx="587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828479" y="3407322"/>
            <a:ext cx="557037" cy="398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403711" y="4239633"/>
            <a:ext cx="6522" cy="456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79" idx="0"/>
          </p:cNvCxnSpPr>
          <p:nvPr/>
        </p:nvCxnSpPr>
        <p:spPr>
          <a:xfrm flipH="1">
            <a:off x="3403711" y="3430679"/>
            <a:ext cx="2" cy="47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4" idx="3"/>
            <a:endCxn id="95237" idx="1"/>
          </p:cNvCxnSpPr>
          <p:nvPr/>
        </p:nvCxnSpPr>
        <p:spPr>
          <a:xfrm flipV="1">
            <a:off x="4424773" y="2618238"/>
            <a:ext cx="51888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259" name="Straight Arrow Connector 95258"/>
          <p:cNvCxnSpPr/>
          <p:nvPr/>
        </p:nvCxnSpPr>
        <p:spPr>
          <a:xfrm>
            <a:off x="6310604" y="4176260"/>
            <a:ext cx="0" cy="358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10604" y="3564651"/>
            <a:ext cx="0" cy="361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24772" y="4094451"/>
            <a:ext cx="5188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0" idx="3"/>
          </p:cNvCxnSpPr>
          <p:nvPr/>
        </p:nvCxnSpPr>
        <p:spPr>
          <a:xfrm flipV="1">
            <a:off x="4424772" y="4199783"/>
            <a:ext cx="486048" cy="624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2F81E0FB-83C7-45C2-ADF6-A2D4D654B7CB}" type="slidenum">
              <a:rPr lang="en-IE" smtClean="0"/>
              <a:pPr/>
              <a:t>3</a:t>
            </a:fld>
            <a:endParaRPr lang="en-IE"/>
          </a:p>
        </p:txBody>
      </p:sp>
      <p:sp>
        <p:nvSpPr>
          <p:cNvPr id="39" name="Titel 1"/>
          <p:cNvSpPr txBox="1">
            <a:spLocks/>
          </p:cNvSpPr>
          <p:nvPr/>
        </p:nvSpPr>
        <p:spPr>
          <a:xfrm>
            <a:off x="344032" y="399600"/>
            <a:ext cx="10043168" cy="674288"/>
          </a:xfrm>
          <a:prstGeom prst="rect">
            <a:avLst/>
          </a:prstGeom>
        </p:spPr>
        <p:txBody>
          <a:bodyPr vert="horz" lIns="0" tIns="0" rIns="0" bIns="0" rtlCol="0" anchor="b" anchorCtr="0">
            <a:noAutofit/>
          </a:bodyPr>
          <a:lstStyle>
            <a:lvl1pPr algn="ctr" defTabSz="914400" rtl="0" eaLnBrk="1" latinLnBrk="0" hangingPunct="1">
              <a:lnSpc>
                <a:spcPts val="3750"/>
              </a:lnSpc>
              <a:spcBef>
                <a:spcPct val="0"/>
              </a:spcBef>
              <a:buNone/>
              <a:defRPr sz="4500" kern="1200">
                <a:solidFill>
                  <a:schemeClr val="tx1"/>
                </a:solidFill>
                <a:latin typeface="+mj-lt"/>
                <a:ea typeface="+mj-ea"/>
                <a:cs typeface="+mj-cs"/>
              </a:defRPr>
            </a:lvl1pPr>
          </a:lstStyle>
          <a:p>
            <a:pPr algn="l"/>
            <a:r>
              <a:rPr lang="nl-NL" sz="3200" dirty="0"/>
              <a:t>DELFI model: structuur</a:t>
            </a:r>
          </a:p>
        </p:txBody>
      </p:sp>
    </p:spTree>
    <p:extLst>
      <p:ext uri="{BB962C8B-B14F-4D97-AF65-F5344CB8AC3E}">
        <p14:creationId xmlns:p14="http://schemas.microsoft.com/office/powerpoint/2010/main" val="76533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DELFI model: gebruik</a:t>
            </a:r>
            <a:endParaRPr lang="nl-NL" sz="3200" dirty="0"/>
          </a:p>
        </p:txBody>
      </p:sp>
      <p:sp>
        <p:nvSpPr>
          <p:cNvPr id="3" name="Tijdelijke aanduiding voor inhoud 2"/>
          <p:cNvSpPr>
            <a:spLocks noGrp="1"/>
          </p:cNvSpPr>
          <p:nvPr>
            <p:ph idx="1"/>
          </p:nvPr>
        </p:nvSpPr>
        <p:spPr>
          <a:xfrm>
            <a:off x="393602" y="1539089"/>
            <a:ext cx="11148767" cy="4193489"/>
          </a:xfrm>
        </p:spPr>
        <p:txBody>
          <a:bodyPr/>
          <a:lstStyle/>
          <a:p>
            <a:pPr>
              <a:lnSpc>
                <a:spcPts val="2200"/>
              </a:lnSpc>
            </a:pPr>
            <a:r>
              <a:rPr lang="nl-NL" sz="1600" dirty="0" smtClean="0"/>
              <a:t>DELFI heeft drie kernfuncties</a:t>
            </a:r>
          </a:p>
          <a:p>
            <a:pPr>
              <a:lnSpc>
                <a:spcPts val="2200"/>
              </a:lnSpc>
            </a:pPr>
            <a:endParaRPr lang="nl-NL" sz="1600" dirty="0" smtClean="0"/>
          </a:p>
          <a:p>
            <a:pPr marL="523875" lvl="2" indent="-342900">
              <a:lnSpc>
                <a:spcPts val="2200"/>
              </a:lnSpc>
              <a:buSzPct val="100000"/>
              <a:buFont typeface="+mj-lt"/>
              <a:buAutoNum type="arabicPeriod"/>
            </a:pPr>
            <a:r>
              <a:rPr lang="nl-NL" sz="1600" dirty="0" smtClean="0"/>
              <a:t>Voorspellen </a:t>
            </a:r>
          </a:p>
          <a:p>
            <a:pPr marL="523875" lvl="2" indent="-342900">
              <a:lnSpc>
                <a:spcPts val="2200"/>
              </a:lnSpc>
              <a:buSzPct val="100000"/>
              <a:buFont typeface="+mj-lt"/>
              <a:buAutoNum type="arabicPeriod"/>
            </a:pPr>
            <a:endParaRPr lang="nl-NL" sz="1600" dirty="0" smtClean="0"/>
          </a:p>
          <a:p>
            <a:pPr marL="702900" lvl="3" indent="-342900">
              <a:lnSpc>
                <a:spcPts val="2200"/>
              </a:lnSpc>
              <a:buSzPct val="100000"/>
              <a:buFont typeface="Wingdings" panose="05000000000000000000" pitchFamily="2" charset="2"/>
              <a:buChar char="Ø"/>
            </a:pPr>
            <a:r>
              <a:rPr lang="nl-NL" sz="1600" dirty="0" smtClean="0"/>
              <a:t>Uitkomsten DELFI vormen de basis van economische ramingen</a:t>
            </a:r>
          </a:p>
          <a:p>
            <a:pPr marL="702900" lvl="3" indent="-342900">
              <a:lnSpc>
                <a:spcPts val="2200"/>
              </a:lnSpc>
              <a:buSzPct val="100000"/>
              <a:buFont typeface="Wingdings" panose="05000000000000000000" pitchFamily="2" charset="2"/>
              <a:buChar char="Ø"/>
            </a:pPr>
            <a:r>
              <a:rPr lang="nl-NL" sz="1600" i="1" dirty="0" smtClean="0"/>
              <a:t>Economische Ontwikkelingen en Vooruitzichten (</a:t>
            </a:r>
            <a:r>
              <a:rPr lang="nl-NL" sz="1600" dirty="0" smtClean="0"/>
              <a:t>2 x per jaar)</a:t>
            </a:r>
          </a:p>
          <a:p>
            <a:pPr marL="523875" lvl="2" indent="-342900">
              <a:lnSpc>
                <a:spcPts val="2200"/>
              </a:lnSpc>
              <a:buFont typeface="+mj-lt"/>
              <a:buAutoNum type="arabicPeriod"/>
            </a:pPr>
            <a:endParaRPr lang="nl-NL" sz="1600" dirty="0" smtClean="0"/>
          </a:p>
          <a:p>
            <a:pPr marL="523875" lvl="2" indent="-342900">
              <a:lnSpc>
                <a:spcPts val="2200"/>
              </a:lnSpc>
              <a:buSzPct val="100000"/>
              <a:buFont typeface="+mj-lt"/>
              <a:buAutoNum type="arabicPeriod"/>
            </a:pPr>
            <a:r>
              <a:rPr lang="nl-NL" sz="1600" dirty="0" smtClean="0"/>
              <a:t>Scenario-analyse</a:t>
            </a:r>
          </a:p>
          <a:p>
            <a:pPr marL="523875" lvl="2" indent="-342900">
              <a:lnSpc>
                <a:spcPts val="2200"/>
              </a:lnSpc>
              <a:buSzPct val="100000"/>
              <a:buFont typeface="+mj-lt"/>
              <a:buAutoNum type="arabicPeriod"/>
            </a:pPr>
            <a:endParaRPr lang="nl-NL" sz="1600" dirty="0" smtClean="0"/>
          </a:p>
          <a:p>
            <a:pPr marL="702900" lvl="3" indent="-342900">
              <a:lnSpc>
                <a:spcPts val="2200"/>
              </a:lnSpc>
              <a:buSzPct val="100000"/>
              <a:buFont typeface="Wingdings" panose="05000000000000000000" pitchFamily="2" charset="2"/>
              <a:buChar char="Ø"/>
            </a:pPr>
            <a:r>
              <a:rPr lang="nl-NL" sz="1600" dirty="0" smtClean="0"/>
              <a:t>Lage olieprijs (</a:t>
            </a:r>
            <a:r>
              <a:rPr lang="nl-NL" sz="1600" dirty="0" err="1" smtClean="0"/>
              <a:t>DNBulletin</a:t>
            </a:r>
            <a:r>
              <a:rPr lang="nl-NL" sz="1600" dirty="0" smtClean="0"/>
              <a:t> maart 2016)</a:t>
            </a:r>
          </a:p>
          <a:p>
            <a:pPr marL="702900" lvl="3" indent="-342900">
              <a:lnSpc>
                <a:spcPts val="2200"/>
              </a:lnSpc>
              <a:buSzPct val="100000"/>
              <a:buFont typeface="Wingdings" panose="05000000000000000000" pitchFamily="2" charset="2"/>
              <a:buChar char="Ø"/>
            </a:pPr>
            <a:r>
              <a:rPr lang="nl-NL" sz="1600" dirty="0" smtClean="0"/>
              <a:t>Rentestijging (EOV december 2017)</a:t>
            </a:r>
          </a:p>
          <a:p>
            <a:pPr marL="523875" lvl="2" indent="-342900">
              <a:lnSpc>
                <a:spcPts val="2200"/>
              </a:lnSpc>
              <a:buFont typeface="+mj-lt"/>
              <a:buAutoNum type="arabicPeriod"/>
            </a:pPr>
            <a:endParaRPr lang="nl-NL" sz="1600" dirty="0" smtClean="0"/>
          </a:p>
          <a:p>
            <a:pPr marL="523875" lvl="2" indent="-342900">
              <a:lnSpc>
                <a:spcPts val="2200"/>
              </a:lnSpc>
              <a:buSzPct val="100000"/>
              <a:buFont typeface="+mj-lt"/>
              <a:buAutoNum type="arabicPeriod"/>
            </a:pPr>
            <a:r>
              <a:rPr lang="nl-NL" sz="1600" dirty="0" smtClean="0"/>
              <a:t>Beleidsvragen</a:t>
            </a:r>
          </a:p>
          <a:p>
            <a:pPr marL="523875" lvl="2" indent="-342900">
              <a:lnSpc>
                <a:spcPts val="2200"/>
              </a:lnSpc>
              <a:buSzPct val="100000"/>
              <a:buFont typeface="+mj-lt"/>
              <a:buAutoNum type="arabicPeriod"/>
            </a:pPr>
            <a:endParaRPr lang="nl-NL" sz="1600" dirty="0" smtClean="0"/>
          </a:p>
          <a:p>
            <a:pPr marL="702900" lvl="3" indent="-342900">
              <a:lnSpc>
                <a:spcPts val="2200"/>
              </a:lnSpc>
              <a:buSzPct val="100000"/>
              <a:buFont typeface="Wingdings" panose="05000000000000000000" pitchFamily="2" charset="2"/>
              <a:buChar char="Ø"/>
            </a:pPr>
            <a:r>
              <a:rPr lang="nl-NL" sz="1600" dirty="0" smtClean="0"/>
              <a:t>Verlaging van LTV ratio (mei 2015)</a:t>
            </a:r>
          </a:p>
          <a:p>
            <a:pPr marL="702900" lvl="3" indent="-342900">
              <a:buSzPct val="100000"/>
              <a:buFont typeface="Wingdings" panose="05000000000000000000" pitchFamily="2" charset="2"/>
              <a:buChar char="Ø"/>
            </a:pPr>
            <a:endParaRPr lang="nl-NL" dirty="0"/>
          </a:p>
          <a:p>
            <a:pPr marL="523875" lvl="2" indent="-342900">
              <a:buSzPct val="100000"/>
              <a:buFont typeface="+mj-lt"/>
              <a:buAutoNum type="arabicPeriod"/>
            </a:pPr>
            <a:endParaRPr lang="nl-NL" dirty="0" smtClean="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5" name="Slide Number Placeholder 4"/>
          <p:cNvSpPr>
            <a:spLocks noGrp="1"/>
          </p:cNvSpPr>
          <p:nvPr>
            <p:ph type="sldNum" sz="quarter" idx="12"/>
          </p:nvPr>
        </p:nvSpPr>
        <p:spPr/>
        <p:txBody>
          <a:bodyPr/>
          <a:lstStyle/>
          <a:p>
            <a:fld id="{73EE6724-4521-4EF8-974D-BA1C7F9CD007}" type="slidenum">
              <a:rPr lang="nl-NL" smtClean="0"/>
              <a:pPr/>
              <a:t>4</a:t>
            </a:fld>
            <a:endParaRPr lang="nl-NL"/>
          </a:p>
        </p:txBody>
      </p:sp>
      <p:pic>
        <p:nvPicPr>
          <p:cNvPr id="4" name="Picture 3"/>
          <p:cNvPicPr>
            <a:picLocks noChangeAspect="1"/>
          </p:cNvPicPr>
          <p:nvPr/>
        </p:nvPicPr>
        <p:blipFill>
          <a:blip r:embed="rId2"/>
          <a:stretch>
            <a:fillRect/>
          </a:stretch>
        </p:blipFill>
        <p:spPr>
          <a:xfrm>
            <a:off x="8330916" y="1004526"/>
            <a:ext cx="3686885" cy="5409445"/>
          </a:xfrm>
          <a:prstGeom prst="rect">
            <a:avLst/>
          </a:prstGeom>
        </p:spPr>
      </p:pic>
    </p:spTree>
    <p:extLst>
      <p:ext uri="{BB962C8B-B14F-4D97-AF65-F5344CB8AC3E}">
        <p14:creationId xmlns:p14="http://schemas.microsoft.com/office/powerpoint/2010/main" val="61738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De DELFI-tool</a:t>
            </a:r>
            <a:endParaRPr lang="nl-NL" sz="3200" dirty="0"/>
          </a:p>
        </p:txBody>
      </p:sp>
      <p:sp>
        <p:nvSpPr>
          <p:cNvPr id="3" name="Tijdelijke aanduiding voor inhoud 2"/>
          <p:cNvSpPr>
            <a:spLocks noGrp="1"/>
          </p:cNvSpPr>
          <p:nvPr>
            <p:ph idx="1"/>
          </p:nvPr>
        </p:nvSpPr>
        <p:spPr>
          <a:xfrm>
            <a:off x="393602" y="1729213"/>
            <a:ext cx="11148767" cy="4003366"/>
          </a:xfrm>
        </p:spPr>
        <p:txBody>
          <a:bodyPr/>
          <a:lstStyle/>
          <a:p>
            <a:pPr>
              <a:lnSpc>
                <a:spcPts val="2200"/>
              </a:lnSpc>
            </a:pPr>
            <a:endParaRPr lang="nl-NL" sz="1600" dirty="0" smtClean="0"/>
          </a:p>
          <a:p>
            <a:pPr marL="285750" indent="-285750">
              <a:lnSpc>
                <a:spcPts val="2200"/>
              </a:lnSpc>
              <a:buSzPct val="150000"/>
              <a:buFont typeface="Arial" panose="020B0604020202020204" pitchFamily="34" charset="0"/>
              <a:buChar char="•"/>
            </a:pPr>
            <a:r>
              <a:rPr lang="nl-NL" sz="1600" dirty="0" smtClean="0"/>
              <a:t>Online applicatie om kennis van macro-economische verbanden te vergroten</a:t>
            </a:r>
          </a:p>
          <a:p>
            <a:pPr marL="285750" indent="-285750">
              <a:lnSpc>
                <a:spcPts val="2200"/>
              </a:lnSpc>
              <a:buSzPct val="150000"/>
              <a:buFont typeface="Arial" panose="020B0604020202020204" pitchFamily="34" charset="0"/>
              <a:buChar char="•"/>
            </a:pPr>
            <a:endParaRPr lang="nl-NL" sz="1600" dirty="0"/>
          </a:p>
          <a:p>
            <a:pPr marL="285750" indent="-285750">
              <a:lnSpc>
                <a:spcPts val="2200"/>
              </a:lnSpc>
              <a:buSzPct val="150000"/>
              <a:buFont typeface="Arial" panose="020B0604020202020204" pitchFamily="34" charset="0"/>
              <a:buChar char="•"/>
            </a:pPr>
            <a:r>
              <a:rPr lang="nl-NL" sz="1600" dirty="0" smtClean="0"/>
              <a:t>11 verschillende variabelen kunnen aangestuurd worden, waarvan maximaal 2 tegelijk</a:t>
            </a:r>
          </a:p>
          <a:p>
            <a:pPr marL="285750" indent="-285750">
              <a:lnSpc>
                <a:spcPts val="2200"/>
              </a:lnSpc>
              <a:buSzPct val="150000"/>
              <a:buFont typeface="Arial" panose="020B0604020202020204" pitchFamily="34" charset="0"/>
              <a:buChar char="•"/>
            </a:pPr>
            <a:endParaRPr lang="nl-NL" sz="1600" dirty="0"/>
          </a:p>
          <a:p>
            <a:pPr marL="285750" indent="-285750">
              <a:lnSpc>
                <a:spcPts val="2200"/>
              </a:lnSpc>
              <a:buSzPct val="150000"/>
              <a:buFont typeface="Arial" panose="020B0604020202020204" pitchFamily="34" charset="0"/>
              <a:buChar char="•"/>
            </a:pPr>
            <a:r>
              <a:rPr lang="nl-NL" sz="1600" dirty="0" smtClean="0"/>
              <a:t>Uitkomsten van standaardschokken zijn geschat</a:t>
            </a:r>
            <a:endParaRPr lang="nl-NL" sz="2067" dirty="0" smtClean="0"/>
          </a:p>
          <a:p>
            <a:pPr marL="527044" lvl="2" indent="-285750">
              <a:lnSpc>
                <a:spcPts val="2200"/>
              </a:lnSpc>
              <a:buSzPct val="80000"/>
              <a:buFont typeface="Courier New" panose="02070309020205020404" pitchFamily="49" charset="0"/>
              <a:buChar char="o"/>
            </a:pPr>
            <a:r>
              <a:rPr lang="nl-NL" sz="1600" dirty="0" smtClean="0"/>
              <a:t>De uitkomsten worden lineair vermenigvuldigd bij een andere omvang van de schok</a:t>
            </a:r>
          </a:p>
          <a:p>
            <a:pPr marL="527044" lvl="2" indent="-285750">
              <a:lnSpc>
                <a:spcPts val="2200"/>
              </a:lnSpc>
              <a:buSzPct val="80000"/>
              <a:buFont typeface="Courier New" panose="02070309020205020404" pitchFamily="49" charset="0"/>
              <a:buChar char="o"/>
            </a:pPr>
            <a:r>
              <a:rPr lang="nl-NL" sz="1600" dirty="0" smtClean="0"/>
              <a:t>Uitkomsten van verschillende schokken worden opgeteld</a:t>
            </a:r>
          </a:p>
          <a:p>
            <a:pPr marL="645750" lvl="3" indent="-285750">
              <a:lnSpc>
                <a:spcPts val="2200"/>
              </a:lnSpc>
              <a:buSzPct val="80000"/>
              <a:buFont typeface="Courier New" panose="02070309020205020404" pitchFamily="49" charset="0"/>
              <a:buChar char="o"/>
            </a:pPr>
            <a:r>
              <a:rPr lang="nl-NL" sz="1600" dirty="0" smtClean="0"/>
              <a:t>Geen interactie tussen schokken</a:t>
            </a:r>
          </a:p>
          <a:p>
            <a:pPr marL="645750" lvl="3" indent="-285750">
              <a:lnSpc>
                <a:spcPts val="2200"/>
              </a:lnSpc>
              <a:buSzPct val="150000"/>
              <a:buFont typeface="Arial" panose="020B0604020202020204" pitchFamily="34" charset="0"/>
              <a:buChar char="•"/>
            </a:pPr>
            <a:endParaRPr lang="nl-NL" sz="1600" dirty="0"/>
          </a:p>
          <a:p>
            <a:pPr marL="285750" indent="-285750">
              <a:lnSpc>
                <a:spcPts val="2200"/>
              </a:lnSpc>
              <a:buSzPct val="150000"/>
              <a:buFont typeface="Arial" panose="020B0604020202020204" pitchFamily="34" charset="0"/>
              <a:buChar char="•"/>
            </a:pPr>
            <a:r>
              <a:rPr lang="nl-NL" sz="1600" dirty="0" smtClean="0"/>
              <a:t>De DELFI-tool gebruikt niet het model om uitkomsten te berekenen, maar gebruikt standaard uitkomsten</a:t>
            </a:r>
            <a:endParaRPr lang="nl-NL" sz="1600" dirty="0"/>
          </a:p>
        </p:txBody>
      </p:sp>
      <p:sp>
        <p:nvSpPr>
          <p:cNvPr id="4" name="Tijdelijke aanduiding voor dianummer 3"/>
          <p:cNvSpPr>
            <a:spLocks noGrp="1"/>
          </p:cNvSpPr>
          <p:nvPr>
            <p:ph type="sldNum" sz="quarter" idx="12"/>
          </p:nvPr>
        </p:nvSpPr>
        <p:spPr/>
        <p:txBody>
          <a:bodyPr/>
          <a:lstStyle/>
          <a:p>
            <a:fld id="{73EE6724-4521-4EF8-974D-BA1C7F9CD007}" type="slidenum">
              <a:rPr lang="nl-NL" smtClean="0"/>
              <a:pPr/>
              <a:t>5</a:t>
            </a:fld>
            <a:endParaRPr lang="nl-NL"/>
          </a:p>
        </p:txBody>
      </p:sp>
    </p:spTree>
    <p:extLst>
      <p:ext uri="{BB962C8B-B14F-4D97-AF65-F5344CB8AC3E}">
        <p14:creationId xmlns:p14="http://schemas.microsoft.com/office/powerpoint/2010/main" val="319239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NB Huisstijl Lichte Achtergrond 16x9">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OF-Corporate-EN">
  <a:themeElements>
    <a:clrScheme name="OF-algemeen 10">
      <a:dk1>
        <a:srgbClr val="000099"/>
      </a:dk1>
      <a:lt1>
        <a:srgbClr val="FFFFFF"/>
      </a:lt1>
      <a:dk2>
        <a:srgbClr val="000099"/>
      </a:dk2>
      <a:lt2>
        <a:srgbClr val="808080"/>
      </a:lt2>
      <a:accent1>
        <a:srgbClr val="00CC99"/>
      </a:accent1>
      <a:accent2>
        <a:srgbClr val="FF6600"/>
      </a:accent2>
      <a:accent3>
        <a:srgbClr val="FFFFFF"/>
      </a:accent3>
      <a:accent4>
        <a:srgbClr val="000082"/>
      </a:accent4>
      <a:accent5>
        <a:srgbClr val="AAE2CA"/>
      </a:accent5>
      <a:accent6>
        <a:srgbClr val="E75C00"/>
      </a:accent6>
      <a:hlink>
        <a:srgbClr val="0000FF"/>
      </a:hlink>
      <a:folHlink>
        <a:srgbClr val="FF0000"/>
      </a:folHlink>
    </a:clrScheme>
    <a:fontScheme name="Elobio ppt met ECN-log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Elobio ppt met ECN-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obio ppt met ECN-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lobio ppt met ECN-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obio ppt met ECN-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obio ppt met ECN-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obio ppt met ECN-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lobio ppt met ECN-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algem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algem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algem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algem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algem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algem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algem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algemee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FF0000"/>
        </a:folHlink>
      </a:clrScheme>
      <a:clrMap bg1="lt1" tx1="dk1" bg2="lt2" tx2="dk2" accent1="accent1" accent2="accent2" accent3="accent3" accent4="accent4" accent5="accent5" accent6="accent6" hlink="hlink" folHlink="folHlink"/>
    </a:extraClrScheme>
    <a:extraClrScheme>
      <a:clrScheme name="OF-algemeen 9">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FF6600"/>
        </a:hlink>
        <a:folHlink>
          <a:srgbClr val="FF0000"/>
        </a:folHlink>
      </a:clrScheme>
      <a:clrMap bg1="lt1" tx1="dk1" bg2="lt2" tx2="dk2" accent1="accent1" accent2="accent2" accent3="accent3" accent4="accent4" accent5="accent5" accent6="accent6" hlink="hlink" folHlink="folHlink"/>
    </a:extraClrScheme>
    <a:extraClrScheme>
      <a:clrScheme name="OF-algemeen 10">
        <a:dk1>
          <a:srgbClr val="000099"/>
        </a:dk1>
        <a:lt1>
          <a:srgbClr val="FFFFFF"/>
        </a:lt1>
        <a:dk2>
          <a:srgbClr val="000099"/>
        </a:dk2>
        <a:lt2>
          <a:srgbClr val="808080"/>
        </a:lt2>
        <a:accent1>
          <a:srgbClr val="00CC99"/>
        </a:accent1>
        <a:accent2>
          <a:srgbClr val="FF6600"/>
        </a:accent2>
        <a:accent3>
          <a:srgbClr val="FFFFFF"/>
        </a:accent3>
        <a:accent4>
          <a:srgbClr val="000082"/>
        </a:accent4>
        <a:accent5>
          <a:srgbClr val="AAE2CA"/>
        </a:accent5>
        <a:accent6>
          <a:srgbClr val="E75C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obio ppt met ECN-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3473</TotalTime>
  <Words>325</Words>
  <Application>Microsoft Office PowerPoint</Application>
  <PresentationFormat>Widescreen</PresentationFormat>
  <Paragraphs>105</Paragraphs>
  <Slides>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ＭＳ Ｐゴシック</vt:lpstr>
      <vt:lpstr>Arial</vt:lpstr>
      <vt:lpstr>Calibri</vt:lpstr>
      <vt:lpstr>Courier New</vt:lpstr>
      <vt:lpstr>Times</vt:lpstr>
      <vt:lpstr>Verdana</vt:lpstr>
      <vt:lpstr>Wingdings</vt:lpstr>
      <vt:lpstr>DNB Huisstijl Lichte Achtergrond 16x9</vt:lpstr>
      <vt:lpstr>OF-Corporate-EN</vt:lpstr>
      <vt:lpstr>DELFI-tool</vt:lpstr>
      <vt:lpstr>DELFI model</vt:lpstr>
      <vt:lpstr>PowerPoint Presentation</vt:lpstr>
      <vt:lpstr>DELFI model: gebruik</vt:lpstr>
      <vt:lpstr>De DELFI-tool</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Challenger Sessie</dc:title>
  <dc:creator>Niekerk, C.C. van (Cas) (OSBE_IMK)</dc:creator>
  <cp:lastModifiedBy>Daalen, L. van (Loek) (COM_COM)</cp:lastModifiedBy>
  <cp:revision>290</cp:revision>
  <cp:lastPrinted>2016-01-11T10:16:59Z</cp:lastPrinted>
  <dcterms:created xsi:type="dcterms:W3CDTF">2015-12-29T11:19:50Z</dcterms:created>
  <dcterms:modified xsi:type="dcterms:W3CDTF">2018-01-18T13:11:00Z</dcterms:modified>
</cp:coreProperties>
</file>