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7"/>
  </p:notesMasterIdLst>
  <p:sldIdLst>
    <p:sldId id="258" r:id="rId2"/>
    <p:sldId id="281" r:id="rId3"/>
    <p:sldId id="257" r:id="rId4"/>
    <p:sldId id="267" r:id="rId5"/>
    <p:sldId id="272" r:id="rId6"/>
    <p:sldId id="268" r:id="rId7"/>
    <p:sldId id="283" r:id="rId8"/>
    <p:sldId id="269" r:id="rId9"/>
    <p:sldId id="275" r:id="rId10"/>
    <p:sldId id="270" r:id="rId11"/>
    <p:sldId id="278" r:id="rId12"/>
    <p:sldId id="282" r:id="rId13"/>
    <p:sldId id="284" r:id="rId14"/>
    <p:sldId id="279" r:id="rId15"/>
    <p:sldId id="280" r:id="rId1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ens, K.D.L. (Kenny) (FS_IFA)" initials="K.D.L." lastIdx="1" clrIdx="0">
    <p:extLst>
      <p:ext uri="{19B8F6BF-5375-455C-9EA6-DF929625EA0E}">
        <p15:presenceInfo xmlns:p15="http://schemas.microsoft.com/office/powerpoint/2012/main" userId="Martens, K.D.L. (Kenny) (FS_I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AC"/>
    <a:srgbClr val="9888C0"/>
    <a:srgbClr val="211261"/>
    <a:srgbClr val="FF9494"/>
    <a:srgbClr val="EAE7F4"/>
    <a:srgbClr val="9495A3"/>
    <a:srgbClr val="131316"/>
    <a:srgbClr val="323E48"/>
    <a:srgbClr val="410099"/>
    <a:srgbClr val="D7C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260" autoAdjust="0"/>
  </p:normalViewPr>
  <p:slideViewPr>
    <p:cSldViewPr snapToGrid="0" showGuides="1">
      <p:cViewPr varScale="1">
        <p:scale>
          <a:sx n="114" d="100"/>
          <a:sy n="114" d="100"/>
        </p:scale>
        <p:origin x="744" y="10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5B51-A3C5-4FC7-8A0D-54EFEFAFACD3}" type="datetimeFigureOut">
              <a:rPr lang="nl-NL" smtClean="0"/>
              <a:t>19-01-2018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3F78-5509-4637-B397-C3DEABA56153}" type="slidenum">
              <a:rPr lang="nl-NL" smtClean="0"/>
              <a:t>‹#›</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smtClean="0"/>
              <a:t>Goedemiddag dames</a:t>
            </a:r>
            <a:r>
              <a:rPr lang="nl-NL" baseline="0" dirty="0" smtClean="0"/>
              <a:t> en heren</a:t>
            </a:r>
          </a:p>
          <a:p>
            <a:pPr marL="171450" indent="-171450">
              <a:buFont typeface="Arial" panose="020B0604020202020204" pitchFamily="34" charset="0"/>
              <a:buChar char="•"/>
            </a:pPr>
            <a:r>
              <a:rPr lang="nl-NL" baseline="0" dirty="0" smtClean="0"/>
              <a:t>Allereerst wil ik jullie van harte welkom heten op deze leerzame en interessante dag</a:t>
            </a:r>
          </a:p>
          <a:p>
            <a:pPr marL="171450" indent="-171450">
              <a:buFont typeface="Arial" panose="020B0604020202020204" pitchFamily="34" charset="0"/>
              <a:buChar char="•"/>
            </a:pPr>
            <a:r>
              <a:rPr lang="nl-NL" baseline="0" dirty="0" smtClean="0"/>
              <a:t>De komende 30 minuten ga ik jullie iets vertellen over </a:t>
            </a:r>
            <a:r>
              <a:rPr lang="nl-NL" baseline="0" dirty="0" err="1" smtClean="0"/>
              <a:t>FinTech</a:t>
            </a:r>
            <a:endParaRPr lang="nl-NL" baseline="0" dirty="0" smtClean="0"/>
          </a:p>
          <a:p>
            <a:pPr marL="171450" indent="-171450">
              <a:buFont typeface="Arial" panose="020B0604020202020204" pitchFamily="34" charset="0"/>
              <a:buChar char="•"/>
            </a:pPr>
            <a:r>
              <a:rPr lang="nl-NL" baseline="0" dirty="0" smtClean="0"/>
              <a:t>Voel jullie vrij om me te onderbreken indien jullie vragen hebben.</a:t>
            </a: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334668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De</a:t>
            </a:r>
            <a:r>
              <a:rPr lang="nl-NL" baseline="0" dirty="0" smtClean="0"/>
              <a:t> rol van DNB is om een stabiel systeem te creëren, met solide en integere financiële instellingen en een veilig en betrouwbaar betalingsverkeer. </a:t>
            </a:r>
          </a:p>
          <a:p>
            <a:pPr marL="171450" indent="-171450">
              <a:buFont typeface="Arial" panose="020B0604020202020204" pitchFamily="34" charset="0"/>
              <a:buChar char="•"/>
            </a:pPr>
            <a:r>
              <a:rPr lang="nl-NL" baseline="0" dirty="0" smtClean="0"/>
              <a:t>Ontwikkelingen op het gebied van </a:t>
            </a:r>
            <a:r>
              <a:rPr lang="nl-NL" baseline="0" dirty="0" err="1" smtClean="0"/>
              <a:t>FinTech</a:t>
            </a:r>
            <a:r>
              <a:rPr lang="nl-NL" baseline="0" dirty="0" smtClean="0"/>
              <a:t> kunnen deze doelstellingen onder druk zetten: denk bijvoorbeeld aan DLT toepassingen op het gebied van betalingsverkeer, de opkomst van digitale valuta, de uitbestedingsrisico’s en TBTF risico’s van </a:t>
            </a:r>
            <a:r>
              <a:rPr lang="nl-NL" baseline="0" dirty="0" err="1" smtClean="0"/>
              <a:t>cloud</a:t>
            </a:r>
            <a:r>
              <a:rPr lang="nl-NL" baseline="0" dirty="0" smtClean="0"/>
              <a:t> diensten en het grootschalig gebruik van vrijwel identieke </a:t>
            </a:r>
            <a:r>
              <a:rPr lang="nl-NL" baseline="0" dirty="0" err="1" smtClean="0"/>
              <a:t>handelsalogritmes</a:t>
            </a:r>
            <a:r>
              <a:rPr lang="nl-NL" baseline="0" dirty="0" smtClean="0"/>
              <a:t>. </a:t>
            </a:r>
          </a:p>
          <a:p>
            <a:pPr marL="171450" indent="-171450">
              <a:buFont typeface="Arial" panose="020B0604020202020204" pitchFamily="34" charset="0"/>
              <a:buChar char="•"/>
            </a:pPr>
            <a:r>
              <a:rPr lang="nl-NL" baseline="0" dirty="0" smtClean="0"/>
              <a:t>We moeten ons daarom de vraag stellen of onze huidige wet- en regelgeving voldoende technologie-neutraal is: geven we voldoende ruimte aan innovatie, zonder dat er te veel risico is? </a:t>
            </a:r>
          </a:p>
          <a:p>
            <a:pPr marL="171450" indent="-171450">
              <a:buFont typeface="Arial" panose="020B0604020202020204" pitchFamily="34" charset="0"/>
              <a:buChar char="•"/>
            </a:pPr>
            <a:r>
              <a:rPr lang="nl-NL" baseline="0" dirty="0" smtClean="0"/>
              <a:t>Onze eerste indruk is van wel. Onze regelgeving is Fit For </a:t>
            </a:r>
            <a:r>
              <a:rPr lang="nl-NL" baseline="0" dirty="0" err="1" smtClean="0"/>
              <a:t>FinTech</a:t>
            </a:r>
            <a:r>
              <a:rPr lang="nl-NL" baseline="0" dirty="0" smtClean="0"/>
              <a:t>. Dat laat onverlet dat we waakzaam moeten blijven voor nieuwe ontwikkelingen. In specifiek moeten we altijd opletten of de maatschappelijke kosten en baten in lijn zijn met de private kosten en baten. </a:t>
            </a:r>
          </a:p>
          <a:p>
            <a:pPr marL="171450" indent="-171450">
              <a:buFont typeface="Arial" panose="020B0604020202020204" pitchFamily="34" charset="0"/>
              <a:buChar char="•"/>
            </a:pPr>
            <a:r>
              <a:rPr lang="nl-NL" baseline="0" dirty="0" smtClean="0"/>
              <a:t>Verder kan het zijn dat we een significante verandering gaan zien binnen het financiële speelveld. Het is dan niet aan ons om de winnaars te kiezen, maar we moeten wel zorgen voor een soepele transitie.</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r>
              <a:rPr lang="nl-NL" baseline="0" dirty="0" smtClean="0"/>
              <a:t>Maar wat doen we nu als DNB concreet?</a:t>
            </a:r>
          </a:p>
          <a:p>
            <a:pPr marL="171450" indent="-171450">
              <a:buFont typeface="Arial" panose="020B0604020202020204" pitchFamily="34" charset="0"/>
              <a:buChar char="•"/>
            </a:pPr>
            <a:r>
              <a:rPr lang="nl-NL" baseline="0" dirty="0" smtClean="0"/>
              <a:t>Allereerst hebben we in samenwerking met de AMF onze eigen Innovatie Hub opgericht in 2016. Ondernemers en gevestigde partijen kunnen hier hun vragen over regulering indienen. Di maakt ons toegankelijk, bevordert kennisuitwisselingen tussen toezichthouder en markt, en draagt bij aan onze kennis over wat er in de markt speelt. </a:t>
            </a:r>
          </a:p>
          <a:p>
            <a:pPr marL="171450" indent="-171450">
              <a:buFont typeface="Arial" panose="020B0604020202020204" pitchFamily="34" charset="0"/>
              <a:buChar char="•"/>
            </a:pPr>
            <a:r>
              <a:rPr lang="nl-NL" baseline="0" dirty="0" smtClean="0"/>
              <a:t>Daarnaast zijn we in 2017 een </a:t>
            </a:r>
            <a:r>
              <a:rPr lang="nl-NL" i="1" baseline="0" dirty="0" err="1" smtClean="0"/>
              <a:t>regulatory</a:t>
            </a:r>
            <a:r>
              <a:rPr lang="nl-NL" i="1" baseline="0" dirty="0" smtClean="0"/>
              <a:t> </a:t>
            </a:r>
            <a:r>
              <a:rPr lang="nl-NL" i="1" baseline="0" dirty="0" err="1" smtClean="0"/>
              <a:t>sandbox</a:t>
            </a:r>
            <a:r>
              <a:rPr lang="nl-NL" i="1" baseline="0" dirty="0" smtClean="0"/>
              <a:t> </a:t>
            </a:r>
            <a:r>
              <a:rPr lang="nl-NL" baseline="0" dirty="0" smtClean="0"/>
              <a:t>gestart. Hiermee bieden wij maatwerk aan marktpartijen om ervoor te zorgen dat zij hun innovatieve financiële producten, diensten of bedrijfsmodellen zonder onnodige belemmeringen in de markt te zetten. Hiervoor kijken we naar het achterliggende doel van de regels en nemen we onnodige toezichtdrempels weg. Ze krijgen dus geen lichtere behandeling. Zodoende stimuleren we de voordelen van innovaties en beperken we de risico’s ervan.</a:t>
            </a:r>
          </a:p>
          <a:p>
            <a:pPr marL="171450" indent="-171450">
              <a:buFont typeface="Arial" panose="020B0604020202020204" pitchFamily="34" charset="0"/>
              <a:buChar char="•"/>
            </a:pPr>
            <a:r>
              <a:rPr lang="nl-NL" baseline="0" dirty="0" smtClean="0"/>
              <a:t>Tot slot gaan we nog een stap verder. In onze pas verschenen Visie op Toezicht is ons eerste speerpunt het inspelen op technologische innovatie. Wij gaan daarom de komende jaren investeren in mensen en middelen, zodat wij voldoende kennis hebben van cyberrisico’s en data </a:t>
            </a:r>
            <a:r>
              <a:rPr lang="nl-NL" baseline="0" dirty="0" err="1" smtClean="0"/>
              <a:t>science</a:t>
            </a:r>
            <a:r>
              <a:rPr lang="nl-NL" baseline="0" dirty="0" smtClean="0"/>
              <a:t>. Ook gaan we voor ons eigen toezichtwerk de beschikbaarheid van betere data en nieuwe technologieën beter benutten: bijvoorbeeld </a:t>
            </a:r>
            <a:r>
              <a:rPr lang="nl-NL" baseline="0" dirty="0" err="1" smtClean="0"/>
              <a:t>natural</a:t>
            </a:r>
            <a:r>
              <a:rPr lang="nl-NL" baseline="0" dirty="0" smtClean="0"/>
              <a:t> </a:t>
            </a:r>
            <a:r>
              <a:rPr lang="nl-NL" baseline="0" dirty="0" err="1" smtClean="0"/>
              <a:t>language</a:t>
            </a:r>
            <a:r>
              <a:rPr lang="nl-NL" baseline="0" dirty="0" smtClean="0"/>
              <a:t> processing.  </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r>
              <a:rPr lang="nl-NL" b="1" baseline="0" dirty="0" smtClean="0"/>
              <a:t>Klaas speech over </a:t>
            </a:r>
            <a:r>
              <a:rPr lang="nl-NL" b="1" baseline="0" dirty="0" err="1" smtClean="0"/>
              <a:t>social</a:t>
            </a:r>
            <a:r>
              <a:rPr lang="nl-NL" b="1" baseline="0" dirty="0" smtClean="0"/>
              <a:t> benefit/</a:t>
            </a:r>
            <a:r>
              <a:rPr lang="nl-NL" b="1" baseline="0" dirty="0" err="1" smtClean="0"/>
              <a:t>cost</a:t>
            </a:r>
            <a:r>
              <a:rPr lang="nl-NL" b="1" baseline="0" dirty="0" smtClean="0"/>
              <a:t> </a:t>
            </a:r>
            <a:r>
              <a:rPr lang="nl-NL" b="1" baseline="0" dirty="0" err="1" smtClean="0"/>
              <a:t>vs</a:t>
            </a:r>
            <a:r>
              <a:rPr lang="nl-NL" b="1" baseline="0" dirty="0" smtClean="0"/>
              <a:t> private benefit/</a:t>
            </a:r>
            <a:r>
              <a:rPr lang="nl-NL" b="1" baseline="0" dirty="0" err="1" smtClean="0"/>
              <a:t>cost</a:t>
            </a:r>
            <a:endParaRPr lang="nl-NL" b="1" baseline="0" dirty="0" smtClean="0"/>
          </a:p>
          <a:p>
            <a:r>
              <a:rPr lang="en-US" sz="1200" b="0" i="0" u="none" strike="noStrike" kern="1200" baseline="0" dirty="0" err="1" smtClean="0">
                <a:solidFill>
                  <a:schemeClr val="tx1"/>
                </a:solidFill>
                <a:latin typeface="+mn-lt"/>
                <a:ea typeface="+mn-ea"/>
                <a:cs typeface="+mn-cs"/>
              </a:rPr>
              <a:t>FinTech</a:t>
            </a:r>
            <a:r>
              <a:rPr lang="en-US" sz="1200" b="0" i="0" u="none" strike="noStrike" kern="1200" baseline="0" dirty="0" smtClean="0">
                <a:solidFill>
                  <a:schemeClr val="tx1"/>
                </a:solidFill>
                <a:latin typeface="+mn-lt"/>
                <a:ea typeface="+mn-ea"/>
                <a:cs typeface="+mn-cs"/>
              </a:rPr>
              <a:t> is hip, and much of it is useful. But policymakers have to consider social benefits and social costs of innovations.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 for every innovation, we need to consider the social benefits and social costs, particularly when they diverge from private benefits and costs. This is when public policy interventions are justified. </a:t>
            </a:r>
          </a:p>
          <a:p>
            <a:endParaRPr lang="nl-NL" b="0" baseline="0" dirty="0" smtClean="0"/>
          </a:p>
          <a:p>
            <a:r>
              <a:rPr lang="en-US" sz="1200" b="0" i="0" u="none" strike="noStrike" kern="1200" baseline="0" dirty="0" smtClean="0">
                <a:solidFill>
                  <a:schemeClr val="tx1"/>
                </a:solidFill>
                <a:latin typeface="+mn-lt"/>
                <a:ea typeface="+mn-ea"/>
                <a:cs typeface="+mn-cs"/>
              </a:rPr>
              <a:t>More generally, the role of public policy is to assure that the social benefits and costs are </a:t>
            </a:r>
            <a:r>
              <a:rPr lang="en-US" sz="1200" b="0" i="0" u="none" strike="noStrike" kern="1200" baseline="0" dirty="0" err="1" smtClean="0">
                <a:solidFill>
                  <a:schemeClr val="tx1"/>
                </a:solidFill>
                <a:latin typeface="+mn-lt"/>
                <a:ea typeface="+mn-ea"/>
                <a:cs typeface="+mn-cs"/>
              </a:rPr>
              <a:t>internalised</a:t>
            </a:r>
            <a:r>
              <a:rPr lang="en-US" sz="1200" b="0" i="0" u="none" strike="noStrike" kern="1200" baseline="0" dirty="0" smtClean="0">
                <a:solidFill>
                  <a:schemeClr val="tx1"/>
                </a:solidFill>
                <a:latin typeface="+mn-lt"/>
                <a:ea typeface="+mn-ea"/>
                <a:cs typeface="+mn-cs"/>
              </a:rPr>
              <a:t> in private decision-making. In the short run, it may not always prevent individual failures or speculative rides. To some extent, small failures are needed to ensure a process of bottom-up innovation, competition and Schumpeterian “creative destruction.” </a:t>
            </a:r>
          </a:p>
          <a:p>
            <a:endParaRPr lang="nl-NL" b="0" baseline="0" dirty="0" smtClean="0"/>
          </a:p>
          <a:p>
            <a:pPr marL="171450" indent="-171450">
              <a:buFont typeface="Arial" panose="020B0604020202020204" pitchFamily="34" charset="0"/>
              <a:buChar char="•"/>
            </a:pPr>
            <a:endParaRPr lang="nl-NL" b="1" baseline="0" dirty="0" smtClean="0"/>
          </a:p>
          <a:p>
            <a:pPr marL="171450" indent="-171450">
              <a:buFont typeface="Arial" panose="020B0604020202020204" pitchFamily="34" charset="0"/>
              <a:buChar char="•"/>
            </a:pPr>
            <a:endParaRPr lang="nl-NL" b="1" baseline="0" dirty="0" smtClean="0"/>
          </a:p>
          <a:p>
            <a:pPr marL="171450" indent="-171450">
              <a:buFont typeface="Arial" panose="020B0604020202020204" pitchFamily="34" charset="0"/>
              <a:buChar char="•"/>
            </a:pPr>
            <a:endParaRPr lang="nl-NL" baseline="0"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10</a:t>
            </a:fld>
            <a:endParaRPr lang="nl-NL"/>
          </a:p>
        </p:txBody>
      </p:sp>
    </p:spTree>
    <p:extLst>
      <p:ext uri="{BB962C8B-B14F-4D97-AF65-F5344CB8AC3E}">
        <p14:creationId xmlns:p14="http://schemas.microsoft.com/office/powerpoint/2010/main" val="164506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We hebben gezien dat </a:t>
            </a:r>
            <a:r>
              <a:rPr lang="nl-NL" dirty="0" err="1" smtClean="0"/>
              <a:t>FinTech</a:t>
            </a:r>
            <a:r>
              <a:rPr lang="nl-NL" baseline="0" dirty="0" smtClean="0"/>
              <a:t> veel voor- en nadelen kent. Ook hebben we besproken hoe wij als toezichthouder hiermee omgaan. Tot slot is er nog een andere uitdaging die ik wil benoemen. Hij was er eerder in deze presentatie ook al kort ter sprake gekomen en dat is: cyber.</a:t>
            </a:r>
          </a:p>
          <a:p>
            <a:pPr marL="171450" indent="-171450">
              <a:buFont typeface="Arial" panose="020B0604020202020204" pitchFamily="34" charset="0"/>
              <a:buChar char="•"/>
            </a:pPr>
            <a:r>
              <a:rPr lang="nl-NL" baseline="0" dirty="0" smtClean="0"/>
              <a:t>Cyber is een </a:t>
            </a:r>
            <a:r>
              <a:rPr lang="nl-NL" b="1" baseline="0" dirty="0" err="1" smtClean="0"/>
              <a:t>microprudentieel</a:t>
            </a:r>
            <a:r>
              <a:rPr lang="nl-NL" b="1" baseline="0" dirty="0" smtClean="0"/>
              <a:t> </a:t>
            </a:r>
            <a:r>
              <a:rPr lang="nl-NL" b="0" baseline="0" dirty="0" smtClean="0"/>
              <a:t>operationeel risico. Desondanks verschilt het wel van standaard operationele risico’s: er is </a:t>
            </a:r>
            <a:r>
              <a:rPr lang="nl-NL" b="0" baseline="0" dirty="0" err="1" smtClean="0"/>
              <a:t>bijv</a:t>
            </a:r>
            <a:r>
              <a:rPr lang="nl-NL" b="0" baseline="0" dirty="0" smtClean="0"/>
              <a:t> een continu dreigingsbeeld dat zich voortdurend ontwikkeld</a:t>
            </a:r>
            <a:r>
              <a:rPr lang="nl-NL" baseline="0" dirty="0" smtClean="0"/>
              <a:t>.</a:t>
            </a:r>
          </a:p>
          <a:p>
            <a:pPr marL="171450" indent="-171450">
              <a:buFont typeface="Arial" panose="020B0604020202020204" pitchFamily="34" charset="0"/>
              <a:buChar char="•"/>
            </a:pPr>
            <a:r>
              <a:rPr lang="nl-NL" baseline="0" dirty="0" smtClean="0"/>
              <a:t>Cyberrisico is een serieus en actueel risico. Het dreigingsbeeld is toegenomen </a:t>
            </a:r>
            <a:r>
              <a:rPr lang="nl-NL" b="1" baseline="0" dirty="0" smtClean="0"/>
              <a:t>mede door digitalisering en toegenomen afhankelijkheid van IT</a:t>
            </a:r>
            <a:r>
              <a:rPr lang="nl-NL" baseline="0" dirty="0" smtClean="0"/>
              <a:t>. </a:t>
            </a:r>
          </a:p>
          <a:p>
            <a:pPr marL="171450" indent="-171450">
              <a:buFont typeface="Arial" panose="020B0604020202020204" pitchFamily="34" charset="0"/>
              <a:buChar char="•"/>
            </a:pPr>
            <a:r>
              <a:rPr lang="nl-NL" baseline="0" dirty="0" smtClean="0"/>
              <a:t>We zien dat </a:t>
            </a:r>
            <a:r>
              <a:rPr lang="nl-NL" baseline="0" dirty="0" err="1" smtClean="0"/>
              <a:t>FinTech</a:t>
            </a:r>
            <a:r>
              <a:rPr lang="nl-NL" baseline="0" dirty="0" smtClean="0"/>
              <a:t> de zwakke punten van ons stelsel verder kan verzwakken.</a:t>
            </a:r>
          </a:p>
          <a:p>
            <a:pPr marL="171450" indent="-171450">
              <a:buFont typeface="Arial" panose="020B0604020202020204" pitchFamily="34" charset="0"/>
              <a:buChar char="•"/>
            </a:pPr>
            <a:r>
              <a:rPr lang="nl-NL" baseline="0" dirty="0" err="1" smtClean="0"/>
              <a:t>FinTech</a:t>
            </a:r>
            <a:r>
              <a:rPr lang="nl-NL" baseline="0" dirty="0" smtClean="0"/>
              <a:t> kan namelijk leiden tot verdere versnippering van de financiële waardeketen, waardoor het aanvalsoppervlakte toeneemt en een cyberaanval zich sneller verspreid door het netwerk. Een netwerk is namelijk zo sterk als zijn zwakste schakel. </a:t>
            </a:r>
          </a:p>
          <a:p>
            <a:pPr marL="171450" indent="-171450">
              <a:buFont typeface="Arial" panose="020B0604020202020204" pitchFamily="34" charset="0"/>
              <a:buChar char="•"/>
            </a:pPr>
            <a:r>
              <a:rPr lang="nl-NL" baseline="0" dirty="0" smtClean="0"/>
              <a:t>Daarnaast brengt </a:t>
            </a:r>
            <a:r>
              <a:rPr lang="nl-NL" baseline="0" dirty="0" err="1" smtClean="0"/>
              <a:t>FinTech</a:t>
            </a:r>
            <a:r>
              <a:rPr lang="nl-NL" baseline="0" dirty="0" smtClean="0"/>
              <a:t> mogelijk nieuwe concentratierisico´s buiten het traditionele stelsel met zich mee doordat er nieuwe TBTF spelers waarvan het stelsel afhankelijk is. Hierdoor kan een geslaagde cyberaanval op een van deze instellingen zich namelijk al gauw vertalen tot problematiek bij een groot aantal instellingen.</a:t>
            </a:r>
          </a:p>
          <a:p>
            <a:pPr marL="171450" indent="-171450">
              <a:buFont typeface="Arial" panose="020B0604020202020204" pitchFamily="34" charset="0"/>
              <a:buChar char="•"/>
            </a:pPr>
            <a:r>
              <a:rPr lang="nl-NL" baseline="0" dirty="0" smtClean="0"/>
              <a:t>Daarnaast is het moeilijk om in te schatten hoe goed de cyberbeveiliging van nieuwe </a:t>
            </a:r>
            <a:r>
              <a:rPr lang="nl-NL" baseline="0" dirty="0" err="1" smtClean="0"/>
              <a:t>FinTech</a:t>
            </a:r>
            <a:r>
              <a:rPr lang="nl-NL" baseline="0" dirty="0" smtClean="0"/>
              <a:t> ondernemers is. Een mogelijkheid is dat zij zich in eerste instantie meer richten op het lanceren van hun product, en pas bij succes hun cyberbeveiliging gaan opbouwen.</a:t>
            </a:r>
          </a:p>
          <a:p>
            <a:pPr marL="171450" indent="-171450">
              <a:buFont typeface="Arial" panose="020B0604020202020204" pitchFamily="34" charset="0"/>
              <a:buChar char="•"/>
            </a:pPr>
            <a:r>
              <a:rPr lang="nl-NL" baseline="0" dirty="0" smtClean="0"/>
              <a:t>Gezien het toenemende risico van cyber en de mogelijke veranderingen die </a:t>
            </a:r>
            <a:r>
              <a:rPr lang="nl-NL" baseline="0" dirty="0" err="1" smtClean="0"/>
              <a:t>FinTech</a:t>
            </a:r>
            <a:r>
              <a:rPr lang="nl-NL" baseline="0" dirty="0" smtClean="0"/>
              <a:t> met zich meebrengt, onderzoeken we nu ook of een </a:t>
            </a:r>
            <a:r>
              <a:rPr lang="nl-NL" b="1" baseline="0" dirty="0" err="1" smtClean="0"/>
              <a:t>microprudetieel</a:t>
            </a:r>
            <a:r>
              <a:rPr lang="nl-NL" b="1" baseline="0" dirty="0" smtClean="0"/>
              <a:t> </a:t>
            </a:r>
            <a:r>
              <a:rPr lang="nl-NL" b="0" baseline="0" dirty="0" smtClean="0"/>
              <a:t>risico als cyber, gevaarlijk kan zijn voor het systeem in zijn geheel. </a:t>
            </a:r>
            <a:r>
              <a:rPr lang="nl-NL" b="1" baseline="0" dirty="0" smtClean="0"/>
              <a:t>Onze eerste indruk is dat er drie kanalen zijn waarlangs dit kan: functionele kanaal, financiële kanaal en vertrouwenskanaal</a:t>
            </a:r>
            <a:r>
              <a:rPr lang="nl-NL" b="0" baseline="0" dirty="0" smtClean="0"/>
              <a:t>.</a:t>
            </a:r>
            <a:r>
              <a:rPr lang="nl-NL" b="1" baseline="0" dirty="0" smtClean="0"/>
              <a:t> </a:t>
            </a:r>
            <a:r>
              <a:rPr lang="nl-NL" b="0" baseline="0" dirty="0" smtClean="0"/>
              <a:t>We gaan daarom kijken of verdere actie van DNB vereist is, naast het groot aantal acties dat we nu al hebben ondernomen. Zo probeert DNB bij te dragen aan de cyberveerkracht van instellingen via het </a:t>
            </a:r>
            <a:r>
              <a:rPr lang="nl-NL" b="0" baseline="0" dirty="0" err="1" smtClean="0"/>
              <a:t>Threat</a:t>
            </a:r>
            <a:r>
              <a:rPr lang="nl-NL" b="0" baseline="0" dirty="0" smtClean="0"/>
              <a:t> Intelligence </a:t>
            </a:r>
            <a:r>
              <a:rPr lang="nl-NL" b="0" baseline="0" dirty="0" err="1" smtClean="0"/>
              <a:t>Based</a:t>
            </a:r>
            <a:r>
              <a:rPr lang="nl-NL" b="0" baseline="0" dirty="0" smtClean="0"/>
              <a:t> </a:t>
            </a:r>
            <a:r>
              <a:rPr lang="nl-NL" b="0" baseline="0" dirty="0" err="1" smtClean="0"/>
              <a:t>Ethical</a:t>
            </a:r>
            <a:r>
              <a:rPr lang="nl-NL" b="0" baseline="0" dirty="0" smtClean="0"/>
              <a:t> Red </a:t>
            </a:r>
            <a:r>
              <a:rPr lang="nl-NL" b="0" baseline="0" dirty="0" err="1" smtClean="0"/>
              <a:t>Teaming</a:t>
            </a:r>
            <a:r>
              <a:rPr lang="nl-NL" b="0" baseline="0" dirty="0" smtClean="0"/>
              <a:t> (TIBER) programma.</a:t>
            </a:r>
            <a:endParaRPr lang="nl-NL" baseline="0" dirty="0" smtClean="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11</a:t>
            </a:fld>
            <a:endParaRPr lang="nl-NL"/>
          </a:p>
        </p:txBody>
      </p:sp>
    </p:spTree>
    <p:extLst>
      <p:ext uri="{BB962C8B-B14F-4D97-AF65-F5344CB8AC3E}">
        <p14:creationId xmlns:p14="http://schemas.microsoft.com/office/powerpoint/2010/main" val="112535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smtClean="0"/>
              <a:t>In afgelopen paar jaren</a:t>
            </a:r>
            <a:r>
              <a:rPr lang="nl-NL" baseline="0" dirty="0" smtClean="0"/>
              <a:t> is volgens </a:t>
            </a:r>
            <a:r>
              <a:rPr lang="nl-NL" baseline="0" dirty="0" err="1" smtClean="0"/>
              <a:t>coinmarketcap</a:t>
            </a:r>
            <a:r>
              <a:rPr lang="nl-NL" baseline="0" dirty="0" smtClean="0"/>
              <a:t> de marktkapitalisatie van de crypto activa fors gestegen. Sinds 2016 bedraagt de stijging al 5000% en de totale marktwaarde schommelt nu rond de </a:t>
            </a:r>
            <a:r>
              <a:rPr lang="nl-NL" b="1" baseline="0" dirty="0" smtClean="0"/>
              <a:t>772 miljard dollar</a:t>
            </a:r>
            <a:r>
              <a:rPr lang="nl-NL" baseline="0" dirty="0" smtClean="0"/>
              <a:t>. Benoem grafiek die de marktkapitalisatie van de 30 grootste valuta toont in miljard US dollar. Benoem ook de grafiek die de volatiliteit toont met als voorbeeld de </a:t>
            </a:r>
            <a:r>
              <a:rPr lang="nl-NL" baseline="0" dirty="0" err="1" smtClean="0"/>
              <a:t>BitCoin</a:t>
            </a:r>
            <a:r>
              <a:rPr lang="nl-NL" baseline="0" dirty="0" smtClean="0"/>
              <a:t> in afgelopen maanden.</a:t>
            </a:r>
          </a:p>
          <a:p>
            <a:pPr marL="171450" indent="-171450">
              <a:buFont typeface="Arial" panose="020B0604020202020204" pitchFamily="34" charset="0"/>
              <a:buChar char="•"/>
            </a:pPr>
            <a:r>
              <a:rPr lang="nl-NL" baseline="0" dirty="0" smtClean="0"/>
              <a:t>De waarde is echter erg volatiel. Op 22 december is de waarde van crypto activa in een dag met 24% gekelderd en was de totaal waarde slechts </a:t>
            </a:r>
            <a:r>
              <a:rPr lang="nl-NL" b="1" baseline="0" dirty="0" smtClean="0"/>
              <a:t>487 miljard dollar</a:t>
            </a:r>
            <a:r>
              <a:rPr lang="nl-NL" baseline="0" dirty="0" smtClean="0"/>
              <a:t>. Vervolgens herstelde de munt zich door 58% te stijgen in 2 weken tijd.</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r>
              <a:rPr lang="nl-NL" baseline="0" dirty="0" smtClean="0"/>
              <a:t>Desondanks deze stijging en volatiliteit vormen crypto activa nog geen bedreiging voor de financiële stabiliteit (DNB geeft voorkeur aan “crypto activa” over “crypto valuta”.</a:t>
            </a:r>
          </a:p>
          <a:p>
            <a:pPr marL="171450" indent="-171450">
              <a:buFont typeface="Arial" panose="020B0604020202020204" pitchFamily="34" charset="0"/>
              <a:buChar char="•"/>
            </a:pPr>
            <a:r>
              <a:rPr lang="nl-NL" baseline="0" dirty="0" smtClean="0"/>
              <a:t>Een reden is dat de omvang nog relatief klein is in vergelijking met omvang van aandelenmarkten en omvang van historische crisissen. Daarnaast lijken ze niet gecorreleerd met andere activa.</a:t>
            </a:r>
          </a:p>
          <a:p>
            <a:pPr marL="171450" indent="-171450">
              <a:buFont typeface="Arial" panose="020B0604020202020204" pitchFamily="34" charset="0"/>
              <a:buChar char="•"/>
            </a:pPr>
            <a:r>
              <a:rPr lang="nl-NL" dirty="0" smtClean="0"/>
              <a:t>Een andere reden is dat </a:t>
            </a:r>
            <a:r>
              <a:rPr lang="nl-NL" baseline="0" dirty="0" smtClean="0"/>
              <a:t>financiële instellingen momenteel nog niet veel investeren in crypto activa.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Tegelijkertijd zien we dat de crypto activa </a:t>
            </a:r>
            <a:r>
              <a:rPr lang="nl-NL" baseline="0" dirty="0" err="1" smtClean="0"/>
              <a:t>bitcoin</a:t>
            </a:r>
            <a:r>
              <a:rPr lang="nl-NL" baseline="0" dirty="0" smtClean="0"/>
              <a:t> langzaam verschuift naar het gereguleerde domein; zo is het recentelijk mogelijk om </a:t>
            </a:r>
            <a:r>
              <a:rPr lang="nl-NL" baseline="0" dirty="0" err="1" smtClean="0"/>
              <a:t>bitcoin</a:t>
            </a:r>
            <a:r>
              <a:rPr lang="nl-NL" baseline="0" dirty="0" smtClean="0"/>
              <a:t> </a:t>
            </a:r>
            <a:r>
              <a:rPr lang="nl-NL" baseline="0" dirty="0" err="1" smtClean="0"/>
              <a:t>futures</a:t>
            </a:r>
            <a:r>
              <a:rPr lang="nl-NL" baseline="0" dirty="0" smtClean="0"/>
              <a:t> te kopen.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Hierdoor is er genoeg reden om de ontwikkeling van deze munten te blijven volgen. Zeker omdat het lastig is om te voorspellen hoe groot een mogelijke bubbel kan worden. De </a:t>
            </a:r>
            <a:r>
              <a:rPr lang="nl-NL" baseline="0" dirty="0" err="1" smtClean="0"/>
              <a:t>Bitcoin</a:t>
            </a:r>
            <a:r>
              <a:rPr lang="nl-NL" baseline="0" dirty="0" smtClean="0"/>
              <a:t> heeft bijvoorbeeld een aantal forse tikken gehad, maar blijft zich herstellen en de prijs is nog steeds volatiel. De marktkapitalisatie kan dus snel stijgen (of dalen).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De AFM en DNB waarschuwen wel voor de gevaren van crypto activa. AFM richt zich dan vooral op consumentenbescherming en DNB kijkt ook naar de integriteit van het gebruik of investeren in digitale munten. Zo is </a:t>
            </a:r>
            <a:r>
              <a:rPr lang="nl-NL" baseline="0" dirty="0" err="1" smtClean="0"/>
              <a:t>BitCoin</a:t>
            </a:r>
            <a:r>
              <a:rPr lang="nl-NL" baseline="0" dirty="0" smtClean="0"/>
              <a:t> bijvoorbeeld vaak in slecht daglicht komen te staan door handel in het illegale circuit.  </a:t>
            </a:r>
          </a:p>
          <a:p>
            <a:pPr marL="171450" indent="-171450">
              <a:buFont typeface="Arial" panose="020B0604020202020204" pitchFamily="34" charset="0"/>
              <a:buChar char="•"/>
            </a:pPr>
            <a:r>
              <a:rPr lang="nl-NL" baseline="0" dirty="0" smtClean="0"/>
              <a:t>Al met al, zijn er dus geen FS risico’s op dit moment. Maar wel voldoende reden om de munten te blijven volgen en om te voorkomen dat er een FS risico ontstaat. </a:t>
            </a: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12</a:t>
            </a:fld>
            <a:endParaRPr lang="nl-NL"/>
          </a:p>
        </p:txBody>
      </p:sp>
    </p:spTree>
    <p:extLst>
      <p:ext uri="{BB962C8B-B14F-4D97-AF65-F5344CB8AC3E}">
        <p14:creationId xmlns:p14="http://schemas.microsoft.com/office/powerpoint/2010/main" val="102332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smtClean="0"/>
              <a:t>In afgelopen paar jaren</a:t>
            </a:r>
            <a:r>
              <a:rPr lang="nl-NL" baseline="0" dirty="0" smtClean="0"/>
              <a:t> is volgens </a:t>
            </a:r>
            <a:r>
              <a:rPr lang="nl-NL" baseline="0" dirty="0" err="1" smtClean="0"/>
              <a:t>coinmarketcap</a:t>
            </a:r>
            <a:r>
              <a:rPr lang="nl-NL" baseline="0" dirty="0" smtClean="0"/>
              <a:t> de marktkapitalisatie van de crypto activa fors gestegen. Sinds 2016 bedraagt de stijging al 5000% en de totale marktwaarde schommelt nu rond de </a:t>
            </a:r>
            <a:r>
              <a:rPr lang="nl-NL" b="1" baseline="0" dirty="0" smtClean="0"/>
              <a:t>772 miljard dollar</a:t>
            </a:r>
            <a:r>
              <a:rPr lang="nl-NL" baseline="0" dirty="0" smtClean="0"/>
              <a:t>. Benoem grafiek die de marktkapitalisatie van de 30 grootste valuta toont in miljard US dollar. Benoem ook de grafiek die de volatiliteit toont met als voorbeeld de </a:t>
            </a:r>
            <a:r>
              <a:rPr lang="nl-NL" baseline="0" dirty="0" err="1" smtClean="0"/>
              <a:t>BitCoin</a:t>
            </a:r>
            <a:r>
              <a:rPr lang="nl-NL" baseline="0" dirty="0" smtClean="0"/>
              <a:t> in afgelopen maanden.</a:t>
            </a:r>
          </a:p>
          <a:p>
            <a:pPr marL="171450" indent="-171450">
              <a:buFont typeface="Arial" panose="020B0604020202020204" pitchFamily="34" charset="0"/>
              <a:buChar char="•"/>
            </a:pPr>
            <a:r>
              <a:rPr lang="nl-NL" baseline="0" dirty="0" smtClean="0"/>
              <a:t>De waarde is echter erg volatiel. Op 22 december is de waarde van crypto activa in een dag met 24% gekelderd en was de totaal waarde slechts </a:t>
            </a:r>
            <a:r>
              <a:rPr lang="nl-NL" b="1" baseline="0" dirty="0" smtClean="0"/>
              <a:t>487 miljard dollar</a:t>
            </a:r>
            <a:r>
              <a:rPr lang="nl-NL" baseline="0" dirty="0" smtClean="0"/>
              <a:t>. Vervolgens herstelde de munt zich door 58% te stijgen in 2 weken tijd.</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r>
              <a:rPr lang="nl-NL" baseline="0" dirty="0" smtClean="0"/>
              <a:t>Desondanks deze stijging en volatiliteit vormen crypto activa nog geen bedreiging voor de financiële stabiliteit (DNB geeft voorkeur aan “crypto activa” over “crypto valuta”.</a:t>
            </a:r>
          </a:p>
          <a:p>
            <a:pPr marL="171450" indent="-171450">
              <a:buFont typeface="Arial" panose="020B0604020202020204" pitchFamily="34" charset="0"/>
              <a:buChar char="•"/>
            </a:pPr>
            <a:r>
              <a:rPr lang="nl-NL" baseline="0" dirty="0" smtClean="0"/>
              <a:t>Een reden is dat de omvang nog relatief klein is in vergelijking met omvang van aandelenmarkten en omvang van historische crisissen. Daarnaast lijken ze niet gecorreleerd met andere activa.</a:t>
            </a:r>
          </a:p>
          <a:p>
            <a:pPr marL="171450" indent="-171450">
              <a:buFont typeface="Arial" panose="020B0604020202020204" pitchFamily="34" charset="0"/>
              <a:buChar char="•"/>
            </a:pPr>
            <a:r>
              <a:rPr lang="nl-NL" dirty="0" smtClean="0"/>
              <a:t>Een andere reden is dat </a:t>
            </a:r>
            <a:r>
              <a:rPr lang="nl-NL" baseline="0" dirty="0" smtClean="0"/>
              <a:t>financiële instellingen momenteel nog niet veel investeren in crypto activa.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Tegelijkertijd zien we dat de crypto activa </a:t>
            </a:r>
            <a:r>
              <a:rPr lang="nl-NL" baseline="0" dirty="0" err="1" smtClean="0"/>
              <a:t>bitcoin</a:t>
            </a:r>
            <a:r>
              <a:rPr lang="nl-NL" baseline="0" dirty="0" smtClean="0"/>
              <a:t> langzaam verschuift naar het gereguleerde domein; zo is het recentelijk mogelijk om </a:t>
            </a:r>
            <a:r>
              <a:rPr lang="nl-NL" baseline="0" dirty="0" err="1" smtClean="0"/>
              <a:t>bitcoin</a:t>
            </a:r>
            <a:r>
              <a:rPr lang="nl-NL" baseline="0" dirty="0" smtClean="0"/>
              <a:t> </a:t>
            </a:r>
            <a:r>
              <a:rPr lang="nl-NL" baseline="0" dirty="0" err="1" smtClean="0"/>
              <a:t>futures</a:t>
            </a:r>
            <a:r>
              <a:rPr lang="nl-NL" baseline="0" dirty="0" smtClean="0"/>
              <a:t> te kopen.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Hierdoor is er genoeg reden om de ontwikkeling van deze munten te blijven volgen. Zeker omdat het lastig is om te voorspellen hoe groot een mogelijke bubbel kan worden. De </a:t>
            </a:r>
            <a:r>
              <a:rPr lang="nl-NL" baseline="0" dirty="0" err="1" smtClean="0"/>
              <a:t>Bitcoin</a:t>
            </a:r>
            <a:r>
              <a:rPr lang="nl-NL" baseline="0" dirty="0" smtClean="0"/>
              <a:t> heeft bijvoorbeeld een aantal forse tikken gehad, maar blijft zich herstellen en de prijs is nog steeds volatiel. De marktkapitalisatie kan dus snel stijgen (of dalen).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De AFM en DNB waarschuwen wel voor de gevaren van crypto activa. AFM richt zich dan vooral op consumentenbescherming en DNB kijkt ook naar de integriteit van het gebruik of investeren in digitale munten. Zo is </a:t>
            </a:r>
            <a:r>
              <a:rPr lang="nl-NL" baseline="0" dirty="0" err="1" smtClean="0"/>
              <a:t>BitCoin</a:t>
            </a:r>
            <a:r>
              <a:rPr lang="nl-NL" baseline="0" dirty="0" smtClean="0"/>
              <a:t> bijvoorbeeld vaak in slecht daglicht komen te staan door handel in het illegale circuit.  </a:t>
            </a:r>
          </a:p>
          <a:p>
            <a:pPr marL="171450" indent="-171450">
              <a:buFont typeface="Arial" panose="020B0604020202020204" pitchFamily="34" charset="0"/>
              <a:buChar char="•"/>
            </a:pPr>
            <a:r>
              <a:rPr lang="nl-NL" baseline="0" dirty="0" smtClean="0"/>
              <a:t>Al met al, zijn er dus geen FS risico’s op dit moment. Maar wel voldoende reden om de munten te blijven volgen en om te voorkomen dat er een FS risico ontstaat. </a:t>
            </a: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13</a:t>
            </a:fld>
            <a:endParaRPr lang="nl-NL"/>
          </a:p>
        </p:txBody>
      </p:sp>
    </p:spTree>
    <p:extLst>
      <p:ext uri="{BB962C8B-B14F-4D97-AF65-F5344CB8AC3E}">
        <p14:creationId xmlns:p14="http://schemas.microsoft.com/office/powerpoint/2010/main" val="249560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We</a:t>
            </a:r>
            <a:r>
              <a:rPr lang="nl-NL" baseline="0" dirty="0" smtClean="0"/>
              <a:t> hebben vandaag gezien dat </a:t>
            </a:r>
            <a:r>
              <a:rPr lang="nl-NL" baseline="0" dirty="0" err="1" smtClean="0"/>
              <a:t>FinTech</a:t>
            </a:r>
            <a:r>
              <a:rPr lang="nl-NL" baseline="0" dirty="0" smtClean="0"/>
              <a:t> in opkomst is.</a:t>
            </a:r>
          </a:p>
          <a:p>
            <a:pPr marL="171450" indent="-171450">
              <a:buFont typeface="Arial" panose="020B0604020202020204" pitchFamily="34" charset="0"/>
              <a:buChar char="•"/>
            </a:pPr>
            <a:r>
              <a:rPr lang="nl-NL" baseline="0" dirty="0" smtClean="0"/>
              <a:t>Verder zien we dat de impact op de financiële sector groot is: banken </a:t>
            </a:r>
            <a:r>
              <a:rPr lang="nl-NL" baseline="0" dirty="0" err="1" smtClean="0"/>
              <a:t>bijv</a:t>
            </a:r>
            <a:r>
              <a:rPr lang="nl-NL" baseline="0" dirty="0" smtClean="0"/>
              <a:t> bij het betalingsverkeer, verzekeraars door de opkomst van </a:t>
            </a:r>
            <a:r>
              <a:rPr lang="nl-NL" baseline="0" dirty="0" err="1" smtClean="0"/>
              <a:t>prijsvergelijkingsites</a:t>
            </a:r>
            <a:r>
              <a:rPr lang="nl-NL" baseline="0" dirty="0" smtClean="0"/>
              <a:t> en de internet of </a:t>
            </a:r>
            <a:r>
              <a:rPr lang="nl-NL" baseline="0" dirty="0" err="1" smtClean="0"/>
              <a:t>things</a:t>
            </a:r>
            <a:r>
              <a:rPr lang="nl-NL" baseline="0" dirty="0" smtClean="0"/>
              <a:t> en </a:t>
            </a:r>
            <a:r>
              <a:rPr lang="nl-NL" baseline="0" dirty="0" err="1" smtClean="0"/>
              <a:t>wealth&amp;assest</a:t>
            </a:r>
            <a:r>
              <a:rPr lang="nl-NL" baseline="0" dirty="0" smtClean="0"/>
              <a:t> </a:t>
            </a:r>
            <a:r>
              <a:rPr lang="nl-NL" baseline="0" dirty="0" err="1" smtClean="0"/>
              <a:t>managements</a:t>
            </a:r>
            <a:r>
              <a:rPr lang="nl-NL" baseline="0" dirty="0" smtClean="0"/>
              <a:t> door nieuwe manieren om te handelen.</a:t>
            </a:r>
          </a:p>
          <a:p>
            <a:pPr marL="171450" indent="-171450">
              <a:buFont typeface="Arial" panose="020B0604020202020204" pitchFamily="34" charset="0"/>
              <a:buChar char="•"/>
            </a:pPr>
            <a:r>
              <a:rPr lang="nl-NL" dirty="0" err="1" smtClean="0"/>
              <a:t>FinTech</a:t>
            </a:r>
            <a:r>
              <a:rPr lang="nl-NL" baseline="0" dirty="0" smtClean="0"/>
              <a:t> kan het systeem versterken: het kan leiden tot minder fricties, betere risicomodellen en meer diversiteit.</a:t>
            </a:r>
          </a:p>
          <a:p>
            <a:pPr marL="171450" indent="-171450">
              <a:buFont typeface="Arial" panose="020B0604020202020204" pitchFamily="34" charset="0"/>
              <a:buChar char="•"/>
            </a:pPr>
            <a:r>
              <a:rPr lang="nl-NL" baseline="0" dirty="0" smtClean="0"/>
              <a:t>Daarentegen kan het ook leiden tot een </a:t>
            </a:r>
            <a:r>
              <a:rPr lang="nl-NL" baseline="0" dirty="0" err="1" smtClean="0"/>
              <a:t>procyclischer</a:t>
            </a:r>
            <a:r>
              <a:rPr lang="nl-NL" baseline="0" dirty="0" smtClean="0"/>
              <a:t> en volatieler systeem, met meer TBTF instellingen en een toegenomen afhankelijkheid van derden.</a:t>
            </a:r>
          </a:p>
          <a:p>
            <a:pPr marL="171450" indent="-171450">
              <a:buFont typeface="Arial" panose="020B0604020202020204" pitchFamily="34" charset="0"/>
              <a:buChar char="•"/>
            </a:pPr>
            <a:r>
              <a:rPr lang="nl-NL" dirty="0" smtClean="0"/>
              <a:t>Als toezichthouder maken we een balans tussen</a:t>
            </a:r>
            <a:r>
              <a:rPr lang="nl-NL" baseline="0" dirty="0" smtClean="0"/>
              <a:t> het stimuleren van innovaties en het mitigeren van risico’s, vooralsnog slagen onze huidige regels hier voldoende in. Daarnaast gaan we ook mee met onze tijd: we investeren in kennis op het gebied van nieuwe technologieën en passen deze ook toe in ons </a:t>
            </a:r>
            <a:r>
              <a:rPr lang="nl-NL" baseline="0" dirty="0" err="1" smtClean="0"/>
              <a:t>toezichtswerk</a:t>
            </a:r>
            <a:r>
              <a:rPr lang="nl-NL" baseline="0" dirty="0" smtClean="0"/>
              <a:t>.</a:t>
            </a:r>
          </a:p>
          <a:p>
            <a:pPr marL="171450" indent="-171450">
              <a:buFont typeface="Arial" panose="020B0604020202020204" pitchFamily="34" charset="0"/>
              <a:buChar char="•"/>
            </a:pPr>
            <a:r>
              <a:rPr lang="nl-NL" baseline="0" dirty="0" smtClean="0"/>
              <a:t>Hoe disruptief </a:t>
            </a:r>
            <a:r>
              <a:rPr lang="nl-NL" baseline="0" dirty="0" err="1" smtClean="0"/>
              <a:t>FinTech</a:t>
            </a:r>
            <a:r>
              <a:rPr lang="nl-NL" baseline="0" dirty="0" smtClean="0"/>
              <a:t> zal zijn, is lastig te voorspellen. Het is een interessante discussie die we nog kunnen voeren na afloop tijdens het genot van een drankje. Wij als toezichthouder zijn er in ieder geval meer dan klaar voor.</a:t>
            </a:r>
          </a:p>
          <a:p>
            <a:pPr marL="171450" indent="-171450">
              <a:buFont typeface="Arial" panose="020B0604020202020204" pitchFamily="34" charset="0"/>
              <a:buChar char="•"/>
            </a:pPr>
            <a:r>
              <a:rPr lang="nl-NL" baseline="0" dirty="0" smtClean="0"/>
              <a:t>Zijn er nog vragen?</a:t>
            </a: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14</a:t>
            </a:fld>
            <a:endParaRPr lang="nl-NL"/>
          </a:p>
        </p:txBody>
      </p:sp>
    </p:spTree>
    <p:extLst>
      <p:ext uri="{BB962C8B-B14F-4D97-AF65-F5344CB8AC3E}">
        <p14:creationId xmlns:p14="http://schemas.microsoft.com/office/powerpoint/2010/main" val="400784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267683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Voo</a:t>
            </a:r>
            <a:r>
              <a:rPr lang="nl-NL" baseline="0" dirty="0" smtClean="0"/>
              <a:t>r we beginnen geef ik een korte introductie van DNB, mijzelf en bespreek ik kort wat wij bij FS doen.</a:t>
            </a:r>
            <a:endParaRPr lang="nl-NL" dirty="0" smtClean="0"/>
          </a:p>
          <a:p>
            <a:pPr marL="171450" indent="-171450">
              <a:buFont typeface="Arial" panose="020B0604020202020204" pitchFamily="34" charset="0"/>
              <a:buChar char="•"/>
            </a:pPr>
            <a:r>
              <a:rPr lang="nl-NL" dirty="0" smtClean="0"/>
              <a:t>DNB</a:t>
            </a:r>
            <a:r>
              <a:rPr lang="nl-NL" baseline="0" dirty="0" smtClean="0"/>
              <a:t> streeft naar een solide, integer en stabiel financieel systeem met een veilig en betrouwbaar betalingsverkeer. </a:t>
            </a:r>
          </a:p>
          <a:p>
            <a:pPr marL="171450" indent="-171450">
              <a:buFont typeface="Arial" panose="020B0604020202020204" pitchFamily="34" charset="0"/>
              <a:buChar char="•"/>
            </a:pPr>
            <a:r>
              <a:rPr lang="nl-NL" baseline="0" dirty="0" smtClean="0"/>
              <a:t>Een van onze kerntaken is het waarborgen van de financiële stabiliteit. De divisie FS is hier dag in en dag uit mee bezig. </a:t>
            </a:r>
          </a:p>
          <a:p>
            <a:pPr marL="171450" indent="-171450">
              <a:buFont typeface="Arial" panose="020B0604020202020204" pitchFamily="34" charset="0"/>
              <a:buChar char="•"/>
            </a:pPr>
            <a:r>
              <a:rPr lang="nl-NL" baseline="0" dirty="0" smtClean="0"/>
              <a:t>Deze divisie bestaat uit twee afdelingen: </a:t>
            </a:r>
            <a:r>
              <a:rPr lang="nl-NL" baseline="0" dirty="0" err="1" smtClean="0"/>
              <a:t>Macroprudentiële</a:t>
            </a:r>
            <a:r>
              <a:rPr lang="nl-NL" baseline="0" dirty="0" smtClean="0"/>
              <a:t> analyse en beleid; en Internationale Financiële Architectuur.</a:t>
            </a:r>
          </a:p>
          <a:p>
            <a:pPr marL="171450" indent="-171450">
              <a:buFont typeface="Arial" panose="020B0604020202020204" pitchFamily="34" charset="0"/>
              <a:buChar char="•"/>
            </a:pPr>
            <a:r>
              <a:rPr lang="nl-NL" baseline="0" dirty="0" smtClean="0"/>
              <a:t>Ik sta hier als afdelingshoofd van IFA. Op deze afdeling houden wij ons bezig met tal van onderwerpen, reikend van </a:t>
            </a:r>
            <a:r>
              <a:rPr lang="nl-NL" baseline="0" dirty="0" err="1" smtClean="0"/>
              <a:t>FinTech</a:t>
            </a:r>
            <a:r>
              <a:rPr lang="nl-NL" baseline="0" dirty="0" smtClean="0"/>
              <a:t> tot </a:t>
            </a:r>
            <a:r>
              <a:rPr lang="nl-NL" baseline="0" dirty="0" err="1" smtClean="0"/>
              <a:t>CCP’s</a:t>
            </a:r>
            <a:r>
              <a:rPr lang="nl-NL" baseline="0" dirty="0" smtClean="0"/>
              <a:t> tot kapitaaleisen van financiële instellingen. Bij al deze onderwerpen staat de stabiliteit van ons stelsel centraal.</a:t>
            </a:r>
          </a:p>
          <a:p>
            <a:pPr marL="171450" indent="-171450">
              <a:buFont typeface="Arial" panose="020B0604020202020204" pitchFamily="34" charset="0"/>
              <a:buChar char="•"/>
            </a:pPr>
            <a:r>
              <a:rPr lang="nl-NL" baseline="0" dirty="0" smtClean="0"/>
              <a:t>Vanuit dit perspectief gaan we vandaag de kansen en risico’s van </a:t>
            </a:r>
            <a:r>
              <a:rPr lang="nl-NL" baseline="0" dirty="0" err="1" smtClean="0"/>
              <a:t>FinTech</a:t>
            </a:r>
            <a:r>
              <a:rPr lang="nl-NL" baseline="0" dirty="0" smtClean="0"/>
              <a:t> voor de financiële stabiliteit nader verkennen.</a:t>
            </a: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373092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De</a:t>
            </a:r>
            <a:r>
              <a:rPr lang="nl-NL" baseline="0" dirty="0" smtClean="0"/>
              <a:t> presentatie is als volgt ingedeeld:</a:t>
            </a:r>
          </a:p>
          <a:p>
            <a:pPr marL="171450" indent="-171450">
              <a:buFont typeface="Arial" panose="020B0604020202020204" pitchFamily="34" charset="0"/>
              <a:buChar char="•"/>
            </a:pPr>
            <a:r>
              <a:rPr lang="nl-NL" baseline="0" dirty="0" smtClean="0"/>
              <a:t>Allereerst geef ik een korte introductie over </a:t>
            </a:r>
            <a:r>
              <a:rPr lang="nl-NL" baseline="0" dirty="0" err="1" smtClean="0"/>
              <a:t>FinTech</a:t>
            </a:r>
            <a:endParaRPr lang="nl-NL" baseline="0" dirty="0" smtClean="0"/>
          </a:p>
          <a:p>
            <a:pPr marL="171450" indent="-171450">
              <a:buFont typeface="Arial" panose="020B0604020202020204" pitchFamily="34" charset="0"/>
              <a:buChar char="•"/>
            </a:pPr>
            <a:r>
              <a:rPr lang="nl-NL" baseline="0" dirty="0" smtClean="0"/>
              <a:t>Daarna bespreken we hoe </a:t>
            </a:r>
            <a:r>
              <a:rPr lang="nl-NL" baseline="0" dirty="0" err="1" smtClean="0"/>
              <a:t>FinTech</a:t>
            </a:r>
            <a:r>
              <a:rPr lang="nl-NL" baseline="0" dirty="0" smtClean="0"/>
              <a:t> de financiële sector gaat beïnvloeden.</a:t>
            </a:r>
          </a:p>
          <a:p>
            <a:pPr marL="171450" indent="-171450">
              <a:buFont typeface="Arial" panose="020B0604020202020204" pitchFamily="34" charset="0"/>
              <a:buChar char="•"/>
            </a:pPr>
            <a:r>
              <a:rPr lang="nl-NL" baseline="0" dirty="0" smtClean="0"/>
              <a:t>Vervolgens neem ik met jullie de financiële stabiliteitskansen en -risico’s van </a:t>
            </a:r>
            <a:r>
              <a:rPr lang="nl-NL" baseline="0" dirty="0" err="1" smtClean="0"/>
              <a:t>FinTech</a:t>
            </a:r>
            <a:r>
              <a:rPr lang="nl-NL" baseline="0" dirty="0" smtClean="0"/>
              <a:t> door</a:t>
            </a:r>
          </a:p>
          <a:p>
            <a:pPr marL="171450" indent="-171450">
              <a:buFont typeface="Arial" panose="020B0604020202020204" pitchFamily="34" charset="0"/>
              <a:buChar char="•"/>
            </a:pPr>
            <a:r>
              <a:rPr lang="nl-NL" baseline="0" dirty="0" smtClean="0"/>
              <a:t>Dan komt de rol van de toezichthouder aan bod. Hoe gaan wij om met al deze ontwikkelingen?</a:t>
            </a:r>
          </a:p>
          <a:p>
            <a:pPr marL="171450" indent="-171450">
              <a:buFont typeface="Arial" panose="020B0604020202020204" pitchFamily="34" charset="0"/>
              <a:buChar char="•"/>
            </a:pPr>
            <a:r>
              <a:rPr lang="nl-NL" baseline="0" dirty="0" smtClean="0"/>
              <a:t>Tot slot bespreek ik nog het toenemende cyberrisico, ontwikkelingen op het gebied van digitale valuta en sluit ik af met een korte samenvatting.</a:t>
            </a:r>
          </a:p>
          <a:p>
            <a:pPr marL="171450" indent="-171450">
              <a:buFont typeface="Arial" panose="020B0604020202020204" pitchFamily="34" charset="0"/>
              <a:buChar char="•"/>
            </a:pPr>
            <a:endParaRPr lang="nl-NL" baseline="0" dirty="0" smtClean="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3</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err="1" smtClean="0">
                <a:solidFill>
                  <a:schemeClr val="tx1"/>
                </a:solidFill>
                <a:effectLst/>
                <a:latin typeface="+mn-lt"/>
                <a:ea typeface="+mn-ea"/>
                <a:cs typeface="+mn-cs"/>
              </a:rPr>
              <a:t>FinTech</a:t>
            </a:r>
            <a:r>
              <a:rPr lang="nl-NL" sz="1200" kern="1200" dirty="0" smtClean="0">
                <a:solidFill>
                  <a:schemeClr val="tx1"/>
                </a:solidFill>
                <a:effectLst/>
                <a:latin typeface="+mn-lt"/>
                <a:ea typeface="+mn-ea"/>
                <a:cs typeface="+mn-cs"/>
              </a:rPr>
              <a:t> is alle door technologie gedreven innovatie in de financiële sector, die mogelijk grootte gevolgen hebben voor de verdienmodellen, toepassingen, processen of producten van financiële markten en financiële instellingen.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t>Het is een hot topic bij financiële instellingen, internationale organisaties en centrale banken. Er wordt veel over geschreven</a:t>
            </a:r>
            <a:r>
              <a:rPr lang="nl-NL" baseline="0" dirty="0" smtClean="0"/>
              <a:t> en mee geëxperimenteerd.</a:t>
            </a:r>
            <a:endParaRPr lang="nl-NL"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t>Desondanks is </a:t>
            </a:r>
            <a:r>
              <a:rPr lang="nl-NL" dirty="0" err="1" smtClean="0"/>
              <a:t>FinTech</a:t>
            </a:r>
            <a:r>
              <a:rPr lang="nl-NL" dirty="0" smtClean="0"/>
              <a:t> niet nieuw: financiële innovatie is van alle tijden.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Denk bijvoorbeeld aan het dubbelboekhoud systeem uitgevonden in de 14</a:t>
            </a:r>
            <a:r>
              <a:rPr lang="nl-NL" baseline="30000" dirty="0" smtClean="0"/>
              <a:t>e</a:t>
            </a:r>
            <a:r>
              <a:rPr lang="nl-NL" baseline="0" dirty="0" smtClean="0"/>
              <a:t> eeuw, de introductie van bankpapier of de oprichting van de Amsterdamse Wisselbank beide in de 17</a:t>
            </a:r>
            <a:r>
              <a:rPr lang="nl-NL" baseline="30000" dirty="0" smtClean="0"/>
              <a:t>e</a:t>
            </a:r>
            <a:r>
              <a:rPr lang="nl-NL" baseline="0" dirty="0" smtClean="0"/>
              <a:t> eeuw.</a:t>
            </a:r>
            <a:endParaRPr lang="nl-NL"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t>Wel zijn investeringen in </a:t>
            </a:r>
            <a:r>
              <a:rPr lang="nl-NL" dirty="0" err="1" smtClean="0"/>
              <a:t>FinTech</a:t>
            </a:r>
            <a:r>
              <a:rPr lang="nl-NL" dirty="0" smtClean="0"/>
              <a:t> in een stroomversnelling geraakt.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t>Licht plaat</a:t>
            </a:r>
            <a:r>
              <a:rPr lang="nl-NL" baseline="0" dirty="0" smtClean="0"/>
              <a:t>je toe:  forse stijging in de hoeveelheid durfkapitaalinvesteringen in </a:t>
            </a:r>
            <a:r>
              <a:rPr lang="nl-NL" baseline="0" dirty="0" err="1" smtClean="0"/>
              <a:t>FinTech</a:t>
            </a:r>
            <a:r>
              <a:rPr lang="nl-NL" baseline="0" dirty="0" smtClean="0"/>
              <a:t> ondernemingen.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Cijfers 2015 zijn schatting. Weten ook dat de trend doorzet: eerste 9</a:t>
            </a:r>
            <a:r>
              <a:rPr lang="nl-NL" baseline="30000" dirty="0" smtClean="0"/>
              <a:t>e</a:t>
            </a:r>
            <a:r>
              <a:rPr lang="nl-NL" baseline="0" dirty="0" smtClean="0"/>
              <a:t> maanden van 2016 </a:t>
            </a:r>
            <a:r>
              <a:rPr lang="nl-NL" baseline="0" dirty="0" err="1" smtClean="0"/>
              <a:t>mondinale</a:t>
            </a:r>
            <a:r>
              <a:rPr lang="nl-NL" baseline="0" dirty="0" smtClean="0"/>
              <a:t> investeringen in </a:t>
            </a:r>
            <a:r>
              <a:rPr lang="nl-NL" baseline="0" dirty="0" err="1" smtClean="0"/>
              <a:t>FinTech</a:t>
            </a:r>
            <a:r>
              <a:rPr lang="nl-NL" baseline="0" dirty="0" smtClean="0"/>
              <a:t> al 21 miljard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69912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Interessante vraag</a:t>
            </a:r>
            <a:r>
              <a:rPr lang="nl-NL" baseline="0" dirty="0" smtClean="0"/>
              <a:t> is: wat verklaart de opkomst van </a:t>
            </a:r>
            <a:r>
              <a:rPr lang="nl-NL" baseline="0" dirty="0" err="1" smtClean="0"/>
              <a:t>FinTech</a:t>
            </a:r>
            <a:r>
              <a:rPr lang="nl-NL" baseline="0" dirty="0" smtClean="0"/>
              <a:t>?</a:t>
            </a:r>
          </a:p>
          <a:p>
            <a:pPr marL="171450" indent="-171450">
              <a:buFont typeface="Arial" panose="020B0604020202020204" pitchFamily="34" charset="0"/>
              <a:buChar char="•"/>
            </a:pPr>
            <a:r>
              <a:rPr lang="nl-NL" dirty="0" smtClean="0"/>
              <a:t>Belangrijke</a:t>
            </a:r>
            <a:r>
              <a:rPr lang="nl-NL" baseline="0" dirty="0" smtClean="0"/>
              <a:t> drijfveer is verschuiving in consumentengedrag. Consumenten zijn beter geïnformeerd (vergelijkingssites) en gemak, snelheid en kosten van financiële diensten worden steeds belangrijker. Dit geldt vooral voor </a:t>
            </a:r>
            <a:r>
              <a:rPr lang="nl-NL" baseline="0" dirty="0" err="1" smtClean="0"/>
              <a:t>millennials</a:t>
            </a:r>
            <a:r>
              <a:rPr lang="nl-NL" baseline="0" dirty="0" smtClean="0"/>
              <a:t> en “digital </a:t>
            </a:r>
            <a:r>
              <a:rPr lang="nl-NL" baseline="0" dirty="0" err="1" smtClean="0"/>
              <a:t>natives</a:t>
            </a:r>
            <a:r>
              <a:rPr lang="nl-NL" baseline="0" dirty="0" smtClean="0"/>
              <a:t>”.</a:t>
            </a:r>
          </a:p>
          <a:p>
            <a:pPr marL="171450" indent="-171450">
              <a:buFont typeface="Arial" panose="020B0604020202020204" pitchFamily="34" charset="0"/>
              <a:buChar char="•"/>
            </a:pPr>
            <a:r>
              <a:rPr lang="nl-NL" baseline="0" dirty="0" smtClean="0"/>
              <a:t>Andere trend is meer data verzamelen (bijvoorbeeld via Internet of </a:t>
            </a:r>
            <a:r>
              <a:rPr lang="nl-NL" baseline="0" dirty="0" err="1" smtClean="0"/>
              <a:t>Things</a:t>
            </a:r>
            <a:r>
              <a:rPr lang="nl-NL" baseline="0" dirty="0" smtClean="0"/>
              <a:t>) en dat de kosten van dataopslag zijn gedaald.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Verder is de rekenkracht van computers substantieel toegenomen en zijn er tegenwoordig betere algoritmes voor bijvoorbeeld kunstmatige intelligentie.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Een andere drijfveer is de technologie die innovatie in de sector mogelijk maakt: toenemende functionaliteit van computers maken diensten meer digitaal en minder fysiek. Daarnaast maken nieuwe technologieën (AI/DLT/mobile </a:t>
            </a:r>
            <a:r>
              <a:rPr lang="nl-NL" baseline="0" dirty="0" err="1" smtClean="0"/>
              <a:t>technology</a:t>
            </a:r>
            <a:r>
              <a:rPr lang="nl-NL" baseline="0" dirty="0" smtClean="0"/>
              <a:t>/big data) ook nieuwe innovatie mogelijk.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Tot slot is er ook nieuwe wet- en regelgeving die innovatie stimuleert: PSD2 (</a:t>
            </a:r>
            <a:r>
              <a:rPr lang="nl-NL" baseline="0" dirty="0" err="1" smtClean="0"/>
              <a:t>evt</a:t>
            </a:r>
            <a:r>
              <a:rPr lang="nl-NL" baseline="0" dirty="0" smtClean="0"/>
              <a:t> 1-2 zinnen over hoe PSD2 toegangsbarrière verlaagt).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smtClean="0"/>
              <a:t>We weten dat </a:t>
            </a:r>
            <a:r>
              <a:rPr lang="nl-NL" baseline="0" dirty="0" err="1" smtClean="0"/>
              <a:t>FinTech</a:t>
            </a:r>
            <a:r>
              <a:rPr lang="nl-NL" baseline="0" dirty="0" smtClean="0"/>
              <a:t> er is, we weten dat het opkomt zetten, dan is de volgende vraag: hoe raakt het de financiële sector?</a:t>
            </a:r>
          </a:p>
          <a:p>
            <a:pPr marL="0" indent="0">
              <a:buFont typeface="Arial" panose="020B0604020202020204" pitchFamily="34" charset="0"/>
              <a:buNone/>
            </a:pPr>
            <a:endParaRPr lang="nl-NL" baseline="0" dirty="0" smtClean="0"/>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1" baseline="0" dirty="0" smtClean="0"/>
              <a:t>Optionele punten die je kan noemen om het luchtig te houden/indien presentatie te kort is</a:t>
            </a:r>
            <a:r>
              <a:rPr lang="nl-NL" b="0" baseline="0" dirty="0" smtClean="0"/>
              <a:t>:</a:t>
            </a:r>
            <a:endParaRPr lang="nl-NL" b="1" baseline="0" dirty="0" smtClean="0"/>
          </a:p>
          <a:p>
            <a:pPr marL="171450" indent="-171450">
              <a:buFont typeface="Arial" panose="020B0604020202020204" pitchFamily="34" charset="0"/>
              <a:buChar char="•"/>
            </a:pPr>
            <a:r>
              <a:rPr lang="nl-NL" baseline="0" dirty="0" smtClean="0"/>
              <a:t>Eventueel hier de zaal vragen naar ervaringen </a:t>
            </a:r>
            <a:r>
              <a:rPr lang="nl-NL" baseline="0" dirty="0" err="1" smtClean="0"/>
              <a:t>mbt</a:t>
            </a:r>
            <a:r>
              <a:rPr lang="nl-NL" baseline="0" dirty="0" smtClean="0"/>
              <a:t> lesgeven 10 jaar geleden en lesgeven nu (m.n. rol van IT tegenwoordig).</a:t>
            </a:r>
          </a:p>
          <a:p>
            <a:pPr marL="171450" indent="-171450">
              <a:buFont typeface="Arial" panose="020B0604020202020204" pitchFamily="34" charset="0"/>
              <a:buChar char="•"/>
            </a:pPr>
            <a:r>
              <a:rPr lang="nl-NL" baseline="0" dirty="0" smtClean="0"/>
              <a:t>Eventueel hier voorbeeld noemen hoe de meest verkochte diskette in de jaren </a:t>
            </a:r>
            <a:r>
              <a:rPr lang="nl-NL" baseline="0" smtClean="0"/>
              <a:t>80 zo’n 1,44 </a:t>
            </a:r>
            <a:r>
              <a:rPr lang="nl-NL" baseline="0" dirty="0" smtClean="0"/>
              <a:t>MB kon opslaan, en dat je tegenwoordig al voor 8 euro een USB stick koopt met 16GB aan geheugen.</a:t>
            </a:r>
          </a:p>
          <a:p>
            <a:pPr marL="0" indent="0">
              <a:buFont typeface="Arial" panose="020B0604020202020204" pitchFamily="34" charset="0"/>
              <a:buNone/>
            </a:pPr>
            <a:endParaRPr lang="nl-NL"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373757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Technologische innovatie wordt gezien als een van de belangrijkste krachten</a:t>
            </a:r>
            <a:r>
              <a:rPr lang="nl-NL" baseline="0" dirty="0" smtClean="0"/>
              <a:t> die de financiële sector zal beïnvloeden. Niet alleen </a:t>
            </a:r>
            <a:r>
              <a:rPr lang="nl-NL" baseline="0" dirty="0" err="1" smtClean="0"/>
              <a:t>FinTech</a:t>
            </a:r>
            <a:r>
              <a:rPr lang="nl-NL" baseline="0" dirty="0" smtClean="0"/>
              <a:t> bedrijven doen aan innovatie, maar ook de gevestigde partijen. Denk bijvoorbeeld aan de verbeteringen in het online betalingsverkeer met IDEAL of het contactloos betalen.</a:t>
            </a:r>
          </a:p>
          <a:p>
            <a:pPr marL="171450" indent="-171450">
              <a:buFont typeface="Arial" panose="020B0604020202020204" pitchFamily="34" charset="0"/>
              <a:buChar char="•"/>
            </a:pPr>
            <a:r>
              <a:rPr lang="nl-NL" baseline="0" dirty="0" smtClean="0"/>
              <a:t>Concurrentie maakt het voor huidige partijen wel moeilijker om winstgevend diensten aan te bieden. </a:t>
            </a:r>
            <a:r>
              <a:rPr lang="nl-NL" baseline="0" dirty="0" err="1" smtClean="0"/>
              <a:t>FinTech-ondernemningen</a:t>
            </a:r>
            <a:r>
              <a:rPr lang="nl-NL" baseline="0" dirty="0" smtClean="0"/>
              <a:t> specialiseren zich vaak in één product of dienst en concurreren hiermee met de gevestigde partijen. Dit maakt het lastig voor banken bijvoorbeeld omdat zij een totaalpakket aan van verschillende diensten/producten leveren. Banken bieden dan minder winstgevende diensten zoals het betaalverkeer aan om via cross-</a:t>
            </a:r>
            <a:r>
              <a:rPr lang="nl-NL" baseline="0" dirty="0" err="1" smtClean="0"/>
              <a:t>selling</a:t>
            </a:r>
            <a:r>
              <a:rPr lang="nl-NL" baseline="0" dirty="0" smtClean="0"/>
              <a:t> andere producten te verkopen. Tegelijkertijd hebben gevestigde partijen dure/oude “</a:t>
            </a:r>
            <a:r>
              <a:rPr lang="nl-NL" baseline="0" dirty="0" err="1" smtClean="0"/>
              <a:t>legacy</a:t>
            </a:r>
            <a:r>
              <a:rPr lang="nl-NL" baseline="0" dirty="0" smtClean="0"/>
              <a:t>” systemen. Concurrentie (ook bij verzekeraars </a:t>
            </a:r>
            <a:r>
              <a:rPr lang="nl-NL" baseline="0" dirty="0" err="1" smtClean="0"/>
              <a:t>agv</a:t>
            </a:r>
            <a:r>
              <a:rPr lang="nl-NL" baseline="0" dirty="0" smtClean="0"/>
              <a:t> </a:t>
            </a:r>
            <a:r>
              <a:rPr lang="nl-NL" baseline="0" dirty="0" err="1" smtClean="0"/>
              <a:t>prijsvergelijkingsites</a:t>
            </a:r>
            <a:r>
              <a:rPr lang="nl-NL" baseline="0" dirty="0" smtClean="0"/>
              <a:t>) oefent druk uit op bedrijfsmodellen en –strategie.</a:t>
            </a:r>
          </a:p>
          <a:p>
            <a:pPr marL="171450" indent="-171450">
              <a:buFont typeface="Arial" panose="020B0604020202020204" pitchFamily="34" charset="0"/>
              <a:buChar char="•"/>
            </a:pPr>
            <a:r>
              <a:rPr lang="nl-NL" baseline="0" dirty="0" smtClean="0"/>
              <a:t>Verder kunnen nieuwe partijen en technologieën leiden tot versnippering van de financiële waardeketen, denk bijvoorbeeld aan uitbesteding van </a:t>
            </a:r>
            <a:r>
              <a:rPr lang="nl-NL" baseline="0" dirty="0" err="1" smtClean="0"/>
              <a:t>bedrijfskritische</a:t>
            </a:r>
            <a:r>
              <a:rPr lang="nl-NL" baseline="0" dirty="0" smtClean="0"/>
              <a:t> IT via clouddiensten. Dit neemt kansen, maar ook risico’s met zich mee.</a:t>
            </a:r>
          </a:p>
          <a:p>
            <a:pPr marL="171450" indent="-171450">
              <a:buFont typeface="Arial" panose="020B0604020202020204" pitchFamily="34" charset="0"/>
              <a:buChar char="•"/>
            </a:pPr>
            <a:r>
              <a:rPr lang="nl-NL" baseline="0" dirty="0" smtClean="0"/>
              <a:t>De komst van </a:t>
            </a:r>
            <a:r>
              <a:rPr lang="nl-NL" baseline="0" dirty="0" err="1" smtClean="0"/>
              <a:t>FinTech</a:t>
            </a:r>
            <a:r>
              <a:rPr lang="nl-NL" baseline="0" dirty="0" smtClean="0"/>
              <a:t> zal leiden tot een verandering in bestaande diensten. Denk bijvoorbeeld aan de toepassingen van blockchain voor betaaldiensten, of hoe het traditionele vermogensbeheer onder druk komt te staan door automatisch beleggen (</a:t>
            </a:r>
            <a:r>
              <a:rPr lang="nl-NL" baseline="0" dirty="0" err="1" smtClean="0"/>
              <a:t>robo</a:t>
            </a:r>
            <a:r>
              <a:rPr lang="nl-NL" baseline="0" dirty="0" smtClean="0"/>
              <a:t>-advies/algoritmes), of aan verzekeraars waarbij de vraag naar sommige producten krimpt als gevolg van zelfrijdende auto’s of </a:t>
            </a:r>
            <a:r>
              <a:rPr lang="nl-NL" baseline="0" dirty="0" err="1" smtClean="0"/>
              <a:t>the</a:t>
            </a:r>
            <a:r>
              <a:rPr lang="nl-NL" baseline="0" dirty="0" smtClean="0"/>
              <a:t> internet of </a:t>
            </a:r>
            <a:r>
              <a:rPr lang="nl-NL" baseline="0" dirty="0" err="1" smtClean="0"/>
              <a:t>things</a:t>
            </a:r>
            <a:r>
              <a:rPr lang="nl-NL" baseline="0" dirty="0" smtClean="0"/>
              <a:t> (sensoren).</a:t>
            </a:r>
          </a:p>
          <a:p>
            <a:pPr marL="171450" indent="-171450">
              <a:buFont typeface="Arial" panose="020B0604020202020204" pitchFamily="34" charset="0"/>
              <a:buChar char="•"/>
            </a:pPr>
            <a:r>
              <a:rPr lang="nl-NL" baseline="0" dirty="0" smtClean="0"/>
              <a:t>Al deze veranderingen kunnen zowel disruptief als positief zijn. Daarom gaan we nu kijken naar de voor- en nadelen van </a:t>
            </a:r>
            <a:r>
              <a:rPr lang="nl-NL" baseline="0" dirty="0" err="1" smtClean="0"/>
              <a:t>FinTech</a:t>
            </a:r>
            <a:r>
              <a:rPr lang="nl-NL" baseline="0" dirty="0" smtClean="0"/>
              <a:t>.</a:t>
            </a:r>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6</a:t>
            </a:fld>
            <a:endParaRPr lang="nl-NL"/>
          </a:p>
        </p:txBody>
      </p:sp>
    </p:spTree>
    <p:extLst>
      <p:ext uri="{BB962C8B-B14F-4D97-AF65-F5344CB8AC3E}">
        <p14:creationId xmlns:p14="http://schemas.microsoft.com/office/powerpoint/2010/main" val="236092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smtClean="0"/>
              <a:t>Voorbeeld van hoe de waardeketen versnipperd. </a:t>
            </a: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7</a:t>
            </a:fld>
            <a:endParaRPr lang="nl-NL"/>
          </a:p>
        </p:txBody>
      </p:sp>
    </p:spTree>
    <p:extLst>
      <p:ext uri="{BB962C8B-B14F-4D97-AF65-F5344CB8AC3E}">
        <p14:creationId xmlns:p14="http://schemas.microsoft.com/office/powerpoint/2010/main" val="420622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Allereerst kunnen innovaties leiden tot een hogere efficiëntie. De gevestigde</a:t>
            </a:r>
            <a:r>
              <a:rPr lang="nl-NL" baseline="0" dirty="0" smtClean="0"/>
              <a:t> marktpartijen kunnen hun positie en productiviteit versterken door gebruik te maken van betere technologieën: </a:t>
            </a:r>
            <a:r>
              <a:rPr lang="nl-NL" baseline="0" dirty="0" err="1" smtClean="0"/>
              <a:t>robo-advice</a:t>
            </a:r>
            <a:r>
              <a:rPr lang="nl-NL" baseline="0" dirty="0" smtClean="0"/>
              <a:t>, </a:t>
            </a:r>
            <a:r>
              <a:rPr lang="nl-NL" baseline="0" dirty="0" err="1" smtClean="0"/>
              <a:t>RegTech</a:t>
            </a:r>
            <a:r>
              <a:rPr lang="nl-NL" baseline="0" dirty="0" smtClean="0"/>
              <a:t> of andere back-offices innovaties kunnen leiden tot kostreducties en betere dienstverlening. Ook kan DLT leiden tot snellere transactieverwerking en een daling in counterparty risk. Door de algehele stijging in efficiëntie neemt de hoeveelheid beschikbaar onderpand en kapitaal naar verwachting toe, waardoor dit kan worden geïnvesteerd en de economie in zijn geheel profijt heeft.</a:t>
            </a:r>
            <a:endParaRPr lang="nl-NL" dirty="0" smtClean="0"/>
          </a:p>
          <a:p>
            <a:pPr marL="171450" indent="-171450">
              <a:buFont typeface="Arial" panose="020B0604020202020204" pitchFamily="34" charset="0"/>
              <a:buChar char="•"/>
            </a:pPr>
            <a:r>
              <a:rPr lang="nl-NL" dirty="0" smtClean="0"/>
              <a:t>Ten tweede kan door technologische innovatie</a:t>
            </a:r>
            <a:r>
              <a:rPr lang="nl-NL" baseline="0" dirty="0" smtClean="0"/>
              <a:t> de diversiteit van de financiële sector toenemen. De toetreding van nieuwe soorten marktpartijen maakt het financiële landschap veelzijdiger. Hierdoor kan de marktconcentratie dalen en kan de samenhang tussen de risico’s waaraan instellingen blootstaan verminderen. Dit bevordert beide de financiële stabiliteit. </a:t>
            </a:r>
          </a:p>
          <a:p>
            <a:pPr marL="171450" indent="-171450">
              <a:buFont typeface="Arial" panose="020B0604020202020204" pitchFamily="34" charset="0"/>
              <a:buChar char="•"/>
            </a:pPr>
            <a:r>
              <a:rPr lang="nl-NL" baseline="0" dirty="0" smtClean="0"/>
              <a:t>Ten derde kan beter gebruik van data verstoringen </a:t>
            </a:r>
            <a:r>
              <a:rPr lang="nl-NL" baseline="0" dirty="0" err="1" smtClean="0"/>
              <a:t>agv</a:t>
            </a:r>
            <a:r>
              <a:rPr lang="nl-NL" baseline="0" dirty="0" smtClean="0"/>
              <a:t> </a:t>
            </a:r>
            <a:r>
              <a:rPr lang="nl-NL" baseline="0" dirty="0" err="1" smtClean="0"/>
              <a:t>informatieassymetrie</a:t>
            </a:r>
            <a:r>
              <a:rPr lang="nl-NL" baseline="0" dirty="0" smtClean="0"/>
              <a:t> beperken. Denk bijvoorbeeld aan het gebruik van non-traditionele databronnen zoals sociale media om het kredietrisico van een huishouden te bepalen. Daarnaast kunnen instellingen </a:t>
            </a:r>
            <a:r>
              <a:rPr lang="nl-NL" baseline="0" dirty="0" err="1" smtClean="0"/>
              <a:t>mbh</a:t>
            </a:r>
            <a:r>
              <a:rPr lang="nl-NL" baseline="0" dirty="0" smtClean="0"/>
              <a:t> AI betere risicomodellen maken en kunnen bedrijven betere beslissingen nemen. </a:t>
            </a:r>
          </a:p>
          <a:p>
            <a:pPr marL="171450" indent="-171450">
              <a:buFont typeface="Arial" panose="020B0604020202020204" pitchFamily="34" charset="0"/>
              <a:buChar char="•"/>
            </a:pPr>
            <a:r>
              <a:rPr lang="nl-NL" baseline="0" dirty="0" smtClean="0"/>
              <a:t>Het vierde grote voordeel is </a:t>
            </a:r>
            <a:r>
              <a:rPr lang="nl-NL" i="1" baseline="0" dirty="0" smtClean="0"/>
              <a:t>Financial </a:t>
            </a:r>
            <a:r>
              <a:rPr lang="nl-NL" i="1" baseline="0" dirty="0" err="1" smtClean="0"/>
              <a:t>Inclusion</a:t>
            </a:r>
            <a:r>
              <a:rPr lang="nl-NL" i="0" baseline="0" dirty="0" smtClean="0"/>
              <a:t>. Nieuwe technologieën maken financiële diensten en kredieten toegankelijker. In het bijzonder gebeurt dit in landen waarvan het financiële systeem nog in ontwikkeling is. Door deze betere toegang kan duurzame en </a:t>
            </a:r>
            <a:r>
              <a:rPr lang="nl-NL" i="0" baseline="0" dirty="0" err="1" smtClean="0"/>
              <a:t>inclusive</a:t>
            </a:r>
            <a:r>
              <a:rPr lang="nl-NL" i="0" baseline="0" dirty="0" smtClean="0"/>
              <a:t> groei ontstaan, wat goed is zolang eventuele bijkomende risico’s worden afgedekt. </a:t>
            </a:r>
            <a:endParaRPr lang="nl-NL" baseline="0" dirty="0" smtClean="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smtClean="0"/>
          </a:p>
          <a:p>
            <a:pPr marL="0" indent="0">
              <a:buFont typeface="Arial" panose="020B0604020202020204" pitchFamily="34" charset="0"/>
              <a:buNone/>
            </a:pPr>
            <a:r>
              <a:rPr lang="nl-NL" b="1" dirty="0" smtClean="0"/>
              <a:t>Klaas</a:t>
            </a:r>
            <a:r>
              <a:rPr lang="nl-NL" b="1" baseline="0" dirty="0" smtClean="0"/>
              <a:t> IMF speech tekst over Financial </a:t>
            </a:r>
            <a:r>
              <a:rPr lang="nl-NL" b="1" baseline="0" dirty="0" err="1" smtClean="0"/>
              <a:t>Inclusion</a:t>
            </a:r>
            <a:r>
              <a:rPr lang="nl-NL" b="0" baseline="0" dirty="0" smtClean="0"/>
              <a:t>:</a:t>
            </a:r>
          </a:p>
          <a:p>
            <a:r>
              <a:rPr lang="en-US" sz="1200" b="0" i="0" u="none" strike="noStrike" kern="1200" baseline="0" dirty="0" smtClean="0">
                <a:solidFill>
                  <a:schemeClr val="tx1"/>
                </a:solidFill>
                <a:latin typeface="+mn-lt"/>
                <a:ea typeface="+mn-ea"/>
                <a:cs typeface="+mn-cs"/>
              </a:rPr>
              <a:t>First, I see a lot of promise in the potential for financial inclusion. In many countries, </a:t>
            </a:r>
            <a:r>
              <a:rPr lang="en-US" sz="1200" b="0" i="0" u="none" strike="noStrike" kern="1200" baseline="0" dirty="0" err="1" smtClean="0">
                <a:solidFill>
                  <a:schemeClr val="tx1"/>
                </a:solidFill>
                <a:latin typeface="+mn-lt"/>
                <a:ea typeface="+mn-ea"/>
                <a:cs typeface="+mn-cs"/>
              </a:rPr>
              <a:t>FinTech</a:t>
            </a:r>
            <a:r>
              <a:rPr lang="en-US" sz="1200" b="0" i="0" u="none" strike="noStrike" kern="1200" baseline="0" dirty="0" smtClean="0">
                <a:solidFill>
                  <a:schemeClr val="tx1"/>
                </a:solidFill>
                <a:latin typeface="+mn-lt"/>
                <a:ea typeface="+mn-ea"/>
                <a:cs typeface="+mn-cs"/>
              </a:rPr>
              <a:t> is already helping new consumers and firms to access finance – whether these are rural households in China, investing in a money market fund on their smartphone, or small businesses in India, accepting new forms of payment from their customers. In advanced economies, as well, we see that </a:t>
            </a:r>
            <a:r>
              <a:rPr lang="en-US" sz="1200" b="0" i="0" u="none" strike="noStrike" kern="1200" baseline="0" dirty="0" err="1" smtClean="0">
                <a:solidFill>
                  <a:schemeClr val="tx1"/>
                </a:solidFill>
                <a:latin typeface="+mn-lt"/>
                <a:ea typeface="+mn-ea"/>
                <a:cs typeface="+mn-cs"/>
              </a:rPr>
              <a:t>robo</a:t>
            </a:r>
            <a:r>
              <a:rPr lang="en-US" sz="1200" b="0" i="0" u="none" strike="noStrike" kern="1200" baseline="0" dirty="0" smtClean="0">
                <a:solidFill>
                  <a:schemeClr val="tx1"/>
                </a:solidFill>
                <a:latin typeface="+mn-lt"/>
                <a:ea typeface="+mn-ea"/>
                <a:cs typeface="+mn-cs"/>
              </a:rPr>
              <a:t>-advisors may help lower the cost of investment services – and could even provide more objective advice than human advisors.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FinTech</a:t>
            </a:r>
            <a:r>
              <a:rPr lang="en-US" sz="1200" b="0" i="0" u="none" strike="noStrike" kern="1200" baseline="0" dirty="0" smtClean="0">
                <a:solidFill>
                  <a:schemeClr val="tx1"/>
                </a:solidFill>
                <a:latin typeface="+mn-lt"/>
                <a:ea typeface="+mn-ea"/>
                <a:cs typeface="+mn-cs"/>
              </a:rPr>
              <a:t> is leading to growth in unexpected places. Today, we see </a:t>
            </a:r>
            <a:r>
              <a:rPr lang="en-US" sz="1200" b="0" i="0" u="none" strike="noStrike" kern="1200" baseline="0" dirty="0" err="1" smtClean="0">
                <a:solidFill>
                  <a:schemeClr val="tx1"/>
                </a:solidFill>
                <a:latin typeface="+mn-lt"/>
                <a:ea typeface="+mn-ea"/>
                <a:cs typeface="+mn-cs"/>
              </a:rPr>
              <a:t>FinTech</a:t>
            </a:r>
            <a:r>
              <a:rPr lang="en-US" sz="1200" b="0" i="0" u="none" strike="noStrike" kern="1200" baseline="0" dirty="0" smtClean="0">
                <a:solidFill>
                  <a:schemeClr val="tx1"/>
                </a:solidFill>
                <a:latin typeface="+mn-lt"/>
                <a:ea typeface="+mn-ea"/>
                <a:cs typeface="+mn-cs"/>
              </a:rPr>
              <a:t> start-ups in London and New York, but also Berlin, Milan, Tel Aviv and Bucharest. It has helped promote financial inclusion, from rural Kenya to urban China.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Financial inclusion &amp; Financial Stability Ron speech:</a:t>
            </a: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 first thing I have discovered is that, overall, in the literature, the relationship between financial inclusion and financial stability is not overwhelmingly strong. In fact, the relationship seems more negative than positive in most instances. This is not a very encouraging finding. Particularly in the case where a central bank has a dual mandate to both ensure financial stability and promote financial inclusion at the same time.</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if one digs a bit deeper, positive relationships do emerge. Such positive relationships are very dependent on the specific subcategories we look into. Are we looking at firms or are we looking at individuals? At which type of financial service are we looking: credit, insurance, saving? And which of the stability dimensions do we consider: solvency of financial institutions, cost of crises, volatility of credit growth?</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8</a:t>
            </a:fld>
            <a:endParaRPr lang="nl-NL"/>
          </a:p>
        </p:txBody>
      </p:sp>
    </p:spTree>
    <p:extLst>
      <p:ext uri="{BB962C8B-B14F-4D97-AF65-F5344CB8AC3E}">
        <p14:creationId xmlns:p14="http://schemas.microsoft.com/office/powerpoint/2010/main" val="182435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Naast kansen,</a:t>
            </a:r>
            <a:r>
              <a:rPr lang="nl-NL" baseline="0" dirty="0" smtClean="0"/>
              <a:t> brengt </a:t>
            </a:r>
            <a:r>
              <a:rPr lang="nl-NL" baseline="0" dirty="0" err="1" smtClean="0"/>
              <a:t>FinTech</a:t>
            </a:r>
            <a:r>
              <a:rPr lang="nl-NL" baseline="0" dirty="0" smtClean="0"/>
              <a:t> ook risico’s met zich mee. </a:t>
            </a:r>
          </a:p>
          <a:p>
            <a:pPr marL="171450" indent="-171450">
              <a:buFont typeface="Arial" panose="020B0604020202020204" pitchFamily="34" charset="0"/>
              <a:buChar char="•"/>
            </a:pPr>
            <a:r>
              <a:rPr lang="nl-NL" baseline="0" dirty="0" smtClean="0"/>
              <a:t>Op </a:t>
            </a:r>
            <a:r>
              <a:rPr lang="nl-NL" baseline="0" dirty="0" err="1" smtClean="0"/>
              <a:t>micro-niveau</a:t>
            </a:r>
            <a:r>
              <a:rPr lang="nl-NL" baseline="0" dirty="0" smtClean="0"/>
              <a:t> zien we dat </a:t>
            </a:r>
            <a:r>
              <a:rPr lang="nl-NL" baseline="0" dirty="0" err="1" smtClean="0"/>
              <a:t>FinTech</a:t>
            </a:r>
            <a:r>
              <a:rPr lang="nl-NL" baseline="0" dirty="0" smtClean="0"/>
              <a:t> kan leiden tot bepaalde financiële risico’s zoals </a:t>
            </a:r>
            <a:r>
              <a:rPr lang="nl-NL" baseline="0" dirty="0" err="1" smtClean="0"/>
              <a:t>maturity</a:t>
            </a:r>
            <a:r>
              <a:rPr lang="nl-NL" baseline="0" dirty="0" smtClean="0"/>
              <a:t> mismatch, liquiditeitsproblematiek en te hoge </a:t>
            </a:r>
            <a:r>
              <a:rPr lang="nl-NL" baseline="0" dirty="0" err="1" smtClean="0"/>
              <a:t>leverage</a:t>
            </a:r>
            <a:r>
              <a:rPr lang="nl-NL" baseline="0" dirty="0" smtClean="0"/>
              <a:t>. </a:t>
            </a:r>
            <a:r>
              <a:rPr lang="nl-NL" baseline="0" dirty="0" err="1" smtClean="0"/>
              <a:t>FinTech</a:t>
            </a:r>
            <a:r>
              <a:rPr lang="nl-NL" baseline="0" dirty="0" smtClean="0"/>
              <a:t> ondernemingen die </a:t>
            </a:r>
            <a:r>
              <a:rPr lang="nl-NL" baseline="0" dirty="0" err="1" smtClean="0"/>
              <a:t>kredietverstrekken</a:t>
            </a:r>
            <a:r>
              <a:rPr lang="nl-NL" baseline="0" dirty="0" smtClean="0"/>
              <a:t> kunnen in problemen komen wanneer de gegeven financiering snel kan worden terugtrokken, maar de verstrekte financiering niet. Hoewel dit nog niet op grote schaal gebeurt, is het ook te vroeg om te zeggen of </a:t>
            </a:r>
            <a:r>
              <a:rPr lang="nl-NL" baseline="0" dirty="0" err="1" smtClean="0"/>
              <a:t>FinTech</a:t>
            </a:r>
            <a:r>
              <a:rPr lang="nl-NL" baseline="0" dirty="0" smtClean="0"/>
              <a:t> ondernemingen dit complexe proces aankunnen.</a:t>
            </a:r>
          </a:p>
          <a:p>
            <a:pPr marL="171450" indent="-171450">
              <a:buFont typeface="Arial" panose="020B0604020202020204" pitchFamily="34" charset="0"/>
              <a:buChar char="•"/>
            </a:pPr>
            <a:r>
              <a:rPr lang="nl-NL" baseline="0" dirty="0" smtClean="0"/>
              <a:t>Daarnaast zien we op </a:t>
            </a:r>
            <a:r>
              <a:rPr lang="nl-NL" baseline="0" dirty="0" err="1" smtClean="0"/>
              <a:t>micro-niveau</a:t>
            </a:r>
            <a:r>
              <a:rPr lang="nl-NL" baseline="0" dirty="0" smtClean="0"/>
              <a:t> ook een aantal operationele risico’s zoals een grote afhankelijkheid van derde partijen en cyberrisico ontstaan. Innovatieve spelers kunnen een vitale rol binnen de financiële infrastructuur verwerven, denk bijvoorbeeld aan </a:t>
            </a:r>
            <a:r>
              <a:rPr lang="nl-NL" baseline="0" dirty="0" err="1" smtClean="0"/>
              <a:t>cloud</a:t>
            </a:r>
            <a:r>
              <a:rPr lang="nl-NL" baseline="0" dirty="0" smtClean="0"/>
              <a:t> computing diensten. Wanneer veel instellingen afhankelijk zijn van derden voor hun bedrijfsvoering, maakt dit het stelsel kwetsbaar. Bovendien versnipperd mogelijk de waardeketen </a:t>
            </a:r>
            <a:r>
              <a:rPr lang="nl-NL" baseline="0" dirty="0" err="1" smtClean="0"/>
              <a:t>agv</a:t>
            </a:r>
            <a:r>
              <a:rPr lang="nl-NL" baseline="0" dirty="0" smtClean="0"/>
              <a:t> </a:t>
            </a:r>
            <a:r>
              <a:rPr lang="nl-NL" baseline="0" dirty="0" err="1" smtClean="0"/>
              <a:t>FinTech</a:t>
            </a:r>
            <a:r>
              <a:rPr lang="nl-NL" baseline="0" dirty="0" smtClean="0"/>
              <a:t> bedrijven. Hierdoor neemt het cyberrisico toe, maar daarover later meer.</a:t>
            </a:r>
          </a:p>
          <a:p>
            <a:pPr marL="171450" indent="-171450">
              <a:buFont typeface="Arial" panose="020B0604020202020204" pitchFamily="34" charset="0"/>
              <a:buChar char="•"/>
            </a:pPr>
            <a:r>
              <a:rPr lang="nl-NL" baseline="0" dirty="0" smtClean="0"/>
              <a:t>Op </a:t>
            </a:r>
            <a:r>
              <a:rPr lang="nl-NL" baseline="0" dirty="0" err="1" smtClean="0"/>
              <a:t>macro-niveau</a:t>
            </a:r>
            <a:r>
              <a:rPr lang="nl-NL" baseline="0" dirty="0" smtClean="0"/>
              <a:t> zien we de volgende risico’s:</a:t>
            </a:r>
          </a:p>
          <a:p>
            <a:pPr marL="171450" indent="-171450">
              <a:buFont typeface="Arial" panose="020B0604020202020204" pitchFamily="34" charset="0"/>
              <a:buChar char="•"/>
            </a:pPr>
            <a:r>
              <a:rPr lang="nl-NL" baseline="0" dirty="0" smtClean="0"/>
              <a:t>Besmettingsgevaar: vermoedelijk zijn reputatie-effecten het grootste besmettingsgevaar voor </a:t>
            </a:r>
            <a:r>
              <a:rPr lang="nl-NL" baseline="0" dirty="0" err="1" smtClean="0"/>
              <a:t>FinTech</a:t>
            </a:r>
            <a:r>
              <a:rPr lang="nl-NL" baseline="0" dirty="0" smtClean="0"/>
              <a:t> bedrijven. Wanneer één </a:t>
            </a:r>
            <a:r>
              <a:rPr lang="nl-NL" baseline="0" dirty="0" err="1" smtClean="0"/>
              <a:t>FinTech</a:t>
            </a:r>
            <a:r>
              <a:rPr lang="nl-NL" baseline="0" dirty="0" smtClean="0"/>
              <a:t> onderneming opeens kampt met aanzienlijke verliezen of zich niet integer heeft opgesteld, kan hiermee het vertrouwen in soortgelijke </a:t>
            </a:r>
            <a:r>
              <a:rPr lang="nl-NL" baseline="0" dirty="0" err="1" smtClean="0"/>
              <a:t>FinTech</a:t>
            </a:r>
            <a:r>
              <a:rPr lang="nl-NL" baseline="0" dirty="0" smtClean="0"/>
              <a:t> diensten verdwijnen. Daarnaast kan er ook besmetting optreden in de vorm van een cyberaanval.</a:t>
            </a:r>
          </a:p>
          <a:p>
            <a:pPr marL="171450" indent="-171450">
              <a:buFont typeface="Arial" panose="020B0604020202020204" pitchFamily="34" charset="0"/>
              <a:buChar char="•"/>
            </a:pPr>
            <a:r>
              <a:rPr lang="nl-NL" baseline="0" dirty="0" err="1" smtClean="0"/>
              <a:t>Procycliciteit</a:t>
            </a:r>
            <a:r>
              <a:rPr lang="nl-NL" baseline="0" dirty="0" smtClean="0"/>
              <a:t>: </a:t>
            </a:r>
            <a:r>
              <a:rPr lang="nl-NL" baseline="0" dirty="0" err="1" smtClean="0"/>
              <a:t>FinTech</a:t>
            </a:r>
            <a:r>
              <a:rPr lang="nl-NL" baseline="0" dirty="0" smtClean="0"/>
              <a:t> kan ons stelsel </a:t>
            </a:r>
            <a:r>
              <a:rPr lang="nl-NL" baseline="0" dirty="0" err="1" smtClean="0"/>
              <a:t>procyclischer</a:t>
            </a:r>
            <a:r>
              <a:rPr lang="nl-NL" baseline="0" dirty="0" smtClean="0"/>
              <a:t> maken. Het gebruik van vergelijkbare algoritmes om te handelen door instellingen kan resulteren in kuddegedrag. Dit maakt het systeem instabieler omdat oplevingen en neergangen worden versterkt. </a:t>
            </a:r>
          </a:p>
          <a:p>
            <a:pPr marL="171450" indent="-171450">
              <a:buFont typeface="Arial" panose="020B0604020202020204" pitchFamily="34" charset="0"/>
              <a:buChar char="•"/>
            </a:pPr>
            <a:r>
              <a:rPr lang="nl-NL" baseline="0" dirty="0" smtClean="0"/>
              <a:t>Het systeem kan volatieler worden; denk hierbij aan een app die je geld plaats bij de bank met hoogste rente. Grootschalig gebruik hiervan zorgt voor een gigantische elasticiteit van spaardeposito’s bij banken. </a:t>
            </a:r>
          </a:p>
          <a:p>
            <a:pPr marL="171450" indent="-171450">
              <a:buFont typeface="Arial" panose="020B0604020202020204" pitchFamily="34" charset="0"/>
              <a:buChar char="•"/>
            </a:pPr>
            <a:r>
              <a:rPr lang="nl-NL" baseline="0" dirty="0" smtClean="0"/>
              <a:t>Tot slot kunnen instellingen </a:t>
            </a:r>
            <a:r>
              <a:rPr lang="nl-NL" baseline="0" dirty="0" err="1" smtClean="0"/>
              <a:t>too</a:t>
            </a:r>
            <a:r>
              <a:rPr lang="nl-NL" baseline="0" dirty="0" smtClean="0"/>
              <a:t> big </a:t>
            </a:r>
            <a:r>
              <a:rPr lang="nl-NL" baseline="0" dirty="0" err="1" smtClean="0"/>
              <a:t>to</a:t>
            </a:r>
            <a:r>
              <a:rPr lang="nl-NL" baseline="0" dirty="0" smtClean="0"/>
              <a:t> </a:t>
            </a:r>
            <a:r>
              <a:rPr lang="nl-NL" baseline="0" dirty="0" err="1" smtClean="0"/>
              <a:t>fail</a:t>
            </a:r>
            <a:r>
              <a:rPr lang="nl-NL" baseline="0" dirty="0" smtClean="0"/>
              <a:t> (of </a:t>
            </a:r>
            <a:r>
              <a:rPr lang="nl-NL" baseline="0" dirty="0" err="1" smtClean="0"/>
              <a:t>too</a:t>
            </a:r>
            <a:r>
              <a:rPr lang="nl-NL" baseline="0" dirty="0" smtClean="0"/>
              <a:t> </a:t>
            </a:r>
            <a:r>
              <a:rPr lang="nl-NL" baseline="0" dirty="0" err="1" smtClean="0"/>
              <a:t>connected</a:t>
            </a:r>
            <a:r>
              <a:rPr lang="nl-NL" baseline="0" dirty="0" smtClean="0"/>
              <a:t> </a:t>
            </a:r>
            <a:r>
              <a:rPr lang="nl-NL" baseline="0" dirty="0" err="1" smtClean="0"/>
              <a:t>to</a:t>
            </a:r>
            <a:r>
              <a:rPr lang="nl-NL" baseline="0" dirty="0" smtClean="0"/>
              <a:t> </a:t>
            </a:r>
            <a:r>
              <a:rPr lang="nl-NL" baseline="0" dirty="0" err="1" smtClean="0"/>
              <a:t>fail</a:t>
            </a:r>
            <a:r>
              <a:rPr lang="nl-NL" baseline="0" dirty="0" smtClean="0"/>
              <a:t>) worden. In het voorbeeld van </a:t>
            </a:r>
            <a:r>
              <a:rPr lang="nl-NL" baseline="0" dirty="0" err="1" smtClean="0"/>
              <a:t>FinTech</a:t>
            </a:r>
            <a:r>
              <a:rPr lang="nl-NL" baseline="0" dirty="0" smtClean="0"/>
              <a:t> kunnen instellingen te verbonden zijn met het stelsel in zijn geheel waardoor zij een vitaal onderdeel van de infrastructuur vervullen. Denk bijvoorbeeld aan en </a:t>
            </a:r>
            <a:r>
              <a:rPr lang="nl-NL" baseline="0" dirty="0" err="1" smtClean="0"/>
              <a:t>FinTech</a:t>
            </a:r>
            <a:r>
              <a:rPr lang="nl-NL" baseline="0" dirty="0" smtClean="0"/>
              <a:t> partij die eenzelfde rol als </a:t>
            </a:r>
            <a:r>
              <a:rPr lang="nl-NL" baseline="0" dirty="0" err="1" smtClean="0"/>
              <a:t>CCP’s</a:t>
            </a:r>
            <a:r>
              <a:rPr lang="nl-NL" baseline="0" dirty="0" smtClean="0"/>
              <a:t> vervult </a:t>
            </a:r>
            <a:r>
              <a:rPr lang="nl-NL" baseline="0" dirty="0" err="1" smtClean="0"/>
              <a:t>mbh</a:t>
            </a:r>
            <a:r>
              <a:rPr lang="nl-NL" baseline="0" dirty="0" smtClean="0"/>
              <a:t> DLT. </a:t>
            </a:r>
          </a:p>
          <a:p>
            <a:pPr marL="171450" indent="-171450">
              <a:buFont typeface="Arial" panose="020B0604020202020204" pitchFamily="34" charset="0"/>
              <a:buChar char="•"/>
            </a:pPr>
            <a:r>
              <a:rPr lang="nl-NL" baseline="0" dirty="0" smtClean="0"/>
              <a:t>De aanwezigheid van </a:t>
            </a:r>
            <a:r>
              <a:rPr lang="nl-NL" baseline="0" dirty="0" err="1" smtClean="0"/>
              <a:t>FinTech</a:t>
            </a:r>
            <a:r>
              <a:rPr lang="nl-NL" baseline="0" dirty="0" smtClean="0"/>
              <a:t> biedt dus kansen, maar neemt ook risico’s mee. De vraag is dan, wat is de rol van de </a:t>
            </a:r>
            <a:r>
              <a:rPr lang="nl-NL" baseline="0" dirty="0" err="1" smtClean="0"/>
              <a:t>toezicthouder</a:t>
            </a:r>
            <a:r>
              <a:rPr lang="nl-NL" baseline="0" dirty="0" smtClean="0"/>
              <a:t> in dit geheel?.</a:t>
            </a:r>
          </a:p>
          <a:p>
            <a:pPr marL="171450" indent="-171450">
              <a:buFont typeface="Arial" panose="020B0604020202020204" pitchFamily="34" charset="0"/>
              <a:buChar char="•"/>
            </a:pPr>
            <a:endParaRPr lang="nl-NL" baseline="0"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9</a:t>
            </a:fld>
            <a:endParaRPr lang="nl-NL"/>
          </a:p>
        </p:txBody>
      </p:sp>
    </p:spTree>
    <p:extLst>
      <p:ext uri="{BB962C8B-B14F-4D97-AF65-F5344CB8AC3E}">
        <p14:creationId xmlns:p14="http://schemas.microsoft.com/office/powerpoint/2010/main" val="2340110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Skylin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
            <a:ext cx="9144000" cy="5141763"/>
          </a:xfrm>
          <a:prstGeom prst="rect">
            <a:avLst/>
          </a:prstGeom>
        </p:spPr>
      </p:pic>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30" y="1676449"/>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gray">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bwMode="gray">
          <a:xfrm>
            <a:off x="319185" y="2116581"/>
            <a:ext cx="6505200" cy="520568"/>
          </a:xfrm>
          <a:prstGeom prst="rect">
            <a:avLst/>
          </a:prstGeom>
        </p:spPr>
        <p:txBody>
          <a:bodyPr lIns="201600" rIns="201600" anchor="t" anchorCtr="0">
            <a:normAutofit/>
          </a:bodyPr>
          <a:lstStyle>
            <a:lvl1pPr>
              <a:defRPr sz="3750">
                <a:solidFill>
                  <a:srgbClr val="EAE7F4"/>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33473" y="2646947"/>
            <a:ext cx="6505200" cy="216444"/>
          </a:xfrm>
          <a:prstGeom prst="rect">
            <a:avLst/>
          </a:prstGeo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2"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41641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tle 1"/>
          <p:cNvSpPr>
            <a:spLocks noGrp="1"/>
          </p:cNvSpPr>
          <p:nvPr>
            <p:ph type="title"/>
          </p:nvPr>
        </p:nvSpPr>
        <p:spPr>
          <a:xfrm>
            <a:off x="295200" y="237600"/>
            <a:ext cx="8568000" cy="505716"/>
          </a:xfrm>
        </p:spPr>
        <p:txBody>
          <a:bodyPr/>
          <a:lstStyle/>
          <a:p>
            <a:r>
              <a:rPr lang="en-US" smtClean="0"/>
              <a:t>Click to edit Master title style</a:t>
            </a:r>
            <a:endParaRPr lang="en-US" dirty="0"/>
          </a:p>
        </p:txBody>
      </p:sp>
      <p:sp>
        <p:nvSpPr>
          <p:cNvPr id="11" name="Content Placeholder 2"/>
          <p:cNvSpPr>
            <a:spLocks noGrp="1"/>
          </p:cNvSpPr>
          <p:nvPr>
            <p:ph idx="1"/>
          </p:nvPr>
        </p:nvSpPr>
        <p:spPr>
          <a:xfrm>
            <a:off x="295200" y="1098000"/>
            <a:ext cx="8553600" cy="336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6"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277685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bullets">
    <p:spTree>
      <p:nvGrpSpPr>
        <p:cNvPr id="1" name=""/>
        <p:cNvGrpSpPr/>
        <p:nvPr/>
      </p:nvGrpSpPr>
      <p:grpSpPr>
        <a:xfrm>
          <a:off x="0" y="0"/>
          <a:ext cx="0" cy="0"/>
          <a:chOff x="0" y="0"/>
          <a:chExt cx="0" cy="0"/>
        </a:xfrm>
      </p:grpSpPr>
      <p:sp>
        <p:nvSpPr>
          <p:cNvPr id="2" name="Title 1"/>
          <p:cNvSpPr>
            <a:spLocks noGrp="1"/>
          </p:cNvSpPr>
          <p:nvPr>
            <p:ph type="title"/>
          </p:nvPr>
        </p:nvSpPr>
        <p:spPr>
          <a:xfrm>
            <a:off x="295200" y="237600"/>
            <a:ext cx="8568000" cy="505716"/>
          </a:xfrm>
        </p:spPr>
        <p:txBody>
          <a:bodyPr/>
          <a:lstStyle/>
          <a:p>
            <a:r>
              <a:rPr lang="en-US" smtClean="0"/>
              <a:t>Click to edit Master title style</a:t>
            </a:r>
            <a:endParaRPr lang="en-US" dirty="0"/>
          </a:p>
        </p:txBody>
      </p:sp>
      <p:sp>
        <p:nvSpPr>
          <p:cNvPr id="10" name="Content Placeholder 2"/>
          <p:cNvSpPr>
            <a:spLocks noGrp="1"/>
          </p:cNvSpPr>
          <p:nvPr>
            <p:ph idx="1"/>
          </p:nvPr>
        </p:nvSpPr>
        <p:spPr>
          <a:xfrm>
            <a:off x="295200" y="1098900"/>
            <a:ext cx="8553525" cy="3372300"/>
          </a:xfrm>
        </p:spPr>
        <p:txBody>
          <a:bodyPr/>
          <a:lstStyle>
            <a:lvl1pPr marL="342900" indent="-342900">
              <a:lnSpc>
                <a:spcPts val="3450"/>
              </a:lnSpc>
              <a:buSzPct val="125000"/>
              <a:buFont typeface="Wingdings" panose="05000000000000000000" pitchFamily="2" charset="2"/>
              <a:buChar char="§"/>
              <a:defRPr lang="nl-NL" sz="2300" b="0" kern="1200" dirty="0" smtClean="0">
                <a:solidFill>
                  <a:schemeClr val="tx1"/>
                </a:solidFill>
                <a:latin typeface="+mn-lt"/>
                <a:ea typeface="+mn-ea"/>
                <a:cs typeface="+mn-cs"/>
              </a:defRPr>
            </a:lvl1pPr>
            <a:lvl2pPr marL="712788" indent="-357188">
              <a:lnSpc>
                <a:spcPts val="3450"/>
              </a:lnSpc>
              <a:buFont typeface="Wingdings" panose="05000000000000000000" pitchFamily="2" charset="2"/>
              <a:buChar char="§"/>
              <a:defRPr sz="2300" b="0">
                <a:solidFill>
                  <a:schemeClr val="tx1"/>
                </a:solidFill>
              </a:defRPr>
            </a:lvl2pPr>
            <a:lvl3pPr marL="1081088" indent="-368300">
              <a:lnSpc>
                <a:spcPts val="3450"/>
              </a:lnSpc>
              <a:defRPr sz="2300" b="0">
                <a:solidFill>
                  <a:schemeClr val="tx1"/>
                </a:solidFill>
              </a:defRPr>
            </a:lvl3pPr>
            <a:lvl4pPr marL="1436688" indent="-355600">
              <a:lnSpc>
                <a:spcPts val="3450"/>
              </a:lnSpc>
              <a:defRPr sz="2300" b="0">
                <a:solidFill>
                  <a:schemeClr val="tx1"/>
                </a:solidFill>
              </a:defRPr>
            </a:lvl4pPr>
            <a:lvl5pPr marL="1793875" indent="-357188">
              <a:lnSpc>
                <a:spcPts val="3450"/>
              </a:lnSpc>
              <a:defRPr sz="23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2"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13"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2020430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ub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295202" y="237600"/>
            <a:ext cx="8568000" cy="301662"/>
          </a:xfrm>
          <a:prstGeom prst="rect">
            <a:avLst/>
          </a:prstGeom>
        </p:spPr>
        <p:txBody>
          <a:bodyPr/>
          <a:lstStyle>
            <a:lvl1pPr>
              <a:lnSpc>
                <a:spcPts val="3500"/>
              </a:lnSpc>
              <a:defRPr sz="28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5200" y="1098000"/>
            <a:ext cx="8553600" cy="33696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1"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7" name="Tijdelijke aanduiding voor tekst 7"/>
          <p:cNvSpPr>
            <a:spLocks noGrp="1"/>
          </p:cNvSpPr>
          <p:nvPr>
            <p:ph type="body" sz="quarter" idx="13"/>
          </p:nvPr>
        </p:nvSpPr>
        <p:spPr>
          <a:xfrm>
            <a:off x="298752" y="633600"/>
            <a:ext cx="8568000" cy="378601"/>
          </a:xfrm>
        </p:spPr>
        <p:txBody>
          <a:bodyPr/>
          <a:lstStyle>
            <a:lvl1pPr>
              <a:lnSpc>
                <a:spcPts val="1600"/>
              </a:lnSpc>
              <a:defRPr sz="1400"/>
            </a:lvl1pPr>
          </a:lstStyle>
          <a:p>
            <a:pPr lvl="0"/>
            <a:r>
              <a:rPr lang="en-US" smtClean="0"/>
              <a:t>Click to edit Master text styles</a:t>
            </a:r>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288676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1" name="Title 1"/>
          <p:cNvSpPr>
            <a:spLocks noGrp="1"/>
          </p:cNvSpPr>
          <p:nvPr>
            <p:ph type="title"/>
          </p:nvPr>
        </p:nvSpPr>
        <p:spPr>
          <a:xfrm>
            <a:off x="295200" y="237600"/>
            <a:ext cx="8568000" cy="494100"/>
          </a:xfrm>
        </p:spPr>
        <p:txBody>
          <a:bodyPr/>
          <a:lstStyle/>
          <a:p>
            <a:r>
              <a:rPr lang="en-US" smtClean="0"/>
              <a:t>Click to edit Master title style</a:t>
            </a:r>
            <a:endParaRPr lang="en-US" dirty="0"/>
          </a:p>
        </p:txBody>
      </p:sp>
      <p:sp>
        <p:nvSpPr>
          <p:cNvPr id="12" name="Content Placeholder 2"/>
          <p:cNvSpPr>
            <a:spLocks noGrp="1"/>
          </p:cNvSpPr>
          <p:nvPr>
            <p:ph sz="half" idx="1"/>
          </p:nvPr>
        </p:nvSpPr>
        <p:spPr>
          <a:xfrm>
            <a:off x="295200" y="1098000"/>
            <a:ext cx="4276800" cy="336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2"/>
          </p:nvPr>
        </p:nvSpPr>
        <p:spPr>
          <a:xfrm>
            <a:off x="4572000" y="1098000"/>
            <a:ext cx="4281544" cy="336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a:spLocks noGrp="1"/>
          </p:cNvSpPr>
          <p:nvPr>
            <p:ph type="dt" sz="half" idx="10"/>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8"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341176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Subtitel en 2 grafieken">
    <p:spTree>
      <p:nvGrpSpPr>
        <p:cNvPr id="1" name=""/>
        <p:cNvGrpSpPr/>
        <p:nvPr/>
      </p:nvGrpSpPr>
      <p:grpSpPr>
        <a:xfrm>
          <a:off x="0" y="0"/>
          <a:ext cx="0" cy="0"/>
          <a:chOff x="0" y="0"/>
          <a:chExt cx="0" cy="0"/>
        </a:xfrm>
      </p:grpSpPr>
      <p:sp>
        <p:nvSpPr>
          <p:cNvPr id="2" name="Title 1"/>
          <p:cNvSpPr>
            <a:spLocks noGrp="1"/>
          </p:cNvSpPr>
          <p:nvPr>
            <p:ph type="title"/>
          </p:nvPr>
        </p:nvSpPr>
        <p:spPr>
          <a:xfrm>
            <a:off x="295202" y="237600"/>
            <a:ext cx="8568000" cy="301662"/>
          </a:xfrm>
          <a:prstGeom prst="rect">
            <a:avLst/>
          </a:prstGeom>
        </p:spPr>
        <p:txBody>
          <a:bodyPr/>
          <a:lstStyle>
            <a:lvl1pPr>
              <a:lnSpc>
                <a:spcPts val="3500"/>
              </a:lnSpc>
              <a:defRPr sz="28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5200" y="1098000"/>
            <a:ext cx="4276800" cy="33696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1"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7" name="Tijdelijke aanduiding voor tekst 7"/>
          <p:cNvSpPr>
            <a:spLocks noGrp="1"/>
          </p:cNvSpPr>
          <p:nvPr>
            <p:ph type="body" sz="quarter" idx="13"/>
          </p:nvPr>
        </p:nvSpPr>
        <p:spPr>
          <a:xfrm>
            <a:off x="298752" y="633600"/>
            <a:ext cx="4273248" cy="378601"/>
          </a:xfrm>
        </p:spPr>
        <p:txBody>
          <a:bodyPr/>
          <a:lstStyle>
            <a:lvl1pPr>
              <a:lnSpc>
                <a:spcPts val="1600"/>
              </a:lnSpc>
              <a:defRPr sz="1400"/>
            </a:lvl1pPr>
          </a:lstStyle>
          <a:p>
            <a:pPr lvl="0"/>
            <a:r>
              <a:rPr lang="en-US" smtClean="0"/>
              <a:t>Click to edit Master text styles</a:t>
            </a:r>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a:p>
        </p:txBody>
      </p:sp>
      <p:sp>
        <p:nvSpPr>
          <p:cNvPr id="9" name="Content Placeholder 3"/>
          <p:cNvSpPr>
            <a:spLocks noGrp="1"/>
          </p:cNvSpPr>
          <p:nvPr>
            <p:ph sz="half" idx="14"/>
          </p:nvPr>
        </p:nvSpPr>
        <p:spPr>
          <a:xfrm>
            <a:off x="4572000" y="1098000"/>
            <a:ext cx="4276800" cy="336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jdelijke aanduiding voor tekst 7"/>
          <p:cNvSpPr>
            <a:spLocks noGrp="1"/>
          </p:cNvSpPr>
          <p:nvPr>
            <p:ph type="body" sz="quarter" idx="15"/>
          </p:nvPr>
        </p:nvSpPr>
        <p:spPr>
          <a:xfrm>
            <a:off x="4572000" y="633600"/>
            <a:ext cx="4273248" cy="378601"/>
          </a:xfrm>
        </p:spPr>
        <p:txBody>
          <a:bodyPr/>
          <a:lstStyle>
            <a:lvl1pPr>
              <a:lnSpc>
                <a:spcPts val="1600"/>
              </a:lnSpc>
              <a:defRPr sz="1400"/>
            </a:lvl1pPr>
          </a:lstStyle>
          <a:p>
            <a:pPr lvl="0"/>
            <a:r>
              <a:rPr lang="en-US" smtClean="0"/>
              <a:t>Click to edit Master text styles</a:t>
            </a:r>
          </a:p>
        </p:txBody>
      </p:sp>
    </p:spTree>
    <p:extLst>
      <p:ext uri="{BB962C8B-B14F-4D97-AF65-F5344CB8AC3E}">
        <p14:creationId xmlns:p14="http://schemas.microsoft.com/office/powerpoint/2010/main" val="3697506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295200" y="237600"/>
            <a:ext cx="8569101" cy="4941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5200" y="10980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41186" y="10980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6015360" y="10980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295200" y="27828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5"/>
          </p:nvPr>
        </p:nvSpPr>
        <p:spPr>
          <a:xfrm>
            <a:off x="3142800" y="27828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6"/>
          </p:nvPr>
        </p:nvSpPr>
        <p:spPr>
          <a:xfrm>
            <a:off x="6015600" y="2782800"/>
            <a:ext cx="2851200" cy="168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7"/>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3"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15"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389632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 van negen">
    <p:spTree>
      <p:nvGrpSpPr>
        <p:cNvPr id="1" name=""/>
        <p:cNvGrpSpPr/>
        <p:nvPr/>
      </p:nvGrpSpPr>
      <p:grpSpPr>
        <a:xfrm>
          <a:off x="0" y="0"/>
          <a:ext cx="0" cy="0"/>
          <a:chOff x="0" y="0"/>
          <a:chExt cx="0" cy="0"/>
        </a:xfrm>
      </p:grpSpPr>
      <p:sp>
        <p:nvSpPr>
          <p:cNvPr id="2" name="Title 1"/>
          <p:cNvSpPr>
            <a:spLocks noGrp="1"/>
          </p:cNvSpPr>
          <p:nvPr>
            <p:ph type="title"/>
          </p:nvPr>
        </p:nvSpPr>
        <p:spPr>
          <a:xfrm>
            <a:off x="295200" y="237600"/>
            <a:ext cx="8569101" cy="4941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5200" y="10989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41186" y="10989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6015360" y="10989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295200" y="22221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5"/>
          </p:nvPr>
        </p:nvSpPr>
        <p:spPr>
          <a:xfrm>
            <a:off x="3142800" y="22221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6"/>
          </p:nvPr>
        </p:nvSpPr>
        <p:spPr>
          <a:xfrm>
            <a:off x="6015600" y="22221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a:xfrm>
            <a:off x="7417599" y="4780800"/>
            <a:ext cx="1314182" cy="10965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6" name="Footer Placeholder 4"/>
          <p:cNvSpPr>
            <a:spLocks noGrp="1"/>
          </p:cNvSpPr>
          <p:nvPr>
            <p:ph type="ftr" sz="quarter" idx="3"/>
          </p:nvPr>
        </p:nvSpPr>
        <p:spPr>
          <a:xfrm>
            <a:off x="2912882" y="4780800"/>
            <a:ext cx="4506016" cy="1107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17" name="Slide Number Placeholder 5"/>
          <p:cNvSpPr>
            <a:spLocks noGrp="1"/>
          </p:cNvSpPr>
          <p:nvPr>
            <p:ph type="sldNum" sz="quarter" idx="4"/>
          </p:nvPr>
        </p:nvSpPr>
        <p:spPr>
          <a:xfrm>
            <a:off x="2149309" y="4780800"/>
            <a:ext cx="603318" cy="1107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
        <p:nvSpPr>
          <p:cNvPr id="12" name="Content Placeholder 2"/>
          <p:cNvSpPr>
            <a:spLocks noGrp="1"/>
          </p:cNvSpPr>
          <p:nvPr>
            <p:ph sz="half" idx="17"/>
          </p:nvPr>
        </p:nvSpPr>
        <p:spPr>
          <a:xfrm>
            <a:off x="295200" y="33480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18"/>
          </p:nvPr>
        </p:nvSpPr>
        <p:spPr>
          <a:xfrm>
            <a:off x="3142800" y="33480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9"/>
          </p:nvPr>
        </p:nvSpPr>
        <p:spPr>
          <a:xfrm>
            <a:off x="6015600" y="3348000"/>
            <a:ext cx="2851200" cy="112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09131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295201" y="237600"/>
            <a:ext cx="8361575" cy="730110"/>
          </a:xfrm>
          <a:prstGeom prst="rect">
            <a:avLst/>
          </a:prstGeom>
        </p:spPr>
        <p:txBody>
          <a:bodyPr/>
          <a:lstStyle/>
          <a:p>
            <a:r>
              <a:rPr lang="en-US" smtClean="0"/>
              <a:t>Click to edit Master title style</a:t>
            </a:r>
            <a:endParaRPr lang="en-US" dirty="0"/>
          </a:p>
        </p:txBody>
      </p:sp>
      <p:sp>
        <p:nvSpPr>
          <p:cNvPr id="12"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3"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6"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4051522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eldvullend">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6"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
        <p:nvSpPr>
          <p:cNvPr id="3" name="Tijdelijke aanduiding voor afbeelding 2"/>
          <p:cNvSpPr>
            <a:spLocks noGrp="1"/>
          </p:cNvSpPr>
          <p:nvPr>
            <p:ph type="pic" sz="quarter" idx="10"/>
          </p:nvPr>
        </p:nvSpPr>
        <p:spPr>
          <a:xfrm>
            <a:off x="0" y="0"/>
            <a:ext cx="9144000" cy="4471200"/>
          </a:xfrm>
        </p:spPr>
        <p:txBody>
          <a:bodyPr/>
          <a:lstStyle/>
          <a:p>
            <a:r>
              <a:rPr lang="en-US" smtClean="0"/>
              <a:t>Click icon to add picture</a:t>
            </a:r>
            <a:endParaRPr lang="nl-NL"/>
          </a:p>
        </p:txBody>
      </p:sp>
    </p:spTree>
    <p:extLst>
      <p:ext uri="{BB962C8B-B14F-4D97-AF65-F5344CB8AC3E}">
        <p14:creationId xmlns:p14="http://schemas.microsoft.com/office/powerpoint/2010/main" val="92535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FotoPin">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65021"/>
          </a:xfrm>
          <a:prstGeom prst="rect">
            <a:avLst/>
          </a:prstGeom>
        </p:spPr>
      </p:pic>
      <p:sp>
        <p:nvSpPr>
          <p:cNvPr id="9" name="Rechthoek 8"/>
          <p:cNvSpPr/>
          <p:nvPr userDrawn="1"/>
        </p:nvSpPr>
        <p:spPr bwMode="ltGray">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lt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lt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lt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75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6"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smtClean="0"/>
              <a:t>kies Invoegen-&gt;'Koptekst en voettekst' voor &lt;auteur, functie&gt; en</a:t>
            </a:r>
            <a:endParaRPr lang="nl-NL" dirty="0"/>
          </a:p>
        </p:txBody>
      </p:sp>
      <p:sp>
        <p:nvSpPr>
          <p:cNvPr id="8"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spTree>
    <p:extLst>
      <p:ext uri="{BB962C8B-B14F-4D97-AF65-F5344CB8AC3E}">
        <p14:creationId xmlns:p14="http://schemas.microsoft.com/office/powerpoint/2010/main" val="405005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FotoZeeburgereiland">
    <p:spTree>
      <p:nvGrpSpPr>
        <p:cNvPr id="1" name=""/>
        <p:cNvGrpSpPr/>
        <p:nvPr/>
      </p:nvGrpSpPr>
      <p:grpSpPr>
        <a:xfrm>
          <a:off x="0" y="0"/>
          <a:ext cx="0" cy="0"/>
          <a:chOff x="0" y="0"/>
          <a:chExt cx="0" cy="0"/>
        </a:xfrm>
      </p:grpSpPr>
      <p:pic>
        <p:nvPicPr>
          <p:cNvPr id="1026" name="Picture 2" descr="R:\Projecten\347_TID_DNB_HUISSTIJL\van_tid\20150119\Crop2\Crop2\16x9\hh-18977924-2 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34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7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FotoEtalage">
    <p:spTree>
      <p:nvGrpSpPr>
        <p:cNvPr id="1" name=""/>
        <p:cNvGrpSpPr/>
        <p:nvPr/>
      </p:nvGrpSpPr>
      <p:grpSpPr>
        <a:xfrm>
          <a:off x="0" y="0"/>
          <a:ext cx="0" cy="0"/>
          <a:chOff x="0" y="0"/>
          <a:chExt cx="0" cy="0"/>
        </a:xfrm>
      </p:grpSpPr>
      <p:pic>
        <p:nvPicPr>
          <p:cNvPr id="4" name="Picture 2" descr="R:\Projecten\347_TID_DNB_HUISSTIJL\van_tid\20150119\Crop2\Crop2\16x9\HH-20585426 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134"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7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FotoWinkelstraat">
    <p:spTree>
      <p:nvGrpSpPr>
        <p:cNvPr id="1" name=""/>
        <p:cNvGrpSpPr/>
        <p:nvPr/>
      </p:nvGrpSpPr>
      <p:grpSpPr>
        <a:xfrm>
          <a:off x="0" y="0"/>
          <a:ext cx="0" cy="0"/>
          <a:chOff x="0" y="0"/>
          <a:chExt cx="0" cy="0"/>
        </a:xfrm>
      </p:grpSpPr>
      <p:pic>
        <p:nvPicPr>
          <p:cNvPr id="3074" name="Picture 2" descr="R:\Projecten\347_TID_DNB_HUISSTIJL\van_tid\20150119\Crop2\Crop2\16x9\hh-20820116-2 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7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FotoTerminal">
    <p:spTree>
      <p:nvGrpSpPr>
        <p:cNvPr id="1" name=""/>
        <p:cNvGrpSpPr/>
        <p:nvPr/>
      </p:nvGrpSpPr>
      <p:grpSpPr>
        <a:xfrm>
          <a:off x="0" y="0"/>
          <a:ext cx="0" cy="0"/>
          <a:chOff x="0" y="0"/>
          <a:chExt cx="0" cy="0"/>
        </a:xfrm>
      </p:grpSpPr>
      <p:pic>
        <p:nvPicPr>
          <p:cNvPr id="4098" name="Picture 2" descr="R:\Projecten\347_TID_DNB_HUISSTIJL\van_tid\20150119\Crop2\Crop2\16x9\terminal 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7206"/>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2" y="2123136"/>
            <a:ext cx="6505208"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9"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454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pic>
        <p:nvPicPr>
          <p:cNvPr id="10" name="Picture 2" descr="R:\Projecten\372_TID_DNB_DIRECT\van_tid\20160712_logos\DNB_merkteken_pos_eurosysteemwi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1" y="2123136"/>
            <a:ext cx="6505200"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0"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520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Picture 2" descr="R:\Projecten\372_TID_DNB_DIRECT\van_tid\20160712_logos\DNB_merkteken_pos_eurosysteemwi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1" y="2123136"/>
            <a:ext cx="6505200"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0"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520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Picture 2" descr="R:\Projecten\372_TID_DNB_DIRECT\van_tid\20160712_logos\DNB_merkteken_pos_eurosysteemwi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bwMode="gray">
          <a:xfrm>
            <a:off x="316831" y="2123136"/>
            <a:ext cx="6505200" cy="457638"/>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16831" y="2581220"/>
            <a:ext cx="6505200" cy="498864"/>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jdelijke aanduiding voor inhoud 7"/>
          <p:cNvSpPr>
            <a:spLocks noGrp="1"/>
          </p:cNvSpPr>
          <p:nvPr>
            <p:ph sz="quarter" idx="13" hasCustomPrompt="1"/>
          </p:nvPr>
        </p:nvSpPr>
        <p:spPr bwMode="gray">
          <a:xfrm>
            <a:off x="317500" y="3028759"/>
            <a:ext cx="6505200" cy="4572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Picture 2" descr="R:\Projecten\372_TID_DNB_DIRECT\van_tid\20160712_logos\DNB_merkteken_pos_eurosysteemwi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800" y="3570167"/>
            <a:ext cx="2437200" cy="778451"/>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656982"/>
            <a:ext cx="199241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266400"/>
            <a:ext cx="1699200" cy="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R:\Projecten\372_TID_DNB_DIRECT\van_tid\20160712_logos\DNB_merkteken_pos_rgb.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302400" y="4594575"/>
            <a:ext cx="1526400" cy="48753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
          <p:cNvSpPr>
            <a:spLocks noGrp="1"/>
          </p:cNvSpPr>
          <p:nvPr>
            <p:ph type="title"/>
          </p:nvPr>
        </p:nvSpPr>
        <p:spPr>
          <a:xfrm>
            <a:off x="295201" y="237600"/>
            <a:ext cx="8569101" cy="493256"/>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14" name="Text Placeholder 2"/>
          <p:cNvSpPr>
            <a:spLocks noGrp="1"/>
          </p:cNvSpPr>
          <p:nvPr>
            <p:ph type="body" idx="1"/>
          </p:nvPr>
        </p:nvSpPr>
        <p:spPr>
          <a:xfrm>
            <a:off x="295201" y="1098000"/>
            <a:ext cx="8553525" cy="3369600"/>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5" name="Date Placeholder 3"/>
          <p:cNvSpPr>
            <a:spLocks noGrp="1"/>
          </p:cNvSpPr>
          <p:nvPr>
            <p:ph type="dt" sz="half" idx="2"/>
          </p:nvPr>
        </p:nvSpPr>
        <p:spPr>
          <a:xfrm>
            <a:off x="7417599" y="4781228"/>
            <a:ext cx="1314182" cy="180000"/>
          </a:xfrm>
          <a:prstGeom prst="rect">
            <a:avLst/>
          </a:prstGeom>
        </p:spPr>
        <p:txBody>
          <a:bodyPr vert="horz" lIns="0" tIns="0" rIns="0" bIns="0" rtlCol="0" anchor="t" anchorCtr="0"/>
          <a:lstStyle>
            <a:lvl1pPr algn="r">
              <a:defRPr sz="1050">
                <a:solidFill>
                  <a:schemeClr val="tx1"/>
                </a:solidFill>
              </a:defRPr>
            </a:lvl1pPr>
          </a:lstStyle>
          <a:p>
            <a:r>
              <a:rPr lang="nl-NL" smtClean="0"/>
              <a:t>&lt;d maand&gt; 2016</a:t>
            </a:r>
            <a:endParaRPr lang="nl-NL" dirty="0"/>
          </a:p>
        </p:txBody>
      </p:sp>
      <p:sp>
        <p:nvSpPr>
          <p:cNvPr id="16" name="Footer Placeholder 4"/>
          <p:cNvSpPr>
            <a:spLocks noGrp="1"/>
          </p:cNvSpPr>
          <p:nvPr>
            <p:ph type="ftr" sz="quarter" idx="3"/>
          </p:nvPr>
        </p:nvSpPr>
        <p:spPr>
          <a:xfrm>
            <a:off x="2912882" y="4780688"/>
            <a:ext cx="4506016" cy="180000"/>
          </a:xfrm>
          <a:prstGeom prst="rect">
            <a:avLst/>
          </a:prstGeom>
        </p:spPr>
        <p:txBody>
          <a:bodyPr vert="horz" lIns="0" tIns="0" rIns="0" bIns="0" rtlCol="0" anchor="t" anchorCtr="0"/>
          <a:lstStyle>
            <a:lvl1pPr algn="r">
              <a:defRPr sz="1050">
                <a:solidFill>
                  <a:schemeClr val="tx1"/>
                </a:solidFill>
              </a:defRPr>
            </a:lvl1pPr>
          </a:lstStyle>
          <a:p>
            <a:r>
              <a:rPr lang="nl-NL" dirty="0" smtClean="0"/>
              <a:t>kies Invoegen-&gt;'</a:t>
            </a:r>
            <a:r>
              <a:rPr lang="nl-NL" dirty="0" err="1" smtClean="0"/>
              <a:t>Koptekst</a:t>
            </a:r>
            <a:r>
              <a:rPr lang="nl-NL" dirty="0" smtClean="0"/>
              <a:t> en voettekst' voor &lt;auteur, functie&gt; en</a:t>
            </a:r>
            <a:endParaRPr lang="nl-NL" dirty="0"/>
          </a:p>
        </p:txBody>
      </p:sp>
      <p:sp>
        <p:nvSpPr>
          <p:cNvPr id="9" name="Slide Number Placeholder 5"/>
          <p:cNvSpPr>
            <a:spLocks noGrp="1"/>
          </p:cNvSpPr>
          <p:nvPr>
            <p:ph type="sldNum" sz="quarter" idx="4"/>
          </p:nvPr>
        </p:nvSpPr>
        <p:spPr>
          <a:xfrm>
            <a:off x="2149309" y="4780800"/>
            <a:ext cx="603318" cy="1800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a:t>
            </a:fld>
            <a:endParaRPr lang="nl-NL" dirty="0"/>
          </a:p>
        </p:txBody>
      </p:sp>
      <p:pic>
        <p:nvPicPr>
          <p:cNvPr id="10"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596000" y="266400"/>
            <a:ext cx="123842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596000" y="266400"/>
            <a:ext cx="123842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596000" y="266400"/>
            <a:ext cx="123842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596000" y="266400"/>
            <a:ext cx="123842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7596000" y="266400"/>
            <a:ext cx="1238429" cy="360000"/>
          </a:xfrm>
          <a:prstGeom prst="rect">
            <a:avLst/>
          </a:prstGeom>
          <a:noFill/>
          <a:extLst>
            <a:ext uri="{909E8E84-426E-40DD-AFC4-6F175D3DCCD1}">
              <a14:hiddenFill xmlns:a14="http://schemas.microsoft.com/office/drawing/2010/main">
                <a:solidFill>
                  <a:srgbClr val="FFFFFF"/>
                </a:solidFill>
              </a14:hiddenFill>
            </a:ext>
          </a:extLst>
        </p:spPr>
      </p:pic>
      <p:sp>
        <p:nvSpPr>
          <p:cNvPr id="19" name="dnbmarking"/>
          <p:cNvSpPr txBox="1"/>
          <p:nvPr userDrawn="1"/>
        </p:nvSpPr>
        <p:spPr>
          <a:xfrm>
            <a:off x="7708900" y="577456"/>
            <a:ext cx="1429504" cy="107722"/>
          </a:xfrm>
          <a:prstGeom prst="rect">
            <a:avLst/>
          </a:prstGeom>
          <a:noFill/>
        </p:spPr>
        <p:txBody>
          <a:bodyPr wrap="square" lIns="0" tIns="0" rIns="0" bIns="0" rtlCol="0">
            <a:spAutoFit/>
          </a:bodyPr>
          <a:lstStyle/>
          <a:p>
            <a:r>
              <a:rPr lang="nl-NL" sz="700" smtClean="0">
                <a:solidFill>
                  <a:srgbClr val="454E55"/>
                </a:solidFill>
              </a:rPr>
              <a:t> </a:t>
            </a:r>
            <a:endParaRPr lang="nl-NL" sz="700" dirty="0">
              <a:solidFill>
                <a:srgbClr val="454E55"/>
              </a:solidFill>
            </a:endParaRPr>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82" r:id="rId5"/>
    <p:sldLayoutId id="2147483683" r:id="rId6"/>
    <p:sldLayoutId id="2147483677" r:id="rId7"/>
    <p:sldLayoutId id="2147483676" r:id="rId8"/>
    <p:sldLayoutId id="2147483678" r:id="rId9"/>
    <p:sldLayoutId id="2147483671" r:id="rId10"/>
    <p:sldLayoutId id="2147483670" r:id="rId11"/>
    <p:sldLayoutId id="2147483689" r:id="rId12"/>
    <p:sldLayoutId id="2147483685" r:id="rId13"/>
    <p:sldLayoutId id="2147483672" r:id="rId14"/>
    <p:sldLayoutId id="2147483686" r:id="rId15"/>
    <p:sldLayoutId id="2147483684" r:id="rId16"/>
    <p:sldLayoutId id="2147483688" r:id="rId17"/>
    <p:sldLayoutId id="2147483674" r:id="rId18"/>
    <p:sldLayoutId id="2147483687" r:id="rId19"/>
    <p:sldLayoutId id="2147483675" r:id="rId20"/>
  </p:sldLayoutIdLst>
  <p:hf hdr="0"/>
  <p:txStyles>
    <p:titleStyle>
      <a:lvl1pPr algn="l" defTabSz="914400" rtl="0" eaLnBrk="1" latinLnBrk="0" hangingPunct="1">
        <a:lnSpc>
          <a:spcPts val="35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slideLayout" Target="../slideLayouts/slideLayout18.xml"/><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tags" Target="../tags/tag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oleObject" Target="../embeddings/oleObject1.bin"/><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notesSlide" Target="../notesSlides/notesSlide7.xml"/><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en-GB" sz="2800" dirty="0" err="1" smtClean="0"/>
              <a:t>FinTech</a:t>
            </a:r>
            <a:r>
              <a:rPr lang="en-GB" sz="2800" dirty="0" smtClean="0"/>
              <a:t>: </a:t>
            </a:r>
            <a:r>
              <a:rPr lang="en-GB" sz="2800" dirty="0" err="1" smtClean="0"/>
              <a:t>kansen</a:t>
            </a:r>
            <a:r>
              <a:rPr lang="en-GB" sz="2800" dirty="0" smtClean="0"/>
              <a:t> </a:t>
            </a:r>
            <a:r>
              <a:rPr lang="en-GB" sz="2800" dirty="0" err="1" smtClean="0"/>
              <a:t>en</a:t>
            </a:r>
            <a:r>
              <a:rPr lang="en-GB" sz="2800" dirty="0" smtClean="0"/>
              <a:t> </a:t>
            </a:r>
            <a:r>
              <a:rPr lang="en-GB" sz="2800" dirty="0" err="1" smtClean="0"/>
              <a:t>risico’s</a:t>
            </a:r>
            <a:r>
              <a:rPr lang="en-GB" sz="2800" dirty="0" smtClean="0"/>
              <a:t> </a:t>
            </a:r>
            <a:r>
              <a:rPr lang="en-GB" sz="2800" dirty="0" err="1" smtClean="0"/>
              <a:t>vanuit</a:t>
            </a:r>
            <a:r>
              <a:rPr lang="en-GB" sz="2800" dirty="0" smtClean="0"/>
              <a:t> </a:t>
            </a:r>
            <a:r>
              <a:rPr lang="en-GB" sz="2800" dirty="0" err="1" smtClean="0"/>
              <a:t>financieel</a:t>
            </a:r>
            <a:r>
              <a:rPr lang="en-GB" sz="2800" dirty="0" smtClean="0"/>
              <a:t> </a:t>
            </a:r>
            <a:r>
              <a:rPr lang="en-GB" sz="2800" dirty="0" err="1" smtClean="0"/>
              <a:t>stabiliteitsoogpunt</a:t>
            </a:r>
            <a:endParaRPr lang="en-GB" sz="3100" dirty="0"/>
          </a:p>
        </p:txBody>
      </p:sp>
      <p:sp>
        <p:nvSpPr>
          <p:cNvPr id="7" name="Tijdelijke aanduiding voor inhoud 6"/>
          <p:cNvSpPr>
            <a:spLocks noGrp="1"/>
          </p:cNvSpPr>
          <p:nvPr>
            <p:ph sz="quarter" idx="13"/>
          </p:nvPr>
        </p:nvSpPr>
        <p:spPr/>
        <p:txBody>
          <a:bodyPr/>
          <a:lstStyle/>
          <a:p>
            <a:r>
              <a:rPr lang="en-GB" sz="1600" dirty="0" smtClean="0"/>
              <a:t>Saskia de Vries-van Ewijk, 19 </a:t>
            </a:r>
            <a:r>
              <a:rPr lang="en-GB" sz="1600" dirty="0" err="1" smtClean="0"/>
              <a:t>januari</a:t>
            </a:r>
            <a:r>
              <a:rPr lang="en-GB" sz="1600" dirty="0" smtClean="0"/>
              <a:t> 2018</a:t>
            </a:r>
            <a:endParaRPr lang="en-GB" sz="1600" dirty="0"/>
          </a:p>
        </p:txBody>
      </p:sp>
    </p:spTree>
    <p:extLst>
      <p:ext uri="{BB962C8B-B14F-4D97-AF65-F5344CB8AC3E}">
        <p14:creationId xmlns:p14="http://schemas.microsoft.com/office/powerpoint/2010/main" val="323149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De rol van de Toezichthouder</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10</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bg1"/>
                </a:solidFill>
              </a:rPr>
              <a:t>Rol toezichthouder</a:t>
            </a:r>
          </a:p>
        </p:txBody>
      </p:sp>
      <p:sp>
        <p:nvSpPr>
          <p:cNvPr id="18" name="Rectangle 17"/>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3" name="TextBox 2"/>
          <p:cNvSpPr txBox="1"/>
          <p:nvPr/>
        </p:nvSpPr>
        <p:spPr>
          <a:xfrm>
            <a:off x="444500" y="743316"/>
            <a:ext cx="8613774" cy="923330"/>
          </a:xfrm>
          <a:prstGeom prst="rect">
            <a:avLst/>
          </a:prstGeom>
          <a:noFill/>
        </p:spPr>
        <p:txBody>
          <a:bodyPr wrap="square" rtlCol="0">
            <a:spAutoFit/>
          </a:bodyPr>
          <a:lstStyle/>
          <a:p>
            <a:pPr marL="285750" indent="-285750">
              <a:buFont typeface="Arial" panose="020B0604020202020204" pitchFamily="34" charset="0"/>
              <a:buChar char="•"/>
            </a:pPr>
            <a:r>
              <a:rPr lang="nl-NL" dirty="0" smtClean="0"/>
              <a:t>DNB streeft naar solide en integere financiële instellingen, een schokbestendig financieel systeem en een veilig, betrouwbaar en efficiënt betalingsverkeer</a:t>
            </a:r>
          </a:p>
        </p:txBody>
      </p:sp>
      <p:sp>
        <p:nvSpPr>
          <p:cNvPr id="11" name="TextBox 10"/>
          <p:cNvSpPr txBox="1"/>
          <p:nvPr/>
        </p:nvSpPr>
        <p:spPr>
          <a:xfrm>
            <a:off x="444500" y="1813856"/>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Zijn onze regels </a:t>
            </a:r>
            <a:r>
              <a:rPr lang="nl-NL" i="1" dirty="0" smtClean="0"/>
              <a:t>Fit </a:t>
            </a:r>
            <a:r>
              <a:rPr lang="nl-NL" i="1" dirty="0" err="1" smtClean="0"/>
              <a:t>for</a:t>
            </a:r>
            <a:r>
              <a:rPr lang="nl-NL" i="1" dirty="0" smtClean="0"/>
              <a:t> </a:t>
            </a:r>
            <a:r>
              <a:rPr lang="nl-NL" i="1" dirty="0" err="1" smtClean="0"/>
              <a:t>FinTech</a:t>
            </a:r>
            <a:r>
              <a:rPr lang="nl-NL" dirty="0" smtClean="0"/>
              <a:t>?</a:t>
            </a:r>
          </a:p>
        </p:txBody>
      </p:sp>
      <p:sp>
        <p:nvSpPr>
          <p:cNvPr id="13" name="TextBox 12"/>
          <p:cNvSpPr txBox="1"/>
          <p:nvPr/>
        </p:nvSpPr>
        <p:spPr>
          <a:xfrm>
            <a:off x="444500" y="2544882"/>
            <a:ext cx="8613774" cy="369332"/>
          </a:xfrm>
          <a:prstGeom prst="rect">
            <a:avLst/>
          </a:prstGeom>
          <a:noFill/>
        </p:spPr>
        <p:txBody>
          <a:bodyPr wrap="square" rtlCol="0">
            <a:spAutoFit/>
          </a:bodyPr>
          <a:lstStyle/>
          <a:p>
            <a:pPr marL="285750" indent="-285750">
              <a:buFont typeface="Arial" panose="020B0604020202020204" pitchFamily="34" charset="0"/>
              <a:buChar char="•"/>
            </a:pPr>
            <a:endParaRPr lang="nl-NL" dirty="0" smtClean="0"/>
          </a:p>
        </p:txBody>
      </p:sp>
      <p:sp>
        <p:nvSpPr>
          <p:cNvPr id="14" name="TextBox 13"/>
          <p:cNvSpPr txBox="1"/>
          <p:nvPr/>
        </p:nvSpPr>
        <p:spPr>
          <a:xfrm>
            <a:off x="444500" y="2360216"/>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Niet de winnaars kiezen</a:t>
            </a:r>
          </a:p>
        </p:txBody>
      </p:sp>
      <p:sp>
        <p:nvSpPr>
          <p:cNvPr id="20" name="TextBox 19"/>
          <p:cNvSpPr txBox="1"/>
          <p:nvPr/>
        </p:nvSpPr>
        <p:spPr>
          <a:xfrm>
            <a:off x="444500" y="2926792"/>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t>Innovation</a:t>
            </a:r>
            <a:r>
              <a:rPr lang="nl-NL" dirty="0" smtClean="0"/>
              <a:t> Hub</a:t>
            </a:r>
          </a:p>
        </p:txBody>
      </p:sp>
      <p:sp>
        <p:nvSpPr>
          <p:cNvPr id="21" name="TextBox 20"/>
          <p:cNvSpPr txBox="1"/>
          <p:nvPr/>
        </p:nvSpPr>
        <p:spPr>
          <a:xfrm>
            <a:off x="444500" y="3426150"/>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Maatwerk voor innovatie</a:t>
            </a:r>
          </a:p>
        </p:txBody>
      </p:sp>
      <p:sp>
        <p:nvSpPr>
          <p:cNvPr id="22" name="TextBox 21"/>
          <p:cNvSpPr txBox="1"/>
          <p:nvPr/>
        </p:nvSpPr>
        <p:spPr>
          <a:xfrm>
            <a:off x="444500" y="3953175"/>
            <a:ext cx="8699500"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Visie op Toezicht</a:t>
            </a:r>
            <a:r>
              <a:rPr lang="nl-NL" dirty="0" smtClean="0">
                <a:solidFill>
                  <a:srgbClr val="FF0000"/>
                </a:solidFill>
              </a:rPr>
              <a:t> </a:t>
            </a:r>
            <a:r>
              <a:rPr lang="nl-NL" dirty="0" smtClean="0"/>
              <a:t>2018-2022 speerpunt 1: inspelen technologische innovatie</a:t>
            </a:r>
          </a:p>
        </p:txBody>
      </p:sp>
    </p:spTree>
    <p:extLst>
      <p:ext uri="{BB962C8B-B14F-4D97-AF65-F5344CB8AC3E}">
        <p14:creationId xmlns:p14="http://schemas.microsoft.com/office/powerpoint/2010/main" val="3409051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err="1" smtClean="0"/>
              <a:t>FinTech</a:t>
            </a:r>
            <a:r>
              <a:rPr lang="nl-NL" dirty="0" smtClean="0"/>
              <a:t> &amp; Cyber</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11</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8" name="Rectangle 17"/>
          <p:cNvSpPr/>
          <p:nvPr/>
        </p:nvSpPr>
        <p:spPr>
          <a:xfrm>
            <a:off x="7150249" y="4761010"/>
            <a:ext cx="917426" cy="382490"/>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bg1"/>
                </a:solidFill>
              </a:rPr>
              <a:t>Cyber &amp; digitale valuta</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12" name="TextBox 11"/>
          <p:cNvSpPr txBox="1"/>
          <p:nvPr/>
        </p:nvSpPr>
        <p:spPr>
          <a:xfrm>
            <a:off x="440660" y="2399975"/>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t>FinTech</a:t>
            </a:r>
            <a:r>
              <a:rPr lang="nl-NL" dirty="0" smtClean="0"/>
              <a:t> versnipperd de waardeketen</a:t>
            </a:r>
          </a:p>
        </p:txBody>
      </p:sp>
      <p:sp>
        <p:nvSpPr>
          <p:cNvPr id="13" name="TextBox 12"/>
          <p:cNvSpPr txBox="1"/>
          <p:nvPr/>
        </p:nvSpPr>
        <p:spPr>
          <a:xfrm>
            <a:off x="440660" y="3144652"/>
            <a:ext cx="8613774"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En leidt tot nieuwe concentratierisico’s buiten traditionele stelsel (</a:t>
            </a:r>
            <a:r>
              <a:rPr lang="nl-NL" dirty="0" err="1" smtClean="0"/>
              <a:t>cloud</a:t>
            </a:r>
            <a:r>
              <a:rPr lang="nl-NL" dirty="0" smtClean="0"/>
              <a:t> providers)</a:t>
            </a:r>
          </a:p>
        </p:txBody>
      </p:sp>
      <p:sp>
        <p:nvSpPr>
          <p:cNvPr id="20" name="TextBox 19"/>
          <p:cNvSpPr txBox="1"/>
          <p:nvPr/>
        </p:nvSpPr>
        <p:spPr>
          <a:xfrm>
            <a:off x="410793" y="4010319"/>
            <a:ext cx="87630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Systeemrisico’s van cyberrisico? </a:t>
            </a:r>
            <a:endParaRPr lang="nl-NL" dirty="0"/>
          </a:p>
        </p:txBody>
      </p:sp>
      <p:sp>
        <p:nvSpPr>
          <p:cNvPr id="21" name="TextBox 20"/>
          <p:cNvSpPr txBox="1"/>
          <p:nvPr/>
        </p:nvSpPr>
        <p:spPr>
          <a:xfrm>
            <a:off x="440660" y="847540"/>
            <a:ext cx="8703340"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Digitalisering en afhankelijkheid IT vergroot kwetsbaarheid cyberaanvallen</a:t>
            </a:r>
          </a:p>
        </p:txBody>
      </p:sp>
      <p:sp>
        <p:nvSpPr>
          <p:cNvPr id="22" name="TextBox 21"/>
          <p:cNvSpPr txBox="1"/>
          <p:nvPr/>
        </p:nvSpPr>
        <p:spPr>
          <a:xfrm>
            <a:off x="440660" y="1725953"/>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Sector mogelijk zwakker door </a:t>
            </a:r>
            <a:r>
              <a:rPr lang="nl-NL" dirty="0" err="1" smtClean="0"/>
              <a:t>FinTech</a:t>
            </a:r>
            <a:endParaRPr lang="nl-NL" dirty="0" smtClean="0"/>
          </a:p>
        </p:txBody>
      </p:sp>
    </p:spTree>
    <p:extLst>
      <p:ext uri="{BB962C8B-B14F-4D97-AF65-F5344CB8AC3E}">
        <p14:creationId xmlns:p14="http://schemas.microsoft.com/office/powerpoint/2010/main" val="318717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Digitale valuta</a:t>
            </a:r>
            <a:endParaRPr lang="nl-NL" dirty="0"/>
          </a:p>
        </p:txBody>
      </p:sp>
      <p:sp>
        <p:nvSpPr>
          <p:cNvPr id="6" name="Slide Number Placeholder 5"/>
          <p:cNvSpPr>
            <a:spLocks noGrp="1"/>
          </p:cNvSpPr>
          <p:nvPr>
            <p:ph type="sldNum" sz="quarter" idx="4"/>
          </p:nvPr>
        </p:nvSpPr>
        <p:spPr/>
        <p:txBody>
          <a:bodyPr/>
          <a:lstStyle/>
          <a:p>
            <a:fld id="{73EE6724-4521-4EF8-974D-BA1C7F9CD007}" type="slidenum">
              <a:rPr lang="nl-NL" smtClean="0"/>
              <a:pPr/>
              <a:t>12</a:t>
            </a:fld>
            <a:endParaRPr lang="nl-NL" dirty="0"/>
          </a:p>
        </p:txBody>
      </p:sp>
      <p:pic>
        <p:nvPicPr>
          <p:cNvPr id="18" name="Picture 17"/>
          <p:cNvPicPr>
            <a:picLocks noChangeAspect="1"/>
          </p:cNvPicPr>
          <p:nvPr/>
        </p:nvPicPr>
        <p:blipFill>
          <a:blip r:embed="rId3"/>
          <a:stretch>
            <a:fillRect/>
          </a:stretch>
        </p:blipFill>
        <p:spPr>
          <a:xfrm>
            <a:off x="8010227" y="39505"/>
            <a:ext cx="1105493" cy="1122328"/>
          </a:xfrm>
          <a:prstGeom prst="rect">
            <a:avLst/>
          </a:prstGeom>
        </p:spPr>
      </p:pic>
      <p:sp>
        <p:nvSpPr>
          <p:cNvPr id="12" name="TextBox 11"/>
          <p:cNvSpPr txBox="1"/>
          <p:nvPr/>
        </p:nvSpPr>
        <p:spPr>
          <a:xfrm>
            <a:off x="434156" y="783751"/>
            <a:ext cx="7897025"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Omvang digitale valuta fors gestegen, maar volatiel</a:t>
            </a:r>
          </a:p>
        </p:txBody>
      </p:sp>
      <p:pic>
        <p:nvPicPr>
          <p:cNvPr id="4" name="Picture 3"/>
          <p:cNvPicPr>
            <a:picLocks noChangeAspect="1"/>
          </p:cNvPicPr>
          <p:nvPr/>
        </p:nvPicPr>
        <p:blipFill>
          <a:blip r:embed="rId4"/>
          <a:stretch>
            <a:fillRect/>
          </a:stretch>
        </p:blipFill>
        <p:spPr>
          <a:xfrm>
            <a:off x="225880" y="1893050"/>
            <a:ext cx="4336160" cy="1931373"/>
          </a:xfrm>
          <a:prstGeom prst="rect">
            <a:avLst/>
          </a:prstGeom>
        </p:spPr>
      </p:pic>
      <p:sp>
        <p:nvSpPr>
          <p:cNvPr id="17" name="TextBox 16"/>
          <p:cNvSpPr txBox="1"/>
          <p:nvPr/>
        </p:nvSpPr>
        <p:spPr>
          <a:xfrm>
            <a:off x="223583" y="1433922"/>
            <a:ext cx="3994303" cy="461665"/>
          </a:xfrm>
          <a:prstGeom prst="rect">
            <a:avLst/>
          </a:prstGeom>
          <a:noFill/>
        </p:spPr>
        <p:txBody>
          <a:bodyPr wrap="square" rtlCol="0">
            <a:spAutoFit/>
          </a:bodyPr>
          <a:lstStyle/>
          <a:p>
            <a:r>
              <a:rPr lang="nl-NL" sz="1200" dirty="0" smtClean="0"/>
              <a:t>Marktkapitalisatie van 30 grootste digitale valuta (</a:t>
            </a:r>
            <a:r>
              <a:rPr lang="nl-NL" sz="1200" dirty="0" err="1" smtClean="0"/>
              <a:t>mrd</a:t>
            </a:r>
            <a:r>
              <a:rPr lang="nl-NL" sz="1200" dirty="0" smtClean="0"/>
              <a:t> $)</a:t>
            </a:r>
          </a:p>
        </p:txBody>
      </p:sp>
      <p:pic>
        <p:nvPicPr>
          <p:cNvPr id="5" name="Picture 4"/>
          <p:cNvPicPr>
            <a:picLocks noChangeAspect="1"/>
          </p:cNvPicPr>
          <p:nvPr/>
        </p:nvPicPr>
        <p:blipFill>
          <a:blip r:embed="rId5"/>
          <a:stretch>
            <a:fillRect/>
          </a:stretch>
        </p:blipFill>
        <p:spPr>
          <a:xfrm>
            <a:off x="4542282" y="1901800"/>
            <a:ext cx="4320918" cy="1690464"/>
          </a:xfrm>
          <a:prstGeom prst="rect">
            <a:avLst/>
          </a:prstGeom>
        </p:spPr>
      </p:pic>
      <p:sp>
        <p:nvSpPr>
          <p:cNvPr id="19" name="TextBox 18"/>
          <p:cNvSpPr txBox="1"/>
          <p:nvPr/>
        </p:nvSpPr>
        <p:spPr>
          <a:xfrm>
            <a:off x="4443803" y="1436967"/>
            <a:ext cx="4700197" cy="276999"/>
          </a:xfrm>
          <a:prstGeom prst="rect">
            <a:avLst/>
          </a:prstGeom>
          <a:noFill/>
        </p:spPr>
        <p:txBody>
          <a:bodyPr wrap="square" rtlCol="0">
            <a:spAutoFit/>
          </a:bodyPr>
          <a:lstStyle/>
          <a:p>
            <a:r>
              <a:rPr lang="nl-NL" sz="1200" dirty="0" err="1" smtClean="0"/>
              <a:t>Bitcoin</a:t>
            </a:r>
            <a:r>
              <a:rPr lang="nl-NL" sz="1200" dirty="0" smtClean="0"/>
              <a:t> koers erg volatiel                                  (in USD)</a:t>
            </a:r>
          </a:p>
        </p:txBody>
      </p:sp>
      <p:sp>
        <p:nvSpPr>
          <p:cNvPr id="22" name="TextBox 2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23" name="Rectangle 22"/>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24" name="Rectangle 23"/>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25" name="Rectangle 24"/>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26" name="Rectangle 25"/>
          <p:cNvSpPr/>
          <p:nvPr/>
        </p:nvSpPr>
        <p:spPr>
          <a:xfrm>
            <a:off x="7150249" y="4761010"/>
            <a:ext cx="917426" cy="382490"/>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bg1"/>
                </a:solidFill>
              </a:rPr>
              <a:t>Cyber &amp; digitale valuta</a:t>
            </a:r>
          </a:p>
        </p:txBody>
      </p:sp>
      <p:sp>
        <p:nvSpPr>
          <p:cNvPr id="27" name="Rectangle 26"/>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Tree>
    <p:extLst>
      <p:ext uri="{BB962C8B-B14F-4D97-AF65-F5344CB8AC3E}">
        <p14:creationId xmlns:p14="http://schemas.microsoft.com/office/powerpoint/2010/main" val="678372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Digitale valuta</a:t>
            </a:r>
            <a:endParaRPr lang="nl-NL" dirty="0"/>
          </a:p>
        </p:txBody>
      </p:sp>
      <p:sp>
        <p:nvSpPr>
          <p:cNvPr id="6" name="Slide Number Placeholder 5"/>
          <p:cNvSpPr>
            <a:spLocks noGrp="1"/>
          </p:cNvSpPr>
          <p:nvPr>
            <p:ph type="sldNum" sz="quarter" idx="4"/>
          </p:nvPr>
        </p:nvSpPr>
        <p:spPr/>
        <p:txBody>
          <a:bodyPr/>
          <a:lstStyle/>
          <a:p>
            <a:fld id="{73EE6724-4521-4EF8-974D-BA1C7F9CD007}" type="slidenum">
              <a:rPr lang="nl-NL" smtClean="0"/>
              <a:pPr/>
              <a:t>13</a:t>
            </a:fld>
            <a:endParaRPr lang="nl-NL" dirty="0"/>
          </a:p>
        </p:txBody>
      </p:sp>
      <p:sp>
        <p:nvSpPr>
          <p:cNvPr id="7" name="TextBox 6"/>
          <p:cNvSpPr txBox="1"/>
          <p:nvPr/>
        </p:nvSpPr>
        <p:spPr>
          <a:xfrm>
            <a:off x="434155" y="1646424"/>
            <a:ext cx="7438052"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De marktkapitalisatie van crypto activa is nog klein</a:t>
            </a:r>
          </a:p>
        </p:txBody>
      </p:sp>
      <p:sp>
        <p:nvSpPr>
          <p:cNvPr id="8" name="TextBox 7"/>
          <p:cNvSpPr txBox="1"/>
          <p:nvPr/>
        </p:nvSpPr>
        <p:spPr>
          <a:xfrm>
            <a:off x="434155" y="2190878"/>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Financiële instellingen blijven weg van digitale valuta</a:t>
            </a:r>
          </a:p>
        </p:txBody>
      </p:sp>
      <p:sp>
        <p:nvSpPr>
          <p:cNvPr id="9" name="TextBox 8"/>
          <p:cNvSpPr txBox="1"/>
          <p:nvPr/>
        </p:nvSpPr>
        <p:spPr>
          <a:xfrm>
            <a:off x="444500" y="3767940"/>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Waarschuwingen van AFM en DNB</a:t>
            </a:r>
          </a:p>
        </p:txBody>
      </p:sp>
      <p:sp>
        <p:nvSpPr>
          <p:cNvPr id="10" name="TextBox 9"/>
          <p:cNvSpPr txBox="1"/>
          <p:nvPr/>
        </p:nvSpPr>
        <p:spPr>
          <a:xfrm>
            <a:off x="434155" y="2727810"/>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Wel verschuift </a:t>
            </a:r>
            <a:r>
              <a:rPr lang="nl-NL" dirty="0" err="1" smtClean="0"/>
              <a:t>Bitcoin</a:t>
            </a:r>
            <a:r>
              <a:rPr lang="nl-NL" dirty="0" smtClean="0"/>
              <a:t> naar het gereguleerde domein</a:t>
            </a:r>
          </a:p>
        </p:txBody>
      </p:sp>
      <p:pic>
        <p:nvPicPr>
          <p:cNvPr id="18" name="Picture 17"/>
          <p:cNvPicPr>
            <a:picLocks noChangeAspect="1"/>
          </p:cNvPicPr>
          <p:nvPr/>
        </p:nvPicPr>
        <p:blipFill>
          <a:blip r:embed="rId3"/>
          <a:stretch>
            <a:fillRect/>
          </a:stretch>
        </p:blipFill>
        <p:spPr>
          <a:xfrm>
            <a:off x="8010227" y="39505"/>
            <a:ext cx="1105493" cy="1122328"/>
          </a:xfrm>
          <a:prstGeom prst="rect">
            <a:avLst/>
          </a:prstGeom>
        </p:spPr>
      </p:pic>
      <p:sp>
        <p:nvSpPr>
          <p:cNvPr id="20" name="TextBox 19"/>
          <p:cNvSpPr txBox="1"/>
          <p:nvPr/>
        </p:nvSpPr>
        <p:spPr>
          <a:xfrm>
            <a:off x="434155" y="1046635"/>
            <a:ext cx="8243119"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Nog geen risico voor de financiële stabiliteit</a:t>
            </a:r>
          </a:p>
        </p:txBody>
      </p:sp>
      <p:sp>
        <p:nvSpPr>
          <p:cNvPr id="21" name="TextBox 20"/>
          <p:cNvSpPr txBox="1"/>
          <p:nvPr/>
        </p:nvSpPr>
        <p:spPr>
          <a:xfrm>
            <a:off x="444500" y="3274339"/>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Daarom reden om te monitoren</a:t>
            </a:r>
          </a:p>
        </p:txBody>
      </p:sp>
      <p:sp>
        <p:nvSpPr>
          <p:cNvPr id="22" name="TextBox 2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23" name="Rectangle 22"/>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24" name="Rectangle 23"/>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25" name="Rectangle 24"/>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26" name="Rectangle 25"/>
          <p:cNvSpPr/>
          <p:nvPr/>
        </p:nvSpPr>
        <p:spPr>
          <a:xfrm>
            <a:off x="7150249" y="4761010"/>
            <a:ext cx="917426" cy="382490"/>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bg1"/>
                </a:solidFill>
              </a:rPr>
              <a:t>Cyber &amp; digitale valuta</a:t>
            </a:r>
          </a:p>
        </p:txBody>
      </p:sp>
      <p:sp>
        <p:nvSpPr>
          <p:cNvPr id="27" name="Rectangle 26"/>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Tree>
    <p:extLst>
      <p:ext uri="{BB962C8B-B14F-4D97-AF65-F5344CB8AC3E}">
        <p14:creationId xmlns:p14="http://schemas.microsoft.com/office/powerpoint/2010/main" val="2817519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Samenvatting</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14</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8" name="Rectangle 17"/>
          <p:cNvSpPr/>
          <p:nvPr/>
        </p:nvSpPr>
        <p:spPr>
          <a:xfrm>
            <a:off x="7150249" y="4761010"/>
            <a:ext cx="917426"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err="1" smtClean="0">
                <a:solidFill>
                  <a:schemeClr val="tx1"/>
                </a:solidFill>
              </a:rPr>
              <a:t>FinTech</a:t>
            </a:r>
            <a:r>
              <a:rPr lang="nl-NL" sz="900" dirty="0" smtClean="0">
                <a:solidFill>
                  <a:schemeClr val="tx1"/>
                </a:solidFill>
              </a:rPr>
              <a:t> &amp; Cyber</a:t>
            </a:r>
          </a:p>
        </p:txBody>
      </p:sp>
      <p:sp>
        <p:nvSpPr>
          <p:cNvPr id="19" name="Rectangle 18"/>
          <p:cNvSpPr/>
          <p:nvPr/>
        </p:nvSpPr>
        <p:spPr>
          <a:xfrm>
            <a:off x="8067675" y="4760874"/>
            <a:ext cx="990599" cy="384798"/>
          </a:xfrm>
          <a:prstGeom prst="rect">
            <a:avLst/>
          </a:prstGeom>
          <a:solidFill>
            <a:srgbClr val="211261"/>
          </a:solidFill>
          <a:ln>
            <a:solidFill>
              <a:srgbClr val="211261"/>
            </a:solidFill>
          </a:ln>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bg1"/>
                </a:solidFill>
              </a:rPr>
              <a:t>Samenvatting</a:t>
            </a:r>
          </a:p>
        </p:txBody>
      </p:sp>
      <p:sp>
        <p:nvSpPr>
          <p:cNvPr id="11" name="TextBox 10"/>
          <p:cNvSpPr txBox="1"/>
          <p:nvPr/>
        </p:nvSpPr>
        <p:spPr>
          <a:xfrm>
            <a:off x="444500" y="1033602"/>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t>FinTech</a:t>
            </a:r>
            <a:r>
              <a:rPr lang="nl-NL" dirty="0" smtClean="0"/>
              <a:t> is er, en in opkomst</a:t>
            </a:r>
          </a:p>
        </p:txBody>
      </p:sp>
      <p:sp>
        <p:nvSpPr>
          <p:cNvPr id="13" name="TextBox 12"/>
          <p:cNvSpPr txBox="1"/>
          <p:nvPr/>
        </p:nvSpPr>
        <p:spPr>
          <a:xfrm>
            <a:off x="444500" y="1508554"/>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Financiële sector wordt op bijna elk vlak geraakt</a:t>
            </a:r>
          </a:p>
        </p:txBody>
      </p:sp>
      <p:sp>
        <p:nvSpPr>
          <p:cNvPr id="14" name="TextBox 13"/>
          <p:cNvSpPr txBox="1"/>
          <p:nvPr/>
        </p:nvSpPr>
        <p:spPr>
          <a:xfrm>
            <a:off x="444402" y="1983506"/>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t>FinTech</a:t>
            </a:r>
            <a:r>
              <a:rPr lang="nl-NL" dirty="0" smtClean="0"/>
              <a:t> kan het systeem versterken</a:t>
            </a:r>
          </a:p>
        </p:txBody>
      </p:sp>
      <p:sp>
        <p:nvSpPr>
          <p:cNvPr id="20" name="TextBox 19"/>
          <p:cNvSpPr txBox="1"/>
          <p:nvPr/>
        </p:nvSpPr>
        <p:spPr>
          <a:xfrm>
            <a:off x="444402" y="2458458"/>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Maar ook verzwakken…</a:t>
            </a:r>
          </a:p>
        </p:txBody>
      </p:sp>
      <p:sp>
        <p:nvSpPr>
          <p:cNvPr id="21" name="TextBox 20"/>
          <p:cNvSpPr txBox="1"/>
          <p:nvPr/>
        </p:nvSpPr>
        <p:spPr>
          <a:xfrm>
            <a:off x="444402" y="2909066"/>
            <a:ext cx="8613774"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Als toezichthouder maken we balans tussen innovaties stimuleren en risico’s mitigeren; ook gaan we mee met onze tijd</a:t>
            </a:r>
          </a:p>
        </p:txBody>
      </p:sp>
      <p:sp>
        <p:nvSpPr>
          <p:cNvPr id="22" name="TextBox 21"/>
          <p:cNvSpPr txBox="1"/>
          <p:nvPr/>
        </p:nvSpPr>
        <p:spPr>
          <a:xfrm>
            <a:off x="444402" y="3619096"/>
            <a:ext cx="8613774"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Vooruitblik</a:t>
            </a:r>
          </a:p>
        </p:txBody>
      </p:sp>
    </p:spTree>
    <p:extLst>
      <p:ext uri="{BB962C8B-B14F-4D97-AF65-F5344CB8AC3E}">
        <p14:creationId xmlns:p14="http://schemas.microsoft.com/office/powerpoint/2010/main" val="3922935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B98A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Vragen?</a:t>
            </a:r>
            <a:endParaRPr lang="nl-NL" dirty="0"/>
          </a:p>
        </p:txBody>
      </p:sp>
      <p:sp>
        <p:nvSpPr>
          <p:cNvPr id="6" name="Slide Number Placeholder 5"/>
          <p:cNvSpPr>
            <a:spLocks noGrp="1"/>
          </p:cNvSpPr>
          <p:nvPr>
            <p:ph type="sldNum" sz="quarter" idx="4"/>
          </p:nvPr>
        </p:nvSpPr>
        <p:spPr/>
        <p:txBody>
          <a:bodyPr/>
          <a:lstStyle/>
          <a:p>
            <a:fld id="{73EE6724-4521-4EF8-974D-BA1C7F9CD007}" type="slidenum">
              <a:rPr lang="nl-NL" smtClean="0"/>
              <a:pPr/>
              <a:t>15</a:t>
            </a:fld>
            <a:endParaRPr lang="nl-NL" dirty="0"/>
          </a:p>
        </p:txBody>
      </p:sp>
      <p:pic>
        <p:nvPicPr>
          <p:cNvPr id="5" name="Picture 4"/>
          <p:cNvPicPr>
            <a:picLocks noChangeAspect="1"/>
          </p:cNvPicPr>
          <p:nvPr/>
        </p:nvPicPr>
        <p:blipFill rotWithShape="1">
          <a:blip r:embed="rId3"/>
          <a:srcRect t="3331"/>
          <a:stretch/>
        </p:blipFill>
        <p:spPr>
          <a:xfrm>
            <a:off x="2612611" y="914400"/>
            <a:ext cx="6531390" cy="4229100"/>
          </a:xfrm>
          <a:prstGeom prst="rect">
            <a:avLst/>
          </a:prstGeom>
        </p:spPr>
      </p:pic>
    </p:spTree>
    <p:extLst>
      <p:ext uri="{BB962C8B-B14F-4D97-AF65-F5344CB8AC3E}">
        <p14:creationId xmlns:p14="http://schemas.microsoft.com/office/powerpoint/2010/main" val="2078173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Wie zijn wij?</a:t>
            </a:r>
            <a:endParaRPr lang="nl-NL" dirty="0"/>
          </a:p>
        </p:txBody>
      </p:sp>
      <p:sp>
        <p:nvSpPr>
          <p:cNvPr id="11" name="Tijdelijke aanduiding voor inhoud 10"/>
          <p:cNvSpPr>
            <a:spLocks noGrp="1"/>
          </p:cNvSpPr>
          <p:nvPr>
            <p:ph idx="1"/>
          </p:nvPr>
        </p:nvSpPr>
        <p:spPr>
          <a:xfrm>
            <a:off x="295200" y="1031649"/>
            <a:ext cx="8553600" cy="337100"/>
          </a:xfrm>
        </p:spPr>
        <p:txBody>
          <a:bodyPr/>
          <a:lstStyle/>
          <a:p>
            <a:pPr marL="285750" indent="-285750">
              <a:buFont typeface="Arial" panose="020B0604020202020204" pitchFamily="34" charset="0"/>
              <a:buChar char="•"/>
            </a:pPr>
            <a:r>
              <a:rPr lang="nl-NL" sz="1800" dirty="0" smtClean="0"/>
              <a:t>Missie van DNB</a:t>
            </a:r>
          </a:p>
          <a:p>
            <a:endParaRPr lang="nl-NL" sz="1800" dirty="0" smtClean="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2</a:t>
            </a:fld>
            <a:endParaRPr lang="nl-NL" dirty="0"/>
          </a:p>
        </p:txBody>
      </p:sp>
      <p:sp>
        <p:nvSpPr>
          <p:cNvPr id="5" name="Tijdelijke aanduiding voor inhoud 10"/>
          <p:cNvSpPr txBox="1">
            <a:spLocks/>
          </p:cNvSpPr>
          <p:nvPr/>
        </p:nvSpPr>
        <p:spPr>
          <a:xfrm>
            <a:off x="275598" y="1983431"/>
            <a:ext cx="8553600" cy="356516"/>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smtClean="0"/>
              <a:t>Divisie Financiële Stabiliteit</a:t>
            </a:r>
          </a:p>
          <a:p>
            <a:endParaRPr lang="nl-NL" sz="1800" dirty="0" smtClean="0"/>
          </a:p>
        </p:txBody>
      </p:sp>
      <p:sp>
        <p:nvSpPr>
          <p:cNvPr id="6" name="Tijdelijke aanduiding voor inhoud 10"/>
          <p:cNvSpPr txBox="1">
            <a:spLocks/>
          </p:cNvSpPr>
          <p:nvPr/>
        </p:nvSpPr>
        <p:spPr>
          <a:xfrm>
            <a:off x="275598" y="2997027"/>
            <a:ext cx="3551086" cy="1143150"/>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sz="1800" smtClean="0"/>
              <a:t>Afdeling Internationale </a:t>
            </a:r>
            <a:r>
              <a:rPr lang="nl-NL" sz="1800" dirty="0" smtClean="0"/>
              <a:t>Financiële Architectuur</a:t>
            </a:r>
          </a:p>
          <a:p>
            <a:endParaRPr lang="nl-NL" sz="1800" dirty="0" smtClean="0"/>
          </a:p>
        </p:txBody>
      </p:sp>
      <p:pic>
        <p:nvPicPr>
          <p:cNvPr id="2" name="Picture 1"/>
          <p:cNvPicPr>
            <a:picLocks noChangeAspect="1"/>
          </p:cNvPicPr>
          <p:nvPr/>
        </p:nvPicPr>
        <p:blipFill>
          <a:blip r:embed="rId3"/>
          <a:stretch>
            <a:fillRect/>
          </a:stretch>
        </p:blipFill>
        <p:spPr>
          <a:xfrm>
            <a:off x="4196413" y="2331282"/>
            <a:ext cx="4947587" cy="2762866"/>
          </a:xfrm>
          <a:prstGeom prst="rect">
            <a:avLst/>
          </a:prstGeom>
        </p:spPr>
      </p:pic>
    </p:spTree>
    <p:extLst>
      <p:ext uri="{BB962C8B-B14F-4D97-AF65-F5344CB8AC3E}">
        <p14:creationId xmlns:p14="http://schemas.microsoft.com/office/powerpoint/2010/main" val="398245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Agenda</a:t>
            </a:r>
            <a:endParaRPr lang="nl-NL" dirty="0"/>
          </a:p>
        </p:txBody>
      </p:sp>
      <p:sp>
        <p:nvSpPr>
          <p:cNvPr id="11" name="Tijdelijke aanduiding voor inhoud 10"/>
          <p:cNvSpPr>
            <a:spLocks noGrp="1"/>
          </p:cNvSpPr>
          <p:nvPr>
            <p:ph idx="1"/>
          </p:nvPr>
        </p:nvSpPr>
        <p:spPr>
          <a:xfrm>
            <a:off x="295200" y="907500"/>
            <a:ext cx="8553600" cy="337100"/>
          </a:xfrm>
        </p:spPr>
        <p:txBody>
          <a:bodyPr/>
          <a:lstStyle/>
          <a:p>
            <a:pPr marL="342900" indent="-342900">
              <a:buAutoNum type="arabicPeriod"/>
            </a:pPr>
            <a:r>
              <a:rPr lang="nl-NL" sz="1800" dirty="0" smtClean="0"/>
              <a:t>Introductie van </a:t>
            </a:r>
            <a:r>
              <a:rPr lang="nl-NL" sz="1800" dirty="0" err="1" smtClean="0"/>
              <a:t>FinTech</a:t>
            </a:r>
            <a:endParaRPr lang="nl-NL" sz="1800" dirty="0" smtClean="0"/>
          </a:p>
          <a:p>
            <a:endParaRPr lang="nl-NL" sz="1800" dirty="0" smtClean="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3</a:t>
            </a:fld>
            <a:endParaRPr lang="nl-NL" dirty="0"/>
          </a:p>
        </p:txBody>
      </p:sp>
      <p:sp>
        <p:nvSpPr>
          <p:cNvPr id="5" name="Tijdelijke aanduiding voor inhoud 10"/>
          <p:cNvSpPr txBox="1">
            <a:spLocks/>
          </p:cNvSpPr>
          <p:nvPr/>
        </p:nvSpPr>
        <p:spPr>
          <a:xfrm>
            <a:off x="309600" y="1439984"/>
            <a:ext cx="8553600" cy="356516"/>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smtClean="0"/>
              <a:t>2. Impact van </a:t>
            </a:r>
            <a:r>
              <a:rPr lang="nl-NL" sz="1800" dirty="0" err="1" smtClean="0"/>
              <a:t>FinTech</a:t>
            </a:r>
            <a:r>
              <a:rPr lang="nl-NL" sz="1800" dirty="0" smtClean="0"/>
              <a:t> op financiële sector</a:t>
            </a:r>
          </a:p>
        </p:txBody>
      </p:sp>
      <p:sp>
        <p:nvSpPr>
          <p:cNvPr id="6" name="Tijdelijke aanduiding voor inhoud 10"/>
          <p:cNvSpPr txBox="1">
            <a:spLocks/>
          </p:cNvSpPr>
          <p:nvPr/>
        </p:nvSpPr>
        <p:spPr>
          <a:xfrm>
            <a:off x="295200" y="1986876"/>
            <a:ext cx="8553600" cy="337100"/>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smtClean="0"/>
              <a:t>3. Kansen en risico’s voor financiële stabiliteit</a:t>
            </a:r>
          </a:p>
        </p:txBody>
      </p:sp>
      <p:sp>
        <p:nvSpPr>
          <p:cNvPr id="7" name="Tijdelijke aanduiding voor inhoud 10"/>
          <p:cNvSpPr txBox="1">
            <a:spLocks/>
          </p:cNvSpPr>
          <p:nvPr/>
        </p:nvSpPr>
        <p:spPr>
          <a:xfrm>
            <a:off x="309600" y="2514352"/>
            <a:ext cx="8553600" cy="337100"/>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smtClean="0"/>
              <a:t>4. De rol van de toezichthouder</a:t>
            </a:r>
          </a:p>
        </p:txBody>
      </p:sp>
      <p:sp>
        <p:nvSpPr>
          <p:cNvPr id="8" name="Tijdelijke aanduiding voor inhoud 10"/>
          <p:cNvSpPr txBox="1">
            <a:spLocks/>
          </p:cNvSpPr>
          <p:nvPr/>
        </p:nvSpPr>
        <p:spPr>
          <a:xfrm>
            <a:off x="309600" y="3041828"/>
            <a:ext cx="8553600" cy="337100"/>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smtClean="0"/>
              <a:t>5. Cyber &amp; digitale valuta</a:t>
            </a:r>
          </a:p>
        </p:txBody>
      </p:sp>
      <p:sp>
        <p:nvSpPr>
          <p:cNvPr id="12" name="Tijdelijke aanduiding voor inhoud 10"/>
          <p:cNvSpPr txBox="1">
            <a:spLocks/>
          </p:cNvSpPr>
          <p:nvPr/>
        </p:nvSpPr>
        <p:spPr>
          <a:xfrm>
            <a:off x="309600" y="3569304"/>
            <a:ext cx="8553600" cy="361524"/>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smtClean="0"/>
              <a:t>6. Samenvatting</a:t>
            </a:r>
            <a:endParaRPr lang="nl-NL" sz="1800" dirty="0"/>
          </a:p>
        </p:txBody>
      </p:sp>
    </p:spTree>
    <p:extLst>
      <p:ext uri="{BB962C8B-B14F-4D97-AF65-F5344CB8AC3E}">
        <p14:creationId xmlns:p14="http://schemas.microsoft.com/office/powerpoint/2010/main" val="226130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err="1" smtClean="0"/>
              <a:t>FinTech</a:t>
            </a:r>
            <a:r>
              <a:rPr lang="nl-NL" dirty="0" smtClean="0"/>
              <a:t> is hot topic, maar niet nieuw</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4</a:t>
            </a:fld>
            <a:endParaRPr lang="nl-NL" dirty="0"/>
          </a:p>
        </p:txBody>
      </p:sp>
      <p:sp>
        <p:nvSpPr>
          <p:cNvPr id="2" name="TextBox 1"/>
          <p:cNvSpPr txBox="1"/>
          <p:nvPr/>
        </p:nvSpPr>
        <p:spPr>
          <a:xfrm>
            <a:off x="2843767" y="4760874"/>
            <a:ext cx="990000" cy="378000"/>
          </a:xfrm>
          <a:prstGeom prst="rect">
            <a:avLst/>
          </a:prstGeom>
          <a:solidFill>
            <a:schemeClr val="accent2"/>
          </a:solidFill>
          <a:ln>
            <a:solidFill>
              <a:srgbClr val="211261"/>
            </a:solidFill>
          </a:ln>
        </p:spPr>
        <p:txBody>
          <a:bodyPr wrap="square" rtlCol="0">
            <a:spAutoFit/>
          </a:bodyPr>
          <a:lstStyle/>
          <a:p>
            <a:r>
              <a:rPr lang="nl-NL" sz="900" dirty="0" smtClean="0">
                <a:solidFill>
                  <a:schemeClr val="bg1"/>
                </a:solidFill>
              </a:rPr>
              <a:t>Introductie: </a:t>
            </a:r>
            <a:r>
              <a:rPr lang="nl-NL" sz="900" dirty="0" err="1" smtClean="0">
                <a:solidFill>
                  <a:schemeClr val="bg1"/>
                </a:solidFill>
              </a:rPr>
              <a:t>FinTech</a:t>
            </a:r>
            <a:endParaRPr lang="nl-NL" sz="900" dirty="0">
              <a:solidFill>
                <a:schemeClr val="bg1"/>
              </a:solidFill>
            </a:endParaRPr>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3" name="TextBox 2"/>
          <p:cNvSpPr txBox="1"/>
          <p:nvPr/>
        </p:nvSpPr>
        <p:spPr>
          <a:xfrm>
            <a:off x="295200" y="980932"/>
            <a:ext cx="4392913" cy="923330"/>
          </a:xfrm>
          <a:prstGeom prst="rect">
            <a:avLst/>
          </a:prstGeom>
          <a:noFill/>
        </p:spPr>
        <p:txBody>
          <a:bodyPr wrap="square" rtlCol="0">
            <a:spAutoFit/>
          </a:bodyPr>
          <a:lstStyle/>
          <a:p>
            <a:pPr marL="285750" indent="-285750">
              <a:buFont typeface="Arial" panose="020B0604020202020204" pitchFamily="34" charset="0"/>
              <a:buChar char="•"/>
            </a:pPr>
            <a:r>
              <a:rPr lang="nl-NL" dirty="0" err="1"/>
              <a:t>F</a:t>
            </a:r>
            <a:r>
              <a:rPr lang="nl-NL" dirty="0" err="1" smtClean="0"/>
              <a:t>inTech</a:t>
            </a:r>
            <a:r>
              <a:rPr lang="nl-NL" dirty="0" smtClean="0"/>
              <a:t> is door technologie gedreven innovatie in de financiële sector</a:t>
            </a:r>
          </a:p>
        </p:txBody>
      </p:sp>
      <p:sp>
        <p:nvSpPr>
          <p:cNvPr id="12" name="TextBox 11"/>
          <p:cNvSpPr txBox="1"/>
          <p:nvPr/>
        </p:nvSpPr>
        <p:spPr>
          <a:xfrm>
            <a:off x="295201" y="2052193"/>
            <a:ext cx="4929942" cy="369332"/>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t>FinTech</a:t>
            </a:r>
            <a:r>
              <a:rPr lang="nl-NL" dirty="0" smtClean="0"/>
              <a:t> is een hot topic</a:t>
            </a:r>
          </a:p>
        </p:txBody>
      </p:sp>
      <p:sp>
        <p:nvSpPr>
          <p:cNvPr id="13" name="TextBox 12"/>
          <p:cNvSpPr txBox="1"/>
          <p:nvPr/>
        </p:nvSpPr>
        <p:spPr>
          <a:xfrm>
            <a:off x="295201" y="2621703"/>
            <a:ext cx="4929942"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Maar niet nieuw…</a:t>
            </a:r>
          </a:p>
        </p:txBody>
      </p:sp>
      <p:sp>
        <p:nvSpPr>
          <p:cNvPr id="14" name="TextBox 13"/>
          <p:cNvSpPr txBox="1"/>
          <p:nvPr/>
        </p:nvSpPr>
        <p:spPr>
          <a:xfrm>
            <a:off x="287656" y="3219660"/>
            <a:ext cx="4046219"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Wel is het in stroomversnelling geraakt</a:t>
            </a:r>
            <a:endParaRPr lang="nl-NL" dirty="0"/>
          </a:p>
        </p:txBody>
      </p:sp>
      <p:pic>
        <p:nvPicPr>
          <p:cNvPr id="6" name="Picture 5"/>
          <p:cNvPicPr>
            <a:picLocks noChangeAspect="1"/>
          </p:cNvPicPr>
          <p:nvPr/>
        </p:nvPicPr>
        <p:blipFill>
          <a:blip r:embed="rId3"/>
          <a:stretch>
            <a:fillRect/>
          </a:stretch>
        </p:blipFill>
        <p:spPr>
          <a:xfrm>
            <a:off x="4333875" y="980932"/>
            <a:ext cx="4724399" cy="3292928"/>
          </a:xfrm>
          <a:prstGeom prst="rect">
            <a:avLst/>
          </a:prstGeom>
        </p:spPr>
      </p:pic>
      <p:sp>
        <p:nvSpPr>
          <p:cNvPr id="20" name="Rectangle 19"/>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38144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Wat verklaart de opkomst van </a:t>
            </a:r>
            <a:r>
              <a:rPr lang="nl-NL" dirty="0" err="1" smtClean="0"/>
              <a:t>FinTech</a:t>
            </a:r>
            <a:r>
              <a:rPr lang="nl-NL" dirty="0" smtClean="0"/>
              <a:t>?</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5</a:t>
            </a:fld>
            <a:endParaRPr lang="nl-NL" dirty="0"/>
          </a:p>
        </p:txBody>
      </p:sp>
      <p:sp>
        <p:nvSpPr>
          <p:cNvPr id="2" name="TextBox 1"/>
          <p:cNvSpPr txBox="1"/>
          <p:nvPr/>
        </p:nvSpPr>
        <p:spPr>
          <a:xfrm>
            <a:off x="2843767" y="4760874"/>
            <a:ext cx="990000" cy="378000"/>
          </a:xfrm>
          <a:prstGeom prst="rect">
            <a:avLst/>
          </a:prstGeom>
          <a:solidFill>
            <a:schemeClr val="accent2"/>
          </a:solidFill>
          <a:ln>
            <a:solidFill>
              <a:srgbClr val="211261"/>
            </a:solidFill>
          </a:ln>
        </p:spPr>
        <p:txBody>
          <a:bodyPr wrap="square" rtlCol="0">
            <a:spAutoFit/>
          </a:bodyPr>
          <a:lstStyle/>
          <a:p>
            <a:r>
              <a:rPr lang="nl-NL" sz="900" dirty="0" smtClean="0">
                <a:solidFill>
                  <a:schemeClr val="bg1"/>
                </a:solidFill>
              </a:rPr>
              <a:t>Introductie: </a:t>
            </a:r>
            <a:r>
              <a:rPr lang="nl-NL" sz="900" dirty="0" err="1" smtClean="0">
                <a:solidFill>
                  <a:schemeClr val="bg1"/>
                </a:solidFill>
              </a:rPr>
              <a:t>FinTech</a:t>
            </a:r>
            <a:endParaRPr lang="nl-NL" sz="900" dirty="0">
              <a:solidFill>
                <a:schemeClr val="bg1"/>
              </a:solidFill>
            </a:endParaRPr>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4" name="TextBox 3"/>
          <p:cNvSpPr txBox="1"/>
          <p:nvPr/>
        </p:nvSpPr>
        <p:spPr>
          <a:xfrm>
            <a:off x="495300" y="1210579"/>
            <a:ext cx="3740776" cy="369332"/>
          </a:xfrm>
          <a:prstGeom prst="rect">
            <a:avLst/>
          </a:prstGeom>
          <a:solidFill>
            <a:schemeClr val="accent2"/>
          </a:solidFill>
        </p:spPr>
        <p:txBody>
          <a:bodyPr wrap="square" rtlCol="0">
            <a:spAutoFit/>
          </a:bodyPr>
          <a:lstStyle/>
          <a:p>
            <a:pPr algn="ctr"/>
            <a:r>
              <a:rPr lang="nl-NL" b="1" dirty="0" smtClean="0">
                <a:solidFill>
                  <a:schemeClr val="bg1"/>
                </a:solidFill>
              </a:rPr>
              <a:t>Vraagfactoren</a:t>
            </a:r>
            <a:endParaRPr lang="nl-NL" b="1" dirty="0">
              <a:solidFill>
                <a:schemeClr val="bg1"/>
              </a:solidFill>
            </a:endParaRPr>
          </a:p>
        </p:txBody>
      </p:sp>
      <p:sp>
        <p:nvSpPr>
          <p:cNvPr id="20" name="TextBox 19"/>
          <p:cNvSpPr txBox="1"/>
          <p:nvPr/>
        </p:nvSpPr>
        <p:spPr>
          <a:xfrm>
            <a:off x="4822197" y="1210579"/>
            <a:ext cx="3740777" cy="369332"/>
          </a:xfrm>
          <a:prstGeom prst="rect">
            <a:avLst/>
          </a:prstGeom>
          <a:solidFill>
            <a:schemeClr val="accent2"/>
          </a:solidFill>
        </p:spPr>
        <p:txBody>
          <a:bodyPr wrap="square" rtlCol="0">
            <a:spAutoFit/>
          </a:bodyPr>
          <a:lstStyle/>
          <a:p>
            <a:pPr algn="ctr"/>
            <a:r>
              <a:rPr lang="nl-NL" b="1" dirty="0" smtClean="0">
                <a:solidFill>
                  <a:schemeClr val="bg1"/>
                </a:solidFill>
              </a:rPr>
              <a:t>Aanbodfactoren</a:t>
            </a:r>
            <a:endParaRPr lang="nl-NL" b="1" dirty="0">
              <a:solidFill>
                <a:schemeClr val="bg1"/>
              </a:solidFill>
            </a:endParaRPr>
          </a:p>
        </p:txBody>
      </p:sp>
      <p:sp>
        <p:nvSpPr>
          <p:cNvPr id="3" name="Rectangle 2"/>
          <p:cNvSpPr/>
          <p:nvPr/>
        </p:nvSpPr>
        <p:spPr>
          <a:xfrm>
            <a:off x="495300" y="1612742"/>
            <a:ext cx="3740776" cy="2749707"/>
          </a:xfrm>
          <a:prstGeom prst="rect">
            <a:avLst/>
          </a:prstGeom>
          <a:solidFill>
            <a:srgbClr val="EAE7F4"/>
          </a:solidFill>
          <a:ln>
            <a:solidFill>
              <a:srgbClr val="EAE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Box 20"/>
          <p:cNvSpPr txBox="1"/>
          <p:nvPr/>
        </p:nvSpPr>
        <p:spPr>
          <a:xfrm>
            <a:off x="421647" y="1725050"/>
            <a:ext cx="3412119"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Verschuiving in consumentengedrag</a:t>
            </a:r>
          </a:p>
        </p:txBody>
      </p:sp>
      <p:sp>
        <p:nvSpPr>
          <p:cNvPr id="22" name="Rectangle 21"/>
          <p:cNvSpPr/>
          <p:nvPr/>
        </p:nvSpPr>
        <p:spPr>
          <a:xfrm>
            <a:off x="4822197" y="1627233"/>
            <a:ext cx="3740777" cy="2735215"/>
          </a:xfrm>
          <a:prstGeom prst="rect">
            <a:avLst/>
          </a:prstGeom>
          <a:solidFill>
            <a:srgbClr val="EAE7F4"/>
          </a:solidFill>
          <a:ln>
            <a:solidFill>
              <a:srgbClr val="EAE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p:cNvSpPr txBox="1"/>
          <p:nvPr/>
        </p:nvSpPr>
        <p:spPr>
          <a:xfrm>
            <a:off x="4822196" y="3008404"/>
            <a:ext cx="3740778"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Nieuwe technologieën</a:t>
            </a:r>
            <a:endParaRPr lang="nl-NL" dirty="0"/>
          </a:p>
        </p:txBody>
      </p:sp>
      <p:sp>
        <p:nvSpPr>
          <p:cNvPr id="24" name="TextBox 23"/>
          <p:cNvSpPr txBox="1"/>
          <p:nvPr/>
        </p:nvSpPr>
        <p:spPr>
          <a:xfrm>
            <a:off x="4822196" y="1626562"/>
            <a:ext cx="3740778"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Verzamelen meer data en opslag daarvan goedkoper</a:t>
            </a:r>
            <a:endParaRPr lang="nl-NL" dirty="0"/>
          </a:p>
        </p:txBody>
      </p:sp>
      <p:sp>
        <p:nvSpPr>
          <p:cNvPr id="25" name="TextBox 24"/>
          <p:cNvSpPr txBox="1"/>
          <p:nvPr/>
        </p:nvSpPr>
        <p:spPr>
          <a:xfrm>
            <a:off x="4822196" y="2317483"/>
            <a:ext cx="3740778"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Meer rekenkracht en betere algoritmes</a:t>
            </a:r>
            <a:endParaRPr lang="nl-NL" dirty="0"/>
          </a:p>
        </p:txBody>
      </p:sp>
      <p:sp>
        <p:nvSpPr>
          <p:cNvPr id="26" name="TextBox 25"/>
          <p:cNvSpPr txBox="1"/>
          <p:nvPr/>
        </p:nvSpPr>
        <p:spPr>
          <a:xfrm>
            <a:off x="4822196" y="3505033"/>
            <a:ext cx="3740776"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Nieuwe wet- en regelgeving</a:t>
            </a:r>
          </a:p>
        </p:txBody>
      </p:sp>
      <p:sp>
        <p:nvSpPr>
          <p:cNvPr id="27" name="Rectangle 26"/>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239161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smtClean="0"/>
              <a:t>Impact van </a:t>
            </a:r>
            <a:r>
              <a:rPr lang="nl-NL" dirty="0" err="1" smtClean="0"/>
              <a:t>FinTech</a:t>
            </a:r>
            <a:r>
              <a:rPr lang="nl-NL" dirty="0" smtClean="0"/>
              <a:t> op financiële sector</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6</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a:solidFill>
            <a:schemeClr val="accent2"/>
          </a:solidFill>
          <a:ln>
            <a:solidFill>
              <a:srgbClr val="211261"/>
            </a:solidFill>
          </a:ln>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bg1"/>
                </a:solidFill>
              </a:rPr>
              <a:t>Impact van </a:t>
            </a:r>
            <a:r>
              <a:rPr lang="nl-NL" sz="900" dirty="0" err="1" smtClean="0">
                <a:solidFill>
                  <a:schemeClr val="bg1"/>
                </a:solidFill>
              </a:rPr>
              <a:t>FinTech</a:t>
            </a:r>
            <a:endParaRPr lang="nl-NL" sz="900" dirty="0" smtClean="0">
              <a:solidFill>
                <a:schemeClr val="bg1"/>
              </a:solidFill>
            </a:endParaRPr>
          </a:p>
        </p:txBody>
      </p:sp>
      <p:sp>
        <p:nvSpPr>
          <p:cNvPr id="16" name="Rectangle 15"/>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3" name="TextBox 2"/>
          <p:cNvSpPr txBox="1"/>
          <p:nvPr/>
        </p:nvSpPr>
        <p:spPr>
          <a:xfrm>
            <a:off x="295200" y="2684301"/>
            <a:ext cx="7261300" cy="369332"/>
          </a:xfrm>
          <a:prstGeom prst="rect">
            <a:avLst/>
          </a:prstGeom>
          <a:noFill/>
        </p:spPr>
        <p:txBody>
          <a:bodyPr wrap="square" rtlCol="0">
            <a:spAutoFit/>
          </a:bodyPr>
          <a:lstStyle/>
          <a:p>
            <a:pPr marL="285750" indent="-285750">
              <a:buFont typeface="Arial" panose="020B0604020202020204" pitchFamily="34" charset="0"/>
              <a:buChar char="•"/>
            </a:pPr>
            <a:r>
              <a:rPr lang="nl-NL" dirty="0" smtClean="0"/>
              <a:t>Fragmentatie in de keten van financiële dienstverlening</a:t>
            </a:r>
            <a:endParaRPr lang="nl-NL" dirty="0"/>
          </a:p>
        </p:txBody>
      </p:sp>
      <p:sp>
        <p:nvSpPr>
          <p:cNvPr id="4" name="TextBox 3"/>
          <p:cNvSpPr txBox="1"/>
          <p:nvPr/>
        </p:nvSpPr>
        <p:spPr>
          <a:xfrm>
            <a:off x="295200" y="1046293"/>
            <a:ext cx="7489900"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Technologische innovatie één van de belangrijkste krachten die financiële sector zal beïnvloeden </a:t>
            </a:r>
          </a:p>
        </p:txBody>
      </p:sp>
      <p:sp>
        <p:nvSpPr>
          <p:cNvPr id="12" name="TextBox 11"/>
          <p:cNvSpPr txBox="1"/>
          <p:nvPr/>
        </p:nvSpPr>
        <p:spPr>
          <a:xfrm>
            <a:off x="295200" y="1862536"/>
            <a:ext cx="7489900"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Concurrentie maakt het voor gevestigde partijen moeilijker om diensten winstgevend te blijven aanbieden </a:t>
            </a:r>
          </a:p>
        </p:txBody>
      </p:sp>
      <p:sp>
        <p:nvSpPr>
          <p:cNvPr id="13" name="TextBox 12"/>
          <p:cNvSpPr txBox="1"/>
          <p:nvPr/>
        </p:nvSpPr>
        <p:spPr>
          <a:xfrm>
            <a:off x="295200" y="3229067"/>
            <a:ext cx="6686550" cy="646331"/>
          </a:xfrm>
          <a:prstGeom prst="rect">
            <a:avLst/>
          </a:prstGeom>
          <a:noFill/>
        </p:spPr>
        <p:txBody>
          <a:bodyPr wrap="square" rtlCol="0">
            <a:spAutoFit/>
          </a:bodyPr>
          <a:lstStyle/>
          <a:p>
            <a:pPr marL="285750" indent="-285750">
              <a:buFont typeface="Arial" panose="020B0604020202020204" pitchFamily="34" charset="0"/>
              <a:buChar char="•"/>
            </a:pPr>
            <a:r>
              <a:rPr lang="nl-NL" dirty="0" smtClean="0"/>
              <a:t>Bestaande diensten veranderen mogelijk en nieuwe diensten kunnen ontstaan</a:t>
            </a:r>
          </a:p>
        </p:txBody>
      </p:sp>
      <p:sp>
        <p:nvSpPr>
          <p:cNvPr id="14" name="Rectangle 13"/>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359966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5" name="Tijdelijke aanduiding voor dianummer 4"/>
          <p:cNvSpPr>
            <a:spLocks noGrp="1"/>
          </p:cNvSpPr>
          <p:nvPr>
            <p:ph type="sldNum" sz="quarter" idx="4"/>
          </p:nvPr>
        </p:nvSpPr>
        <p:spPr>
          <a:xfrm>
            <a:off x="8524296" y="4790747"/>
            <a:ext cx="603318" cy="180000"/>
          </a:xfrm>
          <a:prstGeom prst="rect">
            <a:avLst/>
          </a:prstGeom>
        </p:spPr>
        <p:txBody>
          <a:bodyPr/>
          <a:lstStyle/>
          <a:p>
            <a:fld id="{73EE6724-4521-4EF8-974D-BA1C7F9CD007}" type="slidenum">
              <a:rPr lang="nl-NL" smtClean="0">
                <a:solidFill>
                  <a:prstClr val="black"/>
                </a:solidFill>
              </a:rPr>
              <a:pPr/>
              <a:t>7</a:t>
            </a:fld>
            <a:endParaRPr lang="nl-NL" dirty="0">
              <a:solidFill>
                <a:prstClr val="black"/>
              </a:solidFill>
            </a:endParaRPr>
          </a:p>
        </p:txBody>
      </p:sp>
      <p:sp>
        <p:nvSpPr>
          <p:cNvPr id="3" name="Tekstvak 2"/>
          <p:cNvSpPr txBox="1"/>
          <p:nvPr/>
        </p:nvSpPr>
        <p:spPr>
          <a:xfrm>
            <a:off x="2144205" y="842497"/>
            <a:ext cx="1861931" cy="369332"/>
          </a:xfrm>
          <a:prstGeom prst="rect">
            <a:avLst/>
          </a:prstGeom>
          <a:noFill/>
        </p:spPr>
        <p:txBody>
          <a:bodyPr wrap="square" rtlCol="0">
            <a:spAutoFit/>
          </a:bodyPr>
          <a:lstStyle/>
          <a:p>
            <a:endParaRPr lang="nl-NL" dirty="0">
              <a:solidFill>
                <a:prstClr val="black"/>
              </a:solidFill>
            </a:endParaRPr>
          </a:p>
        </p:txBody>
      </p:sp>
      <p:sp>
        <p:nvSpPr>
          <p:cNvPr id="10" name="Rectangle 9"/>
          <p:cNvSpPr/>
          <p:nvPr/>
        </p:nvSpPr>
        <p:spPr>
          <a:xfrm>
            <a:off x="824177" y="522392"/>
            <a:ext cx="1657350" cy="323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000" dirty="0">
                <a:solidFill>
                  <a:prstClr val="white"/>
                </a:solidFill>
                <a:latin typeface="Arial" panose="020B0604020202020204" pitchFamily="34" charset="0"/>
                <a:cs typeface="Arial" panose="020B0604020202020204" pitchFamily="34" charset="0"/>
              </a:rPr>
              <a:t>distributie/front office</a:t>
            </a:r>
            <a:endParaRPr lang="en-US" sz="10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4554240" y="522392"/>
            <a:ext cx="1955800" cy="323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000" dirty="0">
                <a:solidFill>
                  <a:prstClr val="white"/>
                </a:solidFill>
                <a:latin typeface="Arial" panose="020B0604020202020204" pitchFamily="34" charset="0"/>
                <a:cs typeface="Arial" panose="020B0604020202020204" pitchFamily="34" charset="0"/>
              </a:rPr>
              <a:t>bewerking/back office</a:t>
            </a:r>
            <a:endParaRPr lang="en-US" sz="10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568496" y="516594"/>
            <a:ext cx="1955800" cy="323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000" dirty="0">
                <a:solidFill>
                  <a:prstClr val="white"/>
                </a:solidFill>
                <a:latin typeface="Arial" panose="020B0604020202020204" pitchFamily="34" charset="0"/>
                <a:cs typeface="Arial" panose="020B0604020202020204" pitchFamily="34" charset="0"/>
              </a:rPr>
              <a:t>financiering</a:t>
            </a:r>
            <a:endParaRPr lang="en-US" sz="1000"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a:off x="824177" y="1014275"/>
            <a:ext cx="7700119" cy="12311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Rectangle 36"/>
          <p:cNvSpPr/>
          <p:nvPr/>
        </p:nvSpPr>
        <p:spPr>
          <a:xfrm>
            <a:off x="824177" y="869524"/>
            <a:ext cx="1671666" cy="323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100" dirty="0">
                <a:solidFill>
                  <a:prstClr val="white"/>
                </a:solidFill>
                <a:latin typeface="Arial" panose="020B0604020202020204" pitchFamily="34" charset="0"/>
                <a:cs typeface="Arial" panose="020B0604020202020204" pitchFamily="34" charset="0"/>
              </a:rPr>
              <a:t>Traditionele waardeketen</a:t>
            </a:r>
            <a:endParaRPr lang="en-US" sz="1100" dirty="0">
              <a:solidFill>
                <a:prstClr val="white"/>
              </a:solidFill>
              <a:latin typeface="Arial" panose="020B0604020202020204" pitchFamily="34" charset="0"/>
              <a:cs typeface="Arial" panose="020B0604020202020204" pitchFamily="34" charset="0"/>
            </a:endParaRPr>
          </a:p>
        </p:txBody>
      </p:sp>
      <p:sp>
        <p:nvSpPr>
          <p:cNvPr id="28" name="Rectangle 10"/>
          <p:cNvSpPr/>
          <p:nvPr/>
        </p:nvSpPr>
        <p:spPr>
          <a:xfrm>
            <a:off x="2539984" y="524553"/>
            <a:ext cx="1955800" cy="323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000" dirty="0">
                <a:solidFill>
                  <a:prstClr val="white"/>
                </a:solidFill>
                <a:latin typeface="Arial" panose="020B0604020202020204" pitchFamily="34" charset="0"/>
                <a:cs typeface="Arial" panose="020B0604020202020204" pitchFamily="34" charset="0"/>
              </a:rPr>
              <a:t>advies/front office</a:t>
            </a:r>
            <a:endParaRPr lang="en-US" sz="1000" dirty="0">
              <a:solidFill>
                <a:prstClr val="white"/>
              </a:solidFill>
              <a:latin typeface="Arial" panose="020B0604020202020204" pitchFamily="34" charset="0"/>
              <a:cs typeface="Arial" panose="020B0604020202020204" pitchFamily="34" charset="0"/>
            </a:endParaRPr>
          </a:p>
        </p:txBody>
      </p:sp>
      <p:sp>
        <p:nvSpPr>
          <p:cNvPr id="14" name="Rechthoek 13"/>
          <p:cNvSpPr/>
          <p:nvPr/>
        </p:nvSpPr>
        <p:spPr>
          <a:xfrm>
            <a:off x="817019" y="2633435"/>
            <a:ext cx="7700119" cy="151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pic>
        <p:nvPicPr>
          <p:cNvPr id="15" name="Afbeelding 14"/>
          <p:cNvPicPr>
            <a:picLocks noChangeAspect="1"/>
          </p:cNvPicPr>
          <p:nvPr/>
        </p:nvPicPr>
        <p:blipFill>
          <a:blip r:embed="rId7"/>
          <a:stretch>
            <a:fillRect/>
          </a:stretch>
        </p:blipFill>
        <p:spPr>
          <a:xfrm>
            <a:off x="4876136" y="2683003"/>
            <a:ext cx="520755" cy="421926"/>
          </a:xfrm>
          <a:prstGeom prst="rect">
            <a:avLst/>
          </a:prstGeom>
        </p:spPr>
      </p:pic>
      <p:pic>
        <p:nvPicPr>
          <p:cNvPr id="16" name="Afbeelding 15"/>
          <p:cNvPicPr>
            <a:picLocks noChangeAspect="1"/>
          </p:cNvPicPr>
          <p:nvPr/>
        </p:nvPicPr>
        <p:blipFill>
          <a:blip r:embed="rId8"/>
          <a:stretch>
            <a:fillRect/>
          </a:stretch>
        </p:blipFill>
        <p:spPr>
          <a:xfrm>
            <a:off x="872087" y="2750642"/>
            <a:ext cx="558439" cy="293612"/>
          </a:xfrm>
          <a:prstGeom prst="rect">
            <a:avLst/>
          </a:prstGeom>
        </p:spPr>
      </p:pic>
      <p:pic>
        <p:nvPicPr>
          <p:cNvPr id="21" name="Afbeelding 20"/>
          <p:cNvPicPr>
            <a:picLocks noChangeAspect="1"/>
          </p:cNvPicPr>
          <p:nvPr/>
        </p:nvPicPr>
        <p:blipFill>
          <a:blip r:embed="rId9"/>
          <a:stretch>
            <a:fillRect/>
          </a:stretch>
        </p:blipFill>
        <p:spPr>
          <a:xfrm>
            <a:off x="1478434" y="2743316"/>
            <a:ext cx="523668" cy="316685"/>
          </a:xfrm>
          <a:prstGeom prst="rect">
            <a:avLst/>
          </a:prstGeom>
        </p:spPr>
      </p:pic>
      <p:pic>
        <p:nvPicPr>
          <p:cNvPr id="22" name="Afbeelding 21"/>
          <p:cNvPicPr>
            <a:picLocks noChangeAspect="1"/>
          </p:cNvPicPr>
          <p:nvPr/>
        </p:nvPicPr>
        <p:blipFill>
          <a:blip r:embed="rId10"/>
          <a:stretch>
            <a:fillRect/>
          </a:stretch>
        </p:blipFill>
        <p:spPr>
          <a:xfrm>
            <a:off x="2697169" y="2702793"/>
            <a:ext cx="462479" cy="346859"/>
          </a:xfrm>
          <a:prstGeom prst="rect">
            <a:avLst/>
          </a:prstGeom>
        </p:spPr>
      </p:pic>
      <p:pic>
        <p:nvPicPr>
          <p:cNvPr id="31" name="Afbeelding 30"/>
          <p:cNvPicPr>
            <a:picLocks noChangeAspect="1"/>
          </p:cNvPicPr>
          <p:nvPr/>
        </p:nvPicPr>
        <p:blipFill>
          <a:blip r:embed="rId11"/>
          <a:stretch>
            <a:fillRect/>
          </a:stretch>
        </p:blipFill>
        <p:spPr>
          <a:xfrm>
            <a:off x="3320521" y="2702793"/>
            <a:ext cx="684536" cy="309979"/>
          </a:xfrm>
          <a:prstGeom prst="rect">
            <a:avLst/>
          </a:prstGeom>
        </p:spPr>
      </p:pic>
      <p:pic>
        <p:nvPicPr>
          <p:cNvPr id="39" name="Afbeelding 38"/>
          <p:cNvPicPr>
            <a:picLocks noChangeAspect="1"/>
          </p:cNvPicPr>
          <p:nvPr/>
        </p:nvPicPr>
        <p:blipFill>
          <a:blip r:embed="rId12"/>
          <a:stretch>
            <a:fillRect/>
          </a:stretch>
        </p:blipFill>
        <p:spPr>
          <a:xfrm>
            <a:off x="872087" y="3122114"/>
            <a:ext cx="574378" cy="320387"/>
          </a:xfrm>
          <a:prstGeom prst="rect">
            <a:avLst/>
          </a:prstGeom>
        </p:spPr>
      </p:pic>
      <p:pic>
        <p:nvPicPr>
          <p:cNvPr id="40" name="Picture 20" descr="Afbeeldingsresultaat voor ibm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18402" y="3130862"/>
            <a:ext cx="379398" cy="3793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Afbeeldingsresultaat voor scyfer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14589" y="2683005"/>
            <a:ext cx="575239" cy="400456"/>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493" y="3512685"/>
            <a:ext cx="562971" cy="367339"/>
          </a:xfrm>
          <a:prstGeom prst="rect">
            <a:avLst/>
          </a:prstGeom>
        </p:spPr>
      </p:pic>
      <p:pic>
        <p:nvPicPr>
          <p:cNvPr id="43" name="Afbeelding 42"/>
          <p:cNvPicPr>
            <a:picLocks noChangeAspect="1"/>
          </p:cNvPicPr>
          <p:nvPr/>
        </p:nvPicPr>
        <p:blipFill>
          <a:blip r:embed="rId16"/>
          <a:stretch>
            <a:fillRect/>
          </a:stretch>
        </p:blipFill>
        <p:spPr>
          <a:xfrm>
            <a:off x="5500716" y="3143328"/>
            <a:ext cx="664524" cy="383875"/>
          </a:xfrm>
          <a:prstGeom prst="rect">
            <a:avLst/>
          </a:prstGeom>
        </p:spPr>
      </p:pic>
      <p:pic>
        <p:nvPicPr>
          <p:cNvPr id="44" name="Afbeelding 43"/>
          <p:cNvPicPr>
            <a:picLocks noChangeAspect="1"/>
          </p:cNvPicPr>
          <p:nvPr/>
        </p:nvPicPr>
        <p:blipFill>
          <a:blip r:embed="rId17"/>
          <a:stretch>
            <a:fillRect/>
          </a:stretch>
        </p:blipFill>
        <p:spPr>
          <a:xfrm>
            <a:off x="1484144" y="3110843"/>
            <a:ext cx="461812" cy="342930"/>
          </a:xfrm>
          <a:prstGeom prst="rect">
            <a:avLst/>
          </a:prstGeom>
        </p:spPr>
      </p:pic>
      <p:pic>
        <p:nvPicPr>
          <p:cNvPr id="45" name="Afbeelding 44"/>
          <p:cNvPicPr>
            <a:picLocks noChangeAspect="1"/>
          </p:cNvPicPr>
          <p:nvPr/>
        </p:nvPicPr>
        <p:blipFill>
          <a:blip r:embed="rId18"/>
          <a:stretch>
            <a:fillRect/>
          </a:stretch>
        </p:blipFill>
        <p:spPr>
          <a:xfrm>
            <a:off x="2902670" y="3104929"/>
            <a:ext cx="634990" cy="332735"/>
          </a:xfrm>
          <a:prstGeom prst="rect">
            <a:avLst/>
          </a:prstGeom>
        </p:spPr>
      </p:pic>
      <p:pic>
        <p:nvPicPr>
          <p:cNvPr id="46" name="Afbeelding 45"/>
          <p:cNvPicPr>
            <a:picLocks noChangeAspect="1"/>
          </p:cNvPicPr>
          <p:nvPr/>
        </p:nvPicPr>
        <p:blipFill>
          <a:blip r:embed="rId19"/>
          <a:stretch>
            <a:fillRect/>
          </a:stretch>
        </p:blipFill>
        <p:spPr>
          <a:xfrm>
            <a:off x="6896230" y="2702920"/>
            <a:ext cx="626577" cy="313289"/>
          </a:xfrm>
          <a:prstGeom prst="rect">
            <a:avLst/>
          </a:prstGeom>
        </p:spPr>
      </p:pic>
      <p:pic>
        <p:nvPicPr>
          <p:cNvPr id="47" name="Afbeelding 46"/>
          <p:cNvPicPr>
            <a:picLocks noChangeAspect="1"/>
          </p:cNvPicPr>
          <p:nvPr/>
        </p:nvPicPr>
        <p:blipFill>
          <a:blip r:embed="rId20"/>
          <a:stretch>
            <a:fillRect/>
          </a:stretch>
        </p:blipFill>
        <p:spPr>
          <a:xfrm>
            <a:off x="7092420" y="3064832"/>
            <a:ext cx="907952" cy="234178"/>
          </a:xfrm>
          <a:prstGeom prst="rect">
            <a:avLst/>
          </a:prstGeom>
        </p:spPr>
      </p:pic>
      <p:pic>
        <p:nvPicPr>
          <p:cNvPr id="48" name="Afbeelding 47"/>
          <p:cNvPicPr>
            <a:picLocks noChangeAspect="1"/>
          </p:cNvPicPr>
          <p:nvPr/>
        </p:nvPicPr>
        <p:blipFill>
          <a:blip r:embed="rId21"/>
          <a:stretch>
            <a:fillRect/>
          </a:stretch>
        </p:blipFill>
        <p:spPr>
          <a:xfrm>
            <a:off x="7653259" y="2720138"/>
            <a:ext cx="557832" cy="292634"/>
          </a:xfrm>
          <a:prstGeom prst="rect">
            <a:avLst/>
          </a:prstGeom>
        </p:spPr>
      </p:pic>
      <p:pic>
        <p:nvPicPr>
          <p:cNvPr id="49" name="Afbeelding 48"/>
          <p:cNvPicPr>
            <a:picLocks noChangeAspect="1"/>
          </p:cNvPicPr>
          <p:nvPr/>
        </p:nvPicPr>
        <p:blipFill>
          <a:blip r:embed="rId17"/>
          <a:stretch>
            <a:fillRect/>
          </a:stretch>
        </p:blipFill>
        <p:spPr>
          <a:xfrm>
            <a:off x="7546396" y="3321804"/>
            <a:ext cx="461812" cy="342930"/>
          </a:xfrm>
          <a:prstGeom prst="rect">
            <a:avLst/>
          </a:prstGeom>
        </p:spPr>
      </p:pic>
      <p:pic>
        <p:nvPicPr>
          <p:cNvPr id="50" name="Afbeelding 49"/>
          <p:cNvPicPr>
            <a:picLocks noChangeAspect="1"/>
          </p:cNvPicPr>
          <p:nvPr/>
        </p:nvPicPr>
        <p:blipFill>
          <a:blip r:embed="rId22"/>
          <a:stretch>
            <a:fillRect/>
          </a:stretch>
        </p:blipFill>
        <p:spPr>
          <a:xfrm>
            <a:off x="6815363" y="3319519"/>
            <a:ext cx="525826" cy="320068"/>
          </a:xfrm>
          <a:prstGeom prst="rect">
            <a:avLst/>
          </a:prstGeom>
        </p:spPr>
      </p:pic>
      <p:sp>
        <p:nvSpPr>
          <p:cNvPr id="38" name="Rectangle 37"/>
          <p:cNvSpPr/>
          <p:nvPr/>
        </p:nvSpPr>
        <p:spPr>
          <a:xfrm>
            <a:off x="817018" y="2312369"/>
            <a:ext cx="1671667" cy="3238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100" dirty="0">
                <a:solidFill>
                  <a:prstClr val="white"/>
                </a:solidFill>
                <a:latin typeface="Arial" panose="020B0604020202020204" pitchFamily="34" charset="0"/>
                <a:cs typeface="Arial" panose="020B0604020202020204" pitchFamily="34" charset="0"/>
              </a:rPr>
              <a:t>Gefragmenteerde waardeketen</a:t>
            </a:r>
            <a:endParaRPr lang="en-US" sz="1100" dirty="0">
              <a:solidFill>
                <a:prstClr val="white"/>
              </a:solidFill>
              <a:latin typeface="Arial" panose="020B0604020202020204" pitchFamily="34" charset="0"/>
              <a:cs typeface="Arial" panose="020B0604020202020204" pitchFamily="34" charset="0"/>
            </a:endParaRPr>
          </a:p>
        </p:txBody>
      </p:sp>
      <p:sp>
        <p:nvSpPr>
          <p:cNvPr id="35" name="Left-Right Arrow 34"/>
          <p:cNvSpPr/>
          <p:nvPr/>
        </p:nvSpPr>
        <p:spPr>
          <a:xfrm>
            <a:off x="1346012" y="1397238"/>
            <a:ext cx="6795667" cy="288133"/>
          </a:xfrm>
          <a:prstGeom prst="leftRightArrow">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pic>
        <p:nvPicPr>
          <p:cNvPr id="4" name="Afbeelding 3"/>
          <p:cNvPicPr>
            <a:picLocks noChangeAspect="1"/>
          </p:cNvPicPr>
          <p:nvPr/>
        </p:nvPicPr>
        <p:blipFill>
          <a:blip r:embed="rId23"/>
          <a:stretch>
            <a:fillRect/>
          </a:stretch>
        </p:blipFill>
        <p:spPr>
          <a:xfrm>
            <a:off x="3192133" y="1247535"/>
            <a:ext cx="542247" cy="586316"/>
          </a:xfrm>
          <a:prstGeom prst="rect">
            <a:avLst/>
          </a:prstGeom>
          <a:solidFill>
            <a:schemeClr val="tx1">
              <a:lumMod val="50000"/>
              <a:lumOff val="50000"/>
            </a:schemeClr>
          </a:solidFill>
        </p:spPr>
      </p:pic>
      <p:pic>
        <p:nvPicPr>
          <p:cNvPr id="7" name="Afbeelding 6"/>
          <p:cNvPicPr>
            <a:picLocks noChangeAspect="1"/>
          </p:cNvPicPr>
          <p:nvPr/>
        </p:nvPicPr>
        <p:blipFill>
          <a:blip r:embed="rId24"/>
          <a:stretch>
            <a:fillRect/>
          </a:stretch>
        </p:blipFill>
        <p:spPr>
          <a:xfrm>
            <a:off x="4779254" y="1237901"/>
            <a:ext cx="554135" cy="605583"/>
          </a:xfrm>
          <a:prstGeom prst="rect">
            <a:avLst/>
          </a:prstGeom>
        </p:spPr>
      </p:pic>
      <p:pic>
        <p:nvPicPr>
          <p:cNvPr id="9" name="Afbeelding 8"/>
          <p:cNvPicPr>
            <a:picLocks noChangeAspect="1"/>
          </p:cNvPicPr>
          <p:nvPr/>
        </p:nvPicPr>
        <p:blipFill>
          <a:blip r:embed="rId25"/>
          <a:stretch>
            <a:fillRect/>
          </a:stretch>
        </p:blipFill>
        <p:spPr>
          <a:xfrm>
            <a:off x="6385697" y="1237492"/>
            <a:ext cx="543145" cy="564254"/>
          </a:xfrm>
          <a:prstGeom prst="rect">
            <a:avLst/>
          </a:prstGeom>
        </p:spPr>
      </p:pic>
      <p:sp>
        <p:nvSpPr>
          <p:cNvPr id="55" name="Left-Right Arrow 34"/>
          <p:cNvSpPr/>
          <p:nvPr/>
        </p:nvSpPr>
        <p:spPr>
          <a:xfrm>
            <a:off x="1407278" y="3836235"/>
            <a:ext cx="6795667" cy="288133"/>
          </a:xfrm>
          <a:prstGeom prst="leftRightArrow">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pic>
        <p:nvPicPr>
          <p:cNvPr id="8" name="Afbeelding 7"/>
          <p:cNvPicPr>
            <a:picLocks noChangeAspect="1"/>
          </p:cNvPicPr>
          <p:nvPr/>
        </p:nvPicPr>
        <p:blipFill>
          <a:blip r:embed="rId26"/>
          <a:stretch>
            <a:fillRect/>
          </a:stretch>
        </p:blipFill>
        <p:spPr>
          <a:xfrm>
            <a:off x="3015023" y="3687881"/>
            <a:ext cx="410283" cy="442553"/>
          </a:xfrm>
          <a:prstGeom prst="rect">
            <a:avLst/>
          </a:prstGeom>
        </p:spPr>
      </p:pic>
      <p:pic>
        <p:nvPicPr>
          <p:cNvPr id="13" name="Afbeelding 12"/>
          <p:cNvPicPr>
            <a:picLocks noChangeAspect="1"/>
          </p:cNvPicPr>
          <p:nvPr/>
        </p:nvPicPr>
        <p:blipFill>
          <a:blip r:embed="rId27"/>
          <a:stretch>
            <a:fillRect/>
          </a:stretch>
        </p:blipFill>
        <p:spPr>
          <a:xfrm>
            <a:off x="4708650" y="3682429"/>
            <a:ext cx="419503" cy="456382"/>
          </a:xfrm>
          <a:prstGeom prst="rect">
            <a:avLst/>
          </a:prstGeom>
        </p:spPr>
      </p:pic>
      <p:pic>
        <p:nvPicPr>
          <p:cNvPr id="17" name="Afbeelding 16"/>
          <p:cNvPicPr>
            <a:picLocks noChangeAspect="1"/>
          </p:cNvPicPr>
          <p:nvPr/>
        </p:nvPicPr>
        <p:blipFill>
          <a:blip r:embed="rId28"/>
          <a:stretch>
            <a:fillRect/>
          </a:stretch>
        </p:blipFill>
        <p:spPr>
          <a:xfrm>
            <a:off x="6399355" y="3694796"/>
            <a:ext cx="410283" cy="424113"/>
          </a:xfrm>
          <a:prstGeom prst="rect">
            <a:avLst/>
          </a:prstGeom>
        </p:spPr>
      </p:pic>
      <p:sp>
        <p:nvSpPr>
          <p:cNvPr id="68" name="TextBox 67"/>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69" name="Rectangle 68"/>
          <p:cNvSpPr/>
          <p:nvPr/>
        </p:nvSpPr>
        <p:spPr>
          <a:xfrm>
            <a:off x="3833766" y="4760874"/>
            <a:ext cx="990000" cy="384798"/>
          </a:xfrm>
          <a:prstGeom prst="rect">
            <a:avLst/>
          </a:prstGeom>
          <a:solidFill>
            <a:schemeClr val="accent2"/>
          </a:solidFill>
          <a:ln>
            <a:solidFill>
              <a:srgbClr val="211261"/>
            </a:solidFill>
          </a:ln>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bg1"/>
                </a:solidFill>
              </a:rPr>
              <a:t>Impact van </a:t>
            </a:r>
            <a:r>
              <a:rPr lang="nl-NL" sz="900" dirty="0" err="1" smtClean="0">
                <a:solidFill>
                  <a:schemeClr val="bg1"/>
                </a:solidFill>
              </a:rPr>
              <a:t>FinTech</a:t>
            </a:r>
            <a:endParaRPr lang="nl-NL" sz="900" dirty="0" smtClean="0">
              <a:solidFill>
                <a:schemeClr val="bg1"/>
              </a:solidFill>
            </a:endParaRPr>
          </a:p>
        </p:txBody>
      </p:sp>
      <p:sp>
        <p:nvSpPr>
          <p:cNvPr id="70" name="Rectangle 69"/>
          <p:cNvSpPr/>
          <p:nvPr/>
        </p:nvSpPr>
        <p:spPr>
          <a:xfrm>
            <a:off x="4822197" y="4760874"/>
            <a:ext cx="126499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tx1"/>
                </a:solidFill>
              </a:rPr>
              <a:t>Kansen &amp; Risico’s financiële stabiliteit</a:t>
            </a:r>
          </a:p>
        </p:txBody>
      </p:sp>
      <p:sp>
        <p:nvSpPr>
          <p:cNvPr id="71" name="Rectangle 70"/>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73" name="Rectangle 72"/>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74" name="Rectangle 73"/>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349875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err="1" smtClean="0"/>
              <a:t>FinTech</a:t>
            </a:r>
            <a:r>
              <a:rPr lang="nl-NL" dirty="0" smtClean="0"/>
              <a:t> &amp; Financiële stabiliteit: Kansen</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8</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bg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11" name="Donut 10"/>
          <p:cNvSpPr/>
          <p:nvPr/>
        </p:nvSpPr>
        <p:spPr>
          <a:xfrm>
            <a:off x="3898890" y="2637112"/>
            <a:ext cx="1558034" cy="1541968"/>
          </a:xfrm>
          <a:prstGeom prst="donut">
            <a:avLst>
              <a:gd name="adj" fmla="val 4957"/>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algn="ctr"/>
            <a:r>
              <a:rPr lang="nl-NL" sz="1250" b="1" kern="0" dirty="0" smtClean="0"/>
              <a:t>Financiële Stabiliteit</a:t>
            </a:r>
            <a:endParaRPr lang="en-US" sz="1250" b="1" kern="0" dirty="0" smtClean="0"/>
          </a:p>
        </p:txBody>
      </p:sp>
      <p:grpSp>
        <p:nvGrpSpPr>
          <p:cNvPr id="12" name="Group 11"/>
          <p:cNvGrpSpPr/>
          <p:nvPr/>
        </p:nvGrpSpPr>
        <p:grpSpPr>
          <a:xfrm>
            <a:off x="1794194" y="2811461"/>
            <a:ext cx="1060392" cy="1046369"/>
            <a:chOff x="3394740" y="4529773"/>
            <a:chExt cx="1060392" cy="1046369"/>
          </a:xfrm>
        </p:grpSpPr>
        <p:sp>
          <p:nvSpPr>
            <p:cNvPr id="13" name="Oval 12"/>
            <p:cNvSpPr/>
            <p:nvPr/>
          </p:nvSpPr>
          <p:spPr>
            <a:xfrm>
              <a:off x="3505918" y="4634269"/>
              <a:ext cx="833710" cy="837759"/>
            </a:xfrm>
            <a:prstGeom prst="ellipse">
              <a:avLst/>
            </a:prstGeom>
            <a:solidFill>
              <a:srgbClr val="92D050">
                <a:alpha val="6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1200" kern="0" dirty="0" smtClean="0"/>
                <a:t> </a:t>
              </a:r>
            </a:p>
          </p:txBody>
        </p:sp>
        <p:sp>
          <p:nvSpPr>
            <p:cNvPr id="14" name="Freeform 4957"/>
            <p:cNvSpPr>
              <a:spLocks noEditPoints="1"/>
            </p:cNvSpPr>
            <p:nvPr/>
          </p:nvSpPr>
          <p:spPr bwMode="auto">
            <a:xfrm>
              <a:off x="3743032" y="4848421"/>
              <a:ext cx="355330" cy="296666"/>
            </a:xfrm>
            <a:custGeom>
              <a:avLst/>
              <a:gdLst>
                <a:gd name="T0" fmla="*/ 46 w 340"/>
                <a:gd name="T1" fmla="*/ 232 h 282"/>
                <a:gd name="T2" fmla="*/ 52 w 340"/>
                <a:gd name="T3" fmla="*/ 210 h 282"/>
                <a:gd name="T4" fmla="*/ 122 w 340"/>
                <a:gd name="T5" fmla="*/ 190 h 282"/>
                <a:gd name="T6" fmla="*/ 140 w 340"/>
                <a:gd name="T7" fmla="*/ 184 h 282"/>
                <a:gd name="T8" fmla="*/ 194 w 340"/>
                <a:gd name="T9" fmla="*/ 198 h 282"/>
                <a:gd name="T10" fmla="*/ 218 w 340"/>
                <a:gd name="T11" fmla="*/ 212 h 282"/>
                <a:gd name="T12" fmla="*/ 244 w 340"/>
                <a:gd name="T13" fmla="*/ 188 h 282"/>
                <a:gd name="T14" fmla="*/ 302 w 340"/>
                <a:gd name="T15" fmla="*/ 186 h 282"/>
                <a:gd name="T16" fmla="*/ 324 w 340"/>
                <a:gd name="T17" fmla="*/ 188 h 282"/>
                <a:gd name="T18" fmla="*/ 340 w 340"/>
                <a:gd name="T19" fmla="*/ 164 h 282"/>
                <a:gd name="T20" fmla="*/ 314 w 340"/>
                <a:gd name="T21" fmla="*/ 136 h 282"/>
                <a:gd name="T22" fmla="*/ 290 w 340"/>
                <a:gd name="T23" fmla="*/ 150 h 282"/>
                <a:gd name="T24" fmla="*/ 236 w 340"/>
                <a:gd name="T25" fmla="*/ 164 h 282"/>
                <a:gd name="T26" fmla="*/ 218 w 340"/>
                <a:gd name="T27" fmla="*/ 158 h 282"/>
                <a:gd name="T28" fmla="*/ 196 w 340"/>
                <a:gd name="T29" fmla="*/ 170 h 282"/>
                <a:gd name="T30" fmla="*/ 140 w 340"/>
                <a:gd name="T31" fmla="*/ 144 h 282"/>
                <a:gd name="T32" fmla="*/ 112 w 340"/>
                <a:gd name="T33" fmla="*/ 138 h 282"/>
                <a:gd name="T34" fmla="*/ 96 w 340"/>
                <a:gd name="T35" fmla="*/ 164 h 282"/>
                <a:gd name="T36" fmla="*/ 216 w 340"/>
                <a:gd name="T37" fmla="*/ 104 h 282"/>
                <a:gd name="T38" fmla="*/ 306 w 340"/>
                <a:gd name="T39" fmla="*/ 42 h 282"/>
                <a:gd name="T40" fmla="*/ 292 w 340"/>
                <a:gd name="T41" fmla="*/ 28 h 282"/>
                <a:gd name="T42" fmla="*/ 118 w 340"/>
                <a:gd name="T43" fmla="*/ 58 h 282"/>
                <a:gd name="T44" fmla="*/ 26 w 340"/>
                <a:gd name="T45" fmla="*/ 186 h 282"/>
                <a:gd name="T46" fmla="*/ 2 w 340"/>
                <a:gd name="T47" fmla="*/ 202 h 282"/>
                <a:gd name="T48" fmla="*/ 8 w 340"/>
                <a:gd name="T49" fmla="*/ 232 h 282"/>
                <a:gd name="T50" fmla="*/ 314 w 340"/>
                <a:gd name="T51" fmla="*/ 152 h 282"/>
                <a:gd name="T52" fmla="*/ 324 w 340"/>
                <a:gd name="T53" fmla="*/ 160 h 282"/>
                <a:gd name="T54" fmla="*/ 322 w 340"/>
                <a:gd name="T55" fmla="*/ 172 h 282"/>
                <a:gd name="T56" fmla="*/ 310 w 340"/>
                <a:gd name="T57" fmla="*/ 174 h 282"/>
                <a:gd name="T58" fmla="*/ 304 w 340"/>
                <a:gd name="T59" fmla="*/ 164 h 282"/>
                <a:gd name="T60" fmla="*/ 314 w 340"/>
                <a:gd name="T61" fmla="*/ 152 h 282"/>
                <a:gd name="T62" fmla="*/ 222 w 340"/>
                <a:gd name="T63" fmla="*/ 174 h 282"/>
                <a:gd name="T64" fmla="*/ 228 w 340"/>
                <a:gd name="T65" fmla="*/ 184 h 282"/>
                <a:gd name="T66" fmla="*/ 218 w 340"/>
                <a:gd name="T67" fmla="*/ 196 h 282"/>
                <a:gd name="T68" fmla="*/ 208 w 340"/>
                <a:gd name="T69" fmla="*/ 188 h 282"/>
                <a:gd name="T70" fmla="*/ 210 w 340"/>
                <a:gd name="T71" fmla="*/ 176 h 282"/>
                <a:gd name="T72" fmla="*/ 122 w 340"/>
                <a:gd name="T73" fmla="*/ 152 h 282"/>
                <a:gd name="T74" fmla="*/ 132 w 340"/>
                <a:gd name="T75" fmla="*/ 160 h 282"/>
                <a:gd name="T76" fmla="*/ 130 w 340"/>
                <a:gd name="T77" fmla="*/ 172 h 282"/>
                <a:gd name="T78" fmla="*/ 118 w 340"/>
                <a:gd name="T79" fmla="*/ 174 h 282"/>
                <a:gd name="T80" fmla="*/ 112 w 340"/>
                <a:gd name="T81" fmla="*/ 164 h 282"/>
                <a:gd name="T82" fmla="*/ 122 w 340"/>
                <a:gd name="T83" fmla="*/ 152 h 282"/>
                <a:gd name="T84" fmla="*/ 334 w 340"/>
                <a:gd name="T85" fmla="*/ 276 h 282"/>
                <a:gd name="T86" fmla="*/ 16 w 340"/>
                <a:gd name="T87" fmla="*/ 282 h 282"/>
                <a:gd name="T88" fmla="*/ 6 w 340"/>
                <a:gd name="T89" fmla="*/ 276 h 282"/>
                <a:gd name="T90" fmla="*/ 8 w 340"/>
                <a:gd name="T91" fmla="*/ 264 h 282"/>
                <a:gd name="T92" fmla="*/ 324 w 340"/>
                <a:gd name="T93" fmla="*/ 262 h 282"/>
                <a:gd name="T94" fmla="*/ 334 w 340"/>
                <a:gd name="T95" fmla="*/ 2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282">
                  <a:moveTo>
                    <a:pt x="26" y="240"/>
                  </a:moveTo>
                  <a:lnTo>
                    <a:pt x="26" y="240"/>
                  </a:lnTo>
                  <a:lnTo>
                    <a:pt x="36" y="238"/>
                  </a:lnTo>
                  <a:lnTo>
                    <a:pt x="46" y="232"/>
                  </a:lnTo>
                  <a:lnTo>
                    <a:pt x="50" y="222"/>
                  </a:lnTo>
                  <a:lnTo>
                    <a:pt x="52" y="212"/>
                  </a:lnTo>
                  <a:lnTo>
                    <a:pt x="52" y="212"/>
                  </a:lnTo>
                  <a:lnTo>
                    <a:pt x="52" y="210"/>
                  </a:lnTo>
                  <a:lnTo>
                    <a:pt x="104" y="184"/>
                  </a:lnTo>
                  <a:lnTo>
                    <a:pt x="104" y="184"/>
                  </a:lnTo>
                  <a:lnTo>
                    <a:pt x="112" y="188"/>
                  </a:lnTo>
                  <a:lnTo>
                    <a:pt x="122" y="190"/>
                  </a:lnTo>
                  <a:lnTo>
                    <a:pt x="122" y="190"/>
                  </a:lnTo>
                  <a:lnTo>
                    <a:pt x="128" y="190"/>
                  </a:lnTo>
                  <a:lnTo>
                    <a:pt x="134" y="186"/>
                  </a:lnTo>
                  <a:lnTo>
                    <a:pt x="140" y="184"/>
                  </a:lnTo>
                  <a:lnTo>
                    <a:pt x="144" y="178"/>
                  </a:lnTo>
                  <a:lnTo>
                    <a:pt x="192" y="188"/>
                  </a:lnTo>
                  <a:lnTo>
                    <a:pt x="192" y="188"/>
                  </a:lnTo>
                  <a:lnTo>
                    <a:pt x="194" y="198"/>
                  </a:lnTo>
                  <a:lnTo>
                    <a:pt x="200" y="204"/>
                  </a:lnTo>
                  <a:lnTo>
                    <a:pt x="208" y="210"/>
                  </a:lnTo>
                  <a:lnTo>
                    <a:pt x="218" y="212"/>
                  </a:lnTo>
                  <a:lnTo>
                    <a:pt x="218" y="212"/>
                  </a:lnTo>
                  <a:lnTo>
                    <a:pt x="228" y="210"/>
                  </a:lnTo>
                  <a:lnTo>
                    <a:pt x="236" y="204"/>
                  </a:lnTo>
                  <a:lnTo>
                    <a:pt x="242" y="198"/>
                  </a:lnTo>
                  <a:lnTo>
                    <a:pt x="244" y="188"/>
                  </a:lnTo>
                  <a:lnTo>
                    <a:pt x="292" y="178"/>
                  </a:lnTo>
                  <a:lnTo>
                    <a:pt x="292" y="178"/>
                  </a:lnTo>
                  <a:lnTo>
                    <a:pt x="296" y="184"/>
                  </a:lnTo>
                  <a:lnTo>
                    <a:pt x="302" y="186"/>
                  </a:lnTo>
                  <a:lnTo>
                    <a:pt x="308" y="190"/>
                  </a:lnTo>
                  <a:lnTo>
                    <a:pt x="314" y="190"/>
                  </a:lnTo>
                  <a:lnTo>
                    <a:pt x="314" y="190"/>
                  </a:lnTo>
                  <a:lnTo>
                    <a:pt x="324" y="188"/>
                  </a:lnTo>
                  <a:lnTo>
                    <a:pt x="332" y="182"/>
                  </a:lnTo>
                  <a:lnTo>
                    <a:pt x="338" y="174"/>
                  </a:lnTo>
                  <a:lnTo>
                    <a:pt x="340" y="164"/>
                  </a:lnTo>
                  <a:lnTo>
                    <a:pt x="340" y="164"/>
                  </a:lnTo>
                  <a:lnTo>
                    <a:pt x="338" y="152"/>
                  </a:lnTo>
                  <a:lnTo>
                    <a:pt x="332" y="144"/>
                  </a:lnTo>
                  <a:lnTo>
                    <a:pt x="324" y="138"/>
                  </a:lnTo>
                  <a:lnTo>
                    <a:pt x="314" y="136"/>
                  </a:lnTo>
                  <a:lnTo>
                    <a:pt x="314" y="136"/>
                  </a:lnTo>
                  <a:lnTo>
                    <a:pt x="304" y="138"/>
                  </a:lnTo>
                  <a:lnTo>
                    <a:pt x="296" y="144"/>
                  </a:lnTo>
                  <a:lnTo>
                    <a:pt x="290" y="150"/>
                  </a:lnTo>
                  <a:lnTo>
                    <a:pt x="288" y="158"/>
                  </a:lnTo>
                  <a:lnTo>
                    <a:pt x="240" y="170"/>
                  </a:lnTo>
                  <a:lnTo>
                    <a:pt x="240" y="170"/>
                  </a:lnTo>
                  <a:lnTo>
                    <a:pt x="236" y="164"/>
                  </a:lnTo>
                  <a:lnTo>
                    <a:pt x="230" y="160"/>
                  </a:lnTo>
                  <a:lnTo>
                    <a:pt x="224" y="158"/>
                  </a:lnTo>
                  <a:lnTo>
                    <a:pt x="218" y="158"/>
                  </a:lnTo>
                  <a:lnTo>
                    <a:pt x="218" y="158"/>
                  </a:lnTo>
                  <a:lnTo>
                    <a:pt x="212" y="158"/>
                  </a:lnTo>
                  <a:lnTo>
                    <a:pt x="206" y="160"/>
                  </a:lnTo>
                  <a:lnTo>
                    <a:pt x="200" y="164"/>
                  </a:lnTo>
                  <a:lnTo>
                    <a:pt x="196" y="170"/>
                  </a:lnTo>
                  <a:lnTo>
                    <a:pt x="148" y="158"/>
                  </a:lnTo>
                  <a:lnTo>
                    <a:pt x="148" y="158"/>
                  </a:lnTo>
                  <a:lnTo>
                    <a:pt x="146" y="150"/>
                  </a:lnTo>
                  <a:lnTo>
                    <a:pt x="140" y="144"/>
                  </a:lnTo>
                  <a:lnTo>
                    <a:pt x="132" y="138"/>
                  </a:lnTo>
                  <a:lnTo>
                    <a:pt x="122" y="136"/>
                  </a:lnTo>
                  <a:lnTo>
                    <a:pt x="122" y="136"/>
                  </a:lnTo>
                  <a:lnTo>
                    <a:pt x="112" y="138"/>
                  </a:lnTo>
                  <a:lnTo>
                    <a:pt x="104" y="144"/>
                  </a:lnTo>
                  <a:lnTo>
                    <a:pt x="98" y="152"/>
                  </a:lnTo>
                  <a:lnTo>
                    <a:pt x="96" y="164"/>
                  </a:lnTo>
                  <a:lnTo>
                    <a:pt x="96" y="164"/>
                  </a:lnTo>
                  <a:lnTo>
                    <a:pt x="96" y="166"/>
                  </a:lnTo>
                  <a:lnTo>
                    <a:pt x="56" y="186"/>
                  </a:lnTo>
                  <a:lnTo>
                    <a:pt x="126" y="80"/>
                  </a:lnTo>
                  <a:lnTo>
                    <a:pt x="216" y="104"/>
                  </a:lnTo>
                  <a:lnTo>
                    <a:pt x="216" y="104"/>
                  </a:lnTo>
                  <a:lnTo>
                    <a:pt x="220" y="104"/>
                  </a:lnTo>
                  <a:lnTo>
                    <a:pt x="224" y="102"/>
                  </a:lnTo>
                  <a:lnTo>
                    <a:pt x="306" y="42"/>
                  </a:lnTo>
                  <a:lnTo>
                    <a:pt x="336" y="72"/>
                  </a:lnTo>
                  <a:lnTo>
                    <a:pt x="336" y="0"/>
                  </a:lnTo>
                  <a:lnTo>
                    <a:pt x="264" y="0"/>
                  </a:lnTo>
                  <a:lnTo>
                    <a:pt x="292" y="28"/>
                  </a:lnTo>
                  <a:lnTo>
                    <a:pt x="216" y="84"/>
                  </a:lnTo>
                  <a:lnTo>
                    <a:pt x="124" y="58"/>
                  </a:lnTo>
                  <a:lnTo>
                    <a:pt x="124" y="58"/>
                  </a:lnTo>
                  <a:lnTo>
                    <a:pt x="118" y="58"/>
                  </a:lnTo>
                  <a:lnTo>
                    <a:pt x="114" y="62"/>
                  </a:lnTo>
                  <a:lnTo>
                    <a:pt x="32" y="186"/>
                  </a:lnTo>
                  <a:lnTo>
                    <a:pt x="32" y="186"/>
                  </a:lnTo>
                  <a:lnTo>
                    <a:pt x="26" y="186"/>
                  </a:lnTo>
                  <a:lnTo>
                    <a:pt x="26" y="186"/>
                  </a:lnTo>
                  <a:lnTo>
                    <a:pt x="16" y="188"/>
                  </a:lnTo>
                  <a:lnTo>
                    <a:pt x="8" y="194"/>
                  </a:lnTo>
                  <a:lnTo>
                    <a:pt x="2" y="202"/>
                  </a:lnTo>
                  <a:lnTo>
                    <a:pt x="0" y="212"/>
                  </a:lnTo>
                  <a:lnTo>
                    <a:pt x="0" y="212"/>
                  </a:lnTo>
                  <a:lnTo>
                    <a:pt x="2" y="222"/>
                  </a:lnTo>
                  <a:lnTo>
                    <a:pt x="8" y="232"/>
                  </a:lnTo>
                  <a:lnTo>
                    <a:pt x="16" y="238"/>
                  </a:lnTo>
                  <a:lnTo>
                    <a:pt x="26" y="240"/>
                  </a:lnTo>
                  <a:lnTo>
                    <a:pt x="26" y="240"/>
                  </a:lnTo>
                  <a:close/>
                  <a:moveTo>
                    <a:pt x="314" y="152"/>
                  </a:moveTo>
                  <a:lnTo>
                    <a:pt x="314" y="152"/>
                  </a:lnTo>
                  <a:lnTo>
                    <a:pt x="318" y="154"/>
                  </a:lnTo>
                  <a:lnTo>
                    <a:pt x="322" y="156"/>
                  </a:lnTo>
                  <a:lnTo>
                    <a:pt x="324" y="160"/>
                  </a:lnTo>
                  <a:lnTo>
                    <a:pt x="324" y="164"/>
                  </a:lnTo>
                  <a:lnTo>
                    <a:pt x="324" y="164"/>
                  </a:lnTo>
                  <a:lnTo>
                    <a:pt x="324" y="168"/>
                  </a:lnTo>
                  <a:lnTo>
                    <a:pt x="322" y="172"/>
                  </a:lnTo>
                  <a:lnTo>
                    <a:pt x="318" y="174"/>
                  </a:lnTo>
                  <a:lnTo>
                    <a:pt x="314" y="174"/>
                  </a:lnTo>
                  <a:lnTo>
                    <a:pt x="314" y="174"/>
                  </a:lnTo>
                  <a:lnTo>
                    <a:pt x="310" y="174"/>
                  </a:lnTo>
                  <a:lnTo>
                    <a:pt x="306" y="172"/>
                  </a:lnTo>
                  <a:lnTo>
                    <a:pt x="304" y="168"/>
                  </a:lnTo>
                  <a:lnTo>
                    <a:pt x="304" y="164"/>
                  </a:lnTo>
                  <a:lnTo>
                    <a:pt x="304" y="164"/>
                  </a:lnTo>
                  <a:lnTo>
                    <a:pt x="304" y="160"/>
                  </a:lnTo>
                  <a:lnTo>
                    <a:pt x="306" y="156"/>
                  </a:lnTo>
                  <a:lnTo>
                    <a:pt x="310" y="154"/>
                  </a:lnTo>
                  <a:lnTo>
                    <a:pt x="314" y="152"/>
                  </a:lnTo>
                  <a:lnTo>
                    <a:pt x="314" y="152"/>
                  </a:lnTo>
                  <a:close/>
                  <a:moveTo>
                    <a:pt x="218" y="174"/>
                  </a:moveTo>
                  <a:lnTo>
                    <a:pt x="218" y="174"/>
                  </a:lnTo>
                  <a:lnTo>
                    <a:pt x="222" y="174"/>
                  </a:lnTo>
                  <a:lnTo>
                    <a:pt x="226" y="176"/>
                  </a:lnTo>
                  <a:lnTo>
                    <a:pt x="228" y="180"/>
                  </a:lnTo>
                  <a:lnTo>
                    <a:pt x="228" y="184"/>
                  </a:lnTo>
                  <a:lnTo>
                    <a:pt x="228" y="184"/>
                  </a:lnTo>
                  <a:lnTo>
                    <a:pt x="228" y="188"/>
                  </a:lnTo>
                  <a:lnTo>
                    <a:pt x="226" y="192"/>
                  </a:lnTo>
                  <a:lnTo>
                    <a:pt x="222" y="194"/>
                  </a:lnTo>
                  <a:lnTo>
                    <a:pt x="218" y="196"/>
                  </a:lnTo>
                  <a:lnTo>
                    <a:pt x="218" y="196"/>
                  </a:lnTo>
                  <a:lnTo>
                    <a:pt x="214" y="194"/>
                  </a:lnTo>
                  <a:lnTo>
                    <a:pt x="210" y="192"/>
                  </a:lnTo>
                  <a:lnTo>
                    <a:pt x="208" y="188"/>
                  </a:lnTo>
                  <a:lnTo>
                    <a:pt x="208" y="184"/>
                  </a:lnTo>
                  <a:lnTo>
                    <a:pt x="208" y="184"/>
                  </a:lnTo>
                  <a:lnTo>
                    <a:pt x="208" y="180"/>
                  </a:lnTo>
                  <a:lnTo>
                    <a:pt x="210" y="176"/>
                  </a:lnTo>
                  <a:lnTo>
                    <a:pt x="214" y="174"/>
                  </a:lnTo>
                  <a:lnTo>
                    <a:pt x="218" y="174"/>
                  </a:lnTo>
                  <a:lnTo>
                    <a:pt x="218" y="174"/>
                  </a:lnTo>
                  <a:close/>
                  <a:moveTo>
                    <a:pt x="122" y="152"/>
                  </a:moveTo>
                  <a:lnTo>
                    <a:pt x="122" y="152"/>
                  </a:lnTo>
                  <a:lnTo>
                    <a:pt x="126" y="154"/>
                  </a:lnTo>
                  <a:lnTo>
                    <a:pt x="130" y="156"/>
                  </a:lnTo>
                  <a:lnTo>
                    <a:pt x="132" y="160"/>
                  </a:lnTo>
                  <a:lnTo>
                    <a:pt x="132" y="164"/>
                  </a:lnTo>
                  <a:lnTo>
                    <a:pt x="132" y="164"/>
                  </a:lnTo>
                  <a:lnTo>
                    <a:pt x="132" y="168"/>
                  </a:lnTo>
                  <a:lnTo>
                    <a:pt x="130" y="172"/>
                  </a:lnTo>
                  <a:lnTo>
                    <a:pt x="126" y="174"/>
                  </a:lnTo>
                  <a:lnTo>
                    <a:pt x="122" y="174"/>
                  </a:lnTo>
                  <a:lnTo>
                    <a:pt x="122" y="174"/>
                  </a:lnTo>
                  <a:lnTo>
                    <a:pt x="118" y="174"/>
                  </a:lnTo>
                  <a:lnTo>
                    <a:pt x="114" y="172"/>
                  </a:lnTo>
                  <a:lnTo>
                    <a:pt x="112" y="168"/>
                  </a:lnTo>
                  <a:lnTo>
                    <a:pt x="112" y="164"/>
                  </a:lnTo>
                  <a:lnTo>
                    <a:pt x="112" y="164"/>
                  </a:lnTo>
                  <a:lnTo>
                    <a:pt x="112" y="160"/>
                  </a:lnTo>
                  <a:lnTo>
                    <a:pt x="114" y="156"/>
                  </a:lnTo>
                  <a:lnTo>
                    <a:pt x="118" y="154"/>
                  </a:lnTo>
                  <a:lnTo>
                    <a:pt x="122" y="152"/>
                  </a:lnTo>
                  <a:lnTo>
                    <a:pt x="122" y="152"/>
                  </a:lnTo>
                  <a:close/>
                  <a:moveTo>
                    <a:pt x="334" y="272"/>
                  </a:moveTo>
                  <a:lnTo>
                    <a:pt x="334" y="272"/>
                  </a:lnTo>
                  <a:lnTo>
                    <a:pt x="334" y="276"/>
                  </a:lnTo>
                  <a:lnTo>
                    <a:pt x="332" y="278"/>
                  </a:lnTo>
                  <a:lnTo>
                    <a:pt x="328" y="280"/>
                  </a:lnTo>
                  <a:lnTo>
                    <a:pt x="324" y="282"/>
                  </a:lnTo>
                  <a:lnTo>
                    <a:pt x="16" y="282"/>
                  </a:lnTo>
                  <a:lnTo>
                    <a:pt x="16" y="282"/>
                  </a:lnTo>
                  <a:lnTo>
                    <a:pt x="12" y="280"/>
                  </a:lnTo>
                  <a:lnTo>
                    <a:pt x="8" y="278"/>
                  </a:lnTo>
                  <a:lnTo>
                    <a:pt x="6" y="276"/>
                  </a:lnTo>
                  <a:lnTo>
                    <a:pt x="6" y="272"/>
                  </a:lnTo>
                  <a:lnTo>
                    <a:pt x="6" y="272"/>
                  </a:lnTo>
                  <a:lnTo>
                    <a:pt x="6" y="268"/>
                  </a:lnTo>
                  <a:lnTo>
                    <a:pt x="8" y="264"/>
                  </a:lnTo>
                  <a:lnTo>
                    <a:pt x="12" y="262"/>
                  </a:lnTo>
                  <a:lnTo>
                    <a:pt x="16" y="262"/>
                  </a:lnTo>
                  <a:lnTo>
                    <a:pt x="324" y="262"/>
                  </a:lnTo>
                  <a:lnTo>
                    <a:pt x="324" y="262"/>
                  </a:lnTo>
                  <a:lnTo>
                    <a:pt x="328" y="262"/>
                  </a:lnTo>
                  <a:lnTo>
                    <a:pt x="332" y="264"/>
                  </a:lnTo>
                  <a:lnTo>
                    <a:pt x="334" y="268"/>
                  </a:lnTo>
                  <a:lnTo>
                    <a:pt x="334" y="272"/>
                  </a:lnTo>
                  <a:lnTo>
                    <a:pt x="334" y="272"/>
                  </a:lnTo>
                  <a:close/>
                </a:path>
              </a:pathLst>
            </a:custGeom>
            <a:solidFill>
              <a:srgbClr val="162257"/>
            </a:solidFill>
            <a:ln>
              <a:noFill/>
            </a:ln>
            <a:extLst/>
          </p:spPr>
          <p:txBody>
            <a:bodyPr vert="horz" wrap="square" lIns="91440" tIns="45720" rIns="91440" bIns="45720" numCol="1" anchor="t" anchorCtr="0" compatLnSpc="1">
              <a:prstTxWarp prst="textNoShape">
                <a:avLst/>
              </a:prstTxWarp>
            </a:bodyPr>
            <a:lstStyle/>
            <a:p>
              <a:pPr defTabSz="913758"/>
              <a:endParaRPr lang="en-GB" sz="1200" kern="0" dirty="0" smtClean="0"/>
            </a:p>
          </p:txBody>
        </p:sp>
        <p:sp>
          <p:nvSpPr>
            <p:cNvPr id="20" name="Donut 19"/>
            <p:cNvSpPr/>
            <p:nvPr/>
          </p:nvSpPr>
          <p:spPr>
            <a:xfrm>
              <a:off x="3394740" y="4529773"/>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200" kern="0" dirty="0" smtClean="0"/>
            </a:p>
          </p:txBody>
        </p:sp>
      </p:grpSp>
      <p:grpSp>
        <p:nvGrpSpPr>
          <p:cNvPr id="4" name="Group 3"/>
          <p:cNvGrpSpPr/>
          <p:nvPr/>
        </p:nvGrpSpPr>
        <p:grpSpPr>
          <a:xfrm>
            <a:off x="2420322" y="1222491"/>
            <a:ext cx="1060392" cy="1046369"/>
            <a:chOff x="3041729" y="3519044"/>
            <a:chExt cx="1060392" cy="1046369"/>
          </a:xfrm>
        </p:grpSpPr>
        <p:grpSp>
          <p:nvGrpSpPr>
            <p:cNvPr id="25" name="Group 24"/>
            <p:cNvGrpSpPr/>
            <p:nvPr/>
          </p:nvGrpSpPr>
          <p:grpSpPr>
            <a:xfrm>
              <a:off x="3041729" y="3519044"/>
              <a:ext cx="1060392" cy="1046369"/>
              <a:chOff x="3587126" y="3356447"/>
              <a:chExt cx="1060392" cy="1046369"/>
            </a:xfrm>
          </p:grpSpPr>
          <p:sp>
            <p:nvSpPr>
              <p:cNvPr id="26" name="Oval 25"/>
              <p:cNvSpPr/>
              <p:nvPr/>
            </p:nvSpPr>
            <p:spPr>
              <a:xfrm>
                <a:off x="3698304" y="3460943"/>
                <a:ext cx="833710" cy="837759"/>
              </a:xfrm>
              <a:prstGeom prst="ellipse">
                <a:avLst/>
              </a:prstGeom>
              <a:solidFill>
                <a:srgbClr val="92D050">
                  <a:alpha val="6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1200" kern="0" dirty="0" smtClean="0"/>
                  <a:t> </a:t>
                </a:r>
              </a:p>
            </p:txBody>
          </p:sp>
          <p:sp>
            <p:nvSpPr>
              <p:cNvPr id="27" name="Donut 26"/>
              <p:cNvSpPr/>
              <p:nvPr/>
            </p:nvSpPr>
            <p:spPr>
              <a:xfrm>
                <a:off x="3587126" y="3356447"/>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200" kern="0" dirty="0" smtClean="0"/>
              </a:p>
            </p:txBody>
          </p:sp>
        </p:grpSp>
        <p:sp>
          <p:nvSpPr>
            <p:cNvPr id="28" name="Left-Right-Up Arrow 40"/>
            <p:cNvSpPr/>
            <p:nvPr/>
          </p:nvSpPr>
          <p:spPr bwMode="auto">
            <a:xfrm>
              <a:off x="3413380" y="3915963"/>
              <a:ext cx="345495" cy="247372"/>
            </a:xfrm>
            <a:prstGeom prst="leftRightUpArrow">
              <a:avLst/>
            </a:prstGeom>
            <a:solidFill>
              <a:srgbClr val="162257"/>
            </a:solidFill>
            <a:ln>
              <a:noFill/>
            </a:ln>
            <a:effectLst/>
            <a:extLst/>
          </p:spPr>
          <p:txBody>
            <a:bodyPr vert="horz" wrap="square" lIns="0" tIns="0" rIns="0" bIns="0" numCol="1" rtlCol="0" anchor="ctr" anchorCtr="0" compatLnSpc="1">
              <a:prstTxWarp prst="textNoShape">
                <a:avLst/>
              </a:prstTxWarp>
              <a:noAutofit/>
            </a:bodyPr>
            <a:lstStyle/>
            <a:p>
              <a:pPr algn="ctr" defTabSz="844083"/>
              <a:endParaRPr lang="nl-NL" sz="1200" dirty="0" err="1"/>
            </a:p>
          </p:txBody>
        </p:sp>
      </p:grpSp>
      <p:sp>
        <p:nvSpPr>
          <p:cNvPr id="29" name="Left Arrow 28"/>
          <p:cNvSpPr/>
          <p:nvPr/>
        </p:nvSpPr>
        <p:spPr>
          <a:xfrm rot="13258947">
            <a:off x="3162091" y="2339425"/>
            <a:ext cx="1005598" cy="252000"/>
          </a:xfrm>
          <a:prstGeom prst="leftArrow">
            <a:avLst>
              <a:gd name="adj1" fmla="val 60000"/>
              <a:gd name="adj2" fmla="val 50000"/>
            </a:avLst>
          </a:prstGeom>
          <a:solidFill>
            <a:srgbClr val="92D050">
              <a:alpha val="29000"/>
            </a:srgbClr>
          </a:solidFill>
          <a:ln>
            <a:noFill/>
          </a:ln>
          <a:effectLst/>
        </p:spPr>
      </p:sp>
      <p:sp>
        <p:nvSpPr>
          <p:cNvPr id="30" name="Left Arrow 29"/>
          <p:cNvSpPr/>
          <p:nvPr/>
        </p:nvSpPr>
        <p:spPr>
          <a:xfrm rot="10800000">
            <a:off x="2850260" y="3232568"/>
            <a:ext cx="1005598" cy="252000"/>
          </a:xfrm>
          <a:prstGeom prst="leftArrow">
            <a:avLst>
              <a:gd name="adj1" fmla="val 60000"/>
              <a:gd name="adj2" fmla="val 50000"/>
            </a:avLst>
          </a:prstGeom>
          <a:solidFill>
            <a:srgbClr val="92D050">
              <a:alpha val="29000"/>
            </a:srgbClr>
          </a:solidFill>
          <a:ln>
            <a:noFill/>
          </a:ln>
          <a:effectLst/>
        </p:spPr>
      </p:sp>
      <p:sp>
        <p:nvSpPr>
          <p:cNvPr id="32" name="Rectangle 31"/>
          <p:cNvSpPr/>
          <p:nvPr/>
        </p:nvSpPr>
        <p:spPr>
          <a:xfrm>
            <a:off x="209474" y="2939888"/>
            <a:ext cx="2110677" cy="584775"/>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Operationele</a:t>
            </a:r>
            <a:r>
              <a:rPr lang="en-GB" sz="1600" b="1" dirty="0" smtClean="0">
                <a:solidFill>
                  <a:srgbClr val="211261"/>
                </a:solidFill>
                <a:ea typeface="Calibri" panose="020F0502020204030204" pitchFamily="34" charset="0"/>
                <a:cs typeface="Times New Roman" panose="02020603050405020304" pitchFamily="18" charset="0"/>
              </a:rPr>
              <a:t> </a:t>
            </a:r>
            <a:r>
              <a:rPr lang="en-GB" sz="1600" b="1" dirty="0" err="1" smtClean="0">
                <a:solidFill>
                  <a:srgbClr val="211261"/>
                </a:solidFill>
                <a:ea typeface="Calibri" panose="020F0502020204030204" pitchFamily="34" charset="0"/>
                <a:cs typeface="Times New Roman" panose="02020603050405020304" pitchFamily="18" charset="0"/>
              </a:rPr>
              <a:t>efficiëntie</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34" name="Rectangle 33"/>
          <p:cNvSpPr/>
          <p:nvPr/>
        </p:nvSpPr>
        <p:spPr>
          <a:xfrm>
            <a:off x="522384" y="1013578"/>
            <a:ext cx="2110677" cy="338554"/>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Diversiteit</a:t>
            </a:r>
            <a:endParaRPr lang="en-GB" sz="1600" b="1" dirty="0" smtClean="0">
              <a:solidFill>
                <a:srgbClr val="211261"/>
              </a:solidFill>
              <a:ea typeface="Calibri" panose="020F0502020204030204" pitchFamily="34" charset="0"/>
              <a:cs typeface="Times New Roman" panose="02020603050405020304" pitchFamily="18" charset="0"/>
            </a:endParaRPr>
          </a:p>
        </p:txBody>
      </p:sp>
      <p:grpSp>
        <p:nvGrpSpPr>
          <p:cNvPr id="35" name="Group 34"/>
          <p:cNvGrpSpPr/>
          <p:nvPr/>
        </p:nvGrpSpPr>
        <p:grpSpPr>
          <a:xfrm>
            <a:off x="5762788" y="1185890"/>
            <a:ext cx="1060392" cy="1046369"/>
            <a:chOff x="3587126" y="3356447"/>
            <a:chExt cx="1060392" cy="1046369"/>
          </a:xfrm>
        </p:grpSpPr>
        <p:sp>
          <p:nvSpPr>
            <p:cNvPr id="36" name="Oval 35"/>
            <p:cNvSpPr/>
            <p:nvPr/>
          </p:nvSpPr>
          <p:spPr>
            <a:xfrm>
              <a:off x="3698304" y="3460943"/>
              <a:ext cx="833710" cy="837759"/>
            </a:xfrm>
            <a:prstGeom prst="ellipse">
              <a:avLst/>
            </a:prstGeom>
            <a:solidFill>
              <a:srgbClr val="92D050">
                <a:alpha val="6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1200" kern="0" dirty="0" smtClean="0"/>
                <a:t> </a:t>
              </a:r>
            </a:p>
          </p:txBody>
        </p:sp>
        <p:sp>
          <p:nvSpPr>
            <p:cNvPr id="37" name="Donut 36"/>
            <p:cNvSpPr/>
            <p:nvPr/>
          </p:nvSpPr>
          <p:spPr>
            <a:xfrm>
              <a:off x="3587126" y="3356447"/>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200" kern="0" dirty="0" smtClean="0"/>
            </a:p>
          </p:txBody>
        </p:sp>
      </p:grpSp>
      <p:sp>
        <p:nvSpPr>
          <p:cNvPr id="38" name="Left Arrow 37"/>
          <p:cNvSpPr/>
          <p:nvPr/>
        </p:nvSpPr>
        <p:spPr>
          <a:xfrm rot="18859471">
            <a:off x="5078671" y="2302499"/>
            <a:ext cx="1005598" cy="252000"/>
          </a:xfrm>
          <a:prstGeom prst="leftArrow">
            <a:avLst>
              <a:gd name="adj1" fmla="val 60000"/>
              <a:gd name="adj2" fmla="val 50000"/>
            </a:avLst>
          </a:prstGeom>
          <a:solidFill>
            <a:srgbClr val="92D050">
              <a:alpha val="29000"/>
            </a:srgbClr>
          </a:solidFill>
          <a:ln>
            <a:noFill/>
          </a:ln>
          <a:effectLst/>
        </p:spPr>
      </p:sp>
      <p:sp>
        <p:nvSpPr>
          <p:cNvPr id="7" name="Frame 6"/>
          <p:cNvSpPr/>
          <p:nvPr/>
        </p:nvSpPr>
        <p:spPr>
          <a:xfrm>
            <a:off x="6096784" y="1534419"/>
            <a:ext cx="398153" cy="349309"/>
          </a:xfrm>
          <a:prstGeom prst="frame">
            <a:avLst/>
          </a:prstGeom>
          <a:solidFill>
            <a:srgbClr val="211261"/>
          </a:solidFill>
          <a:ln>
            <a:solidFill>
              <a:srgbClr val="211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9" name="Rectangle 38"/>
          <p:cNvSpPr/>
          <p:nvPr/>
        </p:nvSpPr>
        <p:spPr>
          <a:xfrm>
            <a:off x="6534301" y="703439"/>
            <a:ext cx="2752725" cy="584775"/>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Verminderen</a:t>
            </a:r>
            <a:r>
              <a:rPr lang="en-GB" sz="1600" b="1" dirty="0" smtClean="0">
                <a:solidFill>
                  <a:srgbClr val="211261"/>
                </a:solidFill>
                <a:ea typeface="Calibri" panose="020F0502020204030204" pitchFamily="34" charset="0"/>
                <a:cs typeface="Times New Roman" panose="02020603050405020304" pitchFamily="18" charset="0"/>
              </a:rPr>
              <a:t> </a:t>
            </a:r>
            <a:r>
              <a:rPr lang="en-GB" sz="1600" b="1" dirty="0" err="1" smtClean="0">
                <a:solidFill>
                  <a:srgbClr val="211261"/>
                </a:solidFill>
                <a:ea typeface="Calibri" panose="020F0502020204030204" pitchFamily="34" charset="0"/>
                <a:cs typeface="Times New Roman" panose="02020603050405020304" pitchFamily="18" charset="0"/>
              </a:rPr>
              <a:t>informatieasymmetrie</a:t>
            </a:r>
            <a:endParaRPr lang="en-GB" sz="1600" b="1" dirty="0" smtClean="0">
              <a:solidFill>
                <a:srgbClr val="211261"/>
              </a:solidFill>
              <a:ea typeface="Calibri" panose="020F0502020204030204" pitchFamily="34" charset="0"/>
              <a:cs typeface="Times New Roman" panose="02020603050405020304" pitchFamily="18" charset="0"/>
            </a:endParaRPr>
          </a:p>
        </p:txBody>
      </p:sp>
      <p:grpSp>
        <p:nvGrpSpPr>
          <p:cNvPr id="40" name="Group 39"/>
          <p:cNvGrpSpPr/>
          <p:nvPr/>
        </p:nvGrpSpPr>
        <p:grpSpPr>
          <a:xfrm>
            <a:off x="6501228" y="2811461"/>
            <a:ext cx="1060392" cy="1046369"/>
            <a:chOff x="3587126" y="3356447"/>
            <a:chExt cx="1060392" cy="1046369"/>
          </a:xfrm>
        </p:grpSpPr>
        <p:sp>
          <p:nvSpPr>
            <p:cNvPr id="41" name="Oval 40"/>
            <p:cNvSpPr/>
            <p:nvPr/>
          </p:nvSpPr>
          <p:spPr>
            <a:xfrm>
              <a:off x="3698304" y="3460943"/>
              <a:ext cx="833710" cy="837759"/>
            </a:xfrm>
            <a:prstGeom prst="ellipse">
              <a:avLst/>
            </a:prstGeom>
            <a:solidFill>
              <a:srgbClr val="92D050">
                <a:alpha val="6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1200" kern="0" dirty="0" smtClean="0"/>
                <a:t> </a:t>
              </a:r>
            </a:p>
          </p:txBody>
        </p:sp>
        <p:sp>
          <p:nvSpPr>
            <p:cNvPr id="42" name="Donut 41"/>
            <p:cNvSpPr/>
            <p:nvPr/>
          </p:nvSpPr>
          <p:spPr>
            <a:xfrm>
              <a:off x="3587126" y="3356447"/>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200" kern="0" dirty="0" smtClean="0"/>
            </a:p>
          </p:txBody>
        </p:sp>
      </p:grpSp>
      <p:sp>
        <p:nvSpPr>
          <p:cNvPr id="44" name="Left Arrow 43"/>
          <p:cNvSpPr/>
          <p:nvPr/>
        </p:nvSpPr>
        <p:spPr>
          <a:xfrm>
            <a:off x="5499956" y="3221536"/>
            <a:ext cx="1005598" cy="252000"/>
          </a:xfrm>
          <a:prstGeom prst="leftArrow">
            <a:avLst>
              <a:gd name="adj1" fmla="val 60000"/>
              <a:gd name="adj2" fmla="val 50000"/>
            </a:avLst>
          </a:prstGeom>
          <a:solidFill>
            <a:srgbClr val="92D050">
              <a:alpha val="29000"/>
            </a:srgbClr>
          </a:solidFill>
          <a:ln>
            <a:noFill/>
          </a:ln>
          <a:effectLst/>
        </p:spPr>
      </p:sp>
      <p:sp>
        <p:nvSpPr>
          <p:cNvPr id="45" name="Rectangle 44"/>
          <p:cNvSpPr/>
          <p:nvPr/>
        </p:nvSpPr>
        <p:spPr>
          <a:xfrm>
            <a:off x="7622661" y="2842000"/>
            <a:ext cx="1415256" cy="584775"/>
          </a:xfrm>
          <a:prstGeom prst="rect">
            <a:avLst/>
          </a:prstGeom>
          <a:noFill/>
        </p:spPr>
        <p:txBody>
          <a:bodyPr wrap="square">
            <a:spAutoFit/>
          </a:bodyPr>
          <a:lstStyle/>
          <a:p>
            <a:r>
              <a:rPr lang="en-GB" sz="1600" b="1" dirty="0" smtClean="0">
                <a:solidFill>
                  <a:srgbClr val="211261"/>
                </a:solidFill>
                <a:ea typeface="Calibri" panose="020F0502020204030204" pitchFamily="34" charset="0"/>
                <a:cs typeface="Times New Roman" panose="02020603050405020304" pitchFamily="18" charset="0"/>
              </a:rPr>
              <a:t>Financial inclusion?</a:t>
            </a:r>
            <a:endParaRPr lang="en-GB" sz="1600" b="1" dirty="0">
              <a:solidFill>
                <a:srgbClr val="211261"/>
              </a:solidFill>
              <a:ea typeface="Calibri" panose="020F0502020204030204" pitchFamily="34" charset="0"/>
              <a:cs typeface="Times New Roman" panose="02020603050405020304" pitchFamily="18" charset="0"/>
            </a:endParaRPr>
          </a:p>
        </p:txBody>
      </p:sp>
      <p:sp>
        <p:nvSpPr>
          <p:cNvPr id="8" name="TextBox 7"/>
          <p:cNvSpPr txBox="1"/>
          <p:nvPr/>
        </p:nvSpPr>
        <p:spPr>
          <a:xfrm>
            <a:off x="6849741" y="3080261"/>
            <a:ext cx="353915" cy="446276"/>
          </a:xfrm>
          <a:prstGeom prst="rect">
            <a:avLst/>
          </a:prstGeom>
          <a:noFill/>
        </p:spPr>
        <p:txBody>
          <a:bodyPr wrap="square" rtlCol="0">
            <a:spAutoFit/>
          </a:bodyPr>
          <a:lstStyle/>
          <a:p>
            <a:r>
              <a:rPr lang="nl-NL" sz="2300" b="1" dirty="0" smtClean="0">
                <a:solidFill>
                  <a:srgbClr val="211261"/>
                </a:solidFill>
              </a:rPr>
              <a:t>$</a:t>
            </a:r>
            <a:endParaRPr lang="nl-NL" sz="2300" b="1" dirty="0">
              <a:solidFill>
                <a:srgbClr val="211261"/>
              </a:solidFill>
            </a:endParaRPr>
          </a:p>
        </p:txBody>
      </p:sp>
      <p:sp>
        <p:nvSpPr>
          <p:cNvPr id="43" name="Rectangle 42"/>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23475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nl-NL" dirty="0" err="1" smtClean="0"/>
              <a:t>FinTech</a:t>
            </a:r>
            <a:r>
              <a:rPr lang="nl-NL" dirty="0" smtClean="0"/>
              <a:t> &amp; Financiële stabiliteit: Risico’s</a:t>
            </a:r>
            <a:endParaRPr lang="nl-NL" dirty="0"/>
          </a:p>
        </p:txBody>
      </p:sp>
      <p:sp>
        <p:nvSpPr>
          <p:cNvPr id="9" name="Tijdelijke aanduiding voor dianummer 8"/>
          <p:cNvSpPr>
            <a:spLocks noGrp="1"/>
          </p:cNvSpPr>
          <p:nvPr>
            <p:ph type="sldNum" sz="quarter" idx="4"/>
          </p:nvPr>
        </p:nvSpPr>
        <p:spPr/>
        <p:txBody>
          <a:bodyPr/>
          <a:lstStyle/>
          <a:p>
            <a:fld id="{73EE6724-4521-4EF8-974D-BA1C7F9CD007}" type="slidenum">
              <a:rPr lang="nl-NL" smtClean="0"/>
              <a:pPr/>
              <a:t>9</a:t>
            </a:fld>
            <a:endParaRPr lang="nl-NL" dirty="0"/>
          </a:p>
        </p:txBody>
      </p:sp>
      <p:sp>
        <p:nvSpPr>
          <p:cNvPr id="2" name="TextBox 1"/>
          <p:cNvSpPr txBox="1"/>
          <p:nvPr/>
        </p:nvSpPr>
        <p:spPr>
          <a:xfrm>
            <a:off x="2843767" y="4760874"/>
            <a:ext cx="990000" cy="378000"/>
          </a:xfrm>
          <a:prstGeom prst="rect">
            <a:avLst/>
          </a:prstGeom>
          <a:solidFill>
            <a:srgbClr val="9495A3"/>
          </a:solidFill>
          <a:ln>
            <a:solidFill>
              <a:srgbClr val="211261"/>
            </a:solidFill>
          </a:ln>
        </p:spPr>
        <p:txBody>
          <a:bodyPr wrap="square" rtlCol="0">
            <a:spAutoFit/>
          </a:bodyPr>
          <a:lstStyle/>
          <a:p>
            <a:r>
              <a:rPr lang="nl-NL" sz="900" dirty="0" smtClean="0"/>
              <a:t>Introductie: </a:t>
            </a:r>
            <a:r>
              <a:rPr lang="nl-NL" sz="900" dirty="0" err="1" smtClean="0"/>
              <a:t>FinTech</a:t>
            </a:r>
            <a:endParaRPr lang="nl-NL" sz="900" dirty="0"/>
          </a:p>
        </p:txBody>
      </p:sp>
      <p:sp>
        <p:nvSpPr>
          <p:cNvPr id="15" name="Rectangle 14"/>
          <p:cNvSpPr/>
          <p:nvPr/>
        </p:nvSpPr>
        <p:spPr>
          <a:xfrm>
            <a:off x="3833766" y="4760874"/>
            <a:ext cx="990000"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Impact van </a:t>
            </a:r>
            <a:r>
              <a:rPr lang="nl-NL" sz="900" dirty="0" err="1" smtClean="0">
                <a:solidFill>
                  <a:schemeClr val="tx1"/>
                </a:solidFill>
              </a:rPr>
              <a:t>FinTech</a:t>
            </a:r>
            <a:endParaRPr lang="nl-NL" sz="900" dirty="0" smtClean="0">
              <a:solidFill>
                <a:schemeClr val="tx1"/>
              </a:solidFill>
            </a:endParaRPr>
          </a:p>
        </p:txBody>
      </p:sp>
      <p:sp>
        <p:nvSpPr>
          <p:cNvPr id="16" name="Rectangle 15"/>
          <p:cNvSpPr/>
          <p:nvPr/>
        </p:nvSpPr>
        <p:spPr>
          <a:xfrm>
            <a:off x="4822197" y="4760874"/>
            <a:ext cx="1264990" cy="384798"/>
          </a:xfrm>
          <a:prstGeom prst="rect">
            <a:avLst/>
          </a:prstGeom>
          <a:solidFill>
            <a:srgbClr val="211261"/>
          </a:solidFill>
        </p:spPr>
        <p:style>
          <a:lnRef idx="1">
            <a:schemeClr val="accent2"/>
          </a:lnRef>
          <a:fillRef idx="2">
            <a:schemeClr val="accent2"/>
          </a:fillRef>
          <a:effectRef idx="1">
            <a:schemeClr val="accent2"/>
          </a:effectRef>
          <a:fontRef idx="minor">
            <a:schemeClr val="dk1"/>
          </a:fontRef>
        </p:style>
        <p:txBody>
          <a:bodyPr rtlCol="0" anchor="ctr"/>
          <a:lstStyle/>
          <a:p>
            <a:r>
              <a:rPr lang="nl-NL" sz="850" dirty="0" smtClean="0">
                <a:solidFill>
                  <a:schemeClr val="bg1"/>
                </a:solidFill>
              </a:rPr>
              <a:t>Kansen &amp; Risico’s financiële stabiliteit</a:t>
            </a:r>
          </a:p>
        </p:txBody>
      </p:sp>
      <p:sp>
        <p:nvSpPr>
          <p:cNvPr id="17" name="Rectangle 16"/>
          <p:cNvSpPr/>
          <p:nvPr/>
        </p:nvSpPr>
        <p:spPr>
          <a:xfrm>
            <a:off x="6087187" y="4760874"/>
            <a:ext cx="1063062" cy="382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Rol toezichthouder</a:t>
            </a:r>
          </a:p>
        </p:txBody>
      </p:sp>
      <p:sp>
        <p:nvSpPr>
          <p:cNvPr id="19" name="Rectangle 18"/>
          <p:cNvSpPr/>
          <p:nvPr/>
        </p:nvSpPr>
        <p:spPr>
          <a:xfrm>
            <a:off x="8067675" y="4760874"/>
            <a:ext cx="990599" cy="3847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900" dirty="0" smtClean="0">
                <a:solidFill>
                  <a:schemeClr val="tx1"/>
                </a:solidFill>
              </a:rPr>
              <a:t>Samenvatting</a:t>
            </a:r>
          </a:p>
        </p:txBody>
      </p:sp>
      <p:sp>
        <p:nvSpPr>
          <p:cNvPr id="11" name="Donut 10"/>
          <p:cNvSpPr/>
          <p:nvPr/>
        </p:nvSpPr>
        <p:spPr>
          <a:xfrm>
            <a:off x="3964594" y="2692095"/>
            <a:ext cx="1558034" cy="1541968"/>
          </a:xfrm>
          <a:prstGeom prst="donut">
            <a:avLst>
              <a:gd name="adj" fmla="val 4957"/>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algn="ctr"/>
            <a:r>
              <a:rPr lang="nl-NL" sz="1250" b="1" kern="0" dirty="0" smtClean="0"/>
              <a:t>Financiële Stabiliteit</a:t>
            </a:r>
            <a:endParaRPr lang="en-US" sz="1250" b="1" kern="0" dirty="0" smtClean="0"/>
          </a:p>
        </p:txBody>
      </p:sp>
      <p:grpSp>
        <p:nvGrpSpPr>
          <p:cNvPr id="12" name="Group 11"/>
          <p:cNvGrpSpPr/>
          <p:nvPr/>
        </p:nvGrpSpPr>
        <p:grpSpPr>
          <a:xfrm>
            <a:off x="2082901" y="1942003"/>
            <a:ext cx="1060392" cy="1046369"/>
            <a:chOff x="4360047" y="2367553"/>
            <a:chExt cx="1060392" cy="1046369"/>
          </a:xfrm>
        </p:grpSpPr>
        <p:sp>
          <p:nvSpPr>
            <p:cNvPr id="13" name="Oval 12"/>
            <p:cNvSpPr/>
            <p:nvPr/>
          </p:nvSpPr>
          <p:spPr>
            <a:xfrm>
              <a:off x="4471225" y="2481380"/>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dirty="0"/>
                <a:t> </a:t>
              </a:r>
            </a:p>
          </p:txBody>
        </p:sp>
        <p:sp>
          <p:nvSpPr>
            <p:cNvPr id="14" name="Donut 13"/>
            <p:cNvSpPr/>
            <p:nvPr/>
          </p:nvSpPr>
          <p:spPr>
            <a:xfrm>
              <a:off x="4360047" y="2367553"/>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dirty="0"/>
            </a:p>
          </p:txBody>
        </p:sp>
        <p:sp>
          <p:nvSpPr>
            <p:cNvPr id="20" name="Freeform 4846"/>
            <p:cNvSpPr>
              <a:spLocks noEditPoints="1"/>
            </p:cNvSpPr>
            <p:nvPr/>
          </p:nvSpPr>
          <p:spPr bwMode="auto">
            <a:xfrm>
              <a:off x="4744935" y="2753222"/>
              <a:ext cx="313903" cy="270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rgbClr val="162257"/>
            </a:solidFill>
            <a:ln>
              <a:noFill/>
            </a:ln>
            <a:extLst/>
          </p:spPr>
          <p:txBody>
            <a:bodyPr vert="horz" wrap="square" lIns="91440" tIns="45720" rIns="91440" bIns="45720" numCol="1" anchor="t" anchorCtr="0" compatLnSpc="1">
              <a:prstTxWarp prst="textNoShape">
                <a:avLst/>
              </a:prstTxWarp>
            </a:bodyPr>
            <a:lstStyle/>
            <a:p>
              <a:pPr defTabSz="913758"/>
              <a:endParaRPr lang="nl-NL" dirty="0"/>
            </a:p>
          </p:txBody>
        </p:sp>
      </p:grpSp>
      <p:sp>
        <p:nvSpPr>
          <p:cNvPr id="21" name="Left Arrow 20"/>
          <p:cNvSpPr/>
          <p:nvPr/>
        </p:nvSpPr>
        <p:spPr>
          <a:xfrm rot="10348727">
            <a:off x="2969103" y="3375186"/>
            <a:ext cx="1005598" cy="252000"/>
          </a:xfrm>
          <a:prstGeom prst="leftArrow">
            <a:avLst>
              <a:gd name="adj1" fmla="val 60000"/>
              <a:gd name="adj2" fmla="val 50000"/>
            </a:avLst>
          </a:prstGeom>
          <a:solidFill>
            <a:srgbClr val="FF0000">
              <a:alpha val="14000"/>
            </a:srgbClr>
          </a:solidFill>
          <a:ln>
            <a:noFill/>
          </a:ln>
          <a:effectLst/>
        </p:spPr>
      </p:sp>
      <p:sp>
        <p:nvSpPr>
          <p:cNvPr id="22" name="Left Arrow 21"/>
          <p:cNvSpPr/>
          <p:nvPr/>
        </p:nvSpPr>
        <p:spPr>
          <a:xfrm rot="17715652">
            <a:off x="4819064" y="2081834"/>
            <a:ext cx="1005598" cy="252000"/>
          </a:xfrm>
          <a:prstGeom prst="leftArrow">
            <a:avLst>
              <a:gd name="adj1" fmla="val 60000"/>
              <a:gd name="adj2" fmla="val 50000"/>
            </a:avLst>
          </a:prstGeom>
          <a:solidFill>
            <a:srgbClr val="FF0000">
              <a:alpha val="14000"/>
            </a:srgbClr>
          </a:solidFill>
          <a:ln>
            <a:noFill/>
          </a:ln>
          <a:effectLst/>
        </p:spPr>
      </p:sp>
      <p:sp>
        <p:nvSpPr>
          <p:cNvPr id="23" name="Left Arrow 22"/>
          <p:cNvSpPr/>
          <p:nvPr/>
        </p:nvSpPr>
        <p:spPr>
          <a:xfrm rot="676454">
            <a:off x="5565670" y="3360421"/>
            <a:ext cx="1005598" cy="252000"/>
          </a:xfrm>
          <a:prstGeom prst="leftArrow">
            <a:avLst>
              <a:gd name="adj1" fmla="val 60000"/>
              <a:gd name="adj2" fmla="val 50000"/>
            </a:avLst>
          </a:prstGeom>
          <a:solidFill>
            <a:srgbClr val="FF0000">
              <a:alpha val="14000"/>
            </a:srgbClr>
          </a:solidFill>
          <a:ln>
            <a:noFill/>
          </a:ln>
          <a:effectLst/>
        </p:spPr>
      </p:sp>
      <p:sp>
        <p:nvSpPr>
          <p:cNvPr id="24" name="Left Arrow 23"/>
          <p:cNvSpPr/>
          <p:nvPr/>
        </p:nvSpPr>
        <p:spPr>
          <a:xfrm rot="20194977">
            <a:off x="5433180" y="2641472"/>
            <a:ext cx="1052975" cy="252000"/>
          </a:xfrm>
          <a:prstGeom prst="leftArrow">
            <a:avLst>
              <a:gd name="adj1" fmla="val 60000"/>
              <a:gd name="adj2" fmla="val 50000"/>
            </a:avLst>
          </a:prstGeom>
          <a:solidFill>
            <a:srgbClr val="FF0000">
              <a:alpha val="14000"/>
            </a:srgbClr>
          </a:solidFill>
          <a:ln>
            <a:noFill/>
          </a:ln>
          <a:effectLst/>
        </p:spPr>
      </p:sp>
      <p:grpSp>
        <p:nvGrpSpPr>
          <p:cNvPr id="25" name="Group 24"/>
          <p:cNvGrpSpPr/>
          <p:nvPr/>
        </p:nvGrpSpPr>
        <p:grpSpPr>
          <a:xfrm>
            <a:off x="5246079" y="795180"/>
            <a:ext cx="1060392" cy="1046369"/>
            <a:chOff x="5830910" y="1850182"/>
            <a:chExt cx="1060392" cy="1046369"/>
          </a:xfrm>
        </p:grpSpPr>
        <p:sp>
          <p:nvSpPr>
            <p:cNvPr id="26" name="Oval 25"/>
            <p:cNvSpPr/>
            <p:nvPr/>
          </p:nvSpPr>
          <p:spPr>
            <a:xfrm>
              <a:off x="5942088" y="1954678"/>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6600" kern="0" dirty="0" smtClean="0"/>
                <a:t> </a:t>
              </a:r>
            </a:p>
          </p:txBody>
        </p:sp>
        <p:sp>
          <p:nvSpPr>
            <p:cNvPr id="27" name="Donut 26"/>
            <p:cNvSpPr/>
            <p:nvPr/>
          </p:nvSpPr>
          <p:spPr>
            <a:xfrm>
              <a:off x="5830910" y="1850182"/>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600" kern="0" dirty="0" smtClean="0"/>
            </a:p>
          </p:txBody>
        </p:sp>
        <p:sp>
          <p:nvSpPr>
            <p:cNvPr id="28" name="Freeform 163"/>
            <p:cNvSpPr>
              <a:spLocks/>
            </p:cNvSpPr>
            <p:nvPr/>
          </p:nvSpPr>
          <p:spPr bwMode="auto">
            <a:xfrm>
              <a:off x="6228618" y="2471616"/>
              <a:ext cx="314875" cy="39801"/>
            </a:xfrm>
            <a:custGeom>
              <a:avLst/>
              <a:gdLst>
                <a:gd name="T0" fmla="*/ 281 w 281"/>
                <a:gd name="T1" fmla="*/ 17 h 36"/>
                <a:gd name="T2" fmla="*/ 281 w 281"/>
                <a:gd name="T3" fmla="*/ 17 h 36"/>
                <a:gd name="T4" fmla="*/ 279 w 281"/>
                <a:gd name="T5" fmla="*/ 24 h 36"/>
                <a:gd name="T6" fmla="*/ 275 w 281"/>
                <a:gd name="T7" fmla="*/ 30 h 36"/>
                <a:gd name="T8" fmla="*/ 269 w 281"/>
                <a:gd name="T9" fmla="*/ 34 h 36"/>
                <a:gd name="T10" fmla="*/ 262 w 281"/>
                <a:gd name="T11" fmla="*/ 36 h 36"/>
                <a:gd name="T12" fmla="*/ 19 w 281"/>
                <a:gd name="T13" fmla="*/ 36 h 36"/>
                <a:gd name="T14" fmla="*/ 19 w 281"/>
                <a:gd name="T15" fmla="*/ 36 h 36"/>
                <a:gd name="T16" fmla="*/ 12 w 281"/>
                <a:gd name="T17" fmla="*/ 34 h 36"/>
                <a:gd name="T18" fmla="*/ 6 w 281"/>
                <a:gd name="T19" fmla="*/ 30 h 36"/>
                <a:gd name="T20" fmla="*/ 2 w 281"/>
                <a:gd name="T21" fmla="*/ 24 h 36"/>
                <a:gd name="T22" fmla="*/ 0 w 281"/>
                <a:gd name="T23" fmla="*/ 17 h 36"/>
                <a:gd name="T24" fmla="*/ 0 w 281"/>
                <a:gd name="T25" fmla="*/ 17 h 36"/>
                <a:gd name="T26" fmla="*/ 0 w 281"/>
                <a:gd name="T27" fmla="*/ 17 h 36"/>
                <a:gd name="T28" fmla="*/ 2 w 281"/>
                <a:gd name="T29" fmla="*/ 10 h 36"/>
                <a:gd name="T30" fmla="*/ 6 w 281"/>
                <a:gd name="T31" fmla="*/ 4 h 36"/>
                <a:gd name="T32" fmla="*/ 12 w 281"/>
                <a:gd name="T33" fmla="*/ 1 h 36"/>
                <a:gd name="T34" fmla="*/ 19 w 281"/>
                <a:gd name="T35" fmla="*/ 0 h 36"/>
                <a:gd name="T36" fmla="*/ 262 w 281"/>
                <a:gd name="T37" fmla="*/ 0 h 36"/>
                <a:gd name="T38" fmla="*/ 262 w 281"/>
                <a:gd name="T39" fmla="*/ 0 h 36"/>
                <a:gd name="T40" fmla="*/ 269 w 281"/>
                <a:gd name="T41" fmla="*/ 1 h 36"/>
                <a:gd name="T42" fmla="*/ 275 w 281"/>
                <a:gd name="T43" fmla="*/ 4 h 36"/>
                <a:gd name="T44" fmla="*/ 279 w 281"/>
                <a:gd name="T45" fmla="*/ 10 h 36"/>
                <a:gd name="T46" fmla="*/ 281 w 281"/>
                <a:gd name="T47" fmla="*/ 17 h 36"/>
                <a:gd name="T48" fmla="*/ 281 w 281"/>
                <a:gd name="T4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36">
                  <a:moveTo>
                    <a:pt x="281" y="17"/>
                  </a:moveTo>
                  <a:lnTo>
                    <a:pt x="281" y="17"/>
                  </a:lnTo>
                  <a:lnTo>
                    <a:pt x="279" y="24"/>
                  </a:lnTo>
                  <a:lnTo>
                    <a:pt x="275" y="30"/>
                  </a:lnTo>
                  <a:lnTo>
                    <a:pt x="269" y="34"/>
                  </a:lnTo>
                  <a:lnTo>
                    <a:pt x="262" y="36"/>
                  </a:lnTo>
                  <a:lnTo>
                    <a:pt x="19" y="36"/>
                  </a:lnTo>
                  <a:lnTo>
                    <a:pt x="19" y="36"/>
                  </a:lnTo>
                  <a:lnTo>
                    <a:pt x="12" y="34"/>
                  </a:lnTo>
                  <a:lnTo>
                    <a:pt x="6" y="30"/>
                  </a:lnTo>
                  <a:lnTo>
                    <a:pt x="2" y="24"/>
                  </a:lnTo>
                  <a:lnTo>
                    <a:pt x="0" y="17"/>
                  </a:lnTo>
                  <a:lnTo>
                    <a:pt x="0" y="17"/>
                  </a:lnTo>
                  <a:lnTo>
                    <a:pt x="0" y="17"/>
                  </a:lnTo>
                  <a:lnTo>
                    <a:pt x="2" y="10"/>
                  </a:lnTo>
                  <a:lnTo>
                    <a:pt x="6" y="4"/>
                  </a:lnTo>
                  <a:lnTo>
                    <a:pt x="12" y="1"/>
                  </a:lnTo>
                  <a:lnTo>
                    <a:pt x="19" y="0"/>
                  </a:lnTo>
                  <a:lnTo>
                    <a:pt x="262" y="0"/>
                  </a:lnTo>
                  <a:lnTo>
                    <a:pt x="262" y="0"/>
                  </a:lnTo>
                  <a:lnTo>
                    <a:pt x="269" y="1"/>
                  </a:lnTo>
                  <a:lnTo>
                    <a:pt x="275" y="4"/>
                  </a:lnTo>
                  <a:lnTo>
                    <a:pt x="279" y="10"/>
                  </a:lnTo>
                  <a:lnTo>
                    <a:pt x="281" y="17"/>
                  </a:lnTo>
                  <a:lnTo>
                    <a:pt x="281" y="17"/>
                  </a:lnTo>
                  <a:close/>
                </a:path>
              </a:pathLst>
            </a:custGeom>
            <a:solidFill>
              <a:srgbClr val="162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00" kern="0" dirty="0" smtClean="0"/>
            </a:p>
          </p:txBody>
        </p:sp>
        <p:sp>
          <p:nvSpPr>
            <p:cNvPr id="29" name="Freeform 164"/>
            <p:cNvSpPr>
              <a:spLocks/>
            </p:cNvSpPr>
            <p:nvPr/>
          </p:nvSpPr>
          <p:spPr bwMode="auto">
            <a:xfrm>
              <a:off x="6502032" y="2311294"/>
              <a:ext cx="41461" cy="122719"/>
            </a:xfrm>
            <a:custGeom>
              <a:avLst/>
              <a:gdLst>
                <a:gd name="T0" fmla="*/ 18 w 37"/>
                <a:gd name="T1" fmla="*/ 111 h 111"/>
                <a:gd name="T2" fmla="*/ 18 w 37"/>
                <a:gd name="T3" fmla="*/ 111 h 111"/>
                <a:gd name="T4" fmla="*/ 11 w 37"/>
                <a:gd name="T5" fmla="*/ 110 h 111"/>
                <a:gd name="T6" fmla="*/ 5 w 37"/>
                <a:gd name="T7" fmla="*/ 107 h 111"/>
                <a:gd name="T8" fmla="*/ 1 w 37"/>
                <a:gd name="T9" fmla="*/ 101 h 111"/>
                <a:gd name="T10" fmla="*/ 0 w 37"/>
                <a:gd name="T11" fmla="*/ 94 h 111"/>
                <a:gd name="T12" fmla="*/ 0 w 37"/>
                <a:gd name="T13" fmla="*/ 19 h 111"/>
                <a:gd name="T14" fmla="*/ 0 w 37"/>
                <a:gd name="T15" fmla="*/ 19 h 111"/>
                <a:gd name="T16" fmla="*/ 1 w 37"/>
                <a:gd name="T17" fmla="*/ 12 h 111"/>
                <a:gd name="T18" fmla="*/ 5 w 37"/>
                <a:gd name="T19" fmla="*/ 6 h 111"/>
                <a:gd name="T20" fmla="*/ 11 w 37"/>
                <a:gd name="T21" fmla="*/ 2 h 111"/>
                <a:gd name="T22" fmla="*/ 18 w 37"/>
                <a:gd name="T23" fmla="*/ 0 h 111"/>
                <a:gd name="T24" fmla="*/ 18 w 37"/>
                <a:gd name="T25" fmla="*/ 0 h 111"/>
                <a:gd name="T26" fmla="*/ 18 w 37"/>
                <a:gd name="T27" fmla="*/ 0 h 111"/>
                <a:gd name="T28" fmla="*/ 26 w 37"/>
                <a:gd name="T29" fmla="*/ 2 h 111"/>
                <a:gd name="T30" fmla="*/ 31 w 37"/>
                <a:gd name="T31" fmla="*/ 6 h 111"/>
                <a:gd name="T32" fmla="*/ 36 w 37"/>
                <a:gd name="T33" fmla="*/ 12 h 111"/>
                <a:gd name="T34" fmla="*/ 37 w 37"/>
                <a:gd name="T35" fmla="*/ 19 h 111"/>
                <a:gd name="T36" fmla="*/ 37 w 37"/>
                <a:gd name="T37" fmla="*/ 94 h 111"/>
                <a:gd name="T38" fmla="*/ 37 w 37"/>
                <a:gd name="T39" fmla="*/ 94 h 111"/>
                <a:gd name="T40" fmla="*/ 36 w 37"/>
                <a:gd name="T41" fmla="*/ 101 h 111"/>
                <a:gd name="T42" fmla="*/ 31 w 37"/>
                <a:gd name="T43" fmla="*/ 107 h 111"/>
                <a:gd name="T44" fmla="*/ 26 w 37"/>
                <a:gd name="T45" fmla="*/ 110 h 111"/>
                <a:gd name="T46" fmla="*/ 18 w 37"/>
                <a:gd name="T47" fmla="*/ 111 h 111"/>
                <a:gd name="T48" fmla="*/ 18 w 37"/>
                <a:gd name="T4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11">
                  <a:moveTo>
                    <a:pt x="18" y="111"/>
                  </a:moveTo>
                  <a:lnTo>
                    <a:pt x="18" y="111"/>
                  </a:lnTo>
                  <a:lnTo>
                    <a:pt x="11" y="110"/>
                  </a:lnTo>
                  <a:lnTo>
                    <a:pt x="5" y="107"/>
                  </a:lnTo>
                  <a:lnTo>
                    <a:pt x="1" y="101"/>
                  </a:lnTo>
                  <a:lnTo>
                    <a:pt x="0" y="94"/>
                  </a:lnTo>
                  <a:lnTo>
                    <a:pt x="0" y="19"/>
                  </a:lnTo>
                  <a:lnTo>
                    <a:pt x="0" y="19"/>
                  </a:lnTo>
                  <a:lnTo>
                    <a:pt x="1" y="12"/>
                  </a:lnTo>
                  <a:lnTo>
                    <a:pt x="5" y="6"/>
                  </a:lnTo>
                  <a:lnTo>
                    <a:pt x="11" y="2"/>
                  </a:lnTo>
                  <a:lnTo>
                    <a:pt x="18" y="0"/>
                  </a:lnTo>
                  <a:lnTo>
                    <a:pt x="18" y="0"/>
                  </a:lnTo>
                  <a:lnTo>
                    <a:pt x="18" y="0"/>
                  </a:lnTo>
                  <a:lnTo>
                    <a:pt x="26" y="2"/>
                  </a:lnTo>
                  <a:lnTo>
                    <a:pt x="31" y="6"/>
                  </a:lnTo>
                  <a:lnTo>
                    <a:pt x="36" y="12"/>
                  </a:lnTo>
                  <a:lnTo>
                    <a:pt x="37" y="19"/>
                  </a:lnTo>
                  <a:lnTo>
                    <a:pt x="37" y="94"/>
                  </a:lnTo>
                  <a:lnTo>
                    <a:pt x="37" y="94"/>
                  </a:lnTo>
                  <a:lnTo>
                    <a:pt x="36" y="101"/>
                  </a:lnTo>
                  <a:lnTo>
                    <a:pt x="31" y="107"/>
                  </a:lnTo>
                  <a:lnTo>
                    <a:pt x="26" y="110"/>
                  </a:lnTo>
                  <a:lnTo>
                    <a:pt x="18" y="111"/>
                  </a:lnTo>
                  <a:lnTo>
                    <a:pt x="18" y="111"/>
                  </a:lnTo>
                  <a:close/>
                </a:path>
              </a:pathLst>
            </a:custGeom>
            <a:solidFill>
              <a:srgbClr val="162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00" kern="0" dirty="0" smtClean="0"/>
            </a:p>
          </p:txBody>
        </p:sp>
        <p:sp>
          <p:nvSpPr>
            <p:cNvPr id="30" name="Freeform 165"/>
            <p:cNvSpPr>
              <a:spLocks/>
            </p:cNvSpPr>
            <p:nvPr/>
          </p:nvSpPr>
          <p:spPr bwMode="auto">
            <a:xfrm>
              <a:off x="6422763" y="2274810"/>
              <a:ext cx="41461" cy="159201"/>
            </a:xfrm>
            <a:custGeom>
              <a:avLst/>
              <a:gdLst>
                <a:gd name="T0" fmla="*/ 19 w 37"/>
                <a:gd name="T1" fmla="*/ 144 h 144"/>
                <a:gd name="T2" fmla="*/ 19 w 37"/>
                <a:gd name="T3" fmla="*/ 144 h 144"/>
                <a:gd name="T4" fmla="*/ 11 w 37"/>
                <a:gd name="T5" fmla="*/ 143 h 144"/>
                <a:gd name="T6" fmla="*/ 6 w 37"/>
                <a:gd name="T7" fmla="*/ 140 h 144"/>
                <a:gd name="T8" fmla="*/ 1 w 37"/>
                <a:gd name="T9" fmla="*/ 134 h 144"/>
                <a:gd name="T10" fmla="*/ 0 w 37"/>
                <a:gd name="T11" fmla="*/ 127 h 144"/>
                <a:gd name="T12" fmla="*/ 0 w 37"/>
                <a:gd name="T13" fmla="*/ 19 h 144"/>
                <a:gd name="T14" fmla="*/ 0 w 37"/>
                <a:gd name="T15" fmla="*/ 19 h 144"/>
                <a:gd name="T16" fmla="*/ 1 w 37"/>
                <a:gd name="T17" fmla="*/ 12 h 144"/>
                <a:gd name="T18" fmla="*/ 6 w 37"/>
                <a:gd name="T19" fmla="*/ 6 h 144"/>
                <a:gd name="T20" fmla="*/ 11 w 37"/>
                <a:gd name="T21" fmla="*/ 2 h 144"/>
                <a:gd name="T22" fmla="*/ 19 w 37"/>
                <a:gd name="T23" fmla="*/ 0 h 144"/>
                <a:gd name="T24" fmla="*/ 19 w 37"/>
                <a:gd name="T25" fmla="*/ 0 h 144"/>
                <a:gd name="T26" fmla="*/ 19 w 37"/>
                <a:gd name="T27" fmla="*/ 0 h 144"/>
                <a:gd name="T28" fmla="*/ 26 w 37"/>
                <a:gd name="T29" fmla="*/ 2 h 144"/>
                <a:gd name="T30" fmla="*/ 31 w 37"/>
                <a:gd name="T31" fmla="*/ 6 h 144"/>
                <a:gd name="T32" fmla="*/ 36 w 37"/>
                <a:gd name="T33" fmla="*/ 12 h 144"/>
                <a:gd name="T34" fmla="*/ 37 w 37"/>
                <a:gd name="T35" fmla="*/ 19 h 144"/>
                <a:gd name="T36" fmla="*/ 37 w 37"/>
                <a:gd name="T37" fmla="*/ 127 h 144"/>
                <a:gd name="T38" fmla="*/ 37 w 37"/>
                <a:gd name="T39" fmla="*/ 127 h 144"/>
                <a:gd name="T40" fmla="*/ 36 w 37"/>
                <a:gd name="T41" fmla="*/ 134 h 144"/>
                <a:gd name="T42" fmla="*/ 31 w 37"/>
                <a:gd name="T43" fmla="*/ 140 h 144"/>
                <a:gd name="T44" fmla="*/ 26 w 37"/>
                <a:gd name="T45" fmla="*/ 143 h 144"/>
                <a:gd name="T46" fmla="*/ 19 w 37"/>
                <a:gd name="T47" fmla="*/ 144 h 144"/>
                <a:gd name="T48" fmla="*/ 19 w 37"/>
                <a:gd name="T4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44">
                  <a:moveTo>
                    <a:pt x="19" y="144"/>
                  </a:moveTo>
                  <a:lnTo>
                    <a:pt x="19" y="144"/>
                  </a:lnTo>
                  <a:lnTo>
                    <a:pt x="11" y="143"/>
                  </a:lnTo>
                  <a:lnTo>
                    <a:pt x="6" y="140"/>
                  </a:lnTo>
                  <a:lnTo>
                    <a:pt x="1" y="134"/>
                  </a:lnTo>
                  <a:lnTo>
                    <a:pt x="0" y="127"/>
                  </a:lnTo>
                  <a:lnTo>
                    <a:pt x="0" y="19"/>
                  </a:lnTo>
                  <a:lnTo>
                    <a:pt x="0" y="19"/>
                  </a:lnTo>
                  <a:lnTo>
                    <a:pt x="1" y="12"/>
                  </a:lnTo>
                  <a:lnTo>
                    <a:pt x="6" y="6"/>
                  </a:lnTo>
                  <a:lnTo>
                    <a:pt x="11" y="2"/>
                  </a:lnTo>
                  <a:lnTo>
                    <a:pt x="19" y="0"/>
                  </a:lnTo>
                  <a:lnTo>
                    <a:pt x="19" y="0"/>
                  </a:lnTo>
                  <a:lnTo>
                    <a:pt x="19" y="0"/>
                  </a:lnTo>
                  <a:lnTo>
                    <a:pt x="26" y="2"/>
                  </a:lnTo>
                  <a:lnTo>
                    <a:pt x="31" y="6"/>
                  </a:lnTo>
                  <a:lnTo>
                    <a:pt x="36" y="12"/>
                  </a:lnTo>
                  <a:lnTo>
                    <a:pt x="37" y="19"/>
                  </a:lnTo>
                  <a:lnTo>
                    <a:pt x="37" y="127"/>
                  </a:lnTo>
                  <a:lnTo>
                    <a:pt x="37" y="127"/>
                  </a:lnTo>
                  <a:lnTo>
                    <a:pt x="36" y="134"/>
                  </a:lnTo>
                  <a:lnTo>
                    <a:pt x="31" y="140"/>
                  </a:lnTo>
                  <a:lnTo>
                    <a:pt x="26" y="143"/>
                  </a:lnTo>
                  <a:lnTo>
                    <a:pt x="19" y="144"/>
                  </a:lnTo>
                  <a:lnTo>
                    <a:pt x="19" y="144"/>
                  </a:lnTo>
                  <a:close/>
                </a:path>
              </a:pathLst>
            </a:custGeom>
            <a:solidFill>
              <a:srgbClr val="162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00" kern="0" dirty="0" smtClean="0"/>
            </a:p>
          </p:txBody>
        </p:sp>
        <p:sp>
          <p:nvSpPr>
            <p:cNvPr id="31" name="Freeform 166"/>
            <p:cNvSpPr>
              <a:spLocks/>
            </p:cNvSpPr>
            <p:nvPr/>
          </p:nvSpPr>
          <p:spPr bwMode="auto">
            <a:xfrm>
              <a:off x="6343349" y="2238325"/>
              <a:ext cx="40340" cy="195688"/>
            </a:xfrm>
            <a:custGeom>
              <a:avLst/>
              <a:gdLst>
                <a:gd name="T0" fmla="*/ 19 w 36"/>
                <a:gd name="T1" fmla="*/ 177 h 177"/>
                <a:gd name="T2" fmla="*/ 19 w 36"/>
                <a:gd name="T3" fmla="*/ 177 h 177"/>
                <a:gd name="T4" fmla="*/ 11 w 36"/>
                <a:gd name="T5" fmla="*/ 176 h 177"/>
                <a:gd name="T6" fmla="*/ 6 w 36"/>
                <a:gd name="T7" fmla="*/ 173 h 177"/>
                <a:gd name="T8" fmla="*/ 1 w 36"/>
                <a:gd name="T9" fmla="*/ 167 h 177"/>
                <a:gd name="T10" fmla="*/ 0 w 36"/>
                <a:gd name="T11" fmla="*/ 160 h 177"/>
                <a:gd name="T12" fmla="*/ 0 w 36"/>
                <a:gd name="T13" fmla="*/ 17 h 177"/>
                <a:gd name="T14" fmla="*/ 0 w 36"/>
                <a:gd name="T15" fmla="*/ 17 h 177"/>
                <a:gd name="T16" fmla="*/ 1 w 36"/>
                <a:gd name="T17" fmla="*/ 10 h 177"/>
                <a:gd name="T18" fmla="*/ 6 w 36"/>
                <a:gd name="T19" fmla="*/ 4 h 177"/>
                <a:gd name="T20" fmla="*/ 11 w 36"/>
                <a:gd name="T21" fmla="*/ 2 h 177"/>
                <a:gd name="T22" fmla="*/ 19 w 36"/>
                <a:gd name="T23" fmla="*/ 0 h 177"/>
                <a:gd name="T24" fmla="*/ 19 w 36"/>
                <a:gd name="T25" fmla="*/ 0 h 177"/>
                <a:gd name="T26" fmla="*/ 19 w 36"/>
                <a:gd name="T27" fmla="*/ 0 h 177"/>
                <a:gd name="T28" fmla="*/ 26 w 36"/>
                <a:gd name="T29" fmla="*/ 2 h 177"/>
                <a:gd name="T30" fmla="*/ 32 w 36"/>
                <a:gd name="T31" fmla="*/ 4 h 177"/>
                <a:gd name="T32" fmla="*/ 34 w 36"/>
                <a:gd name="T33" fmla="*/ 10 h 177"/>
                <a:gd name="T34" fmla="*/ 36 w 36"/>
                <a:gd name="T35" fmla="*/ 17 h 177"/>
                <a:gd name="T36" fmla="*/ 36 w 36"/>
                <a:gd name="T37" fmla="*/ 160 h 177"/>
                <a:gd name="T38" fmla="*/ 36 w 36"/>
                <a:gd name="T39" fmla="*/ 160 h 177"/>
                <a:gd name="T40" fmla="*/ 34 w 36"/>
                <a:gd name="T41" fmla="*/ 167 h 177"/>
                <a:gd name="T42" fmla="*/ 32 w 36"/>
                <a:gd name="T43" fmla="*/ 173 h 177"/>
                <a:gd name="T44" fmla="*/ 26 w 36"/>
                <a:gd name="T45" fmla="*/ 176 h 177"/>
                <a:gd name="T46" fmla="*/ 19 w 36"/>
                <a:gd name="T47" fmla="*/ 177 h 177"/>
                <a:gd name="T48" fmla="*/ 19 w 36"/>
                <a:gd name="T4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77">
                  <a:moveTo>
                    <a:pt x="19" y="177"/>
                  </a:moveTo>
                  <a:lnTo>
                    <a:pt x="19" y="177"/>
                  </a:lnTo>
                  <a:lnTo>
                    <a:pt x="11" y="176"/>
                  </a:lnTo>
                  <a:lnTo>
                    <a:pt x="6" y="173"/>
                  </a:lnTo>
                  <a:lnTo>
                    <a:pt x="1" y="167"/>
                  </a:lnTo>
                  <a:lnTo>
                    <a:pt x="0" y="160"/>
                  </a:lnTo>
                  <a:lnTo>
                    <a:pt x="0" y="17"/>
                  </a:lnTo>
                  <a:lnTo>
                    <a:pt x="0" y="17"/>
                  </a:lnTo>
                  <a:lnTo>
                    <a:pt x="1" y="10"/>
                  </a:lnTo>
                  <a:lnTo>
                    <a:pt x="6" y="4"/>
                  </a:lnTo>
                  <a:lnTo>
                    <a:pt x="11" y="2"/>
                  </a:lnTo>
                  <a:lnTo>
                    <a:pt x="19" y="0"/>
                  </a:lnTo>
                  <a:lnTo>
                    <a:pt x="19" y="0"/>
                  </a:lnTo>
                  <a:lnTo>
                    <a:pt x="19" y="0"/>
                  </a:lnTo>
                  <a:lnTo>
                    <a:pt x="26" y="2"/>
                  </a:lnTo>
                  <a:lnTo>
                    <a:pt x="32" y="4"/>
                  </a:lnTo>
                  <a:lnTo>
                    <a:pt x="34" y="10"/>
                  </a:lnTo>
                  <a:lnTo>
                    <a:pt x="36" y="17"/>
                  </a:lnTo>
                  <a:lnTo>
                    <a:pt x="36" y="160"/>
                  </a:lnTo>
                  <a:lnTo>
                    <a:pt x="36" y="160"/>
                  </a:lnTo>
                  <a:lnTo>
                    <a:pt x="34" y="167"/>
                  </a:lnTo>
                  <a:lnTo>
                    <a:pt x="32" y="173"/>
                  </a:lnTo>
                  <a:lnTo>
                    <a:pt x="26" y="176"/>
                  </a:lnTo>
                  <a:lnTo>
                    <a:pt x="19" y="177"/>
                  </a:lnTo>
                  <a:lnTo>
                    <a:pt x="19" y="177"/>
                  </a:lnTo>
                  <a:close/>
                </a:path>
              </a:pathLst>
            </a:custGeom>
            <a:solidFill>
              <a:srgbClr val="162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00" kern="0" dirty="0" smtClean="0"/>
            </a:p>
          </p:txBody>
        </p:sp>
        <p:sp>
          <p:nvSpPr>
            <p:cNvPr id="32" name="Freeform 167"/>
            <p:cNvSpPr>
              <a:spLocks/>
            </p:cNvSpPr>
            <p:nvPr/>
          </p:nvSpPr>
          <p:spPr bwMode="auto">
            <a:xfrm>
              <a:off x="6263178" y="2209169"/>
              <a:ext cx="45719" cy="224843"/>
            </a:xfrm>
            <a:custGeom>
              <a:avLst/>
              <a:gdLst>
                <a:gd name="T0" fmla="*/ 17 w 36"/>
                <a:gd name="T1" fmla="*/ 168 h 168"/>
                <a:gd name="T2" fmla="*/ 17 w 36"/>
                <a:gd name="T3" fmla="*/ 168 h 168"/>
                <a:gd name="T4" fmla="*/ 10 w 36"/>
                <a:gd name="T5" fmla="*/ 167 h 168"/>
                <a:gd name="T6" fmla="*/ 4 w 36"/>
                <a:gd name="T7" fmla="*/ 164 h 168"/>
                <a:gd name="T8" fmla="*/ 1 w 36"/>
                <a:gd name="T9" fmla="*/ 158 h 168"/>
                <a:gd name="T10" fmla="*/ 0 w 36"/>
                <a:gd name="T11" fmla="*/ 151 h 168"/>
                <a:gd name="T12" fmla="*/ 0 w 36"/>
                <a:gd name="T13" fmla="*/ 18 h 168"/>
                <a:gd name="T14" fmla="*/ 0 w 36"/>
                <a:gd name="T15" fmla="*/ 18 h 168"/>
                <a:gd name="T16" fmla="*/ 1 w 36"/>
                <a:gd name="T17" fmla="*/ 11 h 168"/>
                <a:gd name="T18" fmla="*/ 4 w 36"/>
                <a:gd name="T19" fmla="*/ 6 h 168"/>
                <a:gd name="T20" fmla="*/ 10 w 36"/>
                <a:gd name="T21" fmla="*/ 1 h 168"/>
                <a:gd name="T22" fmla="*/ 17 w 36"/>
                <a:gd name="T23" fmla="*/ 0 h 168"/>
                <a:gd name="T24" fmla="*/ 17 w 36"/>
                <a:gd name="T25" fmla="*/ 0 h 168"/>
                <a:gd name="T26" fmla="*/ 17 w 36"/>
                <a:gd name="T27" fmla="*/ 0 h 168"/>
                <a:gd name="T28" fmla="*/ 24 w 36"/>
                <a:gd name="T29" fmla="*/ 1 h 168"/>
                <a:gd name="T30" fmla="*/ 30 w 36"/>
                <a:gd name="T31" fmla="*/ 6 h 168"/>
                <a:gd name="T32" fmla="*/ 35 w 36"/>
                <a:gd name="T33" fmla="*/ 11 h 168"/>
                <a:gd name="T34" fmla="*/ 36 w 36"/>
                <a:gd name="T35" fmla="*/ 18 h 168"/>
                <a:gd name="T36" fmla="*/ 36 w 36"/>
                <a:gd name="T37" fmla="*/ 151 h 168"/>
                <a:gd name="T38" fmla="*/ 36 w 36"/>
                <a:gd name="T39" fmla="*/ 151 h 168"/>
                <a:gd name="T40" fmla="*/ 35 w 36"/>
                <a:gd name="T41" fmla="*/ 158 h 168"/>
                <a:gd name="T42" fmla="*/ 30 w 36"/>
                <a:gd name="T43" fmla="*/ 164 h 168"/>
                <a:gd name="T44" fmla="*/ 24 w 36"/>
                <a:gd name="T45" fmla="*/ 167 h 168"/>
                <a:gd name="T46" fmla="*/ 17 w 36"/>
                <a:gd name="T47" fmla="*/ 168 h 168"/>
                <a:gd name="T48" fmla="*/ 17 w 36"/>
                <a:gd name="T4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8">
                  <a:moveTo>
                    <a:pt x="17" y="168"/>
                  </a:moveTo>
                  <a:lnTo>
                    <a:pt x="17" y="168"/>
                  </a:lnTo>
                  <a:lnTo>
                    <a:pt x="10" y="167"/>
                  </a:lnTo>
                  <a:lnTo>
                    <a:pt x="4" y="164"/>
                  </a:lnTo>
                  <a:lnTo>
                    <a:pt x="1" y="158"/>
                  </a:lnTo>
                  <a:lnTo>
                    <a:pt x="0" y="151"/>
                  </a:lnTo>
                  <a:lnTo>
                    <a:pt x="0" y="18"/>
                  </a:lnTo>
                  <a:lnTo>
                    <a:pt x="0" y="18"/>
                  </a:lnTo>
                  <a:lnTo>
                    <a:pt x="1" y="11"/>
                  </a:lnTo>
                  <a:lnTo>
                    <a:pt x="4" y="6"/>
                  </a:lnTo>
                  <a:lnTo>
                    <a:pt x="10" y="1"/>
                  </a:lnTo>
                  <a:lnTo>
                    <a:pt x="17" y="0"/>
                  </a:lnTo>
                  <a:lnTo>
                    <a:pt x="17" y="0"/>
                  </a:lnTo>
                  <a:lnTo>
                    <a:pt x="17" y="0"/>
                  </a:lnTo>
                  <a:lnTo>
                    <a:pt x="24" y="1"/>
                  </a:lnTo>
                  <a:lnTo>
                    <a:pt x="30" y="6"/>
                  </a:lnTo>
                  <a:lnTo>
                    <a:pt x="35" y="11"/>
                  </a:lnTo>
                  <a:lnTo>
                    <a:pt x="36" y="18"/>
                  </a:lnTo>
                  <a:lnTo>
                    <a:pt x="36" y="151"/>
                  </a:lnTo>
                  <a:lnTo>
                    <a:pt x="36" y="151"/>
                  </a:lnTo>
                  <a:lnTo>
                    <a:pt x="35" y="158"/>
                  </a:lnTo>
                  <a:lnTo>
                    <a:pt x="30" y="164"/>
                  </a:lnTo>
                  <a:lnTo>
                    <a:pt x="24" y="167"/>
                  </a:lnTo>
                  <a:lnTo>
                    <a:pt x="17" y="168"/>
                  </a:lnTo>
                  <a:lnTo>
                    <a:pt x="17" y="168"/>
                  </a:lnTo>
                  <a:close/>
                </a:path>
              </a:pathLst>
            </a:custGeom>
            <a:solidFill>
              <a:srgbClr val="162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00" kern="0" dirty="0" smtClean="0"/>
            </a:p>
          </p:txBody>
        </p:sp>
      </p:grpSp>
      <p:grpSp>
        <p:nvGrpSpPr>
          <p:cNvPr id="33" name="Group 32"/>
          <p:cNvGrpSpPr/>
          <p:nvPr/>
        </p:nvGrpSpPr>
        <p:grpSpPr>
          <a:xfrm>
            <a:off x="6517062" y="3206993"/>
            <a:ext cx="1060392" cy="1046369"/>
            <a:chOff x="7126617" y="2395529"/>
            <a:chExt cx="1060392" cy="1046369"/>
          </a:xfrm>
        </p:grpSpPr>
        <p:sp>
          <p:nvSpPr>
            <p:cNvPr id="34" name="Oval 33"/>
            <p:cNvSpPr/>
            <p:nvPr/>
          </p:nvSpPr>
          <p:spPr>
            <a:xfrm>
              <a:off x="7237795" y="2500025"/>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6600" kern="0" dirty="0" smtClean="0"/>
                <a:t> </a:t>
              </a:r>
            </a:p>
          </p:txBody>
        </p:sp>
        <p:sp>
          <p:nvSpPr>
            <p:cNvPr id="35" name="Donut 34"/>
            <p:cNvSpPr/>
            <p:nvPr/>
          </p:nvSpPr>
          <p:spPr>
            <a:xfrm>
              <a:off x="7126617" y="2395529"/>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600" kern="0" dirty="0" smtClean="0"/>
            </a:p>
          </p:txBody>
        </p:sp>
        <p:pic>
          <p:nvPicPr>
            <p:cNvPr id="36" name="Picture 35"/>
            <p:cNvPicPr>
              <a:picLocks noChangeAspect="1"/>
            </p:cNvPicPr>
            <p:nvPr/>
          </p:nvPicPr>
          <p:blipFill>
            <a:blip r:embed="rId3" cstate="print">
              <a:duotone>
                <a:srgbClr val="162257">
                  <a:shade val="45000"/>
                  <a:satMod val="135000"/>
                </a:srgbClr>
                <a:prstClr val="white"/>
              </a:duotone>
              <a:extLst>
                <a:ext uri="{28A0092B-C50C-407E-A947-70E740481C1C}">
                  <a14:useLocalDpi xmlns:a14="http://schemas.microsoft.com/office/drawing/2010/main" val="0"/>
                </a:ext>
              </a:extLst>
            </a:blip>
            <a:stretch>
              <a:fillRect/>
            </a:stretch>
          </p:blipFill>
          <p:spPr>
            <a:xfrm>
              <a:off x="7571960" y="2813731"/>
              <a:ext cx="181098" cy="208340"/>
            </a:xfrm>
            <a:prstGeom prst="rect">
              <a:avLst/>
            </a:prstGeom>
            <a:noFill/>
            <a:ln>
              <a:noFill/>
            </a:ln>
          </p:spPr>
        </p:pic>
      </p:grpSp>
      <p:grpSp>
        <p:nvGrpSpPr>
          <p:cNvPr id="37" name="Group 36"/>
          <p:cNvGrpSpPr/>
          <p:nvPr/>
        </p:nvGrpSpPr>
        <p:grpSpPr>
          <a:xfrm>
            <a:off x="3071913" y="900829"/>
            <a:ext cx="1060392" cy="1046369"/>
            <a:chOff x="7976349" y="3365587"/>
            <a:chExt cx="1060392" cy="1046369"/>
          </a:xfrm>
        </p:grpSpPr>
        <p:sp>
          <p:nvSpPr>
            <p:cNvPr id="38" name="Oval 37"/>
            <p:cNvSpPr/>
            <p:nvPr/>
          </p:nvSpPr>
          <p:spPr>
            <a:xfrm>
              <a:off x="8087527" y="3470083"/>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1200" kern="0" dirty="0" smtClean="0"/>
                <a:t> </a:t>
              </a:r>
            </a:p>
          </p:txBody>
        </p:sp>
        <p:sp>
          <p:nvSpPr>
            <p:cNvPr id="39" name="Donut 38"/>
            <p:cNvSpPr/>
            <p:nvPr/>
          </p:nvSpPr>
          <p:spPr>
            <a:xfrm>
              <a:off x="7976349" y="3365587"/>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200" kern="0" dirty="0" smtClean="0"/>
            </a:p>
          </p:txBody>
        </p:sp>
        <p:sp>
          <p:nvSpPr>
            <p:cNvPr id="40" name="Freeform 4851"/>
            <p:cNvSpPr>
              <a:spLocks noEditPoints="1"/>
            </p:cNvSpPr>
            <p:nvPr/>
          </p:nvSpPr>
          <p:spPr bwMode="auto">
            <a:xfrm>
              <a:off x="8386193" y="3760650"/>
              <a:ext cx="240704" cy="241718"/>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162257"/>
            </a:solidFill>
            <a:ln>
              <a:noFill/>
            </a:ln>
            <a:extLst/>
          </p:spPr>
          <p:txBody>
            <a:bodyPr vert="horz" wrap="square" lIns="91440" tIns="45720" rIns="91440" bIns="45720" numCol="1" anchor="t" anchorCtr="0" compatLnSpc="1">
              <a:prstTxWarp prst="textNoShape">
                <a:avLst/>
              </a:prstTxWarp>
            </a:bodyPr>
            <a:lstStyle/>
            <a:p>
              <a:pPr defTabSz="913758"/>
              <a:endParaRPr lang="nl-NL" sz="1200" kern="0" dirty="0" smtClean="0"/>
            </a:p>
          </p:txBody>
        </p:sp>
      </p:grpSp>
      <p:grpSp>
        <p:nvGrpSpPr>
          <p:cNvPr id="4" name="Group 3"/>
          <p:cNvGrpSpPr/>
          <p:nvPr/>
        </p:nvGrpSpPr>
        <p:grpSpPr>
          <a:xfrm>
            <a:off x="6358043" y="1891238"/>
            <a:ext cx="1060392" cy="1046369"/>
            <a:chOff x="25435" y="1550360"/>
            <a:chExt cx="1060392" cy="1046369"/>
          </a:xfrm>
        </p:grpSpPr>
        <p:grpSp>
          <p:nvGrpSpPr>
            <p:cNvPr id="41" name="Group 40"/>
            <p:cNvGrpSpPr/>
            <p:nvPr/>
          </p:nvGrpSpPr>
          <p:grpSpPr>
            <a:xfrm>
              <a:off x="25435" y="1550360"/>
              <a:ext cx="1060392" cy="1046369"/>
              <a:chOff x="4360047" y="2367553"/>
              <a:chExt cx="1060392" cy="1046369"/>
            </a:xfrm>
          </p:grpSpPr>
          <p:sp>
            <p:nvSpPr>
              <p:cNvPr id="42" name="Oval 41"/>
              <p:cNvSpPr/>
              <p:nvPr/>
            </p:nvSpPr>
            <p:spPr>
              <a:xfrm>
                <a:off x="4471225" y="2481380"/>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6600" kern="0" dirty="0" smtClean="0"/>
                  <a:t> </a:t>
                </a:r>
              </a:p>
            </p:txBody>
          </p:sp>
          <p:sp>
            <p:nvSpPr>
              <p:cNvPr id="43" name="Donut 42"/>
              <p:cNvSpPr/>
              <p:nvPr/>
            </p:nvSpPr>
            <p:spPr>
              <a:xfrm>
                <a:off x="4360047" y="2367553"/>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600" kern="0" dirty="0" smtClean="0"/>
              </a:p>
            </p:txBody>
          </p:sp>
          <p:sp>
            <p:nvSpPr>
              <p:cNvPr id="44" name="Freeform 4846"/>
              <p:cNvSpPr>
                <a:spLocks noEditPoints="1"/>
              </p:cNvSpPr>
              <p:nvPr/>
            </p:nvSpPr>
            <p:spPr bwMode="auto">
              <a:xfrm>
                <a:off x="4744935" y="2753222"/>
                <a:ext cx="313903" cy="270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rgbClr val="162257"/>
              </a:solidFill>
              <a:ln>
                <a:noFill/>
              </a:ln>
              <a:extLst/>
            </p:spPr>
            <p:txBody>
              <a:bodyPr vert="horz" wrap="square" lIns="91440" tIns="45720" rIns="91440" bIns="45720" numCol="1" anchor="t" anchorCtr="0" compatLnSpc="1">
                <a:prstTxWarp prst="textNoShape">
                  <a:avLst/>
                </a:prstTxWarp>
              </a:bodyPr>
              <a:lstStyle/>
              <a:p>
                <a:pPr defTabSz="913758"/>
                <a:endParaRPr lang="nl-NL" sz="600" kern="0" dirty="0" smtClean="0"/>
              </a:p>
            </p:txBody>
          </p:sp>
        </p:grpSp>
        <p:sp>
          <p:nvSpPr>
            <p:cNvPr id="3" name="Oval 2"/>
            <p:cNvSpPr/>
            <p:nvPr/>
          </p:nvSpPr>
          <p:spPr>
            <a:xfrm>
              <a:off x="317079" y="1830033"/>
              <a:ext cx="499894" cy="494019"/>
            </a:xfrm>
            <a:prstGeom prst="ellipse">
              <a:avLst/>
            </a:prstGeom>
            <a:solidFill>
              <a:srgbClr val="FF9494"/>
            </a:solidFill>
            <a:ln>
              <a:solidFill>
                <a:srgbClr val="FF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up 44"/>
          <p:cNvGrpSpPr/>
          <p:nvPr/>
        </p:nvGrpSpPr>
        <p:grpSpPr>
          <a:xfrm>
            <a:off x="1909768" y="3138090"/>
            <a:ext cx="1060392" cy="1046369"/>
            <a:chOff x="25435" y="1550360"/>
            <a:chExt cx="1060392" cy="1046369"/>
          </a:xfrm>
        </p:grpSpPr>
        <p:grpSp>
          <p:nvGrpSpPr>
            <p:cNvPr id="46" name="Group 45"/>
            <p:cNvGrpSpPr/>
            <p:nvPr/>
          </p:nvGrpSpPr>
          <p:grpSpPr>
            <a:xfrm>
              <a:off x="25435" y="1550360"/>
              <a:ext cx="1060392" cy="1046369"/>
              <a:chOff x="4360047" y="2367553"/>
              <a:chExt cx="1060392" cy="1046369"/>
            </a:xfrm>
          </p:grpSpPr>
          <p:sp>
            <p:nvSpPr>
              <p:cNvPr id="48" name="Oval 47"/>
              <p:cNvSpPr/>
              <p:nvPr/>
            </p:nvSpPr>
            <p:spPr>
              <a:xfrm>
                <a:off x="4471225" y="2481380"/>
                <a:ext cx="833710" cy="837759"/>
              </a:xfrm>
              <a:prstGeom prst="ellipse">
                <a:avLst/>
              </a:prstGeom>
              <a:solidFill>
                <a:srgbClr val="FF0000">
                  <a:alpha val="42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7403" tIns="147403" rIns="147403" bIns="147403" numCol="1" spcCol="1270" anchor="ctr" anchorCtr="0">
                <a:noAutofit/>
              </a:bodyPr>
              <a:lstStyle/>
              <a:p>
                <a:pPr algn="ctr" defTabSz="2667000">
                  <a:lnSpc>
                    <a:spcPct val="90000"/>
                  </a:lnSpc>
                  <a:spcBef>
                    <a:spcPct val="0"/>
                  </a:spcBef>
                  <a:spcAft>
                    <a:spcPct val="35000"/>
                  </a:spcAft>
                </a:pPr>
                <a:r>
                  <a:rPr lang="nl-NL" sz="6600" kern="0" dirty="0" smtClean="0"/>
                  <a:t> </a:t>
                </a:r>
              </a:p>
            </p:txBody>
          </p:sp>
          <p:sp>
            <p:nvSpPr>
              <p:cNvPr id="49" name="Donut 48"/>
              <p:cNvSpPr/>
              <p:nvPr/>
            </p:nvSpPr>
            <p:spPr>
              <a:xfrm>
                <a:off x="4360047" y="2367553"/>
                <a:ext cx="1060392" cy="1046369"/>
              </a:xfrm>
              <a:prstGeom prst="donut">
                <a:avLst>
                  <a:gd name="adj" fmla="val 495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algn="ctr"/>
                <a:endParaRPr lang="en-US" sz="1600" kern="0" dirty="0" smtClean="0"/>
              </a:p>
            </p:txBody>
          </p:sp>
          <p:sp>
            <p:nvSpPr>
              <p:cNvPr id="50" name="Freeform 4846"/>
              <p:cNvSpPr>
                <a:spLocks noEditPoints="1"/>
              </p:cNvSpPr>
              <p:nvPr/>
            </p:nvSpPr>
            <p:spPr bwMode="auto">
              <a:xfrm>
                <a:off x="4744935" y="2753222"/>
                <a:ext cx="313903" cy="270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rgbClr val="162257"/>
              </a:solidFill>
              <a:ln>
                <a:noFill/>
              </a:ln>
              <a:extLst/>
            </p:spPr>
            <p:txBody>
              <a:bodyPr vert="horz" wrap="square" lIns="91440" tIns="45720" rIns="91440" bIns="45720" numCol="1" anchor="t" anchorCtr="0" compatLnSpc="1">
                <a:prstTxWarp prst="textNoShape">
                  <a:avLst/>
                </a:prstTxWarp>
              </a:bodyPr>
              <a:lstStyle/>
              <a:p>
                <a:pPr defTabSz="913758"/>
                <a:endParaRPr lang="nl-NL" sz="600" kern="0" dirty="0" smtClean="0"/>
              </a:p>
            </p:txBody>
          </p:sp>
        </p:grpSp>
        <p:sp>
          <p:nvSpPr>
            <p:cNvPr id="47" name="Oval 46"/>
            <p:cNvSpPr/>
            <p:nvPr/>
          </p:nvSpPr>
          <p:spPr>
            <a:xfrm>
              <a:off x="317079" y="1830033"/>
              <a:ext cx="499894" cy="494019"/>
            </a:xfrm>
            <a:prstGeom prst="ellipse">
              <a:avLst/>
            </a:prstGeom>
            <a:solidFill>
              <a:srgbClr val="FF9494"/>
            </a:solidFill>
            <a:ln>
              <a:solidFill>
                <a:srgbClr val="FF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extBox 50"/>
          <p:cNvSpPr txBox="1"/>
          <p:nvPr/>
        </p:nvSpPr>
        <p:spPr>
          <a:xfrm>
            <a:off x="2260843" y="3417763"/>
            <a:ext cx="353915" cy="446276"/>
          </a:xfrm>
          <a:prstGeom prst="rect">
            <a:avLst/>
          </a:prstGeom>
          <a:noFill/>
        </p:spPr>
        <p:txBody>
          <a:bodyPr wrap="square" rtlCol="0">
            <a:spAutoFit/>
          </a:bodyPr>
          <a:lstStyle/>
          <a:p>
            <a:r>
              <a:rPr lang="nl-NL" sz="2300" b="1" dirty="0" smtClean="0">
                <a:solidFill>
                  <a:srgbClr val="211261"/>
                </a:solidFill>
              </a:rPr>
              <a:t>$</a:t>
            </a:r>
            <a:endParaRPr lang="nl-NL" sz="2300" b="1" dirty="0">
              <a:solidFill>
                <a:srgbClr val="211261"/>
              </a:solidFill>
            </a:endParaRPr>
          </a:p>
        </p:txBody>
      </p:sp>
      <p:sp>
        <p:nvSpPr>
          <p:cNvPr id="52" name="Left Arrow 51"/>
          <p:cNvSpPr/>
          <p:nvPr/>
        </p:nvSpPr>
        <p:spPr>
          <a:xfrm rot="11896057">
            <a:off x="3041103" y="2759148"/>
            <a:ext cx="1005598" cy="252000"/>
          </a:xfrm>
          <a:prstGeom prst="leftArrow">
            <a:avLst>
              <a:gd name="adj1" fmla="val 60000"/>
              <a:gd name="adj2" fmla="val 50000"/>
            </a:avLst>
          </a:prstGeom>
          <a:solidFill>
            <a:srgbClr val="FF0000">
              <a:alpha val="14000"/>
            </a:srgbClr>
          </a:solidFill>
          <a:ln>
            <a:noFill/>
          </a:ln>
          <a:effectLst/>
        </p:spPr>
      </p:sp>
      <p:sp>
        <p:nvSpPr>
          <p:cNvPr id="53" name="Rectangle 52"/>
          <p:cNvSpPr/>
          <p:nvPr/>
        </p:nvSpPr>
        <p:spPr>
          <a:xfrm>
            <a:off x="393989" y="1907316"/>
            <a:ext cx="1708716" cy="584775"/>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Operationele</a:t>
            </a:r>
            <a:r>
              <a:rPr lang="en-GB" sz="1600" b="1" dirty="0" smtClean="0">
                <a:solidFill>
                  <a:srgbClr val="211261"/>
                </a:solidFill>
                <a:ea typeface="Calibri" panose="020F0502020204030204" pitchFamily="34" charset="0"/>
                <a:cs typeface="Times New Roman" panose="02020603050405020304" pitchFamily="18" charset="0"/>
              </a:rPr>
              <a:t> </a:t>
            </a:r>
            <a:r>
              <a:rPr lang="en-GB" sz="1600" b="1" dirty="0" err="1" smtClean="0">
                <a:solidFill>
                  <a:srgbClr val="211261"/>
                </a:solidFill>
                <a:ea typeface="Calibri" panose="020F0502020204030204" pitchFamily="34" charset="0"/>
                <a:cs typeface="Times New Roman" panose="02020603050405020304" pitchFamily="18" charset="0"/>
              </a:rPr>
              <a:t>risico’s</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54" name="Rectangle 53"/>
          <p:cNvSpPr/>
          <p:nvPr/>
        </p:nvSpPr>
        <p:spPr>
          <a:xfrm>
            <a:off x="522444" y="3570163"/>
            <a:ext cx="1533525" cy="584775"/>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Financiële</a:t>
            </a:r>
            <a:r>
              <a:rPr lang="en-GB" sz="1600" b="1" dirty="0" smtClean="0">
                <a:solidFill>
                  <a:srgbClr val="211261"/>
                </a:solidFill>
                <a:ea typeface="Calibri" panose="020F0502020204030204" pitchFamily="34" charset="0"/>
                <a:cs typeface="Times New Roman" panose="02020603050405020304" pitchFamily="18" charset="0"/>
              </a:rPr>
              <a:t> </a:t>
            </a:r>
            <a:r>
              <a:rPr lang="en-GB" sz="1600" b="1" dirty="0" err="1" smtClean="0">
                <a:solidFill>
                  <a:srgbClr val="211261"/>
                </a:solidFill>
                <a:ea typeface="Calibri" panose="020F0502020204030204" pitchFamily="34" charset="0"/>
                <a:cs typeface="Times New Roman" panose="02020603050405020304" pitchFamily="18" charset="0"/>
              </a:rPr>
              <a:t>risico’s</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55" name="Left Arrow 54"/>
          <p:cNvSpPr/>
          <p:nvPr/>
        </p:nvSpPr>
        <p:spPr>
          <a:xfrm rot="14235407">
            <a:off x="3592745" y="2144141"/>
            <a:ext cx="1005598" cy="252000"/>
          </a:xfrm>
          <a:prstGeom prst="leftArrow">
            <a:avLst>
              <a:gd name="adj1" fmla="val 60000"/>
              <a:gd name="adj2" fmla="val 50000"/>
            </a:avLst>
          </a:prstGeom>
          <a:solidFill>
            <a:srgbClr val="FF0000">
              <a:alpha val="14000"/>
            </a:srgbClr>
          </a:solidFill>
          <a:ln>
            <a:noFill/>
          </a:ln>
          <a:effectLst/>
        </p:spPr>
      </p:sp>
      <p:sp>
        <p:nvSpPr>
          <p:cNvPr id="56" name="Rectangle 55"/>
          <p:cNvSpPr/>
          <p:nvPr/>
        </p:nvSpPr>
        <p:spPr>
          <a:xfrm>
            <a:off x="7767949" y="3340275"/>
            <a:ext cx="795025" cy="338554"/>
          </a:xfrm>
          <a:prstGeom prst="rect">
            <a:avLst/>
          </a:prstGeom>
          <a:noFill/>
        </p:spPr>
        <p:txBody>
          <a:bodyPr wrap="square">
            <a:spAutoFit/>
          </a:bodyPr>
          <a:lstStyle/>
          <a:p>
            <a:r>
              <a:rPr lang="en-GB" sz="1600" b="1" dirty="0" smtClean="0">
                <a:solidFill>
                  <a:srgbClr val="211261"/>
                </a:solidFill>
                <a:ea typeface="Calibri" panose="020F0502020204030204" pitchFamily="34" charset="0"/>
                <a:cs typeface="Times New Roman" panose="02020603050405020304" pitchFamily="18" charset="0"/>
              </a:rPr>
              <a:t>TBTF</a:t>
            </a:r>
          </a:p>
        </p:txBody>
      </p:sp>
      <p:sp>
        <p:nvSpPr>
          <p:cNvPr id="57" name="Rectangle 56"/>
          <p:cNvSpPr/>
          <p:nvPr/>
        </p:nvSpPr>
        <p:spPr>
          <a:xfrm>
            <a:off x="1773041" y="657380"/>
            <a:ext cx="1708716" cy="584775"/>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Besmettingsgevaar</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58" name="Rectangle 57"/>
          <p:cNvSpPr/>
          <p:nvPr/>
        </p:nvSpPr>
        <p:spPr>
          <a:xfrm>
            <a:off x="7461950" y="1835788"/>
            <a:ext cx="1449312" cy="338554"/>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Volatiliteit</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59" name="Rectangle 58"/>
          <p:cNvSpPr/>
          <p:nvPr/>
        </p:nvSpPr>
        <p:spPr>
          <a:xfrm>
            <a:off x="6518801" y="746148"/>
            <a:ext cx="1913999" cy="338554"/>
          </a:xfrm>
          <a:prstGeom prst="rect">
            <a:avLst/>
          </a:prstGeom>
          <a:noFill/>
        </p:spPr>
        <p:txBody>
          <a:bodyPr wrap="square">
            <a:spAutoFit/>
          </a:bodyPr>
          <a:lstStyle/>
          <a:p>
            <a:r>
              <a:rPr lang="en-GB" sz="1600" b="1" dirty="0" err="1" smtClean="0">
                <a:solidFill>
                  <a:srgbClr val="211261"/>
                </a:solidFill>
                <a:ea typeface="Calibri" panose="020F0502020204030204" pitchFamily="34" charset="0"/>
                <a:cs typeface="Times New Roman" panose="02020603050405020304" pitchFamily="18" charset="0"/>
              </a:rPr>
              <a:t>Procycliciteit</a:t>
            </a:r>
            <a:endParaRPr lang="en-GB" sz="1600" b="1" dirty="0" smtClean="0">
              <a:solidFill>
                <a:srgbClr val="211261"/>
              </a:solidFill>
              <a:ea typeface="Calibri" panose="020F0502020204030204" pitchFamily="34" charset="0"/>
              <a:cs typeface="Times New Roman" panose="02020603050405020304" pitchFamily="18" charset="0"/>
            </a:endParaRPr>
          </a:p>
        </p:txBody>
      </p:sp>
      <p:sp>
        <p:nvSpPr>
          <p:cNvPr id="67" name="Freeform 66"/>
          <p:cNvSpPr/>
          <p:nvPr/>
        </p:nvSpPr>
        <p:spPr>
          <a:xfrm>
            <a:off x="6605342" y="2238784"/>
            <a:ext cx="574047" cy="364885"/>
          </a:xfrm>
          <a:custGeom>
            <a:avLst/>
            <a:gdLst>
              <a:gd name="connsiteX0" fmla="*/ 0 w 1000125"/>
              <a:gd name="connsiteY0" fmla="*/ 14288 h 371477"/>
              <a:gd name="connsiteX1" fmla="*/ 238125 w 1000125"/>
              <a:gd name="connsiteY1" fmla="*/ 371476 h 371477"/>
              <a:gd name="connsiteX2" fmla="*/ 433388 w 1000125"/>
              <a:gd name="connsiteY2" fmla="*/ 19051 h 371477"/>
              <a:gd name="connsiteX3" fmla="*/ 666750 w 1000125"/>
              <a:gd name="connsiteY3" fmla="*/ 366713 h 371477"/>
              <a:gd name="connsiteX4" fmla="*/ 809625 w 1000125"/>
              <a:gd name="connsiteY4" fmla="*/ 1 h 371477"/>
              <a:gd name="connsiteX5" fmla="*/ 1000125 w 1000125"/>
              <a:gd name="connsiteY5" fmla="*/ 361951 h 37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5" h="371477">
                <a:moveTo>
                  <a:pt x="0" y="14288"/>
                </a:moveTo>
                <a:cubicBezTo>
                  <a:pt x="82947" y="192485"/>
                  <a:pt x="165894" y="370682"/>
                  <a:pt x="238125" y="371476"/>
                </a:cubicBezTo>
                <a:cubicBezTo>
                  <a:pt x="310356" y="372270"/>
                  <a:pt x="361951" y="19845"/>
                  <a:pt x="433388" y="19051"/>
                </a:cubicBezTo>
                <a:cubicBezTo>
                  <a:pt x="504825" y="18257"/>
                  <a:pt x="604044" y="369888"/>
                  <a:pt x="666750" y="366713"/>
                </a:cubicBezTo>
                <a:cubicBezTo>
                  <a:pt x="729456" y="363538"/>
                  <a:pt x="754063" y="795"/>
                  <a:pt x="809625" y="1"/>
                </a:cubicBezTo>
                <a:cubicBezTo>
                  <a:pt x="865187" y="-793"/>
                  <a:pt x="969169" y="319882"/>
                  <a:pt x="1000125" y="361951"/>
                </a:cubicBezTo>
              </a:path>
            </a:pathLst>
          </a:custGeom>
          <a:noFill/>
          <a:ln w="28575">
            <a:solidFill>
              <a:srgbClr val="211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p:cNvSpPr/>
          <p:nvPr/>
        </p:nvSpPr>
        <p:spPr>
          <a:xfrm>
            <a:off x="1943663" y="3171350"/>
            <a:ext cx="1014609" cy="986844"/>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p:cNvSpPr/>
          <p:nvPr/>
        </p:nvSpPr>
        <p:spPr>
          <a:xfrm>
            <a:off x="2096309" y="1953915"/>
            <a:ext cx="1015654" cy="1030154"/>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tangle 61"/>
          <p:cNvSpPr/>
          <p:nvPr/>
        </p:nvSpPr>
        <p:spPr>
          <a:xfrm>
            <a:off x="7150248" y="4761010"/>
            <a:ext cx="980291" cy="382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800" dirty="0" smtClean="0">
                <a:solidFill>
                  <a:schemeClr val="tx1"/>
                </a:solidFill>
              </a:rPr>
              <a:t>Cyber &amp; Digitale valuta</a:t>
            </a:r>
          </a:p>
        </p:txBody>
      </p:sp>
    </p:spTree>
    <p:extLst>
      <p:ext uri="{BB962C8B-B14F-4D97-AF65-F5344CB8AC3E}">
        <p14:creationId xmlns:p14="http://schemas.microsoft.com/office/powerpoint/2010/main" val="4232450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NB">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LichteAchtergrond16x9</Template>
  <TotalTime>2728</TotalTime>
  <Words>4264</Words>
  <Application>Microsoft Office PowerPoint</Application>
  <PresentationFormat>On-screen Show (16:9)</PresentationFormat>
  <Paragraphs>311</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Times New Roman</vt:lpstr>
      <vt:lpstr>Verdana</vt:lpstr>
      <vt:lpstr>Wingdings</vt:lpstr>
      <vt:lpstr>DNB</vt:lpstr>
      <vt:lpstr>think-cell Slide</vt:lpstr>
      <vt:lpstr>FinTech: kansen en risico’s vanuit financieel stabiliteitsoogpunt</vt:lpstr>
      <vt:lpstr>Wie zijn wij?</vt:lpstr>
      <vt:lpstr>Agenda</vt:lpstr>
      <vt:lpstr>FinTech is hot topic, maar niet nieuw</vt:lpstr>
      <vt:lpstr>Wat verklaart de opkomst van FinTech?</vt:lpstr>
      <vt:lpstr>Impact van FinTech op financiële sector</vt:lpstr>
      <vt:lpstr>PowerPoint Presentation</vt:lpstr>
      <vt:lpstr>FinTech &amp; Financiële stabiliteit: Kansen</vt:lpstr>
      <vt:lpstr>FinTech &amp; Financiële stabiliteit: Risico’s</vt:lpstr>
      <vt:lpstr>De rol van de Toezichthouder</vt:lpstr>
      <vt:lpstr>FinTech &amp; Cyber</vt:lpstr>
      <vt:lpstr>Digitale valuta</vt:lpstr>
      <vt:lpstr>Digitale valuta</vt:lpstr>
      <vt:lpstr>Samenvatting</vt:lpstr>
      <vt:lpstr>Vragen?</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kansen en risico’s vanuit financieel stabiliteitsoogpunt</dc:title>
  <dc:creator>Martens, K.D.L. (Kenny) (FS_IFA)</dc:creator>
  <dc:description>22 JULI 2016 - CLASSIFICATIE</dc:description>
  <cp:lastModifiedBy>Daalen, L. van (Loek) (COM_COM)</cp:lastModifiedBy>
  <cp:revision>216</cp:revision>
  <dcterms:created xsi:type="dcterms:W3CDTF">2018-01-02T15:03:31Z</dcterms:created>
  <dcterms:modified xsi:type="dcterms:W3CDTF">2018-01-19T11:15:00Z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nb_marking">
    <vt:lpwstr> </vt:lpwstr>
  </property>
  <property fmtid="{D5CDD505-2E9C-101B-9397-08002B2CF9AE}" pid="3" name="DNB-SecurityLevel">
    <vt:lpwstr> </vt:lpwstr>
  </property>
</Properties>
</file>