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0" r:id="rId2"/>
    <p:sldId id="305" r:id="rId3"/>
    <p:sldId id="306" r:id="rId4"/>
    <p:sldId id="308" r:id="rId5"/>
    <p:sldId id="319" r:id="rId6"/>
    <p:sldId id="288" r:id="rId7"/>
    <p:sldId id="344" r:id="rId8"/>
    <p:sldId id="310" r:id="rId9"/>
    <p:sldId id="348" r:id="rId10"/>
    <p:sldId id="360" r:id="rId11"/>
    <p:sldId id="322" r:id="rId12"/>
    <p:sldId id="349" r:id="rId13"/>
    <p:sldId id="350" r:id="rId14"/>
    <p:sldId id="334" r:id="rId15"/>
    <p:sldId id="325" r:id="rId16"/>
    <p:sldId id="345" r:id="rId17"/>
    <p:sldId id="347" r:id="rId18"/>
    <p:sldId id="352" r:id="rId19"/>
    <p:sldId id="324" r:id="rId20"/>
    <p:sldId id="346" r:id="rId21"/>
    <p:sldId id="351" r:id="rId22"/>
    <p:sldId id="342" r:id="rId23"/>
    <p:sldId id="353" r:id="rId24"/>
    <p:sldId id="354" r:id="rId25"/>
    <p:sldId id="355" r:id="rId26"/>
    <p:sldId id="361" r:id="rId27"/>
    <p:sldId id="356" r:id="rId28"/>
    <p:sldId id="357" r:id="rId29"/>
    <p:sldId id="340" r:id="rId30"/>
    <p:sldId id="303" r:id="rId31"/>
    <p:sldId id="339" r:id="rId32"/>
  </p:sldIdLst>
  <p:sldSz cx="30243463" cy="21386800"/>
  <p:notesSz cx="6858000" cy="9144000"/>
  <p:defaultTextStyle>
    <a:defPPr>
      <a:defRPr lang="nl-NL"/>
    </a:defPPr>
    <a:lvl1pPr marL="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511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022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533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044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7555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0660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25771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0881" algn="l" defTabSz="29502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736">
          <p15:clr>
            <a:srgbClr val="A4A3A4"/>
          </p15:clr>
        </p15:guide>
        <p15:guide id="2" pos="95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255" autoAdjust="0"/>
  </p:normalViewPr>
  <p:slideViewPr>
    <p:cSldViewPr>
      <p:cViewPr>
        <p:scale>
          <a:sx n="28" d="100"/>
          <a:sy n="28" d="100"/>
        </p:scale>
        <p:origin x="-720" y="198"/>
      </p:cViewPr>
      <p:guideLst>
        <p:guide orient="horz" pos="6736"/>
        <p:guide pos="95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9B106-BAFD-4716-8523-4C9E1C86720E}" type="doc">
      <dgm:prSet loTypeId="urn:microsoft.com/office/officeart/2005/8/layout/chart3" loCatId="relationship" qsTypeId="urn:microsoft.com/office/officeart/2005/8/quickstyle/3d9" qsCatId="3D" csTypeId="urn:microsoft.com/office/officeart/2005/8/colors/accent1_2" csCatId="accent1" phldr="1"/>
      <dgm:spPr/>
    </dgm:pt>
    <dgm:pt modelId="{B291047F-1526-4FF4-8603-C4A43AE1E814}">
      <dgm:prSet phldrT="[Tekst]" custT="1"/>
      <dgm:spPr>
        <a:solidFill>
          <a:srgbClr val="0070C0"/>
        </a:solidFill>
      </dgm:spPr>
      <dgm:t>
        <a:bodyPr/>
        <a:lstStyle/>
        <a:p>
          <a:r>
            <a:rPr lang="en-US" sz="8000" err="1" smtClean="0"/>
            <a:t>Kennis</a:t>
          </a:r>
          <a:endParaRPr lang="en-US" sz="8000"/>
        </a:p>
      </dgm:t>
    </dgm:pt>
    <dgm:pt modelId="{BBB1AE35-C34D-4542-9234-6F9A955CE1E3}" type="parTrans" cxnId="{0A887ABC-EDDF-4A24-BD51-913DDE2419DC}">
      <dgm:prSet/>
      <dgm:spPr/>
      <dgm:t>
        <a:bodyPr/>
        <a:lstStyle/>
        <a:p>
          <a:endParaRPr lang="en-US"/>
        </a:p>
      </dgm:t>
    </dgm:pt>
    <dgm:pt modelId="{5DC414BE-3816-45B7-B3A9-C6C0943C54A2}" type="sibTrans" cxnId="{0A887ABC-EDDF-4A24-BD51-913DDE2419DC}">
      <dgm:prSet/>
      <dgm:spPr/>
      <dgm:t>
        <a:bodyPr/>
        <a:lstStyle/>
        <a:p>
          <a:endParaRPr lang="en-US"/>
        </a:p>
      </dgm:t>
    </dgm:pt>
    <dgm:pt modelId="{0254653A-4589-47AD-8505-181824DF8F04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5400" smtClean="0"/>
            <a:t> </a:t>
          </a:r>
        </a:p>
        <a:p>
          <a:r>
            <a:rPr lang="en-US" sz="6000" err="1" smtClean="0"/>
            <a:t>Vaardigheden</a:t>
          </a:r>
          <a:endParaRPr lang="en-US" sz="6000"/>
        </a:p>
      </dgm:t>
    </dgm:pt>
    <dgm:pt modelId="{18DE7159-2207-4B4A-8C26-50ADC470F5AA}" type="parTrans" cxnId="{ACAB4A83-C929-4F84-A254-BA3EE25383E3}">
      <dgm:prSet/>
      <dgm:spPr/>
      <dgm:t>
        <a:bodyPr/>
        <a:lstStyle/>
        <a:p>
          <a:endParaRPr lang="en-US"/>
        </a:p>
      </dgm:t>
    </dgm:pt>
    <dgm:pt modelId="{1A168F9D-4DF8-48C0-B8F9-95E2D46EB5B3}" type="sibTrans" cxnId="{ACAB4A83-C929-4F84-A254-BA3EE25383E3}">
      <dgm:prSet/>
      <dgm:spPr/>
      <dgm:t>
        <a:bodyPr/>
        <a:lstStyle/>
        <a:p>
          <a:endParaRPr lang="en-US"/>
        </a:p>
      </dgm:t>
    </dgm:pt>
    <dgm:pt modelId="{D8B02121-3FB0-4EAA-8D62-69E3BAF99E46}">
      <dgm:prSet phldrT="[Tekst]" custT="1"/>
      <dgm:spPr/>
      <dgm:t>
        <a:bodyPr/>
        <a:lstStyle/>
        <a:p>
          <a:r>
            <a:rPr lang="en-US" sz="6000" err="1" smtClean="0"/>
            <a:t>Opvattingen</a:t>
          </a:r>
          <a:endParaRPr lang="en-US" sz="6000"/>
        </a:p>
      </dgm:t>
    </dgm:pt>
    <dgm:pt modelId="{30A25F87-9083-4CD0-9FA3-F7FD35FD3F72}" type="parTrans" cxnId="{FA4BDEBF-E9D3-4177-8A17-1B57D7ABD698}">
      <dgm:prSet/>
      <dgm:spPr/>
      <dgm:t>
        <a:bodyPr/>
        <a:lstStyle/>
        <a:p>
          <a:endParaRPr lang="en-US"/>
        </a:p>
      </dgm:t>
    </dgm:pt>
    <dgm:pt modelId="{9CF0E69D-389B-466D-8537-DA4BC718766D}" type="sibTrans" cxnId="{FA4BDEBF-E9D3-4177-8A17-1B57D7ABD698}">
      <dgm:prSet/>
      <dgm:spPr/>
      <dgm:t>
        <a:bodyPr/>
        <a:lstStyle/>
        <a:p>
          <a:endParaRPr lang="en-US"/>
        </a:p>
      </dgm:t>
    </dgm:pt>
    <dgm:pt modelId="{DF025AFD-BB7E-4139-AF43-9FAA2CFF84F7}" type="pres">
      <dgm:prSet presAssocID="{DA09B106-BAFD-4716-8523-4C9E1C86720E}" presName="compositeShape" presStyleCnt="0">
        <dgm:presLayoutVars>
          <dgm:chMax val="7"/>
          <dgm:dir/>
          <dgm:resizeHandles val="exact"/>
        </dgm:presLayoutVars>
      </dgm:prSet>
      <dgm:spPr/>
    </dgm:pt>
    <dgm:pt modelId="{CD104B5F-A0BC-40F5-B54A-C8C5A163464A}" type="pres">
      <dgm:prSet presAssocID="{DA09B106-BAFD-4716-8523-4C9E1C86720E}" presName="wedge1" presStyleLbl="node1" presStyleIdx="0" presStyleCnt="3" custLinFactNeighborX="-409" custLinFactNeighborY="787"/>
      <dgm:spPr/>
      <dgm:t>
        <a:bodyPr/>
        <a:lstStyle/>
        <a:p>
          <a:endParaRPr lang="en-US"/>
        </a:p>
      </dgm:t>
    </dgm:pt>
    <dgm:pt modelId="{9BF19E82-3A06-4EB6-AFAC-8710727B23CB}" type="pres">
      <dgm:prSet presAssocID="{DA09B106-BAFD-4716-8523-4C9E1C86720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639BD-2350-47E6-87FE-D429CC3CF333}" type="pres">
      <dgm:prSet presAssocID="{DA09B106-BAFD-4716-8523-4C9E1C86720E}" presName="wedge2" presStyleLbl="node1" presStyleIdx="1" presStyleCnt="3"/>
      <dgm:spPr/>
      <dgm:t>
        <a:bodyPr/>
        <a:lstStyle/>
        <a:p>
          <a:endParaRPr lang="en-US"/>
        </a:p>
      </dgm:t>
    </dgm:pt>
    <dgm:pt modelId="{DAED06E5-CA3F-4EC2-896C-33E6E4D76590}" type="pres">
      <dgm:prSet presAssocID="{DA09B106-BAFD-4716-8523-4C9E1C86720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A9522-EADF-40A8-81D0-E3C835FA98DC}" type="pres">
      <dgm:prSet presAssocID="{DA09B106-BAFD-4716-8523-4C9E1C86720E}" presName="wedge3" presStyleLbl="node1" presStyleIdx="2" presStyleCnt="3"/>
      <dgm:spPr/>
      <dgm:t>
        <a:bodyPr/>
        <a:lstStyle/>
        <a:p>
          <a:endParaRPr lang="en-US"/>
        </a:p>
      </dgm:t>
    </dgm:pt>
    <dgm:pt modelId="{2FFC281C-10A6-4D16-AA0B-319EBF598347}" type="pres">
      <dgm:prSet presAssocID="{DA09B106-BAFD-4716-8523-4C9E1C86720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67BDD2-2429-426F-BA1B-ECB931078E9C}" type="presOf" srcId="{D8B02121-3FB0-4EAA-8D62-69E3BAF99E46}" destId="{2FFC281C-10A6-4D16-AA0B-319EBF598347}" srcOrd="1" destOrd="0" presId="urn:microsoft.com/office/officeart/2005/8/layout/chart3"/>
    <dgm:cxn modelId="{CE061873-F8B7-4C78-BCF4-B5B62D3D7623}" type="presOf" srcId="{B291047F-1526-4FF4-8603-C4A43AE1E814}" destId="{9BF19E82-3A06-4EB6-AFAC-8710727B23CB}" srcOrd="1" destOrd="0" presId="urn:microsoft.com/office/officeart/2005/8/layout/chart3"/>
    <dgm:cxn modelId="{FA4BDEBF-E9D3-4177-8A17-1B57D7ABD698}" srcId="{DA09B106-BAFD-4716-8523-4C9E1C86720E}" destId="{D8B02121-3FB0-4EAA-8D62-69E3BAF99E46}" srcOrd="2" destOrd="0" parTransId="{30A25F87-9083-4CD0-9FA3-F7FD35FD3F72}" sibTransId="{9CF0E69D-389B-466D-8537-DA4BC718766D}"/>
    <dgm:cxn modelId="{2F14AC2C-B2E9-492B-AB87-6CFC6B950A78}" type="presOf" srcId="{B291047F-1526-4FF4-8603-C4A43AE1E814}" destId="{CD104B5F-A0BC-40F5-B54A-C8C5A163464A}" srcOrd="0" destOrd="0" presId="urn:microsoft.com/office/officeart/2005/8/layout/chart3"/>
    <dgm:cxn modelId="{A4D5BCD3-7450-4B80-A46F-CF6BAE32FCB7}" type="presOf" srcId="{0254653A-4589-47AD-8505-181824DF8F04}" destId="{DAED06E5-CA3F-4EC2-896C-33E6E4D76590}" srcOrd="1" destOrd="0" presId="urn:microsoft.com/office/officeart/2005/8/layout/chart3"/>
    <dgm:cxn modelId="{0A887ABC-EDDF-4A24-BD51-913DDE2419DC}" srcId="{DA09B106-BAFD-4716-8523-4C9E1C86720E}" destId="{B291047F-1526-4FF4-8603-C4A43AE1E814}" srcOrd="0" destOrd="0" parTransId="{BBB1AE35-C34D-4542-9234-6F9A955CE1E3}" sibTransId="{5DC414BE-3816-45B7-B3A9-C6C0943C54A2}"/>
    <dgm:cxn modelId="{3253143C-8A73-473C-B537-27D6571C3C44}" type="presOf" srcId="{DA09B106-BAFD-4716-8523-4C9E1C86720E}" destId="{DF025AFD-BB7E-4139-AF43-9FAA2CFF84F7}" srcOrd="0" destOrd="0" presId="urn:microsoft.com/office/officeart/2005/8/layout/chart3"/>
    <dgm:cxn modelId="{4912DDE9-7B73-46CB-8091-D761006CE9EC}" type="presOf" srcId="{0254653A-4589-47AD-8505-181824DF8F04}" destId="{556639BD-2350-47E6-87FE-D429CC3CF333}" srcOrd="0" destOrd="0" presId="urn:microsoft.com/office/officeart/2005/8/layout/chart3"/>
    <dgm:cxn modelId="{ACAB4A83-C929-4F84-A254-BA3EE25383E3}" srcId="{DA09B106-BAFD-4716-8523-4C9E1C86720E}" destId="{0254653A-4589-47AD-8505-181824DF8F04}" srcOrd="1" destOrd="0" parTransId="{18DE7159-2207-4B4A-8C26-50ADC470F5AA}" sibTransId="{1A168F9D-4DF8-48C0-B8F9-95E2D46EB5B3}"/>
    <dgm:cxn modelId="{EB2E9F87-2841-403B-A11B-4448179174DA}" type="presOf" srcId="{D8B02121-3FB0-4EAA-8D62-69E3BAF99E46}" destId="{D5FA9522-EADF-40A8-81D0-E3C835FA98DC}" srcOrd="0" destOrd="0" presId="urn:microsoft.com/office/officeart/2005/8/layout/chart3"/>
    <dgm:cxn modelId="{28794585-A909-4B8F-B47A-CB964DF43FF1}" type="presParOf" srcId="{DF025AFD-BB7E-4139-AF43-9FAA2CFF84F7}" destId="{CD104B5F-A0BC-40F5-B54A-C8C5A163464A}" srcOrd="0" destOrd="0" presId="urn:microsoft.com/office/officeart/2005/8/layout/chart3"/>
    <dgm:cxn modelId="{20668324-768B-40BE-AB13-892B3AB7C3F6}" type="presParOf" srcId="{DF025AFD-BB7E-4139-AF43-9FAA2CFF84F7}" destId="{9BF19E82-3A06-4EB6-AFAC-8710727B23CB}" srcOrd="1" destOrd="0" presId="urn:microsoft.com/office/officeart/2005/8/layout/chart3"/>
    <dgm:cxn modelId="{AB7FDE0C-577C-49EF-AF76-12D2FA46E6FB}" type="presParOf" srcId="{DF025AFD-BB7E-4139-AF43-9FAA2CFF84F7}" destId="{556639BD-2350-47E6-87FE-D429CC3CF333}" srcOrd="2" destOrd="0" presId="urn:microsoft.com/office/officeart/2005/8/layout/chart3"/>
    <dgm:cxn modelId="{F0C2C273-8D92-4E3B-960A-41AAD05DC50B}" type="presParOf" srcId="{DF025AFD-BB7E-4139-AF43-9FAA2CFF84F7}" destId="{DAED06E5-CA3F-4EC2-896C-33E6E4D76590}" srcOrd="3" destOrd="0" presId="urn:microsoft.com/office/officeart/2005/8/layout/chart3"/>
    <dgm:cxn modelId="{F4922D83-6D78-4BD6-9EB1-4BF3CDA1A4E5}" type="presParOf" srcId="{DF025AFD-BB7E-4139-AF43-9FAA2CFF84F7}" destId="{D5FA9522-EADF-40A8-81D0-E3C835FA98DC}" srcOrd="4" destOrd="0" presId="urn:microsoft.com/office/officeart/2005/8/layout/chart3"/>
    <dgm:cxn modelId="{C494D0FF-AA15-4274-AA2C-CEB73E760961}" type="presParOf" srcId="{DF025AFD-BB7E-4139-AF43-9FAA2CFF84F7}" destId="{2FFC281C-10A6-4D16-AA0B-319EBF59834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5FFDE-0223-478D-9059-F39F738DA374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96BD4C8-D20D-41E5-8EE1-8F4EE2595F65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BEGRIJPEN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Ontvangsten/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Uitgaven: 	verandering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Kas</a:t>
          </a:r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 of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Bank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	op een bepaald tijdstip</a:t>
          </a:r>
        </a:p>
        <a:p>
          <a:pPr algn="l"/>
          <a:endParaRPr lang="nl-NL" sz="3200" b="0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Baten/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Lasten:		verandering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Eigen Vermogen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	betreft een periode</a:t>
          </a:r>
          <a:endParaRPr lang="nl-NL" sz="44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 </a:t>
          </a:r>
        </a:p>
      </dgm:t>
    </dgm:pt>
    <dgm:pt modelId="{3B7F8907-4A23-4A99-B512-7F8BA5DC2C95}" type="parTrans" cxnId="{7C581990-06EB-46D1-9228-867E96E77DA2}">
      <dgm:prSet/>
      <dgm:spPr/>
      <dgm:t>
        <a:bodyPr/>
        <a:lstStyle/>
        <a:p>
          <a:endParaRPr lang="nl-NL"/>
        </a:p>
      </dgm:t>
    </dgm:pt>
    <dgm:pt modelId="{81510027-4E4C-45D4-9844-683124EBB0E0}" type="sibTrans" cxnId="{7C581990-06EB-46D1-9228-867E96E77DA2}">
      <dgm:prSet/>
      <dgm:spPr/>
      <dgm:t>
        <a:bodyPr/>
        <a:lstStyle/>
        <a:p>
          <a:endParaRPr lang="nl-NL"/>
        </a:p>
      </dgm:t>
    </dgm:pt>
    <dgm:pt modelId="{88A60D18-C00F-4DE7-8840-1D1FD565E391}">
      <dgm:prSet phldrT="[Tekst]" custT="1"/>
      <dgm:spPr>
        <a:solidFill>
          <a:schemeClr val="accent3"/>
        </a:solidFill>
      </dgm:spPr>
      <dgm:t>
        <a:bodyPr/>
        <a:lstStyle/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STRATEGIEËN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Afschrijvingen 		kosten (SBL)		nooit uitgaven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Aflossing		nooit kosten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Rente			kosten  (SBL)		uitgaven op moment 						van betalen (OOU) Lonen			kosten (SBL)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Huur			kosten (SBL)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Contributie		opbrengsten (SBL)	ontvangsten op 							moment van 							ontvangst (OOU)</a:t>
          </a:r>
        </a:p>
        <a:p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	</a:t>
          </a:r>
        </a:p>
        <a:p>
          <a:pPr algn="l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3200" b="0" dirty="0" smtClean="0">
              <a:solidFill>
                <a:schemeClr val="tx1"/>
              </a:solidFill>
            </a:rPr>
            <a:t>.</a:t>
          </a:r>
          <a:endParaRPr lang="nl-NL" sz="3200" b="0" dirty="0">
            <a:solidFill>
              <a:schemeClr val="tx1"/>
            </a:solidFill>
          </a:endParaRPr>
        </a:p>
      </dgm:t>
    </dgm:pt>
    <dgm:pt modelId="{1EE17277-FE7F-4022-95B6-259A441A165F}" type="parTrans" cxnId="{1AF33C7C-575E-42BD-AC19-9092154251DB}">
      <dgm:prSet/>
      <dgm:spPr/>
      <dgm:t>
        <a:bodyPr/>
        <a:lstStyle/>
        <a:p>
          <a:endParaRPr lang="nl-NL"/>
        </a:p>
      </dgm:t>
    </dgm:pt>
    <dgm:pt modelId="{AC3152BD-3CC2-4224-8A08-0D0B7A638E63}" type="sibTrans" cxnId="{1AF33C7C-575E-42BD-AC19-9092154251DB}">
      <dgm:prSet/>
      <dgm:spPr/>
      <dgm:t>
        <a:bodyPr/>
        <a:lstStyle/>
        <a:p>
          <a:endParaRPr lang="nl-NL"/>
        </a:p>
      </dgm:t>
    </dgm:pt>
    <dgm:pt modelId="{141AA431-1002-4FC4-B1BE-0A62A0E18240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4000" b="1" dirty="0" smtClean="0">
              <a:solidFill>
                <a:schemeClr val="tx1"/>
              </a:solidFill>
              <a:latin typeface="Calibri" pitchFamily="34" charset="0"/>
            </a:rPr>
            <a:t>VERBINDEN</a:t>
          </a:r>
        </a:p>
      </dgm:t>
    </dgm:pt>
    <dgm:pt modelId="{7E4E9F88-1E47-445E-9C44-81AFEAE986F8}" type="parTrans" cxnId="{CFB398BB-0961-4502-80A8-52449A3B4726}">
      <dgm:prSet/>
      <dgm:spPr/>
      <dgm:t>
        <a:bodyPr/>
        <a:lstStyle/>
        <a:p>
          <a:endParaRPr lang="nl-NL"/>
        </a:p>
      </dgm:t>
    </dgm:pt>
    <dgm:pt modelId="{E293D654-56F7-483B-9B7C-2E8BBF40CF97}" type="sibTrans" cxnId="{CFB398BB-0961-4502-80A8-52449A3B4726}">
      <dgm:prSet/>
      <dgm:spPr/>
      <dgm:t>
        <a:bodyPr/>
        <a:lstStyle/>
        <a:p>
          <a:endParaRPr lang="nl-NL"/>
        </a:p>
      </dgm:t>
    </dgm:pt>
    <dgm:pt modelId="{3CDA5BE5-B1DA-432A-9B9A-869AB9854EF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kumimoji="0" lang="nl-NL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rPr>
            <a:t>TERUGKIJKEN/CONTROLEREN</a:t>
          </a:r>
          <a:endParaRPr kumimoji="0" lang="nl-NL" sz="4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cs typeface="Arial" pitchFamily="34" charset="0"/>
          </a:endParaRPr>
        </a:p>
      </dgm:t>
    </dgm:pt>
    <dgm:pt modelId="{7F991A35-BC18-466D-814D-2DDC1BE58466}" type="parTrans" cxnId="{B622841E-31DB-402C-BE6E-9BB127F8C2FF}">
      <dgm:prSet/>
      <dgm:spPr/>
      <dgm:t>
        <a:bodyPr/>
        <a:lstStyle/>
        <a:p>
          <a:endParaRPr lang="nl-NL"/>
        </a:p>
      </dgm:t>
    </dgm:pt>
    <dgm:pt modelId="{239B498E-9D6C-4282-8A31-E031CA46B4B0}" type="sibTrans" cxnId="{B622841E-31DB-402C-BE6E-9BB127F8C2FF}">
      <dgm:prSet/>
      <dgm:spPr/>
      <dgm:t>
        <a:bodyPr/>
        <a:lstStyle/>
        <a:p>
          <a:endParaRPr lang="nl-NL"/>
        </a:p>
      </dgm:t>
    </dgm:pt>
    <dgm:pt modelId="{3713437F-D50A-48EA-9FE1-D6F7032AEA24}" type="pres">
      <dgm:prSet presAssocID="{E0D5FFDE-0223-478D-9059-F39F738DA37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26F2B7C-588A-4050-86C5-3FC34B660189}" type="pres">
      <dgm:prSet presAssocID="{E0D5FFDE-0223-478D-9059-F39F738DA374}" presName="axisShape" presStyleLbl="bgShp" presStyleIdx="0" presStyleCnt="1"/>
      <dgm:spPr/>
    </dgm:pt>
    <dgm:pt modelId="{5B236D17-27D1-4D01-A788-14027320CFDB}" type="pres">
      <dgm:prSet presAssocID="{E0D5FFDE-0223-478D-9059-F39F738DA374}" presName="rect1" presStyleLbl="node1" presStyleIdx="0" presStyleCnt="4" custScaleX="144807" custScaleY="111685" custLinFactNeighborX="-42218" custLinFactNeighborY="-11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9A0286D-317D-4352-99EA-91CF48CCC696}" type="pres">
      <dgm:prSet presAssocID="{E0D5FFDE-0223-478D-9059-F39F738DA374}" presName="rect2" presStyleLbl="node1" presStyleIdx="1" presStyleCnt="4" custScaleX="167556" custScaleY="149539" custLinFactNeighborX="25581" custLinFactNeighborY="-16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07C37D-7F86-4468-B7DF-454976241F10}" type="pres">
      <dgm:prSet presAssocID="{E0D5FFDE-0223-478D-9059-F39F738DA374}" presName="rect3" presStyleLbl="node1" presStyleIdx="2" presStyleCnt="4" custScaleX="148449" custScaleY="114485" custLinFactNeighborX="-24201" custLinFactNeighborY="5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7B68A3B-3675-426F-A9F5-77E7A00442D8}" type="pres">
      <dgm:prSet presAssocID="{E0D5FFDE-0223-478D-9059-F39F738DA374}" presName="rect4" presStyleLbl="node1" presStyleIdx="3" presStyleCnt="4" custScaleX="156028" custScaleY="99300" custLinFactNeighborX="21342" custLinFactNeighborY="127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C581990-06EB-46D1-9228-867E96E77DA2}" srcId="{E0D5FFDE-0223-478D-9059-F39F738DA374}" destId="{796BD4C8-D20D-41E5-8EE1-8F4EE2595F65}" srcOrd="0" destOrd="0" parTransId="{3B7F8907-4A23-4A99-B512-7F8BA5DC2C95}" sibTransId="{81510027-4E4C-45D4-9844-683124EBB0E0}"/>
    <dgm:cxn modelId="{B622841E-31DB-402C-BE6E-9BB127F8C2FF}" srcId="{E0D5FFDE-0223-478D-9059-F39F738DA374}" destId="{3CDA5BE5-B1DA-432A-9B9A-869AB9854EFF}" srcOrd="3" destOrd="0" parTransId="{7F991A35-BC18-466D-814D-2DDC1BE58466}" sibTransId="{239B498E-9D6C-4282-8A31-E031CA46B4B0}"/>
    <dgm:cxn modelId="{AE8C462D-06E9-4816-B6A2-186D465B19B9}" type="presOf" srcId="{88A60D18-C00F-4DE7-8840-1D1FD565E391}" destId="{19A0286D-317D-4352-99EA-91CF48CCC696}" srcOrd="0" destOrd="0" presId="urn:microsoft.com/office/officeart/2005/8/layout/matrix2"/>
    <dgm:cxn modelId="{87734EBA-0A06-4E00-898A-FE1F6247E2C9}" type="presOf" srcId="{3CDA5BE5-B1DA-432A-9B9A-869AB9854EFF}" destId="{47B68A3B-3675-426F-A9F5-77E7A00442D8}" srcOrd="0" destOrd="0" presId="urn:microsoft.com/office/officeart/2005/8/layout/matrix2"/>
    <dgm:cxn modelId="{CFB398BB-0961-4502-80A8-52449A3B4726}" srcId="{E0D5FFDE-0223-478D-9059-F39F738DA374}" destId="{141AA431-1002-4FC4-B1BE-0A62A0E18240}" srcOrd="2" destOrd="0" parTransId="{7E4E9F88-1E47-445E-9C44-81AFEAE986F8}" sibTransId="{E293D654-56F7-483B-9B7C-2E8BBF40CF97}"/>
    <dgm:cxn modelId="{1AF33C7C-575E-42BD-AC19-9092154251DB}" srcId="{E0D5FFDE-0223-478D-9059-F39F738DA374}" destId="{88A60D18-C00F-4DE7-8840-1D1FD565E391}" srcOrd="1" destOrd="0" parTransId="{1EE17277-FE7F-4022-95B6-259A441A165F}" sibTransId="{AC3152BD-3CC2-4224-8A08-0D0B7A638E63}"/>
    <dgm:cxn modelId="{E3491135-C0B0-4049-814D-D2B747910BF1}" type="presOf" srcId="{E0D5FFDE-0223-478D-9059-F39F738DA374}" destId="{3713437F-D50A-48EA-9FE1-D6F7032AEA24}" srcOrd="0" destOrd="0" presId="urn:microsoft.com/office/officeart/2005/8/layout/matrix2"/>
    <dgm:cxn modelId="{377E6121-DD33-4DCC-A804-5E52E90227F6}" type="presOf" srcId="{796BD4C8-D20D-41E5-8EE1-8F4EE2595F65}" destId="{5B236D17-27D1-4D01-A788-14027320CFDB}" srcOrd="0" destOrd="0" presId="urn:microsoft.com/office/officeart/2005/8/layout/matrix2"/>
    <dgm:cxn modelId="{1B444790-B341-42CC-AE0A-DCCC51C27BAA}" type="presOf" srcId="{141AA431-1002-4FC4-B1BE-0A62A0E18240}" destId="{3907C37D-7F86-4468-B7DF-454976241F10}" srcOrd="0" destOrd="0" presId="urn:microsoft.com/office/officeart/2005/8/layout/matrix2"/>
    <dgm:cxn modelId="{E333B41C-79B9-436A-AA6E-B624B4EC5C55}" type="presParOf" srcId="{3713437F-D50A-48EA-9FE1-D6F7032AEA24}" destId="{726F2B7C-588A-4050-86C5-3FC34B660189}" srcOrd="0" destOrd="0" presId="urn:microsoft.com/office/officeart/2005/8/layout/matrix2"/>
    <dgm:cxn modelId="{56282E7B-0E20-4286-9AAB-1565BB63792A}" type="presParOf" srcId="{3713437F-D50A-48EA-9FE1-D6F7032AEA24}" destId="{5B236D17-27D1-4D01-A788-14027320CFDB}" srcOrd="1" destOrd="0" presId="urn:microsoft.com/office/officeart/2005/8/layout/matrix2"/>
    <dgm:cxn modelId="{AA6BCF9C-1FA9-4CAD-9843-8AB0CBCAE415}" type="presParOf" srcId="{3713437F-D50A-48EA-9FE1-D6F7032AEA24}" destId="{19A0286D-317D-4352-99EA-91CF48CCC696}" srcOrd="2" destOrd="0" presId="urn:microsoft.com/office/officeart/2005/8/layout/matrix2"/>
    <dgm:cxn modelId="{224216D4-1B62-4E78-BEA7-686F3CA71431}" type="presParOf" srcId="{3713437F-D50A-48EA-9FE1-D6F7032AEA24}" destId="{3907C37D-7F86-4468-B7DF-454976241F10}" srcOrd="3" destOrd="0" presId="urn:microsoft.com/office/officeart/2005/8/layout/matrix2"/>
    <dgm:cxn modelId="{C6ADF529-BF2F-4BDB-8649-295AB9FABD70}" type="presParOf" srcId="{3713437F-D50A-48EA-9FE1-D6F7032AEA24}" destId="{47B68A3B-3675-426F-A9F5-77E7A00442D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D5FFDE-0223-478D-9059-F39F738DA374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96BD4C8-D20D-41E5-8EE1-8F4EE2595F65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BEGRIJPEN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Ontvangsten/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Uitgaven: 	verandering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Kas</a:t>
          </a:r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 of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Bank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	op een bepaald tijdstip</a:t>
          </a:r>
        </a:p>
        <a:p>
          <a:pPr algn="l"/>
          <a:endParaRPr lang="nl-NL" sz="3200" b="0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Baten/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Lasten:		verandering 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Eigen Vermogen</a:t>
          </a:r>
        </a:p>
        <a:p>
          <a:pPr algn="l"/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	betreft een periode</a:t>
          </a:r>
          <a:endParaRPr lang="nl-NL" sz="44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 </a:t>
          </a:r>
        </a:p>
      </dgm:t>
    </dgm:pt>
    <dgm:pt modelId="{3B7F8907-4A23-4A99-B512-7F8BA5DC2C95}" type="parTrans" cxnId="{7C581990-06EB-46D1-9228-867E96E77DA2}">
      <dgm:prSet/>
      <dgm:spPr/>
      <dgm:t>
        <a:bodyPr/>
        <a:lstStyle/>
        <a:p>
          <a:endParaRPr lang="nl-NL"/>
        </a:p>
      </dgm:t>
    </dgm:pt>
    <dgm:pt modelId="{81510027-4E4C-45D4-9844-683124EBB0E0}" type="sibTrans" cxnId="{7C581990-06EB-46D1-9228-867E96E77DA2}">
      <dgm:prSet/>
      <dgm:spPr/>
      <dgm:t>
        <a:bodyPr/>
        <a:lstStyle/>
        <a:p>
          <a:endParaRPr lang="nl-NL"/>
        </a:p>
      </dgm:t>
    </dgm:pt>
    <dgm:pt modelId="{88A60D18-C00F-4DE7-8840-1D1FD565E391}">
      <dgm:prSet phldrT="[Tekst]" custT="1"/>
      <dgm:spPr>
        <a:solidFill>
          <a:schemeClr val="accent3"/>
        </a:solidFill>
      </dgm:spPr>
      <dgm:t>
        <a:bodyPr/>
        <a:lstStyle/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STRATEGIEËN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Afschrijvingen 		kosten (SBL)		nooit uitgaven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Aflossing		nooit kosten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Rente			kosten  (SBL)		uitgaven op moment 						van betalen (OOU) Lonen			kosten (SBL)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Huur			kosten (SBL)		uitgaven op moment 						van betalen (OOU)</a:t>
          </a:r>
        </a:p>
        <a:p>
          <a:r>
            <a:rPr lang="nl-NL" sz="3200" b="0" u="none" dirty="0" smtClean="0">
              <a:solidFill>
                <a:schemeClr val="tx1"/>
              </a:solidFill>
              <a:latin typeface="Calibri" pitchFamily="34" charset="0"/>
            </a:rPr>
            <a:t>Contributie		opbrengsten (SBL)	ontvangsten op 							moment van 							ontvangst (OOU)</a:t>
          </a:r>
        </a:p>
        <a:p>
          <a:r>
            <a:rPr lang="nl-NL" sz="3200" b="0" dirty="0" smtClean="0">
              <a:solidFill>
                <a:schemeClr val="tx1"/>
              </a:solidFill>
              <a:latin typeface="Calibri" pitchFamily="34" charset="0"/>
            </a:rPr>
            <a:t>	</a:t>
          </a:r>
          <a:r>
            <a:rPr lang="nl-NL" sz="3200" b="1" dirty="0" smtClean="0">
              <a:solidFill>
                <a:schemeClr val="tx1"/>
              </a:solidFill>
              <a:latin typeface="Calibri" pitchFamily="34" charset="0"/>
            </a:rPr>
            <a:t>	</a:t>
          </a:r>
        </a:p>
        <a:p>
          <a:pPr algn="l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32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3200" b="0" dirty="0" smtClean="0">
              <a:solidFill>
                <a:schemeClr val="tx1"/>
              </a:solidFill>
            </a:rPr>
            <a:t>.</a:t>
          </a:r>
          <a:endParaRPr lang="nl-NL" sz="3200" b="0" dirty="0">
            <a:solidFill>
              <a:schemeClr val="tx1"/>
            </a:solidFill>
          </a:endParaRPr>
        </a:p>
      </dgm:t>
    </dgm:pt>
    <dgm:pt modelId="{1EE17277-FE7F-4022-95B6-259A441A165F}" type="parTrans" cxnId="{1AF33C7C-575E-42BD-AC19-9092154251DB}">
      <dgm:prSet/>
      <dgm:spPr/>
      <dgm:t>
        <a:bodyPr/>
        <a:lstStyle/>
        <a:p>
          <a:endParaRPr lang="nl-NL"/>
        </a:p>
      </dgm:t>
    </dgm:pt>
    <dgm:pt modelId="{AC3152BD-3CC2-4224-8A08-0D0B7A638E63}" type="sibTrans" cxnId="{1AF33C7C-575E-42BD-AC19-9092154251DB}">
      <dgm:prSet/>
      <dgm:spPr/>
      <dgm:t>
        <a:bodyPr/>
        <a:lstStyle/>
        <a:p>
          <a:endParaRPr lang="nl-NL"/>
        </a:p>
      </dgm:t>
    </dgm:pt>
    <dgm:pt modelId="{141AA431-1002-4FC4-B1BE-0A62A0E18240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4000" b="1" dirty="0" smtClean="0">
              <a:solidFill>
                <a:schemeClr val="tx1"/>
              </a:solidFill>
              <a:latin typeface="Calibri" pitchFamily="34" charset="0"/>
            </a:rPr>
            <a:t>VERBINDEN</a:t>
          </a:r>
        </a:p>
      </dgm:t>
    </dgm:pt>
    <dgm:pt modelId="{7E4E9F88-1E47-445E-9C44-81AFEAE986F8}" type="parTrans" cxnId="{CFB398BB-0961-4502-80A8-52449A3B4726}">
      <dgm:prSet/>
      <dgm:spPr/>
      <dgm:t>
        <a:bodyPr/>
        <a:lstStyle/>
        <a:p>
          <a:endParaRPr lang="nl-NL"/>
        </a:p>
      </dgm:t>
    </dgm:pt>
    <dgm:pt modelId="{E293D654-56F7-483B-9B7C-2E8BBF40CF97}" type="sibTrans" cxnId="{CFB398BB-0961-4502-80A8-52449A3B4726}">
      <dgm:prSet/>
      <dgm:spPr/>
      <dgm:t>
        <a:bodyPr/>
        <a:lstStyle/>
        <a:p>
          <a:endParaRPr lang="nl-NL"/>
        </a:p>
      </dgm:t>
    </dgm:pt>
    <dgm:pt modelId="{3CDA5BE5-B1DA-432A-9B9A-869AB9854EF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kumimoji="0" lang="nl-NL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rPr>
            <a:t>TERUGKIJKEN/CONTROLEREN</a:t>
          </a:r>
          <a:endParaRPr kumimoji="0" lang="nl-NL" sz="4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cs typeface="Arial" pitchFamily="34" charset="0"/>
          </a:endParaRPr>
        </a:p>
      </dgm:t>
    </dgm:pt>
    <dgm:pt modelId="{7F991A35-BC18-466D-814D-2DDC1BE58466}" type="parTrans" cxnId="{B622841E-31DB-402C-BE6E-9BB127F8C2FF}">
      <dgm:prSet/>
      <dgm:spPr/>
      <dgm:t>
        <a:bodyPr/>
        <a:lstStyle/>
        <a:p>
          <a:endParaRPr lang="nl-NL"/>
        </a:p>
      </dgm:t>
    </dgm:pt>
    <dgm:pt modelId="{239B498E-9D6C-4282-8A31-E031CA46B4B0}" type="sibTrans" cxnId="{B622841E-31DB-402C-BE6E-9BB127F8C2FF}">
      <dgm:prSet/>
      <dgm:spPr/>
      <dgm:t>
        <a:bodyPr/>
        <a:lstStyle/>
        <a:p>
          <a:endParaRPr lang="nl-NL"/>
        </a:p>
      </dgm:t>
    </dgm:pt>
    <dgm:pt modelId="{3713437F-D50A-48EA-9FE1-D6F7032AEA24}" type="pres">
      <dgm:prSet presAssocID="{E0D5FFDE-0223-478D-9059-F39F738DA37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26F2B7C-588A-4050-86C5-3FC34B660189}" type="pres">
      <dgm:prSet presAssocID="{E0D5FFDE-0223-478D-9059-F39F738DA374}" presName="axisShape" presStyleLbl="bgShp" presStyleIdx="0" presStyleCnt="1"/>
      <dgm:spPr/>
    </dgm:pt>
    <dgm:pt modelId="{5B236D17-27D1-4D01-A788-14027320CFDB}" type="pres">
      <dgm:prSet presAssocID="{E0D5FFDE-0223-478D-9059-F39F738DA374}" presName="rect1" presStyleLbl="node1" presStyleIdx="0" presStyleCnt="4" custScaleX="144807" custScaleY="111685" custLinFactNeighborX="-42218" custLinFactNeighborY="-11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9A0286D-317D-4352-99EA-91CF48CCC696}" type="pres">
      <dgm:prSet presAssocID="{E0D5FFDE-0223-478D-9059-F39F738DA374}" presName="rect2" presStyleLbl="node1" presStyleIdx="1" presStyleCnt="4" custScaleX="167556" custScaleY="149539" custLinFactNeighborX="25581" custLinFactNeighborY="-16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07C37D-7F86-4468-B7DF-454976241F10}" type="pres">
      <dgm:prSet presAssocID="{E0D5FFDE-0223-478D-9059-F39F738DA374}" presName="rect3" presStyleLbl="node1" presStyleIdx="2" presStyleCnt="4" custScaleX="148449" custScaleY="114485" custLinFactNeighborX="-24201" custLinFactNeighborY="5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7B68A3B-3675-426F-A9F5-77E7A00442D8}" type="pres">
      <dgm:prSet presAssocID="{E0D5FFDE-0223-478D-9059-F39F738DA374}" presName="rect4" presStyleLbl="node1" presStyleIdx="3" presStyleCnt="4" custScaleX="156028" custScaleY="99300" custLinFactNeighborX="21342" custLinFactNeighborY="127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C581990-06EB-46D1-9228-867E96E77DA2}" srcId="{E0D5FFDE-0223-478D-9059-F39F738DA374}" destId="{796BD4C8-D20D-41E5-8EE1-8F4EE2595F65}" srcOrd="0" destOrd="0" parTransId="{3B7F8907-4A23-4A99-B512-7F8BA5DC2C95}" sibTransId="{81510027-4E4C-45D4-9844-683124EBB0E0}"/>
    <dgm:cxn modelId="{B622841E-31DB-402C-BE6E-9BB127F8C2FF}" srcId="{E0D5FFDE-0223-478D-9059-F39F738DA374}" destId="{3CDA5BE5-B1DA-432A-9B9A-869AB9854EFF}" srcOrd="3" destOrd="0" parTransId="{7F991A35-BC18-466D-814D-2DDC1BE58466}" sibTransId="{239B498E-9D6C-4282-8A31-E031CA46B4B0}"/>
    <dgm:cxn modelId="{C9ABBC0F-F14B-4221-B6A9-EEC6C5E5B037}" type="presOf" srcId="{88A60D18-C00F-4DE7-8840-1D1FD565E391}" destId="{19A0286D-317D-4352-99EA-91CF48CCC696}" srcOrd="0" destOrd="0" presId="urn:microsoft.com/office/officeart/2005/8/layout/matrix2"/>
    <dgm:cxn modelId="{99CF53F6-54EB-425D-945F-2947DA1C786E}" type="presOf" srcId="{E0D5FFDE-0223-478D-9059-F39F738DA374}" destId="{3713437F-D50A-48EA-9FE1-D6F7032AEA24}" srcOrd="0" destOrd="0" presId="urn:microsoft.com/office/officeart/2005/8/layout/matrix2"/>
    <dgm:cxn modelId="{CFB398BB-0961-4502-80A8-52449A3B4726}" srcId="{E0D5FFDE-0223-478D-9059-F39F738DA374}" destId="{141AA431-1002-4FC4-B1BE-0A62A0E18240}" srcOrd="2" destOrd="0" parTransId="{7E4E9F88-1E47-445E-9C44-81AFEAE986F8}" sibTransId="{E293D654-56F7-483B-9B7C-2E8BBF40CF97}"/>
    <dgm:cxn modelId="{1AF33C7C-575E-42BD-AC19-9092154251DB}" srcId="{E0D5FFDE-0223-478D-9059-F39F738DA374}" destId="{88A60D18-C00F-4DE7-8840-1D1FD565E391}" srcOrd="1" destOrd="0" parTransId="{1EE17277-FE7F-4022-95B6-259A441A165F}" sibTransId="{AC3152BD-3CC2-4224-8A08-0D0B7A638E63}"/>
    <dgm:cxn modelId="{26B0EB5A-5E86-4B6F-9AE5-C4A67B5D7674}" type="presOf" srcId="{796BD4C8-D20D-41E5-8EE1-8F4EE2595F65}" destId="{5B236D17-27D1-4D01-A788-14027320CFDB}" srcOrd="0" destOrd="0" presId="urn:microsoft.com/office/officeart/2005/8/layout/matrix2"/>
    <dgm:cxn modelId="{5115DF5C-8030-4B5C-91A3-CA9F854C4B40}" type="presOf" srcId="{3CDA5BE5-B1DA-432A-9B9A-869AB9854EFF}" destId="{47B68A3B-3675-426F-A9F5-77E7A00442D8}" srcOrd="0" destOrd="0" presId="urn:microsoft.com/office/officeart/2005/8/layout/matrix2"/>
    <dgm:cxn modelId="{0E63E09D-CB70-4635-88D9-5C945DC7919B}" type="presOf" srcId="{141AA431-1002-4FC4-B1BE-0A62A0E18240}" destId="{3907C37D-7F86-4468-B7DF-454976241F10}" srcOrd="0" destOrd="0" presId="urn:microsoft.com/office/officeart/2005/8/layout/matrix2"/>
    <dgm:cxn modelId="{F8156149-E741-4F78-9136-ABDF2A7D53D5}" type="presParOf" srcId="{3713437F-D50A-48EA-9FE1-D6F7032AEA24}" destId="{726F2B7C-588A-4050-86C5-3FC34B660189}" srcOrd="0" destOrd="0" presId="urn:microsoft.com/office/officeart/2005/8/layout/matrix2"/>
    <dgm:cxn modelId="{2FDE6558-CA11-4EB3-BA6A-60511E2EB578}" type="presParOf" srcId="{3713437F-D50A-48EA-9FE1-D6F7032AEA24}" destId="{5B236D17-27D1-4D01-A788-14027320CFDB}" srcOrd="1" destOrd="0" presId="urn:microsoft.com/office/officeart/2005/8/layout/matrix2"/>
    <dgm:cxn modelId="{A81D9944-1AC2-4F2E-B346-67D72487C9E6}" type="presParOf" srcId="{3713437F-D50A-48EA-9FE1-D6F7032AEA24}" destId="{19A0286D-317D-4352-99EA-91CF48CCC696}" srcOrd="2" destOrd="0" presId="urn:microsoft.com/office/officeart/2005/8/layout/matrix2"/>
    <dgm:cxn modelId="{322F47CE-770A-4452-8B14-2E667AFBD7B4}" type="presParOf" srcId="{3713437F-D50A-48EA-9FE1-D6F7032AEA24}" destId="{3907C37D-7F86-4468-B7DF-454976241F10}" srcOrd="3" destOrd="0" presId="urn:microsoft.com/office/officeart/2005/8/layout/matrix2"/>
    <dgm:cxn modelId="{F7FD3ACE-36A8-4019-BE2F-799DF1C7EDB7}" type="presParOf" srcId="{3713437F-D50A-48EA-9FE1-D6F7032AEA24}" destId="{47B68A3B-3675-426F-A9F5-77E7A00442D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D5FFDE-0223-478D-9059-F39F738DA374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96BD4C8-D20D-41E5-8EE1-8F4EE2595F65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BEGRIJPEN</a:t>
          </a:r>
          <a:endParaRPr lang="nl-NL" sz="28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Interest wordt elk jaar betaald? </a:t>
          </a:r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 </a:t>
          </a:r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alleen rente over de hoofdsom </a:t>
          </a:r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 </a:t>
          </a:r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Enkelvoudige interest (meestal leningen)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Interest op interest? </a:t>
          </a:r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 hoofdsom + interest  Samengestelde interest (meestal spaargeld)</a:t>
          </a:r>
        </a:p>
        <a:p>
          <a:pPr algn="l"/>
          <a:endParaRPr lang="nl-NL" sz="4000" b="0" dirty="0" smtClean="0">
            <a:solidFill>
              <a:schemeClr val="tx1"/>
            </a:solidFill>
            <a:latin typeface="Calibri" pitchFamily="34" charset="0"/>
            <a:sym typeface="Wingdings" panose="05000000000000000000" pitchFamily="2" charset="2"/>
          </a:endParaRP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Aflossen: schuld wordt minder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Rentebetaling: schuld wordt niet minder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Annuïteit = een periodiek gelijkblijvend bedrag (=interest + aflossing)</a:t>
          </a:r>
        </a:p>
        <a:p>
          <a:pPr algn="l"/>
          <a:endParaRPr lang="nl-NL" sz="4000" b="0" dirty="0" smtClean="0">
            <a:solidFill>
              <a:schemeClr val="tx1"/>
            </a:solidFill>
            <a:latin typeface="Calibri" pitchFamily="34" charset="0"/>
            <a:sym typeface="Wingdings" panose="05000000000000000000" pitchFamily="2" charset="2"/>
          </a:endParaRP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Bruto lasten = 	te betalen aflossing en rente 			zonder belastingaftrek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</a:rPr>
            <a:t>Netto lasten =  	te betalen aflossing en rente 	met belastingaftrek</a:t>
          </a:r>
          <a:endParaRPr lang="nl-NL" sz="4000" b="0" dirty="0" smtClean="0">
            <a:solidFill>
              <a:schemeClr val="tx1"/>
            </a:solidFill>
            <a:latin typeface="Calibri" pitchFamily="34" charset="0"/>
            <a:sym typeface="Wingdings" panose="05000000000000000000" pitchFamily="2" charset="2"/>
          </a:endParaRPr>
        </a:p>
        <a:p>
          <a:pPr algn="l"/>
          <a:r>
            <a:rPr lang="nl-NL" sz="14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 </a:t>
          </a:r>
          <a:endParaRPr lang="nl-NL" sz="1400" b="0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1400" b="0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1400" b="0" dirty="0" smtClean="0">
            <a:solidFill>
              <a:schemeClr val="tx1"/>
            </a:solidFill>
            <a:latin typeface="Calibri" pitchFamily="34" charset="0"/>
          </a:endParaRPr>
        </a:p>
      </dgm:t>
    </dgm:pt>
    <dgm:pt modelId="{3B7F8907-4A23-4A99-B512-7F8BA5DC2C95}" type="parTrans" cxnId="{7C581990-06EB-46D1-9228-867E96E77DA2}">
      <dgm:prSet/>
      <dgm:spPr/>
      <dgm:t>
        <a:bodyPr/>
        <a:lstStyle/>
        <a:p>
          <a:endParaRPr lang="nl-NL"/>
        </a:p>
      </dgm:t>
    </dgm:pt>
    <dgm:pt modelId="{81510027-4E4C-45D4-9844-683124EBB0E0}" type="sibTrans" cxnId="{7C581990-06EB-46D1-9228-867E96E77DA2}">
      <dgm:prSet/>
      <dgm:spPr/>
      <dgm:t>
        <a:bodyPr/>
        <a:lstStyle/>
        <a:p>
          <a:endParaRPr lang="nl-NL"/>
        </a:p>
      </dgm:t>
    </dgm:pt>
    <dgm:pt modelId="{88A60D18-C00F-4DE7-8840-1D1FD565E391}">
      <dgm:prSet phldrT="[Tekst]" custT="1"/>
      <dgm:spPr>
        <a:solidFill>
          <a:schemeClr val="accent3"/>
        </a:solidFill>
      </dgm:spPr>
      <dgm:t>
        <a:bodyPr/>
        <a:lstStyle/>
        <a:p>
          <a:pPr algn="ctr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STRATEGIEËN</a:t>
          </a:r>
        </a:p>
        <a:p>
          <a:endParaRPr lang="nl-NL" sz="4400" b="0" dirty="0" smtClean="0">
            <a:solidFill>
              <a:schemeClr val="tx1"/>
            </a:solidFill>
            <a:latin typeface="Calibri" pitchFamily="34" charset="0"/>
          </a:endParaRPr>
        </a:p>
        <a:p>
          <a:endParaRPr lang="nl-NL" sz="4400" b="0" dirty="0" smtClean="0">
            <a:solidFill>
              <a:schemeClr val="tx1"/>
            </a:solidFill>
            <a:latin typeface="Calibri" pitchFamily="34" charset="0"/>
          </a:endParaRPr>
        </a:p>
        <a:p>
          <a:r>
            <a:rPr lang="nl-NL" sz="4400" b="0" dirty="0" smtClean="0">
              <a:solidFill>
                <a:schemeClr val="tx1"/>
              </a:solidFill>
              <a:latin typeface="Calibri" pitchFamily="34" charset="0"/>
            </a:rPr>
            <a:t>Schuldrest = schuld begin – alle aflossingen</a:t>
          </a:r>
        </a:p>
        <a:p>
          <a:r>
            <a:rPr lang="nl-NL" sz="4400" b="0" dirty="0" smtClean="0">
              <a:solidFill>
                <a:schemeClr val="tx1"/>
              </a:solidFill>
              <a:latin typeface="Calibri" pitchFamily="34" charset="0"/>
            </a:rPr>
            <a:t>Interest </a:t>
          </a:r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achteraf</a:t>
          </a:r>
          <a:r>
            <a:rPr lang="nl-NL" sz="4400" b="0" dirty="0" smtClean="0">
              <a:solidFill>
                <a:schemeClr val="tx1"/>
              </a:solidFill>
              <a:latin typeface="Calibri" pitchFamily="34" charset="0"/>
            </a:rPr>
            <a:t> betalen? </a:t>
          </a:r>
          <a:r>
            <a:rPr lang="nl-NL" sz="44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 schuldrest afgelopen periode berekenen  </a:t>
          </a:r>
        </a:p>
        <a:p>
          <a:r>
            <a:rPr lang="nl-NL" sz="4400" b="0" dirty="0" smtClean="0">
              <a:solidFill>
                <a:schemeClr val="tx1"/>
              </a:solidFill>
              <a:latin typeface="Calibri" pitchFamily="34" charset="0"/>
            </a:rPr>
            <a:t>Interest </a:t>
          </a:r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vooruit</a:t>
          </a:r>
          <a:r>
            <a:rPr lang="nl-NL" sz="4400" b="0" dirty="0" smtClean="0">
              <a:solidFill>
                <a:schemeClr val="tx1"/>
              </a:solidFill>
              <a:latin typeface="Calibri" pitchFamily="34" charset="0"/>
            </a:rPr>
            <a:t> betalen? </a:t>
          </a:r>
          <a:r>
            <a:rPr lang="nl-NL" sz="44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 schuldrest komende periode berekenen</a:t>
          </a:r>
        </a:p>
        <a:p>
          <a:endParaRPr lang="nl-NL" sz="4400" b="0" dirty="0" smtClean="0">
            <a:solidFill>
              <a:schemeClr val="tx1"/>
            </a:solidFill>
            <a:latin typeface="Calibri" pitchFamily="34" charset="0"/>
            <a:sym typeface="Wingdings" panose="05000000000000000000" pitchFamily="2" charset="2"/>
          </a:endParaRPr>
        </a:p>
        <a:p>
          <a:r>
            <a:rPr lang="nl-NL" sz="4400" b="0" u="none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!Let op periode interestpercentage bij het invullen van n!</a:t>
          </a:r>
        </a:p>
        <a:p>
          <a:endParaRPr lang="nl-NL" sz="4000" b="1" u="none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endParaRPr lang="nl-NL" sz="105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1050" b="0" dirty="0" smtClean="0">
              <a:solidFill>
                <a:schemeClr val="tx1"/>
              </a:solidFill>
            </a:rPr>
            <a:t>.</a:t>
          </a:r>
          <a:endParaRPr lang="nl-NL" sz="1050" b="0" dirty="0">
            <a:solidFill>
              <a:schemeClr val="tx1"/>
            </a:solidFill>
          </a:endParaRPr>
        </a:p>
      </dgm:t>
    </dgm:pt>
    <dgm:pt modelId="{1EE17277-FE7F-4022-95B6-259A441A165F}" type="parTrans" cxnId="{1AF33C7C-575E-42BD-AC19-9092154251DB}">
      <dgm:prSet/>
      <dgm:spPr/>
      <dgm:t>
        <a:bodyPr/>
        <a:lstStyle/>
        <a:p>
          <a:endParaRPr lang="nl-NL"/>
        </a:p>
      </dgm:t>
    </dgm:pt>
    <dgm:pt modelId="{AC3152BD-3CC2-4224-8A08-0D0B7A638E63}" type="sibTrans" cxnId="{1AF33C7C-575E-42BD-AC19-9092154251DB}">
      <dgm:prSet/>
      <dgm:spPr/>
      <dgm:t>
        <a:bodyPr/>
        <a:lstStyle/>
        <a:p>
          <a:endParaRPr lang="nl-NL"/>
        </a:p>
      </dgm:t>
    </dgm:pt>
    <dgm:pt modelId="{141AA431-1002-4FC4-B1BE-0A62A0E18240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4400" b="1" dirty="0" smtClean="0">
              <a:solidFill>
                <a:schemeClr val="tx1"/>
              </a:solidFill>
              <a:latin typeface="Calibri" pitchFamily="34" charset="0"/>
            </a:rPr>
            <a:t>VERBINDEN</a:t>
          </a:r>
          <a:endParaRPr lang="nl-NL" sz="4000" b="1" dirty="0" smtClean="0">
            <a:solidFill>
              <a:schemeClr val="tx1"/>
            </a:solidFill>
            <a:latin typeface="Calibri" pitchFamily="34" charset="0"/>
          </a:endParaRP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E.I.: interest </a:t>
          </a:r>
          <a:r>
            <a:rPr lang="nl-NL" sz="4000" b="0" u="sng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= K x p x t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                          100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S.I.: Eindwaarde = Beginwaarde x (1+i) ^n</a:t>
          </a:r>
        </a:p>
        <a:p>
          <a:pPr algn="l"/>
          <a:r>
            <a:rPr lang="nl-NL" sz="4000" b="0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       Contante waarde = </a:t>
          </a:r>
          <a:r>
            <a:rPr lang="nl-NL" sz="4000" b="0" u="sng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Eindwaarde </a:t>
          </a:r>
        </a:p>
        <a:p>
          <a:pPr algn="l"/>
          <a:r>
            <a:rPr lang="nl-NL" sz="4000" b="0" u="none" dirty="0" smtClean="0">
              <a:solidFill>
                <a:schemeClr val="tx1"/>
              </a:solidFill>
              <a:latin typeface="Calibri" pitchFamily="34" charset="0"/>
              <a:sym typeface="Wingdings" panose="05000000000000000000" pitchFamily="2" charset="2"/>
            </a:rPr>
            <a:t>                                            (1+i)^n</a:t>
          </a:r>
          <a:endParaRPr lang="nl-NL" sz="1200" b="1" dirty="0" smtClean="0">
            <a:solidFill>
              <a:schemeClr val="tx1"/>
            </a:solidFill>
            <a:latin typeface="Calibri" pitchFamily="34" charset="0"/>
          </a:endParaRPr>
        </a:p>
        <a:p>
          <a:pPr algn="ctr"/>
          <a:endParaRPr lang="nl-NL" sz="1200" b="1" dirty="0" smtClean="0">
            <a:solidFill>
              <a:schemeClr val="tx1"/>
            </a:solidFill>
            <a:latin typeface="Calibri" pitchFamily="34" charset="0"/>
          </a:endParaRPr>
        </a:p>
      </dgm:t>
    </dgm:pt>
    <dgm:pt modelId="{7E4E9F88-1E47-445E-9C44-81AFEAE986F8}" type="parTrans" cxnId="{CFB398BB-0961-4502-80A8-52449A3B4726}">
      <dgm:prSet/>
      <dgm:spPr/>
      <dgm:t>
        <a:bodyPr/>
        <a:lstStyle/>
        <a:p>
          <a:endParaRPr lang="nl-NL"/>
        </a:p>
      </dgm:t>
    </dgm:pt>
    <dgm:pt modelId="{E293D654-56F7-483B-9B7C-2E8BBF40CF97}" type="sibTrans" cxnId="{CFB398BB-0961-4502-80A8-52449A3B4726}">
      <dgm:prSet/>
      <dgm:spPr/>
      <dgm:t>
        <a:bodyPr/>
        <a:lstStyle/>
        <a:p>
          <a:endParaRPr lang="nl-NL"/>
        </a:p>
      </dgm:t>
    </dgm:pt>
    <dgm:pt modelId="{3CDA5BE5-B1DA-432A-9B9A-869AB9854EF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kumimoji="0" lang="nl-NL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rPr>
            <a:t>TERUGKIJKEN/CONTROLEREN</a:t>
          </a:r>
          <a:endParaRPr kumimoji="0" lang="nl-NL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cs typeface="Arial" pitchFamily="34" charset="0"/>
          </a:endParaRPr>
        </a:p>
      </dgm:t>
    </dgm:pt>
    <dgm:pt modelId="{7F991A35-BC18-466D-814D-2DDC1BE58466}" type="parTrans" cxnId="{B622841E-31DB-402C-BE6E-9BB127F8C2FF}">
      <dgm:prSet/>
      <dgm:spPr/>
      <dgm:t>
        <a:bodyPr/>
        <a:lstStyle/>
        <a:p>
          <a:endParaRPr lang="nl-NL"/>
        </a:p>
      </dgm:t>
    </dgm:pt>
    <dgm:pt modelId="{239B498E-9D6C-4282-8A31-E031CA46B4B0}" type="sibTrans" cxnId="{B622841E-31DB-402C-BE6E-9BB127F8C2FF}">
      <dgm:prSet/>
      <dgm:spPr/>
      <dgm:t>
        <a:bodyPr/>
        <a:lstStyle/>
        <a:p>
          <a:endParaRPr lang="nl-NL"/>
        </a:p>
      </dgm:t>
    </dgm:pt>
    <dgm:pt modelId="{3713437F-D50A-48EA-9FE1-D6F7032AEA24}" type="pres">
      <dgm:prSet presAssocID="{E0D5FFDE-0223-478D-9059-F39F738DA37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26F2B7C-588A-4050-86C5-3FC34B660189}" type="pres">
      <dgm:prSet presAssocID="{E0D5FFDE-0223-478D-9059-F39F738DA374}" presName="axisShape" presStyleLbl="bgShp" presStyleIdx="0" presStyleCnt="1" custScaleX="125998"/>
      <dgm:spPr/>
      <dgm:t>
        <a:bodyPr/>
        <a:lstStyle/>
        <a:p>
          <a:endParaRPr lang="nl-NL"/>
        </a:p>
      </dgm:t>
    </dgm:pt>
    <dgm:pt modelId="{5B236D17-27D1-4D01-A788-14027320CFDB}" type="pres">
      <dgm:prSet presAssocID="{E0D5FFDE-0223-478D-9059-F39F738DA374}" presName="rect1" presStyleLbl="node1" presStyleIdx="0" presStyleCnt="4" custScaleX="144807" custScaleY="151707" custLinFactNeighborX="-26344" custLinFactNeighborY="71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9A0286D-317D-4352-99EA-91CF48CCC696}" type="pres">
      <dgm:prSet presAssocID="{E0D5FFDE-0223-478D-9059-F39F738DA374}" presName="rect2" presStyleLbl="node1" presStyleIdx="1" presStyleCnt="4" custScaleX="167813" custScaleY="129876" custLinFactNeighborX="22952" custLinFactNeighborY="-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07C37D-7F86-4468-B7DF-454976241F10}" type="pres">
      <dgm:prSet presAssocID="{E0D5FFDE-0223-478D-9059-F39F738DA374}" presName="rect3" presStyleLbl="node1" presStyleIdx="2" presStyleCnt="4" custScaleX="148449" custScaleY="88602" custLinFactNeighborX="-24201" custLinFactNeighborY="17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7B68A3B-3675-426F-A9F5-77E7A00442D8}" type="pres">
      <dgm:prSet presAssocID="{E0D5FFDE-0223-478D-9059-F39F738DA374}" presName="rect4" presStyleLbl="node1" presStyleIdx="3" presStyleCnt="4" custScaleX="156028" custScaleY="104550" custLinFactNeighborX="24514" custLinFactNeighborY="117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C581990-06EB-46D1-9228-867E96E77DA2}" srcId="{E0D5FFDE-0223-478D-9059-F39F738DA374}" destId="{796BD4C8-D20D-41E5-8EE1-8F4EE2595F65}" srcOrd="0" destOrd="0" parTransId="{3B7F8907-4A23-4A99-B512-7F8BA5DC2C95}" sibTransId="{81510027-4E4C-45D4-9844-683124EBB0E0}"/>
    <dgm:cxn modelId="{B622841E-31DB-402C-BE6E-9BB127F8C2FF}" srcId="{E0D5FFDE-0223-478D-9059-F39F738DA374}" destId="{3CDA5BE5-B1DA-432A-9B9A-869AB9854EFF}" srcOrd="3" destOrd="0" parTransId="{7F991A35-BC18-466D-814D-2DDC1BE58466}" sibTransId="{239B498E-9D6C-4282-8A31-E031CA46B4B0}"/>
    <dgm:cxn modelId="{A76D4107-C906-4053-B46A-67E766CBB539}" type="presOf" srcId="{141AA431-1002-4FC4-B1BE-0A62A0E18240}" destId="{3907C37D-7F86-4468-B7DF-454976241F10}" srcOrd="0" destOrd="0" presId="urn:microsoft.com/office/officeart/2005/8/layout/matrix2"/>
    <dgm:cxn modelId="{A6EF3D06-18E5-4F70-86D4-9EF91F9266A8}" type="presOf" srcId="{796BD4C8-D20D-41E5-8EE1-8F4EE2595F65}" destId="{5B236D17-27D1-4D01-A788-14027320CFDB}" srcOrd="0" destOrd="0" presId="urn:microsoft.com/office/officeart/2005/8/layout/matrix2"/>
    <dgm:cxn modelId="{A148DB8F-0A4B-45AD-8CF6-2BFE3D29DB1F}" type="presOf" srcId="{E0D5FFDE-0223-478D-9059-F39F738DA374}" destId="{3713437F-D50A-48EA-9FE1-D6F7032AEA24}" srcOrd="0" destOrd="0" presId="urn:microsoft.com/office/officeart/2005/8/layout/matrix2"/>
    <dgm:cxn modelId="{CFB398BB-0961-4502-80A8-52449A3B4726}" srcId="{E0D5FFDE-0223-478D-9059-F39F738DA374}" destId="{141AA431-1002-4FC4-B1BE-0A62A0E18240}" srcOrd="2" destOrd="0" parTransId="{7E4E9F88-1E47-445E-9C44-81AFEAE986F8}" sibTransId="{E293D654-56F7-483B-9B7C-2E8BBF40CF97}"/>
    <dgm:cxn modelId="{1AF33C7C-575E-42BD-AC19-9092154251DB}" srcId="{E0D5FFDE-0223-478D-9059-F39F738DA374}" destId="{88A60D18-C00F-4DE7-8840-1D1FD565E391}" srcOrd="1" destOrd="0" parTransId="{1EE17277-FE7F-4022-95B6-259A441A165F}" sibTransId="{AC3152BD-3CC2-4224-8A08-0D0B7A638E63}"/>
    <dgm:cxn modelId="{9E7F5310-9AA8-4650-A8B0-CE0296CC5711}" type="presOf" srcId="{88A60D18-C00F-4DE7-8840-1D1FD565E391}" destId="{19A0286D-317D-4352-99EA-91CF48CCC696}" srcOrd="0" destOrd="0" presId="urn:microsoft.com/office/officeart/2005/8/layout/matrix2"/>
    <dgm:cxn modelId="{654E990A-71FE-4916-BD69-7028195E9072}" type="presOf" srcId="{3CDA5BE5-B1DA-432A-9B9A-869AB9854EFF}" destId="{47B68A3B-3675-426F-A9F5-77E7A00442D8}" srcOrd="0" destOrd="0" presId="urn:microsoft.com/office/officeart/2005/8/layout/matrix2"/>
    <dgm:cxn modelId="{7CABC50D-6FD0-4436-91E6-3FB1777D5BCE}" type="presParOf" srcId="{3713437F-D50A-48EA-9FE1-D6F7032AEA24}" destId="{726F2B7C-588A-4050-86C5-3FC34B660189}" srcOrd="0" destOrd="0" presId="urn:microsoft.com/office/officeart/2005/8/layout/matrix2"/>
    <dgm:cxn modelId="{913E5C0C-6469-4974-AC99-4C1E5FB1E330}" type="presParOf" srcId="{3713437F-D50A-48EA-9FE1-D6F7032AEA24}" destId="{5B236D17-27D1-4D01-A788-14027320CFDB}" srcOrd="1" destOrd="0" presId="urn:microsoft.com/office/officeart/2005/8/layout/matrix2"/>
    <dgm:cxn modelId="{6ED28B2E-CF15-493A-8A8E-C6FB12D70DC6}" type="presParOf" srcId="{3713437F-D50A-48EA-9FE1-D6F7032AEA24}" destId="{19A0286D-317D-4352-99EA-91CF48CCC696}" srcOrd="2" destOrd="0" presId="urn:microsoft.com/office/officeart/2005/8/layout/matrix2"/>
    <dgm:cxn modelId="{CF6BFD59-1251-4E9E-BB7A-DDEC5285D585}" type="presParOf" srcId="{3713437F-D50A-48EA-9FE1-D6F7032AEA24}" destId="{3907C37D-7F86-4468-B7DF-454976241F10}" srcOrd="3" destOrd="0" presId="urn:microsoft.com/office/officeart/2005/8/layout/matrix2"/>
    <dgm:cxn modelId="{29726E57-8F0C-4A63-90BF-44A402BC43FF}" type="presParOf" srcId="{3713437F-D50A-48EA-9FE1-D6F7032AEA24}" destId="{47B68A3B-3675-426F-A9F5-77E7A00442D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04B5F-A0BC-40F5-B54A-C8C5A163464A}">
      <dsp:nvSpPr>
        <dsp:cNvPr id="0" name=""/>
        <dsp:cNvSpPr/>
      </dsp:nvSpPr>
      <dsp:spPr>
        <a:xfrm>
          <a:off x="4705630" y="1051304"/>
          <a:ext cx="11915883" cy="11915883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  <a:sp3d extrusionH="28000" prstMaterial="matte"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0" kern="1200" err="1" smtClean="0"/>
            <a:t>Kennis</a:t>
          </a:r>
          <a:endParaRPr lang="en-US" sz="8000" kern="1200"/>
        </a:p>
      </dsp:txBody>
      <dsp:txXfrm>
        <a:off x="11184182" y="3250068"/>
        <a:ext cx="4042889" cy="3971961"/>
      </dsp:txXfrm>
    </dsp:sp>
    <dsp:sp modelId="{556639BD-2350-47E6-87FE-D429CC3CF333}">
      <dsp:nvSpPr>
        <dsp:cNvPr id="0" name=""/>
        <dsp:cNvSpPr/>
      </dsp:nvSpPr>
      <dsp:spPr>
        <a:xfrm>
          <a:off x="4140130" y="1312165"/>
          <a:ext cx="11915883" cy="11915883"/>
        </a:xfrm>
        <a:prstGeom prst="pie">
          <a:avLst>
            <a:gd name="adj1" fmla="val 1800000"/>
            <a:gd name="adj2" fmla="val 900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smtClean="0"/>
            <a:t>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err="1" smtClean="0"/>
            <a:t>Vaardigheden</a:t>
          </a:r>
          <a:endParaRPr lang="en-US" sz="6000" kern="1200"/>
        </a:p>
      </dsp:txBody>
      <dsp:txXfrm>
        <a:off x="7402813" y="8830521"/>
        <a:ext cx="5390518" cy="3688249"/>
      </dsp:txXfrm>
    </dsp:sp>
    <dsp:sp modelId="{D5FA9522-EADF-40A8-81D0-E3C835FA98DC}">
      <dsp:nvSpPr>
        <dsp:cNvPr id="0" name=""/>
        <dsp:cNvSpPr/>
      </dsp:nvSpPr>
      <dsp:spPr>
        <a:xfrm>
          <a:off x="4140130" y="1312165"/>
          <a:ext cx="11915883" cy="1191588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err="1" smtClean="0"/>
            <a:t>Opvattingen</a:t>
          </a:r>
          <a:endParaRPr lang="en-US" sz="6000" kern="1200"/>
        </a:p>
      </dsp:txBody>
      <dsp:txXfrm>
        <a:off x="5416832" y="3652785"/>
        <a:ext cx="4042889" cy="3971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663AA-6242-4A8C-A53E-7C132A9E682F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5183A-2F5C-4797-8F79-39071906E7F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86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1pPr>
    <a:lvl2pPr marL="147511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2pPr>
    <a:lvl3pPr marL="295022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3pPr>
    <a:lvl4pPr marL="442533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4pPr>
    <a:lvl5pPr marL="590044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5pPr>
    <a:lvl6pPr marL="737555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8850660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10325771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11800881" algn="l" defTabSz="295022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12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13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14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15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16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17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18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752546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19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752546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20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21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3638073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22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23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24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29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31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3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4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5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6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275254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7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8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CE52C3-8547-4790-A88D-B27BA6D77F7C}" type="slidenum">
              <a:rPr lang="nl-NL" sz="1200" smtClean="0"/>
              <a:pPr/>
              <a:t>11</a:t>
            </a:fld>
            <a:endParaRPr lang="nl-NL" sz="1200" smtClean="0"/>
          </a:p>
        </p:txBody>
      </p:sp>
    </p:spTree>
    <p:extLst>
      <p:ext uri="{BB962C8B-B14F-4D97-AF65-F5344CB8AC3E}">
        <p14:creationId xmlns:p14="http://schemas.microsoft.com/office/powerpoint/2010/main" val="15156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260" y="6643771"/>
            <a:ext cx="25706944" cy="45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6520" y="12119186"/>
            <a:ext cx="21170424" cy="54655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7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0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2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80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9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26511" y="856465"/>
            <a:ext cx="6804779" cy="182480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2173" y="856465"/>
            <a:ext cx="19910280" cy="182480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99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25" y="13743001"/>
            <a:ext cx="25706944" cy="4247656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9025" y="9064640"/>
            <a:ext cx="25706944" cy="4678361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5110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50220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533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044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7555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066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2577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088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29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2173" y="4990255"/>
            <a:ext cx="13357529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73761" y="4990255"/>
            <a:ext cx="13357529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30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173" y="4787278"/>
            <a:ext cx="13362782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5110" indent="0">
              <a:buNone/>
              <a:defRPr sz="6500" b="1"/>
            </a:lvl2pPr>
            <a:lvl3pPr marL="2950220" indent="0">
              <a:buNone/>
              <a:defRPr sz="5800" b="1"/>
            </a:lvl3pPr>
            <a:lvl4pPr marL="4425330" indent="0">
              <a:buNone/>
              <a:defRPr sz="5200" b="1"/>
            </a:lvl4pPr>
            <a:lvl5pPr marL="5900440" indent="0">
              <a:buNone/>
              <a:defRPr sz="5200" b="1"/>
            </a:lvl5pPr>
            <a:lvl6pPr marL="7375550" indent="0">
              <a:buNone/>
              <a:defRPr sz="5200" b="1"/>
            </a:lvl6pPr>
            <a:lvl7pPr marL="8850660" indent="0">
              <a:buNone/>
              <a:defRPr sz="5200" b="1"/>
            </a:lvl7pPr>
            <a:lvl8pPr marL="10325771" indent="0">
              <a:buNone/>
              <a:defRPr sz="5200" b="1"/>
            </a:lvl8pPr>
            <a:lvl9pPr marL="11800881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2173" y="6782388"/>
            <a:ext cx="13362782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63261" y="4787278"/>
            <a:ext cx="13368031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5110" indent="0">
              <a:buNone/>
              <a:defRPr sz="6500" b="1"/>
            </a:lvl2pPr>
            <a:lvl3pPr marL="2950220" indent="0">
              <a:buNone/>
              <a:defRPr sz="5800" b="1"/>
            </a:lvl3pPr>
            <a:lvl4pPr marL="4425330" indent="0">
              <a:buNone/>
              <a:defRPr sz="5200" b="1"/>
            </a:lvl4pPr>
            <a:lvl5pPr marL="5900440" indent="0">
              <a:buNone/>
              <a:defRPr sz="5200" b="1"/>
            </a:lvl5pPr>
            <a:lvl6pPr marL="7375550" indent="0">
              <a:buNone/>
              <a:defRPr sz="5200" b="1"/>
            </a:lvl6pPr>
            <a:lvl7pPr marL="8850660" indent="0">
              <a:buNone/>
              <a:defRPr sz="5200" b="1"/>
            </a:lvl7pPr>
            <a:lvl8pPr marL="10325771" indent="0">
              <a:buNone/>
              <a:defRPr sz="5200" b="1"/>
            </a:lvl8pPr>
            <a:lvl9pPr marL="11800881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63261" y="6782388"/>
            <a:ext cx="13368031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42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76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64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175" y="851512"/>
            <a:ext cx="9949891" cy="3623874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4354" y="851513"/>
            <a:ext cx="16906936" cy="18253041"/>
          </a:xfrm>
        </p:spPr>
        <p:txBody>
          <a:bodyPr/>
          <a:lstStyle>
            <a:lvl1pPr>
              <a:defRPr sz="10300"/>
            </a:lvl1pPr>
            <a:lvl2pPr>
              <a:defRPr sz="9000"/>
            </a:lvl2pPr>
            <a:lvl3pPr>
              <a:defRPr sz="77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2175" y="4475387"/>
            <a:ext cx="9949891" cy="14629167"/>
          </a:xfrm>
        </p:spPr>
        <p:txBody>
          <a:bodyPr/>
          <a:lstStyle>
            <a:lvl1pPr marL="0" indent="0">
              <a:buNone/>
              <a:defRPr sz="4500"/>
            </a:lvl1pPr>
            <a:lvl2pPr marL="1475110" indent="0">
              <a:buNone/>
              <a:defRPr sz="3900"/>
            </a:lvl2pPr>
            <a:lvl3pPr marL="2950220" indent="0">
              <a:buNone/>
              <a:defRPr sz="3200"/>
            </a:lvl3pPr>
            <a:lvl4pPr marL="4425330" indent="0">
              <a:buNone/>
              <a:defRPr sz="2900"/>
            </a:lvl4pPr>
            <a:lvl5pPr marL="5900440" indent="0">
              <a:buNone/>
              <a:defRPr sz="2900"/>
            </a:lvl5pPr>
            <a:lvl6pPr marL="7375550" indent="0">
              <a:buNone/>
              <a:defRPr sz="2900"/>
            </a:lvl6pPr>
            <a:lvl7pPr marL="8850660" indent="0">
              <a:buNone/>
              <a:defRPr sz="2900"/>
            </a:lvl7pPr>
            <a:lvl8pPr marL="10325771" indent="0">
              <a:buNone/>
              <a:defRPr sz="2900"/>
            </a:lvl8pPr>
            <a:lvl9pPr marL="11800881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35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7930" y="14970760"/>
            <a:ext cx="18146078" cy="1767383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27930" y="1910950"/>
            <a:ext cx="18146078" cy="12832080"/>
          </a:xfrm>
        </p:spPr>
        <p:txBody>
          <a:bodyPr/>
          <a:lstStyle>
            <a:lvl1pPr marL="0" indent="0">
              <a:buNone/>
              <a:defRPr sz="10300"/>
            </a:lvl1pPr>
            <a:lvl2pPr marL="1475110" indent="0">
              <a:buNone/>
              <a:defRPr sz="9000"/>
            </a:lvl2pPr>
            <a:lvl3pPr marL="2950220" indent="0">
              <a:buNone/>
              <a:defRPr sz="7700"/>
            </a:lvl3pPr>
            <a:lvl4pPr marL="4425330" indent="0">
              <a:buNone/>
              <a:defRPr sz="6500"/>
            </a:lvl4pPr>
            <a:lvl5pPr marL="5900440" indent="0">
              <a:buNone/>
              <a:defRPr sz="6500"/>
            </a:lvl5pPr>
            <a:lvl6pPr marL="7375550" indent="0">
              <a:buNone/>
              <a:defRPr sz="6500"/>
            </a:lvl6pPr>
            <a:lvl7pPr marL="8850660" indent="0">
              <a:buNone/>
              <a:defRPr sz="6500"/>
            </a:lvl7pPr>
            <a:lvl8pPr marL="10325771" indent="0">
              <a:buNone/>
              <a:defRPr sz="6500"/>
            </a:lvl8pPr>
            <a:lvl9pPr marL="11800881" indent="0">
              <a:buNone/>
              <a:defRPr sz="65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7930" y="16738143"/>
            <a:ext cx="18146078" cy="2509977"/>
          </a:xfrm>
        </p:spPr>
        <p:txBody>
          <a:bodyPr/>
          <a:lstStyle>
            <a:lvl1pPr marL="0" indent="0">
              <a:buNone/>
              <a:defRPr sz="4500"/>
            </a:lvl1pPr>
            <a:lvl2pPr marL="1475110" indent="0">
              <a:buNone/>
              <a:defRPr sz="3900"/>
            </a:lvl2pPr>
            <a:lvl3pPr marL="2950220" indent="0">
              <a:buNone/>
              <a:defRPr sz="3200"/>
            </a:lvl3pPr>
            <a:lvl4pPr marL="4425330" indent="0">
              <a:buNone/>
              <a:defRPr sz="2900"/>
            </a:lvl4pPr>
            <a:lvl5pPr marL="5900440" indent="0">
              <a:buNone/>
              <a:defRPr sz="2900"/>
            </a:lvl5pPr>
            <a:lvl6pPr marL="7375550" indent="0">
              <a:buNone/>
              <a:defRPr sz="2900"/>
            </a:lvl6pPr>
            <a:lvl7pPr marL="8850660" indent="0">
              <a:buNone/>
              <a:defRPr sz="2900"/>
            </a:lvl7pPr>
            <a:lvl8pPr marL="10325771" indent="0">
              <a:buNone/>
              <a:defRPr sz="2900"/>
            </a:lvl8pPr>
            <a:lvl9pPr marL="11800881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29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2173" y="856464"/>
            <a:ext cx="27219117" cy="3564467"/>
          </a:xfrm>
          <a:prstGeom prst="rect">
            <a:avLst/>
          </a:prstGeom>
        </p:spPr>
        <p:txBody>
          <a:bodyPr vert="horz" lIns="295022" tIns="147511" rIns="295022" bIns="1475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173" y="4990255"/>
            <a:ext cx="27219117" cy="14114299"/>
          </a:xfrm>
          <a:prstGeom prst="rect">
            <a:avLst/>
          </a:prstGeom>
        </p:spPr>
        <p:txBody>
          <a:bodyPr vert="horz" lIns="295022" tIns="147511" rIns="295022" bIns="1475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2173" y="19822397"/>
            <a:ext cx="7056808" cy="1138649"/>
          </a:xfrm>
          <a:prstGeom prst="rect">
            <a:avLst/>
          </a:prstGeom>
        </p:spPr>
        <p:txBody>
          <a:bodyPr vert="horz" lIns="295022" tIns="147511" rIns="295022" bIns="147511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A49A-9AC1-4024-9DE9-72CA218823A5}" type="datetimeFigureOut">
              <a:rPr lang="nl-NL" smtClean="0"/>
              <a:pPr/>
              <a:t>25-3-2017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33183" y="19822397"/>
            <a:ext cx="9577097" cy="1138649"/>
          </a:xfrm>
          <a:prstGeom prst="rect">
            <a:avLst/>
          </a:prstGeom>
        </p:spPr>
        <p:txBody>
          <a:bodyPr vert="horz" lIns="295022" tIns="147511" rIns="295022" bIns="147511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74482" y="19822397"/>
            <a:ext cx="7056808" cy="1138649"/>
          </a:xfrm>
          <a:prstGeom prst="rect">
            <a:avLst/>
          </a:prstGeom>
        </p:spPr>
        <p:txBody>
          <a:bodyPr vert="horz" lIns="295022" tIns="147511" rIns="295022" bIns="147511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826CA-A530-4D34-AEC2-C3962A2803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7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0220" rtl="0" eaLnBrk="1" latinLnBrk="0" hangingPunct="1">
        <a:spcBef>
          <a:spcPct val="0"/>
        </a:spcBef>
        <a:buNone/>
        <a:defRPr sz="1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6333" indent="-1106333" algn="l" defTabSz="2950220" rtl="0" eaLnBrk="1" latinLnBrk="0" hangingPunct="1">
        <a:spcBef>
          <a:spcPct val="20000"/>
        </a:spcBef>
        <a:buFont typeface="Arial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7054" indent="-921944" algn="l" defTabSz="2950220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687775" indent="-737555" algn="l" defTabSz="295022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2885" indent="-737555" algn="l" defTabSz="2950220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37995" indent="-737555" algn="l" defTabSz="2950220" rtl="0" eaLnBrk="1" latinLnBrk="0" hangingPunct="1">
        <a:spcBef>
          <a:spcPct val="20000"/>
        </a:spcBef>
        <a:buFont typeface="Arial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13105" indent="-737555" algn="l" defTabSz="295022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88216" indent="-737555" algn="l" defTabSz="295022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63326" indent="-737555" algn="l" defTabSz="295022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8436" indent="-737555" algn="l" defTabSz="295022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511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022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533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044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7555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0660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25771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0881" algn="l" defTabSz="295022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oris.ghysels@maastrichtuniversity.nl" TargetMode="External"/><Relationship Id="rId5" Type="http://schemas.openxmlformats.org/officeDocument/2006/relationships/hyperlink" Target="mailto:S.Acar@udenscollege.nl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zcz97kZr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xqFQoTCMyWw4yKgMgCFeizcgodxWsP1Q&amp;url=http://williamhill.gold-traveler.com/pictire/13805.html&amp;psig=AFQjCNF2Wz9L1IjwaYJoLjsSmg6QxSxCcw&amp;ust=14426483479927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 flipH="1">
            <a:off x="29595340" y="2088444"/>
            <a:ext cx="36004" cy="165618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-1" y="1836416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pic>
        <p:nvPicPr>
          <p:cNvPr id="14" name="Afbeelding 13" descr="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2291" y="8299134"/>
            <a:ext cx="4680520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836416"/>
            <a:ext cx="3497" cy="19550384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2105" t="24407" r="185" b="58859"/>
          <a:stretch>
            <a:fillRect/>
          </a:stretch>
        </p:blipFill>
        <p:spPr bwMode="auto">
          <a:xfrm>
            <a:off x="14377892" y="8665501"/>
            <a:ext cx="4068452" cy="225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1836255" y="4896756"/>
            <a:ext cx="276150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noProof="1" smtClean="0">
                <a:solidFill>
                  <a:srgbClr val="0070C0"/>
                </a:solidFill>
              </a:rPr>
              <a:t>Hoe een training in metacognitieve vaardigheden leerlingen en docenten helpt!</a:t>
            </a:r>
            <a:endParaRPr lang="en-US" sz="9600" b="1" i="1" noProof="1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4401651" y="13717736"/>
            <a:ext cx="1288943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noProof="1" smtClean="0"/>
              <a:t>Selda Acar</a:t>
            </a:r>
          </a:p>
          <a:p>
            <a:r>
              <a:rPr lang="en-US" sz="6600" noProof="1" smtClean="0">
                <a:hlinkClick r:id="rId5"/>
              </a:rPr>
              <a:t>S.Acar@udenscollege.nl</a:t>
            </a:r>
            <a:endParaRPr lang="en-US" sz="6000" noProof="1" smtClean="0"/>
          </a:p>
          <a:p>
            <a:endParaRPr lang="en-US" sz="6000" noProof="1"/>
          </a:p>
          <a:p>
            <a:endParaRPr lang="en-US" sz="6000" noProof="1" smtClean="0"/>
          </a:p>
          <a:p>
            <a:r>
              <a:rPr lang="en-US" sz="6600" noProof="1" smtClean="0"/>
              <a:t>Joris Ghysels</a:t>
            </a:r>
          </a:p>
          <a:p>
            <a:r>
              <a:rPr lang="en-US" sz="6600" noProof="1" smtClean="0">
                <a:hlinkClick r:id="rId6"/>
              </a:rPr>
              <a:t>joris.ghysels@maastrichtuniversity.nl</a:t>
            </a:r>
            <a:endParaRPr lang="en-US" sz="6600" noProof="1" smtClean="0"/>
          </a:p>
          <a:p>
            <a:endParaRPr lang="nl-NL" sz="8000" dirty="0" smtClean="0"/>
          </a:p>
        </p:txBody>
      </p:sp>
      <p:pic>
        <p:nvPicPr>
          <p:cNvPr id="16" name="Picture 4" descr="C:\Users\rnstjes\AppData\Local\Microsoft\Windows\Temporary Internet Files\Content.IE5\Z1XA9IP8\foto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0271" y="9793300"/>
            <a:ext cx="11196877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73" descr="U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26009" r="71470" b="13998"/>
          <a:stretch>
            <a:fillRect/>
          </a:stretch>
        </p:blipFill>
        <p:spPr bwMode="auto">
          <a:xfrm>
            <a:off x="15121731" y="11233950"/>
            <a:ext cx="9217024" cy="14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ep 18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20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2" name="Afbeelding 21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86849591"/>
              </p:ext>
            </p:extLst>
          </p:nvPr>
        </p:nvGraphicFramePr>
        <p:xfrm>
          <a:off x="1070057" y="588277"/>
          <a:ext cx="28579676" cy="207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22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3762691" y="7417036"/>
            <a:ext cx="2628293" cy="2160240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864147" y="6264908"/>
            <a:ext cx="27291032" cy="1015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800" b="1" noProof="1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nl-NL" sz="6600" noProof="1" smtClean="0">
                <a:latin typeface="Arial" pitchFamily="34" charset="0"/>
                <a:cs typeface="Arial" pitchFamily="34" charset="0"/>
              </a:rPr>
              <a:t> Om de nieuwe concepten/informatie/theorie met de vorige te verbinden</a:t>
            </a:r>
          </a:p>
          <a:p>
            <a:r>
              <a:rPr lang="nl-NL" sz="6600" noProof="1" smtClean="0">
                <a:latin typeface="Arial" pitchFamily="34" charset="0"/>
                <a:cs typeface="Arial" pitchFamily="34" charset="0"/>
              </a:rPr>
              <a:t>  </a:t>
            </a:r>
            <a:r>
              <a:rPr lang="nl-NL" sz="6600" noProof="1" smtClean="0"/>
              <a:t>→</a:t>
            </a:r>
            <a:r>
              <a:rPr lang="nl-NL" sz="6600" noProof="1" smtClean="0">
                <a:latin typeface="Arial" pitchFamily="34" charset="0"/>
                <a:cs typeface="Arial" pitchFamily="34" charset="0"/>
              </a:rPr>
              <a:t> Stap “</a:t>
            </a:r>
            <a:r>
              <a:rPr lang="nl-NL" sz="6600" i="1" noProof="1" smtClean="0">
                <a:latin typeface="Arial" pitchFamily="34" charset="0"/>
                <a:cs typeface="Arial" pitchFamily="34" charset="0"/>
              </a:rPr>
              <a:t>Verbinden”</a:t>
            </a:r>
            <a:r>
              <a:rPr lang="nl-NL" sz="6600" noProof="1" smtClean="0">
                <a:latin typeface="Arial" pitchFamily="34" charset="0"/>
                <a:cs typeface="Arial" pitchFamily="34" charset="0"/>
              </a:rPr>
              <a:t> op de kaart</a:t>
            </a:r>
          </a:p>
          <a:p>
            <a:endParaRPr lang="nl-NL" sz="6600" noProof="1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nl-NL" sz="6600" noProof="1" smtClean="0">
                <a:latin typeface="Arial" pitchFamily="34" charset="0"/>
                <a:cs typeface="Arial" pitchFamily="34" charset="0"/>
              </a:rPr>
              <a:t> Om de kennis over een leerdomein te ordenen en om de 	informatie beter te onthouden.</a:t>
            </a:r>
          </a:p>
          <a:p>
            <a:pPr>
              <a:buFontTx/>
              <a:buChar char="-"/>
            </a:pPr>
            <a:endParaRPr lang="nl-NL" sz="6600" noProof="1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nl-NL" sz="6600" noProof="1" smtClean="0">
                <a:latin typeface="Arial" pitchFamily="34" charset="0"/>
                <a:cs typeface="Arial" pitchFamily="34" charset="0"/>
              </a:rPr>
              <a:t> Gebruik groepswerk </a:t>
            </a:r>
            <a:r>
              <a:rPr lang="nl-NL" sz="6600" noProof="1" smtClean="0"/>
              <a:t>→ </a:t>
            </a:r>
            <a:r>
              <a:rPr lang="nl-NL" sz="6600" noProof="1" smtClean="0">
                <a:latin typeface="Arial" pitchFamily="34" charset="0"/>
                <a:cs typeface="Arial" pitchFamily="34" charset="0"/>
              </a:rPr>
              <a:t> discussie en correctie van het denken</a:t>
            </a:r>
          </a:p>
          <a:p>
            <a:pPr>
              <a:buFontTx/>
              <a:buChar char="-"/>
            </a:pPr>
            <a:endParaRPr lang="nl-NL" sz="4800" b="1" noProof="1" smtClean="0">
              <a:latin typeface="Arial" pitchFamily="34" charset="0"/>
              <a:cs typeface="Arial" pitchFamily="34" charset="0"/>
            </a:endParaRPr>
          </a:p>
          <a:p>
            <a:pPr marL="914400" indent="-914400"/>
            <a:endParaRPr lang="nl-NL" sz="4800" b="1" noProof="1" smtClean="0">
              <a:latin typeface="Arial" pitchFamily="34" charset="0"/>
              <a:cs typeface="Arial" pitchFamily="34" charset="0"/>
              <a:hlinkClick r:id="rId3"/>
            </a:endParaRPr>
          </a:p>
          <a:p>
            <a:pPr marL="914400" indent="-914400"/>
            <a:r>
              <a:rPr lang="nl-NL" sz="4800" b="1" noProof="1" smtClean="0">
                <a:latin typeface="Arial" pitchFamily="34" charset="0"/>
                <a:cs typeface="Arial" pitchFamily="34" charset="0"/>
                <a:hlinkClick r:id="rId3"/>
              </a:rPr>
              <a:t>https://www.youtube.com/watch?v=RFzcz97kZro</a:t>
            </a:r>
            <a:r>
              <a:rPr lang="nl-NL" sz="4800" b="1" noProof="1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05907" y="14365808"/>
            <a:ext cx="11770246" cy="661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/>
        </p:nvSpPr>
        <p:spPr>
          <a:xfrm>
            <a:off x="1296195" y="4788744"/>
            <a:ext cx="12889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STAP 2 </a:t>
            </a:r>
            <a:r>
              <a:rPr lang="en-GB" sz="8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Mindmaps</a:t>
            </a:r>
          </a:p>
        </p:txBody>
      </p:sp>
      <p:sp>
        <p:nvSpPr>
          <p:cNvPr id="15" name="Tekstvak 14"/>
          <p:cNvSpPr txBox="1"/>
          <p:nvPr/>
        </p:nvSpPr>
        <p:spPr>
          <a:xfrm rot="10800000" flipV="1">
            <a:off x="24194739" y="8821192"/>
            <a:ext cx="1872208" cy="5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mtClean="0">
                <a:latin typeface="Calibri" pitchFamily="34" charset="0"/>
              </a:rPr>
              <a:t>verbinden</a:t>
            </a:r>
            <a:endParaRPr lang="nl-NL" sz="2800" b="1">
              <a:latin typeface="Calibri" pitchFamily="34" charset="0"/>
            </a:endParaRPr>
          </a:p>
        </p:txBody>
      </p:sp>
      <p:grpSp>
        <p:nvGrpSpPr>
          <p:cNvPr id="16" name="Groep 15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0" name="Afbeelding 1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1548223" y="5688844"/>
            <a:ext cx="13501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Digitaal en op papier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Effects of the META-method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Plonie\Documents\school\A2-onderwijsonderzoeker\IMPROVE vervolgonderzoek\trainingen\materiaal training 2\foto's\2015-06-08 09.01.41.jpg"/>
          <p:cNvPicPr>
            <a:picLocks noChangeAspect="1" noChangeArrowheads="1"/>
          </p:cNvPicPr>
          <p:nvPr/>
        </p:nvPicPr>
        <p:blipFill>
          <a:blip r:embed="rId3" cstate="print"/>
          <a:srcRect l="28095" t="21335" r="16905" b="15562"/>
          <a:stretch>
            <a:fillRect/>
          </a:stretch>
        </p:blipFill>
        <p:spPr bwMode="auto">
          <a:xfrm>
            <a:off x="504107" y="9433260"/>
            <a:ext cx="16633848" cy="11413268"/>
          </a:xfrm>
          <a:prstGeom prst="rect">
            <a:avLst/>
          </a:prstGeom>
          <a:noFill/>
        </p:spPr>
      </p:pic>
      <p:pic>
        <p:nvPicPr>
          <p:cNvPr id="15363" name="Picture 3" descr="C:\Users\Plonie\Documents\school\A2-onderwijsonderzoeker\IMPROVE vervolgonderzoek\trainingen\materiaal training 2\foto's\2015-06-08 09.31.45.jpg"/>
          <p:cNvPicPr>
            <a:picLocks noChangeAspect="1" noChangeArrowheads="1"/>
          </p:cNvPicPr>
          <p:nvPr/>
        </p:nvPicPr>
        <p:blipFill>
          <a:blip r:embed="rId4" cstate="print"/>
          <a:srcRect t="8250" b="24411"/>
          <a:stretch>
            <a:fillRect/>
          </a:stretch>
        </p:blipFill>
        <p:spPr bwMode="auto">
          <a:xfrm>
            <a:off x="16633899" y="3924648"/>
            <a:ext cx="12790145" cy="14401600"/>
          </a:xfrm>
          <a:prstGeom prst="rect">
            <a:avLst/>
          </a:prstGeom>
          <a:noFill/>
        </p:spPr>
      </p:pic>
      <p:grpSp>
        <p:nvGrpSpPr>
          <p:cNvPr id="21" name="Groep 20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22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4" name="Afbeelding 2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pic>
        <p:nvPicPr>
          <p:cNvPr id="8" name="Picture 2" descr="C:\Users\rnstjes\Pictures\foto´s\IMAG4600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646"/>
          <a:stretch>
            <a:fillRect/>
          </a:stretch>
        </p:blipFill>
        <p:spPr bwMode="auto">
          <a:xfrm>
            <a:off x="3995664" y="3819410"/>
            <a:ext cx="26247799" cy="1756739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1008163" y="3816636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Mind</a:t>
            </a:r>
            <a:r>
              <a:rPr lang="en-GB" sz="9600" b="1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map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Effects of the META-method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9" name="Afbeelding 1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4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3168403" y="5472820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Mindmap 2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12" name="Picture 5" descr="C:\Users\rnstjes\Pictures\foto´s\IMAG4605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3119" r="2142" b="28146"/>
          <a:stretch>
            <a:fillRect/>
          </a:stretch>
        </p:blipFill>
        <p:spPr bwMode="auto">
          <a:xfrm>
            <a:off x="10729243" y="3780632"/>
            <a:ext cx="18459621" cy="9361040"/>
          </a:xfrm>
          <a:prstGeom prst="rect">
            <a:avLst/>
          </a:prstGeom>
          <a:noFill/>
        </p:spPr>
      </p:pic>
      <p:sp>
        <p:nvSpPr>
          <p:cNvPr id="14" name="Tekstvak 13"/>
          <p:cNvSpPr txBox="1"/>
          <p:nvPr/>
        </p:nvSpPr>
        <p:spPr>
          <a:xfrm>
            <a:off x="2088283" y="4788744"/>
            <a:ext cx="15085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Mindmaps</a:t>
            </a:r>
            <a:r>
              <a:rPr lang="nl-NL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zonder </a:t>
            </a:r>
            <a:r>
              <a:rPr lang="nl-NL" sz="8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</a:t>
            </a:r>
            <a:endParaRPr lang="nl-NL" sz="8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C:\Users\rnstjes\Pictures\foto´s\IMAG4604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12869" t="15894" r="11089"/>
          <a:stretch>
            <a:fillRect/>
          </a:stretch>
        </p:blipFill>
        <p:spPr bwMode="auto">
          <a:xfrm rot="10800000">
            <a:off x="720131" y="11521492"/>
            <a:ext cx="14293588" cy="9454613"/>
          </a:xfrm>
          <a:prstGeom prst="rect">
            <a:avLst/>
          </a:prstGeom>
          <a:noFill/>
        </p:spPr>
      </p:pic>
      <p:grpSp>
        <p:nvGrpSpPr>
          <p:cNvPr id="13" name="Groep 12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6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err="1" smtClean="0">
                  <a:solidFill>
                    <a:schemeClr val="bg1"/>
                  </a:solidFill>
                </a:rPr>
                <a:t>Effecten</a:t>
              </a:r>
              <a:r>
                <a:rPr lang="en-US" sz="4800" smtClean="0">
                  <a:solidFill>
                    <a:schemeClr val="bg1"/>
                  </a:solidFill>
                </a:rPr>
                <a:t> van de META-</a:t>
              </a:r>
              <a:r>
                <a:rPr lang="en-US" sz="4800" err="1" smtClean="0">
                  <a:solidFill>
                    <a:schemeClr val="bg1"/>
                  </a:solidFill>
                </a:rPr>
                <a:t>methode</a:t>
              </a:r>
              <a:endParaRPr lang="en-US" sz="4800">
                <a:solidFill>
                  <a:schemeClr val="bg1"/>
                </a:solidFill>
              </a:endParaRPr>
            </a:p>
          </p:txBody>
        </p:sp>
        <p:pic>
          <p:nvPicPr>
            <p:cNvPr id="19" name="Afbeelding 1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64247" y="5004768"/>
            <a:ext cx="26354928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8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STAP 3 - Metacognitieve overtuigingen en kennis</a:t>
            </a:r>
          </a:p>
          <a:p>
            <a:pPr>
              <a:spcBef>
                <a:spcPts val="600"/>
              </a:spcBef>
            </a:pPr>
            <a:r>
              <a:rPr lang="nl-NL" sz="7200" noProof="1" smtClean="0">
                <a:latin typeface="Arial" pitchFamily="34" charset="0"/>
                <a:cs typeface="Arial" pitchFamily="34" charset="0"/>
              </a:rPr>
              <a:t>Discussie met leerlingen tijdens de les over hun eigen ervaringen en meningen over leren;  Quiz </a:t>
            </a:r>
            <a:r>
              <a:rPr lang="nl-NL" sz="7200" noProof="1" smtClean="0"/>
              <a:t>→</a:t>
            </a:r>
            <a:r>
              <a:rPr lang="nl-NL" sz="7200" noProof="1" smtClean="0">
                <a:latin typeface="Arial" pitchFamily="34" charset="0"/>
                <a:cs typeface="Arial" pitchFamily="34" charset="0"/>
              </a:rPr>
              <a:t> Kahoot</a:t>
            </a:r>
          </a:p>
          <a:p>
            <a:endParaRPr lang="nl-NL" sz="7200" noProof="1" smtClean="0">
              <a:latin typeface="Arial" pitchFamily="34" charset="0"/>
              <a:cs typeface="Arial" pitchFamily="34" charset="0"/>
            </a:endParaRPr>
          </a:p>
          <a:p>
            <a:r>
              <a:rPr lang="nl-NL" sz="7200" noProof="1" smtClean="0">
                <a:latin typeface="Arial" pitchFamily="34" charset="0"/>
                <a:cs typeface="Arial" pitchFamily="34" charset="0"/>
              </a:rPr>
              <a:t>Voorbeeld stellingen over leren:</a:t>
            </a:r>
          </a:p>
          <a:p>
            <a:pPr marL="1535113" indent="-815975">
              <a:buFont typeface="Arial" pitchFamily="34" charset="0"/>
              <a:buChar char="•"/>
            </a:pPr>
            <a:r>
              <a:rPr lang="nl-NL" sz="7200" i="1" noProof="1" smtClean="0">
                <a:latin typeface="Arial" pitchFamily="34" charset="0"/>
                <a:cs typeface="Arial" pitchFamily="34" charset="0"/>
              </a:rPr>
              <a:t>Nieuwe vaardigheden leren maakt mijn intelligentie groter.</a:t>
            </a:r>
          </a:p>
          <a:p>
            <a:pPr marL="1535113" indent="-815975">
              <a:buFont typeface="Arial" pitchFamily="34" charset="0"/>
              <a:buChar char="•"/>
            </a:pPr>
            <a:r>
              <a:rPr lang="nl-NL" sz="7200" i="1" noProof="1" smtClean="0">
                <a:latin typeface="Arial" pitchFamily="34" charset="0"/>
                <a:cs typeface="Arial" pitchFamily="34" charset="0"/>
              </a:rPr>
              <a:t>Ik ben niet slim genoeg om  problemen goed op te kunnen lossen.</a:t>
            </a:r>
          </a:p>
          <a:p>
            <a:pPr marL="1535113" indent="-815975">
              <a:buFont typeface="Arial" pitchFamily="34" charset="0"/>
              <a:buChar char="•"/>
            </a:pPr>
            <a:r>
              <a:rPr lang="nl-NL" sz="7200" i="1" noProof="1" smtClean="0">
                <a:latin typeface="Arial" pitchFamily="34" charset="0"/>
                <a:cs typeface="Arial" pitchFamily="34" charset="0"/>
              </a:rPr>
              <a:t>Sommige leerlingen kunnen goed leren, anderen niet. </a:t>
            </a:r>
          </a:p>
          <a:p>
            <a:pPr marL="1535113" indent="-815975">
              <a:buFont typeface="Arial" pitchFamily="34" charset="0"/>
              <a:buChar char="•"/>
            </a:pPr>
            <a:r>
              <a:rPr lang="nl-NL" sz="7200" i="1" noProof="1" smtClean="0">
                <a:latin typeface="Arial" pitchFamily="34" charset="0"/>
                <a:cs typeface="Arial" pitchFamily="34" charset="0"/>
              </a:rPr>
              <a:t>Ik ben klaar met leren als ik de stof genoeg ken en voldoende heb geoefend.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008163" y="2304468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1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err="1" smtClean="0">
                  <a:solidFill>
                    <a:schemeClr val="bg1"/>
                  </a:solidFill>
                </a:rPr>
                <a:t>Effecten</a:t>
              </a:r>
              <a:r>
                <a:rPr lang="en-US" sz="4800" smtClean="0">
                  <a:solidFill>
                    <a:schemeClr val="bg1"/>
                  </a:solidFill>
                </a:rPr>
                <a:t> van de META-</a:t>
              </a:r>
              <a:r>
                <a:rPr lang="en-US" sz="4800" err="1" smtClean="0">
                  <a:solidFill>
                    <a:schemeClr val="bg1"/>
                  </a:solidFill>
                </a:rPr>
                <a:t>methode</a:t>
              </a:r>
              <a:endParaRPr lang="en-US" sz="4800">
                <a:solidFill>
                  <a:schemeClr val="bg1"/>
                </a:solidFill>
              </a:endParaRPr>
            </a:p>
          </p:txBody>
        </p:sp>
        <p:pic>
          <p:nvPicPr>
            <p:cNvPr id="13" name="Afbeelding 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2484327" y="4140672"/>
            <a:ext cx="194781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Opzet van het onderzoek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5" name="Afbeelding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484327" y="5957983"/>
            <a:ext cx="25094788" cy="1398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Experimenteel </a:t>
            </a:r>
            <a:r>
              <a:rPr lang="nl-BE" sz="7200" err="1" smtClean="0">
                <a:latin typeface="Arial" panose="020B0604020202020204" pitchFamily="34" charset="0"/>
                <a:cs typeface="Arial" panose="020B0604020202020204" pitchFamily="34" charset="0"/>
              </a:rPr>
              <a:t>evaluatie-onderzoek</a:t>
            </a:r>
            <a:endParaRPr lang="nl-BE" sz="7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Docenten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17 docenten deden mee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10 docenten namen deel aan de interventie (met trainingen)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Leerlingen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653 leerlingen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HAVO/VWO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Leerjaren 3 tot 5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Toewijzing aan klassen/clusters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14 klassen/clusters in de interventiegroep, 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6600" smtClean="0">
                <a:latin typeface="Arial" panose="020B0604020202020204" pitchFamily="34" charset="0"/>
                <a:cs typeface="Arial" panose="020B0604020202020204" pitchFamily="34" charset="0"/>
              </a:rPr>
              <a:t>16 in de controlegroep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Vakken: Wiskunde (13), M&amp;O (2) en Economie (2)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BE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2484327" y="4140672"/>
            <a:ext cx="194781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Meting en analyse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5" name="Afbeelding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484327" y="5904868"/>
            <a:ext cx="24482720" cy="1449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nl-BE" sz="7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Metingen: voor-, tussen- en nameting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Uitkomstmaten: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Cognitief: Rapportcijfers (gestandaardiseerd) 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Metacognitief: </a:t>
            </a:r>
          </a:p>
          <a:p>
            <a:pPr marL="3636020" lvl="2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MSLQ-vragenlijst </a:t>
            </a:r>
          </a:p>
          <a:p>
            <a:pPr marL="3636020" lvl="2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Met extra items over metacognitieve vaardigheden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Analyse:</a:t>
            </a:r>
            <a:endParaRPr lang="nl-BE" sz="7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Verschiltoetsen: interventie- versus controlegroep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Multilevel schattingen (controle voor docenteffecten)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r>
              <a:rPr lang="nl-BE" sz="7200">
                <a:latin typeface="Arial" panose="020B0604020202020204" pitchFamily="34" charset="0"/>
                <a:cs typeface="Arial" panose="020B0604020202020204" pitchFamily="34" charset="0"/>
              </a:rPr>
              <a:t>Vergelijking met voorgaande experimenten (kleinere schaal, schooljaren 2013-2014 en 2014-2015)</a:t>
            </a:r>
          </a:p>
          <a:p>
            <a:pPr marL="2160910" lvl="1" indent="-685800">
              <a:buFont typeface="Arial" panose="020B0604020202020204" pitchFamily="34" charset="0"/>
              <a:buChar char="•"/>
            </a:pPr>
            <a:endParaRPr lang="nl-NL" sz="720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307308" y="1620392"/>
            <a:ext cx="36004" cy="136815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595339" y="1188344"/>
            <a:ext cx="39501" cy="20198456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1620231" y="3492600"/>
            <a:ext cx="275070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Significante resulaten bij leerlingen</a:t>
            </a:r>
            <a:endParaRPr lang="en-GB" sz="8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6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indent="-914400"/>
            <a:endParaRPr lang="en-GB" sz="4800" b="1" dirty="0" smtClean="0">
              <a:latin typeface="Arial" pitchFamily="34" charset="0"/>
              <a:cs typeface="Arial" pitchFamily="34" charset="0"/>
            </a:endParaRPr>
          </a:p>
          <a:p>
            <a:pPr marL="914400" indent="-914400"/>
            <a:endParaRPr lang="en-GB" sz="48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ep 15"/>
          <p:cNvGrpSpPr/>
          <p:nvPr/>
        </p:nvGrpSpPr>
        <p:grpSpPr>
          <a:xfrm>
            <a:off x="20882371" y="4392701"/>
            <a:ext cx="7740860" cy="2621907"/>
            <a:chOff x="19622231" y="4932760"/>
            <a:chExt cx="7668852" cy="3419524"/>
          </a:xfrm>
        </p:grpSpPr>
        <p:sp>
          <p:nvSpPr>
            <p:cNvPr id="17" name="Toelichting met afgeronde rechthoek 16"/>
            <p:cNvSpPr/>
            <p:nvPr/>
          </p:nvSpPr>
          <p:spPr>
            <a:xfrm>
              <a:off x="19622231" y="4932760"/>
              <a:ext cx="7668852" cy="2880319"/>
            </a:xfrm>
            <a:prstGeom prst="wedgeRoundRectCallout">
              <a:avLst>
                <a:gd name="adj1" fmla="val -71137"/>
                <a:gd name="adj2" fmla="val 166492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20406951" y="5261457"/>
              <a:ext cx="6682032" cy="309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We doen meer aan 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zelfregulatie</a:t>
              </a:r>
            </a:p>
            <a:p>
              <a:endParaRPr lang="en-US" sz="40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19874259" y="16598056"/>
            <a:ext cx="9181020" cy="2412268"/>
            <a:chOff x="18002051" y="8137116"/>
            <a:chExt cx="7668852" cy="2880320"/>
          </a:xfrm>
        </p:grpSpPr>
        <p:sp>
          <p:nvSpPr>
            <p:cNvPr id="29" name="Toelichting met afgeronde rechthoek 28"/>
            <p:cNvSpPr/>
            <p:nvPr/>
          </p:nvSpPr>
          <p:spPr>
            <a:xfrm>
              <a:off x="18002051" y="8137116"/>
              <a:ext cx="7668852" cy="2880320"/>
            </a:xfrm>
            <a:prstGeom prst="wedgeRoundRectCallout">
              <a:avLst>
                <a:gd name="adj1" fmla="val -70626"/>
                <a:gd name="adj2" fmla="val -155704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18483234" y="8524025"/>
              <a:ext cx="7056784" cy="209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We denken kritischer na over leren</a:t>
              </a:r>
              <a:endParaRPr lang="en-US" sz="40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368203" y="5796855"/>
            <a:ext cx="7668852" cy="2738343"/>
            <a:chOff x="19622231" y="4932760"/>
            <a:chExt cx="7668852" cy="3221580"/>
          </a:xfrm>
        </p:grpSpPr>
        <p:sp>
          <p:nvSpPr>
            <p:cNvPr id="32" name="Toelichting met afgeronde rechthoek 31"/>
            <p:cNvSpPr/>
            <p:nvPr/>
          </p:nvSpPr>
          <p:spPr>
            <a:xfrm>
              <a:off x="19622231" y="4932760"/>
              <a:ext cx="7668852" cy="2880320"/>
            </a:xfrm>
            <a:prstGeom prst="wedgeRoundRectCallout">
              <a:avLst>
                <a:gd name="adj1" fmla="val 70902"/>
                <a:gd name="adj2" fmla="val 66521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19982271" y="5112784"/>
              <a:ext cx="7128792" cy="3041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We denken meer na over onze studieinzet</a:t>
              </a:r>
            </a:p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40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152179" y="15877976"/>
            <a:ext cx="9145016" cy="3091955"/>
            <a:chOff x="19370098" y="6016090"/>
            <a:chExt cx="25129247" cy="2448272"/>
          </a:xfrm>
        </p:grpSpPr>
        <p:sp>
          <p:nvSpPr>
            <p:cNvPr id="35" name="Toelichting met afgeronde rechthoek 34"/>
            <p:cNvSpPr/>
            <p:nvPr/>
          </p:nvSpPr>
          <p:spPr>
            <a:xfrm>
              <a:off x="19370098" y="6016090"/>
              <a:ext cx="25129247" cy="2448272"/>
            </a:xfrm>
            <a:prstGeom prst="wedgeRoundRectCallout">
              <a:avLst>
                <a:gd name="adj1" fmla="val 51366"/>
                <a:gd name="adj2" fmla="val -133742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kstvak 35"/>
            <p:cNvSpPr txBox="1"/>
            <p:nvPr/>
          </p:nvSpPr>
          <p:spPr>
            <a:xfrm>
              <a:off x="21348779" y="6158633"/>
              <a:ext cx="22750530" cy="204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We koppelen nieuwe </a:t>
              </a:r>
            </a:p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informatie meer aan </a:t>
              </a:r>
            </a:p>
            <a:p>
              <a:r>
                <a:rPr lang="nl-NL" sz="5400" smtClean="0">
                  <a:latin typeface="Arial" pitchFamily="34" charset="0"/>
                  <a:cs typeface="Arial" pitchFamily="34" charset="0"/>
                </a:rPr>
                <a:t>oude kennis  (elaboratie)</a:t>
              </a:r>
              <a:endParaRPr lang="en-US" sz="40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7" name="Picture 1" descr="C:\Users\Plonie\Documents\school\A2-onderwijsonderzoeker\IMPROVE vervolgonderzoek\enquetes\2015-06-08 08.51.57.jpg"/>
          <p:cNvPicPr>
            <a:picLocks noChangeAspect="1" noChangeArrowheads="1"/>
          </p:cNvPicPr>
          <p:nvPr/>
        </p:nvPicPr>
        <p:blipFill>
          <a:blip r:embed="rId3" cstate="print"/>
          <a:srcRect l="20863" t="6546" r="13775" b="31565"/>
          <a:stretch>
            <a:fillRect/>
          </a:stretch>
        </p:blipFill>
        <p:spPr bwMode="auto">
          <a:xfrm>
            <a:off x="9937155" y="8425148"/>
            <a:ext cx="11335756" cy="6372708"/>
          </a:xfrm>
          <a:prstGeom prst="rect">
            <a:avLst/>
          </a:prstGeom>
          <a:noFill/>
        </p:spPr>
      </p:pic>
      <p:grpSp>
        <p:nvGrpSpPr>
          <p:cNvPr id="23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38" name="Afbeelding 3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8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307308" y="1620392"/>
            <a:ext cx="36004" cy="136815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152340"/>
            <a:ext cx="29271304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307307" y="1188344"/>
            <a:ext cx="39501" cy="20198456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1872259" y="3996656"/>
            <a:ext cx="2570685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Onderzoeksresultaten</a:t>
            </a:r>
            <a:endParaRPr lang="nl-NL" sz="6000" b="1" noProof="1" smtClean="0">
              <a:latin typeface="Arial" pitchFamily="34" charset="0"/>
              <a:cs typeface="Arial" pitchFamily="34" charset="0"/>
            </a:endParaRPr>
          </a:p>
          <a:p>
            <a:r>
              <a:rPr lang="nl-NL" sz="7200" b="1" noProof="1" smtClean="0">
                <a:latin typeface="Arial" pitchFamily="34" charset="0"/>
                <a:cs typeface="Arial" pitchFamily="34" charset="0"/>
              </a:rPr>
              <a:t>Cognitief: gevarieerde verbetering van leerresultaten</a:t>
            </a:r>
          </a:p>
          <a:p>
            <a:pPr marL="914400" indent="-914400"/>
            <a:endParaRPr lang="nl-NL" sz="4800" b="1" noProof="1" smtClean="0">
              <a:latin typeface="Arial" pitchFamily="34" charset="0"/>
              <a:cs typeface="Arial" pitchFamily="34" charset="0"/>
            </a:endParaRPr>
          </a:p>
          <a:p>
            <a:pPr marL="914400" indent="-914400"/>
            <a:endParaRPr lang="nl-NL" sz="4800" b="1" noProof="1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el 15"/>
          <p:cNvGraphicFramePr>
            <a:graphicFrameLocks noGrp="1"/>
          </p:cNvGraphicFramePr>
          <p:nvPr/>
        </p:nvGraphicFramePr>
        <p:xfrm>
          <a:off x="1692239" y="8065108"/>
          <a:ext cx="25922880" cy="61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1"/>
                <a:gridCol w="3406143"/>
                <a:gridCol w="5018793"/>
                <a:gridCol w="3240360"/>
                <a:gridCol w="3024338"/>
                <a:gridCol w="3924436"/>
                <a:gridCol w="4680519"/>
              </a:tblGrid>
              <a:tr h="2151469">
                <a:tc>
                  <a:txBody>
                    <a:bodyPr/>
                    <a:lstStyle/>
                    <a:p>
                      <a:pPr algn="l"/>
                      <a:r>
                        <a:rPr lang="en-GB" noProof="0" err="1" smtClean="0"/>
                        <a:t>jaar</a:t>
                      </a:r>
                      <a:endParaRPr lang="en-GB" noProof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mtClean="0"/>
                        <a:t>school</a:t>
                      </a:r>
                      <a:endParaRPr lang="nl-NL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1" smtClean="0"/>
                        <a:t>jaarlaag</a:t>
                      </a:r>
                      <a:endParaRPr lang="en-US" noProof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mtClean="0"/>
                        <a:t>n</a:t>
                      </a:r>
                      <a:endParaRPr lang="nl-NL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i="1" smtClean="0"/>
                        <a:t>p</a:t>
                      </a:r>
                      <a:endParaRPr lang="nl-NL" i="1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mtClean="0"/>
                        <a:t>effect (d)</a:t>
                      </a:r>
                      <a:endParaRPr lang="nl-NL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mtClean="0"/>
                        <a:t>In</a:t>
                      </a:r>
                      <a:r>
                        <a:rPr lang="en-GB" noProof="0" err="1" smtClean="0"/>
                        <a:t>terventie</a:t>
                      </a:r>
                      <a:r>
                        <a:rPr lang="en-GB" noProof="0" smtClean="0"/>
                        <a:t> </a:t>
                      </a:r>
                      <a:r>
                        <a:rPr lang="en-GB" noProof="0" err="1" smtClean="0"/>
                        <a:t>periode</a:t>
                      </a:r>
                      <a:endParaRPr lang="en-GB" noProof="0"/>
                    </a:p>
                  </a:txBody>
                  <a:tcPr anchor="b"/>
                </a:tc>
              </a:tr>
              <a:tr h="965894">
                <a:tc>
                  <a:txBody>
                    <a:bodyPr/>
                    <a:lstStyle/>
                    <a:p>
                      <a:r>
                        <a:rPr lang="nl-NL" sz="5400" smtClean="0"/>
                        <a:t>13-14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UC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noProof="1" smtClean="0"/>
                        <a:t>H4 wa</a:t>
                      </a:r>
                      <a:endParaRPr lang="en-US" sz="54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154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0,03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0,50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30 weken</a:t>
                      </a:r>
                      <a:endParaRPr lang="nl-NL" sz="5400"/>
                    </a:p>
                  </a:txBody>
                  <a:tcPr/>
                </a:tc>
              </a:tr>
              <a:tr h="965894">
                <a:tc>
                  <a:txBody>
                    <a:bodyPr/>
                    <a:lstStyle/>
                    <a:p>
                      <a:r>
                        <a:rPr lang="nl-NL" sz="5400" smtClean="0"/>
                        <a:t>13-14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HWC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noProof="1" smtClean="0"/>
                        <a:t>V5wb</a:t>
                      </a:r>
                      <a:endParaRPr lang="en-US" sz="54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65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0,02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0,14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12 weken</a:t>
                      </a:r>
                      <a:endParaRPr lang="nl-NL" sz="5400"/>
                    </a:p>
                  </a:txBody>
                  <a:tcPr/>
                </a:tc>
              </a:tr>
              <a:tr h="974939">
                <a:tc>
                  <a:txBody>
                    <a:bodyPr/>
                    <a:lstStyle/>
                    <a:p>
                      <a:r>
                        <a:rPr lang="nl-NL" sz="5400" smtClean="0"/>
                        <a:t>14-15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UC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noProof="1" smtClean="0"/>
                        <a:t>H2,V4</a:t>
                      </a:r>
                      <a:endParaRPr lang="en-US" sz="54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137-152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0,01-0,04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0,34-0,58</a:t>
                      </a:r>
                      <a:endParaRPr lang="nl-NL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5400" smtClean="0"/>
                        <a:t>12-30 weken</a:t>
                      </a:r>
                      <a:endParaRPr lang="nl-NL" sz="5400"/>
                    </a:p>
                  </a:txBody>
                  <a:tcPr/>
                </a:tc>
              </a:tr>
              <a:tr h="1062484">
                <a:tc>
                  <a:txBody>
                    <a:bodyPr/>
                    <a:lstStyle/>
                    <a:p>
                      <a:r>
                        <a:rPr lang="nl-NL" sz="6000" b="1" smtClean="0"/>
                        <a:t>15-16</a:t>
                      </a:r>
                      <a:endParaRPr lang="nl-NL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6000" b="1" smtClean="0"/>
                        <a:t>HWC+UC</a:t>
                      </a:r>
                      <a:endParaRPr lang="nl-NL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b="1" noProof="1" smtClean="0"/>
                        <a:t>H4,5,V3,4,5</a:t>
                      </a:r>
                      <a:endParaRPr lang="en-US" sz="6000" b="1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6000" b="1" smtClean="0"/>
                        <a:t>598</a:t>
                      </a:r>
                      <a:endParaRPr lang="nl-NL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6000" b="1" smtClean="0"/>
                        <a:t>&lt;</a:t>
                      </a:r>
                      <a:r>
                        <a:rPr lang="nl-NL" sz="6000" b="1" baseline="0" smtClean="0"/>
                        <a:t> 0,05</a:t>
                      </a:r>
                      <a:endParaRPr lang="nl-NL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6000" b="1" smtClean="0"/>
                        <a:t>O,30  (a)</a:t>
                      </a:r>
                      <a:endParaRPr lang="nl-NL" sz="6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6000" b="1" smtClean="0"/>
                        <a:t>30 weken</a:t>
                      </a:r>
                      <a:endParaRPr lang="nl-NL" sz="6000" b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Afbeelding 18"/>
          <p:cNvPicPr/>
          <p:nvPr/>
        </p:nvPicPr>
        <p:blipFill>
          <a:blip r:embed="rId3" cstate="print"/>
          <a:srcRect l="15540" t="38575" r="58553" b="50368"/>
          <a:stretch>
            <a:fillRect/>
          </a:stretch>
        </p:blipFill>
        <p:spPr bwMode="auto">
          <a:xfrm>
            <a:off x="21782471" y="1548384"/>
            <a:ext cx="6408712" cy="15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Afbeelding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43" y="18830304"/>
            <a:ext cx="6372708" cy="1080120"/>
          </a:xfrm>
          <a:prstGeom prst="rect">
            <a:avLst/>
          </a:prstGeom>
        </p:spPr>
      </p:pic>
      <p:pic>
        <p:nvPicPr>
          <p:cNvPr id="23" name="Picture 73" descr="UM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26009" r="55207" b="5999"/>
          <a:stretch>
            <a:fillRect/>
          </a:stretch>
        </p:blipFill>
        <p:spPr bwMode="auto">
          <a:xfrm>
            <a:off x="8172959" y="18758296"/>
            <a:ext cx="1130530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fbeelding 23" descr="logo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34799" y="18650284"/>
            <a:ext cx="4320480" cy="216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 l="82105" t="24407" r="185" b="58859"/>
          <a:stretch>
            <a:fillRect/>
          </a:stretch>
        </p:blipFill>
        <p:spPr bwMode="auto">
          <a:xfrm>
            <a:off x="19874259" y="18686288"/>
            <a:ext cx="3701631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al 13"/>
          <p:cNvSpPr/>
          <p:nvPr/>
        </p:nvSpPr>
        <p:spPr>
          <a:xfrm rot="16200000">
            <a:off x="17966047" y="8893200"/>
            <a:ext cx="1368152" cy="9505056"/>
          </a:xfrm>
          <a:prstGeom prst="ellipse">
            <a:avLst/>
          </a:prstGeom>
          <a:noFill/>
          <a:ln w="984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756135" y="2016436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1" name="Ondertitel 20"/>
          <p:cNvSpPr>
            <a:spLocks noGrp="1"/>
          </p:cNvSpPr>
          <p:nvPr>
            <p:ph type="subTitle" idx="1"/>
          </p:nvPr>
        </p:nvSpPr>
        <p:spPr>
          <a:xfrm>
            <a:off x="1980271" y="14833860"/>
            <a:ext cx="23222580" cy="1800200"/>
          </a:xfrm>
        </p:spPr>
        <p:txBody>
          <a:bodyPr>
            <a:normAutofit fontScale="92500" lnSpcReduction="20000"/>
          </a:bodyPr>
          <a:lstStyle/>
          <a:p>
            <a:pPr algn="l"/>
            <a:endParaRPr lang="nl-NL" sz="5400" noProof="1" smtClean="0">
              <a:solidFill>
                <a:schemeClr val="tx1"/>
              </a:solidFill>
            </a:endParaRPr>
          </a:p>
          <a:p>
            <a:pPr algn="l"/>
            <a:r>
              <a:rPr lang="nl-NL" sz="5400" noProof="1" smtClean="0">
                <a:solidFill>
                  <a:schemeClr val="tx1"/>
                </a:solidFill>
              </a:rPr>
              <a:t>(a)  deze resultaten gelden voor minder sterke leerlingen in het (2e kwartiel)</a:t>
            </a:r>
            <a:endParaRPr lang="nl-NL" sz="5400" noProof="1">
              <a:solidFill>
                <a:schemeClr val="tx1"/>
              </a:solidFill>
            </a:endParaRPr>
          </a:p>
        </p:txBody>
      </p:sp>
      <p:grpSp>
        <p:nvGrpSpPr>
          <p:cNvPr id="17" name="Groep 16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26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8" name="Afbeelding 2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al 33"/>
          <p:cNvSpPr/>
          <p:nvPr/>
        </p:nvSpPr>
        <p:spPr>
          <a:xfrm>
            <a:off x="4896595" y="7525048"/>
            <a:ext cx="17065896" cy="62646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0" name="Line 41"/>
          <p:cNvSpPr>
            <a:spLocks noChangeShapeType="1"/>
          </p:cNvSpPr>
          <p:nvPr/>
        </p:nvSpPr>
        <p:spPr bwMode="auto">
          <a:xfrm flipH="1">
            <a:off x="29019275" y="1512380"/>
            <a:ext cx="0" cy="16921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152340"/>
            <a:ext cx="28983271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019274" y="1116336"/>
            <a:ext cx="2" cy="20270464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29019275" y="1584388"/>
            <a:ext cx="0" cy="129614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ep 9"/>
          <p:cNvGrpSpPr/>
          <p:nvPr/>
        </p:nvGrpSpPr>
        <p:grpSpPr>
          <a:xfrm>
            <a:off x="10873259" y="15733960"/>
            <a:ext cx="6166765" cy="3924436"/>
            <a:chOff x="6804248" y="332656"/>
            <a:chExt cx="1728192" cy="1368152"/>
          </a:xfrm>
        </p:grpSpPr>
        <p:sp>
          <p:nvSpPr>
            <p:cNvPr id="11" name="Wolkvormige toelichting 10"/>
            <p:cNvSpPr/>
            <p:nvPr/>
          </p:nvSpPr>
          <p:spPr>
            <a:xfrm>
              <a:off x="6804248" y="332656"/>
              <a:ext cx="1728192" cy="1368152"/>
            </a:xfrm>
            <a:prstGeom prst="cloudCallout">
              <a:avLst>
                <a:gd name="adj1" fmla="val 15315"/>
                <a:gd name="adj2" fmla="val -1427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7007842" y="617688"/>
              <a:ext cx="1506167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Hoe kan ik mijn antwoord controleren?</a:t>
              </a:r>
              <a:endParaRPr lang="en-US" sz="1400" b="1" noProof="1"/>
            </a:p>
          </p:txBody>
        </p:sp>
      </p:grpSp>
      <p:grpSp>
        <p:nvGrpSpPr>
          <p:cNvPr id="3" name="Groep 13"/>
          <p:cNvGrpSpPr/>
          <p:nvPr/>
        </p:nvGrpSpPr>
        <p:grpSpPr>
          <a:xfrm>
            <a:off x="18866147" y="3564608"/>
            <a:ext cx="6264696" cy="3240360"/>
            <a:chOff x="6804248" y="332656"/>
            <a:chExt cx="1728192" cy="1368152"/>
          </a:xfrm>
        </p:grpSpPr>
        <p:sp>
          <p:nvSpPr>
            <p:cNvPr id="15" name="Wolkvormige toelichting 14"/>
            <p:cNvSpPr/>
            <p:nvPr/>
          </p:nvSpPr>
          <p:spPr>
            <a:xfrm>
              <a:off x="6804248" y="332656"/>
              <a:ext cx="1728192" cy="1368152"/>
            </a:xfrm>
            <a:prstGeom prst="cloudCallout">
              <a:avLst>
                <a:gd name="adj1" fmla="val -69888"/>
                <a:gd name="adj2" fmla="val 1025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7020272" y="620688"/>
              <a:ext cx="1296144" cy="74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Welke formule heb ik nodig?</a:t>
              </a:r>
              <a:r>
                <a:rPr lang="en-US" sz="1400" b="1" noProof="1" smtClean="0"/>
                <a:t>?</a:t>
              </a:r>
              <a:endParaRPr lang="en-US" sz="1400" b="1" noProof="1"/>
            </a:p>
          </p:txBody>
        </p:sp>
      </p:grpSp>
      <p:grpSp>
        <p:nvGrpSpPr>
          <p:cNvPr id="4" name="Groep 16"/>
          <p:cNvGrpSpPr/>
          <p:nvPr/>
        </p:nvGrpSpPr>
        <p:grpSpPr>
          <a:xfrm>
            <a:off x="576115" y="4644728"/>
            <a:ext cx="6552779" cy="3960440"/>
            <a:chOff x="6804248" y="332656"/>
            <a:chExt cx="1728192" cy="1368152"/>
          </a:xfrm>
        </p:grpSpPr>
        <p:sp>
          <p:nvSpPr>
            <p:cNvPr id="19" name="Wolkvormige toelichting 18"/>
            <p:cNvSpPr/>
            <p:nvPr/>
          </p:nvSpPr>
          <p:spPr>
            <a:xfrm>
              <a:off x="6804248" y="332656"/>
              <a:ext cx="1728192" cy="1368152"/>
            </a:xfrm>
            <a:prstGeom prst="cloudCallout">
              <a:avLst>
                <a:gd name="adj1" fmla="val 27544"/>
                <a:gd name="adj2" fmla="val 10101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6984662" y="656037"/>
              <a:ext cx="1490791" cy="606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Welke informatie is relevant?</a:t>
              </a:r>
              <a:endParaRPr lang="en-US" sz="1400" b="1" noProof="1"/>
            </a:p>
          </p:txBody>
        </p:sp>
      </p:grpSp>
      <p:grpSp>
        <p:nvGrpSpPr>
          <p:cNvPr id="5" name="Groep 20"/>
          <p:cNvGrpSpPr/>
          <p:nvPr/>
        </p:nvGrpSpPr>
        <p:grpSpPr>
          <a:xfrm>
            <a:off x="504107" y="14509824"/>
            <a:ext cx="7380820" cy="4788532"/>
            <a:chOff x="5940152" y="476672"/>
            <a:chExt cx="1728192" cy="1368152"/>
          </a:xfrm>
        </p:grpSpPr>
        <p:sp>
          <p:nvSpPr>
            <p:cNvPr id="22" name="Wolkvormige toelichting 21"/>
            <p:cNvSpPr/>
            <p:nvPr/>
          </p:nvSpPr>
          <p:spPr>
            <a:xfrm>
              <a:off x="5940152" y="476672"/>
              <a:ext cx="1728192" cy="1368152"/>
            </a:xfrm>
            <a:prstGeom prst="cloudCallout">
              <a:avLst>
                <a:gd name="adj1" fmla="val 47184"/>
                <a:gd name="adj2" fmla="val -9511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184628" y="846999"/>
              <a:ext cx="13066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Gaat het om de waarde  nu of in de  toekomst?</a:t>
              </a:r>
              <a:endParaRPr lang="en-US" sz="5400" b="1" noProof="1"/>
            </a:p>
          </p:txBody>
        </p:sp>
      </p:grpSp>
      <p:grpSp>
        <p:nvGrpSpPr>
          <p:cNvPr id="6" name="Groep 23"/>
          <p:cNvGrpSpPr/>
          <p:nvPr/>
        </p:nvGrpSpPr>
        <p:grpSpPr>
          <a:xfrm>
            <a:off x="22934599" y="8317136"/>
            <a:ext cx="6300752" cy="3816424"/>
            <a:chOff x="6804248" y="332656"/>
            <a:chExt cx="1728192" cy="1368152"/>
          </a:xfrm>
        </p:grpSpPr>
        <p:sp>
          <p:nvSpPr>
            <p:cNvPr id="25" name="Wolkvormige toelichting 24"/>
            <p:cNvSpPr/>
            <p:nvPr/>
          </p:nvSpPr>
          <p:spPr>
            <a:xfrm>
              <a:off x="6804248" y="332656"/>
              <a:ext cx="1728192" cy="1368152"/>
            </a:xfrm>
            <a:prstGeom prst="cloudCallout">
              <a:avLst>
                <a:gd name="adj1" fmla="val -97157"/>
                <a:gd name="adj2" fmla="val 1696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7110382" y="694055"/>
              <a:ext cx="1221254" cy="628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Wat moet ik uitrekenen</a:t>
              </a:r>
              <a:r>
                <a:rPr lang="nl-NL" sz="5400" b="1" smtClean="0"/>
                <a:t>?</a:t>
              </a:r>
              <a:endParaRPr lang="nl-NL" sz="5400" b="1"/>
            </a:p>
          </p:txBody>
        </p:sp>
      </p:grpSp>
      <p:pic>
        <p:nvPicPr>
          <p:cNvPr id="27" name="Picture 2" descr="https://encrypted-tbn3.gstatic.com/images?q=tbn:ANd9GcQiB31qoBFpzxCGew_WdO9lxe5KwV4pJ_6_3XjK33Ag1cZQBTA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10163" y="14032983"/>
            <a:ext cx="9805089" cy="7353817"/>
          </a:xfrm>
          <a:prstGeom prst="rect">
            <a:avLst/>
          </a:prstGeom>
          <a:noFill/>
        </p:spPr>
      </p:pic>
      <p:grpSp>
        <p:nvGrpSpPr>
          <p:cNvPr id="7" name="Groep 27"/>
          <p:cNvGrpSpPr/>
          <p:nvPr/>
        </p:nvGrpSpPr>
        <p:grpSpPr>
          <a:xfrm>
            <a:off x="8496993" y="3204568"/>
            <a:ext cx="6120680" cy="3477386"/>
            <a:chOff x="6814413" y="502642"/>
            <a:chExt cx="1728192" cy="1368152"/>
          </a:xfrm>
        </p:grpSpPr>
        <p:sp>
          <p:nvSpPr>
            <p:cNvPr id="29" name="Wolkvormige toelichting 28"/>
            <p:cNvSpPr/>
            <p:nvPr/>
          </p:nvSpPr>
          <p:spPr>
            <a:xfrm>
              <a:off x="6814413" y="502642"/>
              <a:ext cx="1728192" cy="1368152"/>
            </a:xfrm>
            <a:prstGeom prst="cloudCallout">
              <a:avLst>
                <a:gd name="adj1" fmla="val -9438"/>
                <a:gd name="adj2" fmla="val 9819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7088891" y="715125"/>
              <a:ext cx="1433383" cy="101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noProof="1" smtClean="0"/>
                <a:t>Wat moet ik precies op-schrijven</a:t>
              </a:r>
              <a:r>
                <a:rPr lang="nl-NL" sz="5400" b="1" smtClean="0"/>
                <a:t>?</a:t>
              </a:r>
              <a:endParaRPr lang="nl-NL" sz="5400" b="1"/>
            </a:p>
          </p:txBody>
        </p:sp>
      </p:grpSp>
      <p:sp>
        <p:nvSpPr>
          <p:cNvPr id="36" name="Tekstvak 35"/>
          <p:cNvSpPr txBox="1"/>
          <p:nvPr/>
        </p:nvSpPr>
        <p:spPr>
          <a:xfrm>
            <a:off x="7171016" y="8740335"/>
            <a:ext cx="144736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1" smtClean="0"/>
              <a:t>Welk bedrag moet ik op de spaarrekening zetten om over 5 jaar over €</a:t>
            </a:r>
            <a:r>
              <a:rPr lang="en-US" i="1" noProof="1"/>
              <a:t>2</a:t>
            </a:r>
            <a:r>
              <a:rPr lang="en-US" i="1" noProof="1" smtClean="0"/>
              <a:t>00 euro te kunnen beschikken? Ik spaar bij een bank met een jaarlijkse rente van 0,5 %.</a:t>
            </a:r>
            <a:endParaRPr lang="en-US" i="1" noProof="1"/>
          </a:p>
        </p:txBody>
      </p:sp>
      <p:sp>
        <p:nvSpPr>
          <p:cNvPr id="38" name="Tekstvak 37"/>
          <p:cNvSpPr txBox="1"/>
          <p:nvPr/>
        </p:nvSpPr>
        <p:spPr>
          <a:xfrm>
            <a:off x="14653679" y="19838416"/>
            <a:ext cx="33123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€195,07</a:t>
            </a:r>
            <a:endParaRPr lang="en-US" noProof="1"/>
          </a:p>
        </p:txBody>
      </p:sp>
      <p:sp>
        <p:nvSpPr>
          <p:cNvPr id="35" name="Tekstvak 34"/>
          <p:cNvSpPr txBox="1"/>
          <p:nvPr/>
        </p:nvSpPr>
        <p:spPr>
          <a:xfrm>
            <a:off x="828143" y="1656396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32" name="Groep 31"/>
          <p:cNvGrpSpPr/>
          <p:nvPr/>
        </p:nvGrpSpPr>
        <p:grpSpPr>
          <a:xfrm>
            <a:off x="0" y="1548384"/>
            <a:ext cx="30243463" cy="1620180"/>
            <a:chOff x="0" y="1764408"/>
            <a:chExt cx="30243463" cy="1620180"/>
          </a:xfrm>
        </p:grpSpPr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39" name="Tekstvak 38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40" name="Afbeelding 3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2484327" y="4863947"/>
            <a:ext cx="205748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Echt effectief? Robuustheidsanalyses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5" name="Afbeelding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844367" y="7849084"/>
            <a:ext cx="24554728" cy="96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7400" smtClean="0">
                <a:latin typeface="Arial" panose="020B0604020202020204" pitchFamily="34" charset="0"/>
                <a:cs typeface="Arial" panose="020B0604020202020204" pitchFamily="34" charset="0"/>
              </a:rPr>
              <a:t>Interventie stimuleert metacognitieve vaardigheden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7400" smtClean="0">
                <a:latin typeface="Arial" panose="020B0604020202020204" pitchFamily="34" charset="0"/>
                <a:cs typeface="Arial" panose="020B0604020202020204" pitchFamily="34" charset="0"/>
              </a:rPr>
              <a:t>Interventie verbetert leeruitkomsten (wiskunde)</a:t>
            </a:r>
          </a:p>
          <a:p>
            <a:pPr marL="2160910" lvl="1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In kwartiel 2 (minder sterke leerlingen, maar niet de minst sterken)</a:t>
            </a:r>
          </a:p>
          <a:p>
            <a:pPr marL="2160910" lvl="1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7200" smtClean="0">
                <a:latin typeface="Arial" panose="020B0604020202020204" pitchFamily="34" charset="0"/>
                <a:cs typeface="Arial" panose="020B0604020202020204" pitchFamily="34" charset="0"/>
              </a:rPr>
              <a:t>In alle kwartielen, wanneer de interventie langer loopt dan één jaar (en/of bij de meest ervaren docenten? Experiment = 1 docent)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BE" sz="480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2484327" y="4140672"/>
            <a:ext cx="116012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Effecten bij docenten</a:t>
            </a:r>
          </a:p>
        </p:txBody>
      </p:sp>
      <p:pic>
        <p:nvPicPr>
          <p:cNvPr id="10" name="Picture 3" descr="C:\Users\Plonie\Dropbox\Camera Uploads\2015-09-15 15.28.12.jpg"/>
          <p:cNvPicPr>
            <a:picLocks noChangeAspect="1" noChangeArrowheads="1"/>
          </p:cNvPicPr>
          <p:nvPr/>
        </p:nvPicPr>
        <p:blipFill>
          <a:blip r:embed="rId3" cstate="print"/>
          <a:srcRect l="4138" t="2656" r="4818" b="21313"/>
          <a:stretch>
            <a:fillRect/>
          </a:stretch>
        </p:blipFill>
        <p:spPr bwMode="auto">
          <a:xfrm>
            <a:off x="9685127" y="9937316"/>
            <a:ext cx="11089232" cy="7214626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Effects of the META-method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24" name="Groep 23"/>
          <p:cNvGrpSpPr/>
          <p:nvPr/>
        </p:nvGrpSpPr>
        <p:grpSpPr>
          <a:xfrm>
            <a:off x="20918375" y="5148784"/>
            <a:ext cx="7802975" cy="2880320"/>
            <a:chOff x="19622231" y="4932760"/>
            <a:chExt cx="7802975" cy="2880320"/>
          </a:xfrm>
        </p:grpSpPr>
        <p:sp>
          <p:nvSpPr>
            <p:cNvPr id="13" name="Toelichting met afgeronde rechthoek 12"/>
            <p:cNvSpPr/>
            <p:nvPr/>
          </p:nvSpPr>
          <p:spPr>
            <a:xfrm>
              <a:off x="19622231" y="4932760"/>
              <a:ext cx="7668852" cy="2880320"/>
            </a:xfrm>
            <a:prstGeom prst="wedgeRoundRectCallout">
              <a:avLst>
                <a:gd name="adj1" fmla="val -53518"/>
                <a:gd name="adj2" fmla="val 13967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9982271" y="5112780"/>
              <a:ext cx="7442935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We zijn bewuster bezig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 met de vier oplosfasen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 i.p.v. alleen strategieën</a:t>
              </a:r>
              <a:endParaRPr lang="en-US" sz="54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ep 25"/>
          <p:cNvGrpSpPr/>
          <p:nvPr/>
        </p:nvGrpSpPr>
        <p:grpSpPr>
          <a:xfrm>
            <a:off x="19946267" y="17606168"/>
            <a:ext cx="8352928" cy="2880320"/>
            <a:chOff x="21962491" y="17354140"/>
            <a:chExt cx="8352928" cy="2880320"/>
          </a:xfrm>
        </p:grpSpPr>
        <p:sp>
          <p:nvSpPr>
            <p:cNvPr id="16" name="Toelichting met afgeronde rechthoek 15"/>
            <p:cNvSpPr/>
            <p:nvPr/>
          </p:nvSpPr>
          <p:spPr>
            <a:xfrm>
              <a:off x="21962491" y="17354140"/>
              <a:ext cx="8352928" cy="2880320"/>
            </a:xfrm>
            <a:prstGeom prst="wedgeRoundRectCallout">
              <a:avLst>
                <a:gd name="adj1" fmla="val -59222"/>
                <a:gd name="adj2" fmla="val -141902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22142511" y="17822192"/>
              <a:ext cx="76742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We werken meer samen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om kaarten te maken </a:t>
              </a:r>
              <a:endParaRPr lang="en-US" sz="54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576115" y="6192900"/>
            <a:ext cx="11593288" cy="3745292"/>
            <a:chOff x="576115" y="6192900"/>
            <a:chExt cx="11593288" cy="3745292"/>
          </a:xfrm>
        </p:grpSpPr>
        <p:sp>
          <p:nvSpPr>
            <p:cNvPr id="22" name="Toelichting met afgeronde rechthoek 21"/>
            <p:cNvSpPr/>
            <p:nvPr/>
          </p:nvSpPr>
          <p:spPr>
            <a:xfrm>
              <a:off x="576115" y="6192900"/>
              <a:ext cx="11593288" cy="2880320"/>
            </a:xfrm>
            <a:prstGeom prst="wedgeRoundRectCallout">
              <a:avLst>
                <a:gd name="adj1" fmla="val 39909"/>
                <a:gd name="adj2" fmla="val 130013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48123" y="6444928"/>
              <a:ext cx="10873207" cy="3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nl-NL" sz="5400" noProof="1" smtClean="0">
                  <a:latin typeface="Arial" pitchFamily="34" charset="0"/>
                  <a:cs typeface="Arial" pitchFamily="34" charset="0"/>
                </a:rPr>
                <a:t>We zijn ons meer bewust van het nut van </a:t>
              </a:r>
              <a:r>
                <a:rPr lang="nl-NL" sz="5400" i="1" noProof="1" smtClean="0">
                  <a:latin typeface="Arial" pitchFamily="34" charset="0"/>
                  <a:cs typeface="Arial" pitchFamily="34" charset="0"/>
                </a:rPr>
                <a:t>expliciet</a:t>
              </a:r>
              <a:r>
                <a:rPr lang="nl-NL" sz="5400" noProof="1" smtClean="0">
                  <a:latin typeface="Arial" pitchFamily="34" charset="0"/>
                  <a:cs typeface="Arial" pitchFamily="34" charset="0"/>
                </a:rPr>
                <a:t> modellen van metacognitieve vragen.</a:t>
              </a:r>
            </a:p>
            <a:p>
              <a:endParaRPr lang="en-US" sz="54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ep 26"/>
          <p:cNvGrpSpPr/>
          <p:nvPr/>
        </p:nvGrpSpPr>
        <p:grpSpPr>
          <a:xfrm>
            <a:off x="720131" y="17426148"/>
            <a:ext cx="7738983" cy="2880320"/>
            <a:chOff x="19622231" y="4932760"/>
            <a:chExt cx="7738983" cy="2880320"/>
          </a:xfrm>
        </p:grpSpPr>
        <p:sp>
          <p:nvSpPr>
            <p:cNvPr id="28" name="Toelichting met afgeronde rechthoek 27"/>
            <p:cNvSpPr/>
            <p:nvPr/>
          </p:nvSpPr>
          <p:spPr>
            <a:xfrm>
              <a:off x="19622231" y="4932760"/>
              <a:ext cx="7668852" cy="2880320"/>
            </a:xfrm>
            <a:prstGeom prst="wedgeRoundRectCallout">
              <a:avLst>
                <a:gd name="adj1" fmla="val 79196"/>
                <a:gd name="adj2" fmla="val -6736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9982271" y="5112780"/>
              <a:ext cx="7378943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We hebben nu een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“taal” om beter over de </a:t>
              </a:r>
            </a:p>
            <a:p>
              <a:r>
                <a:rPr lang="en-US" sz="5400" smtClean="0">
                  <a:latin typeface="Arial" pitchFamily="34" charset="0"/>
                  <a:cs typeface="Arial" pitchFamily="34" charset="0"/>
                </a:rPr>
                <a:t>vier fasen te praten. </a:t>
              </a:r>
              <a:endParaRPr lang="en-US" sz="5400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33" name="Afbeelding 3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3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584227" y="5400812"/>
            <a:ext cx="18722080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Aandachtspunten…</a:t>
            </a:r>
          </a:p>
          <a:p>
            <a:endParaRPr lang="nl-NL" sz="9600" b="1" noProof="1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8000" noProof="1" smtClean="0">
                <a:latin typeface="Arial" pitchFamily="34" charset="0"/>
                <a:cs typeface="Arial" pitchFamily="34" charset="0"/>
              </a:rPr>
              <a:t>We zagen in ons onderzoek </a:t>
            </a:r>
          </a:p>
          <a:p>
            <a:endParaRPr lang="nl-NL" sz="8000" noProof="1" smtClean="0">
              <a:latin typeface="Arial" pitchFamily="34" charset="0"/>
              <a:cs typeface="Arial" pitchFamily="34" charset="0"/>
            </a:endParaRPr>
          </a:p>
          <a:p>
            <a:r>
              <a:rPr lang="nl-NL" sz="8000" noProof="1" smtClean="0">
                <a:latin typeface="Arial" pitchFamily="34" charset="0"/>
                <a:cs typeface="Arial" pitchFamily="34" charset="0"/>
              </a:rPr>
              <a:t>dat </a:t>
            </a:r>
            <a:r>
              <a:rPr lang="nl-NL" sz="8000" b="1" i="1" noProof="1" smtClean="0">
                <a:latin typeface="Arial" pitchFamily="34" charset="0"/>
                <a:cs typeface="Arial" pitchFamily="34" charset="0"/>
              </a:rPr>
              <a:t>alleen wanneer </a:t>
            </a:r>
            <a:r>
              <a:rPr lang="nl-NL" sz="8000" noProof="1" smtClean="0">
                <a:latin typeface="Arial" pitchFamily="34" charset="0"/>
                <a:cs typeface="Arial" pitchFamily="34" charset="0"/>
              </a:rPr>
              <a:t>docenten zich ontwikkelen tot </a:t>
            </a:r>
            <a:r>
              <a:rPr lang="nl-NL" sz="8000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meta-docenten</a:t>
            </a:r>
            <a:r>
              <a:rPr lang="nl-NL" sz="8000" noProof="1" smtClean="0">
                <a:latin typeface="Arial" pitchFamily="34" charset="0"/>
                <a:cs typeface="Arial" pitchFamily="34" charset="0"/>
              </a:rPr>
              <a:t>, hun leerlingen veranderen in </a:t>
            </a:r>
            <a:r>
              <a:rPr lang="nl-NL" sz="8000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meta-studenten</a:t>
            </a:r>
            <a:r>
              <a:rPr lang="nl-NL" sz="8000" noProof="1" smtClean="0">
                <a:latin typeface="Arial" pitchFamily="34" charset="0"/>
                <a:cs typeface="Arial" pitchFamily="34" charset="0"/>
              </a:rPr>
              <a:t>.</a:t>
            </a:r>
            <a:endParaRPr lang="nl-NL" sz="8000" noProof="1" smtClean="0">
              <a:solidFill>
                <a:srgbClr val="0070C0"/>
              </a:solidFill>
            </a:endParaRPr>
          </a:p>
          <a:p>
            <a:endParaRPr lang="en-GB" sz="4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rnstjes\AppData\Local\Microsoft\Windows\Temporary Internet Files\Content.IE5\4M9KOJDB\fot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6387" y="5400812"/>
            <a:ext cx="8100900" cy="13545766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smtClean="0">
                  <a:solidFill>
                    <a:schemeClr val="bg1"/>
                  </a:solidFill>
                </a:rPr>
                <a:t>Effecten van de META-methode</a:t>
              </a:r>
              <a:endParaRPr lang="nl-NL" sz="4800">
                <a:solidFill>
                  <a:schemeClr val="bg1"/>
                </a:solidFill>
              </a:endParaRPr>
            </a:p>
          </p:txBody>
        </p:sp>
        <p:pic>
          <p:nvPicPr>
            <p:cNvPr id="18" name="Afbeelding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584227" y="5400812"/>
            <a:ext cx="18722080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Ervaringen M&amp;O</a:t>
            </a:r>
          </a:p>
          <a:p>
            <a:endParaRPr lang="nl-NL" sz="8000" noProof="1">
              <a:latin typeface="Arial" pitchFamily="34" charset="0"/>
              <a:cs typeface="Arial" pitchFamily="34" charset="0"/>
            </a:endParaRPr>
          </a:p>
          <a:p>
            <a:r>
              <a:rPr lang="nl-NL" sz="8000" noProof="1" smtClean="0">
                <a:latin typeface="Arial" pitchFamily="34" charset="0"/>
                <a:cs typeface="Arial" pitchFamily="34" charset="0"/>
              </a:rPr>
              <a:t>Nu 1 jaar ingezet in Vwo 4 en Havo 4.</a:t>
            </a:r>
          </a:p>
          <a:p>
            <a:r>
              <a:rPr lang="nl-NL" sz="8000" noProof="1" smtClean="0">
                <a:latin typeface="Arial" pitchFamily="34" charset="0"/>
                <a:cs typeface="Arial" pitchFamily="34" charset="0"/>
              </a:rPr>
              <a:t>De methode heeft mij als docent meer structuur gegeven.</a:t>
            </a:r>
          </a:p>
          <a:p>
            <a:r>
              <a:rPr lang="nl-NL" sz="8000" noProof="1" smtClean="0">
                <a:latin typeface="Arial" pitchFamily="34" charset="0"/>
                <a:cs typeface="Arial" pitchFamily="34" charset="0"/>
              </a:rPr>
              <a:t>Leerlingen vinden de META-kaart fijn: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	meer structuur in de stof;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nl-NL" sz="8000" noProof="1">
                <a:latin typeface="Arial" pitchFamily="34" charset="0"/>
                <a:cs typeface="Arial" pitchFamily="34" charset="0"/>
              </a:rPr>
              <a:t>	</a:t>
            </a:r>
            <a:r>
              <a:rPr lang="nl-NL" sz="8000" noProof="1" smtClean="0">
                <a:latin typeface="Arial" pitchFamily="34" charset="0"/>
                <a:cs typeface="Arial" pitchFamily="34" charset="0"/>
              </a:rPr>
              <a:t>beter overzicht van de stof;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nl-NL" sz="8000" noProof="1">
                <a:latin typeface="Arial" pitchFamily="34" charset="0"/>
                <a:cs typeface="Arial" pitchFamily="34" charset="0"/>
              </a:rPr>
              <a:t>	</a:t>
            </a:r>
            <a:r>
              <a:rPr lang="nl-NL" sz="8000" noProof="1" smtClean="0">
                <a:latin typeface="Arial" pitchFamily="34" charset="0"/>
                <a:cs typeface="Arial" pitchFamily="34" charset="0"/>
              </a:rPr>
              <a:t>meer inzicht in denkstappen.</a:t>
            </a:r>
          </a:p>
        </p:txBody>
      </p:sp>
      <p:pic>
        <p:nvPicPr>
          <p:cNvPr id="9" name="Picture 2" descr="C:\Users\rnstjes\AppData\Local\Microsoft\Windows\Temporary Internet Files\Content.IE5\4M9KOJDB\fot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6387" y="5400812"/>
            <a:ext cx="8100900" cy="13545766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smtClean="0">
                  <a:solidFill>
                    <a:schemeClr val="bg1"/>
                  </a:solidFill>
                </a:rPr>
                <a:t>Effecten van de META-methode</a:t>
              </a:r>
              <a:endParaRPr lang="nl-NL" sz="4800">
                <a:solidFill>
                  <a:schemeClr val="bg1"/>
                </a:solidFill>
              </a:endParaRPr>
            </a:p>
          </p:txBody>
        </p:sp>
        <p:pic>
          <p:nvPicPr>
            <p:cNvPr id="18" name="Afbeelding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5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584227" y="5400812"/>
            <a:ext cx="18722080" cy="2028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META-kaart maken</a:t>
            </a:r>
            <a:endParaRPr lang="nl-NL" sz="8000" noProof="1" smtClean="0">
              <a:latin typeface="Arial" pitchFamily="34" charset="0"/>
              <a:cs typeface="Arial" pitchFamily="34" charset="0"/>
            </a:endParaRPr>
          </a:p>
          <a:p>
            <a:endParaRPr lang="nl-NL" sz="8000" b="1" noProof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371600" indent="-1371600">
              <a:buFont typeface="+mj-lt"/>
              <a:buAutoNum type="arabicPeriod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Maak een aantal opdrachten die bij een onderwerp horen. In dit geval Interestberekeningen havo.</a:t>
            </a:r>
          </a:p>
          <a:p>
            <a:pPr marL="1371600" indent="-1371600">
              <a:buFont typeface="+mj-lt"/>
              <a:buAutoNum type="arabicPeriod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Schrijf de vragen op die je jezelf stelt bij het maken van de opgaves (denkstappen).</a:t>
            </a:r>
          </a:p>
          <a:p>
            <a:pPr marL="1371600" indent="-1371600">
              <a:buFont typeface="+mj-lt"/>
              <a:buAutoNum type="arabicPeriod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Orden je vragen per stap van de META-kaart (Begrijpen – Verbinden – Strategieën – Controleren).</a:t>
            </a:r>
          </a:p>
          <a:p>
            <a:pPr marL="1371600" indent="-1371600">
              <a:buFont typeface="+mj-lt"/>
              <a:buAutoNum type="arabicPeriod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Alle vragen moeten passen binnen de driehoeken.</a:t>
            </a:r>
          </a:p>
          <a:p>
            <a:pPr marL="1371600" indent="-1371600">
              <a:buFont typeface="+mj-lt"/>
              <a:buAutoNum type="arabicPeriod"/>
            </a:pPr>
            <a:endParaRPr lang="nl-NL" sz="8000" noProof="1" smtClean="0">
              <a:latin typeface="Arial" pitchFamily="34" charset="0"/>
              <a:cs typeface="Arial" pitchFamily="34" charset="0"/>
            </a:endParaRPr>
          </a:p>
          <a:p>
            <a:endParaRPr lang="nl-NL" sz="8800" noProof="1" smtClean="0">
              <a:latin typeface="Arial" pitchFamily="34" charset="0"/>
              <a:cs typeface="Arial" pitchFamily="34" charset="0"/>
            </a:endParaRPr>
          </a:p>
          <a:p>
            <a:endParaRPr lang="nl-NL" sz="9600" b="1" noProof="1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rnstjes\AppData\Local\Microsoft\Windows\Temporary Internet Files\Content.IE5\4M9KOJDB\fot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6387" y="5400812"/>
            <a:ext cx="8100900" cy="13545766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smtClean="0">
                  <a:solidFill>
                    <a:schemeClr val="bg1"/>
                  </a:solidFill>
                </a:rPr>
                <a:t>Effecten van de META-methode</a:t>
              </a:r>
              <a:endParaRPr lang="nl-NL" sz="4800">
                <a:solidFill>
                  <a:schemeClr val="bg1"/>
                </a:solidFill>
              </a:endParaRPr>
            </a:p>
          </p:txBody>
        </p:sp>
        <p:pic>
          <p:nvPicPr>
            <p:cNvPr id="18" name="Afbeelding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2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ekromde PIJL-LINKS 23"/>
          <p:cNvSpPr/>
          <p:nvPr/>
        </p:nvSpPr>
        <p:spPr>
          <a:xfrm rot="20604296" flipV="1">
            <a:off x="20606829" y="7021703"/>
            <a:ext cx="5001443" cy="7248597"/>
          </a:xfrm>
          <a:prstGeom prst="curvedLeftArrow">
            <a:avLst>
              <a:gd name="adj1" fmla="val 25000"/>
              <a:gd name="adj2" fmla="val 49471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5022" tIns="147511" rIns="295022" bIns="147511"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8847" y="2609302"/>
            <a:ext cx="22026274" cy="18413779"/>
            <a:chOff x="1132" y="2386"/>
            <a:chExt cx="10488" cy="900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 rot="10800000">
              <a:off x="3754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rgbClr val="9BBB59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auto">
            <a:xfrm>
              <a:off x="1132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6376" y="6886"/>
              <a:ext cx="5244" cy="4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5B3D7">
                    <a:gamma/>
                    <a:tint val="20000"/>
                    <a:invGamma/>
                  </a:srgbClr>
                </a:gs>
                <a:gs pos="100000">
                  <a:srgbClr val="95B3D7"/>
                </a:gs>
              </a:gsLst>
              <a:lin ang="2700000" scaled="1"/>
            </a:gra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4194" y="7435"/>
              <a:ext cx="5330" cy="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Moet ik een tijdlijn tekenen?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Moet ik invullen in een formule?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- waar kan ik de gegevens vinden?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- moet ik gegevens nog uitrekenen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of heb ik alle gegevens? Let op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 periode.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 Krijg ik </a:t>
              </a:r>
              <a:r>
                <a:rPr lang="nl-NL" sz="3500" b="1" i="1" dirty="0">
                  <a:cs typeface="Arial" pitchFamily="34" charset="0"/>
                </a:rPr>
                <a:t>op deze manier</a:t>
              </a:r>
              <a:r>
                <a:rPr lang="nl-NL" sz="3500" i="1" dirty="0">
                  <a:cs typeface="Arial" pitchFamily="34" charset="0"/>
                </a:rPr>
                <a:t>  een </a:t>
              </a:r>
            </a:p>
            <a:p>
              <a:pPr fontAlgn="base">
                <a:spcBef>
                  <a:spcPct val="0"/>
                </a:spcBef>
              </a:pPr>
              <a:r>
                <a:rPr lang="nl-NL" sz="3500" i="1" dirty="0">
                  <a:cs typeface="Arial" pitchFamily="34" charset="0"/>
                </a:rPr>
                <a:t>                    antwoord op de vraag?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</a:t>
              </a:r>
            </a:p>
            <a:p>
              <a:pPr fontAlgn="base">
                <a:spcBef>
                  <a:spcPct val="0"/>
                </a:spcBef>
              </a:pPr>
              <a:endParaRPr lang="nl-NL" sz="3500" dirty="0"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</a:pPr>
              <a:r>
                <a:rPr lang="nl-NL" sz="3500" dirty="0">
                  <a:cs typeface="Arial" pitchFamily="34" charset="0"/>
                </a:rPr>
                <a:t>         </a:t>
              </a:r>
            </a:p>
            <a:p>
              <a:pPr fontAlgn="base">
                <a:spcBef>
                  <a:spcPct val="0"/>
                </a:spcBef>
              </a:pPr>
              <a:endParaRPr lang="nl-NL" sz="3500" dirty="0"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ts val="3226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3226"/>
                </a:spcAft>
              </a:pPr>
              <a:endParaRPr lang="nl-NL" sz="4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 rot="1813656">
              <a:off x="2592" y="4804"/>
              <a:ext cx="1795" cy="3886"/>
            </a:xfrm>
            <a:prstGeom prst="curvedRightArrow">
              <a:avLst>
                <a:gd name="adj1" fmla="val 45671"/>
                <a:gd name="adj2" fmla="val 91343"/>
                <a:gd name="adj3" fmla="val 33333"/>
              </a:avLst>
            </a:prstGeom>
            <a:solidFill>
              <a:srgbClr val="C6D9F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8050" y="8396"/>
              <a:ext cx="2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500" b="1" dirty="0">
                  <a:latin typeface="Calibri" pitchFamily="34" charset="0"/>
                  <a:cs typeface="Arial" pitchFamily="34" charset="0"/>
                </a:rPr>
                <a:t>TERUGKIJKEN</a:t>
              </a:r>
              <a:r>
                <a:rPr lang="nl-NL" sz="4500" b="1" dirty="0" smtClean="0">
                  <a:latin typeface="Calibri" pitchFamily="34" charset="0"/>
                  <a:cs typeface="Arial" pitchFamily="34" charset="0"/>
                </a:rPr>
                <a:t>/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500" b="1" dirty="0" smtClean="0">
                  <a:latin typeface="Calibri" pitchFamily="34" charset="0"/>
                  <a:cs typeface="Arial" pitchFamily="34" charset="0"/>
                </a:rPr>
                <a:t>CONTROLEREN</a:t>
              </a:r>
              <a:endParaRPr lang="nl-NL" sz="4500" b="1" dirty="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106" name="AutoShape 10"/>
            <p:cNvSpPr>
              <a:spLocks noChangeArrowheads="1"/>
            </p:cNvSpPr>
            <p:nvPr/>
          </p:nvSpPr>
          <p:spPr bwMode="auto">
            <a:xfrm>
              <a:off x="3754" y="23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3854" y="4471"/>
              <a:ext cx="5330" cy="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latin typeface="Calibri" pitchFamily="34" charset="0"/>
                  <a:cs typeface="Arial" pitchFamily="34" charset="0"/>
                </a:rPr>
                <a:t>            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i="1" dirty="0">
                  <a:latin typeface="Calibri" pitchFamily="34" charset="0"/>
                  <a:cs typeface="Arial" pitchFamily="34" charset="0"/>
                </a:rPr>
                <a:t>                 </a:t>
              </a:r>
              <a:r>
                <a:rPr lang="nl-NL" sz="3900" i="1" dirty="0" smtClean="0">
                  <a:latin typeface="Calibri" pitchFamily="34" charset="0"/>
                  <a:cs typeface="Arial" pitchFamily="34" charset="0"/>
                </a:rPr>
                <a:t>   </a:t>
              </a:r>
              <a:r>
                <a:rPr lang="nl-NL" sz="3500" i="1" dirty="0" smtClean="0">
                  <a:cs typeface="Arial" pitchFamily="34" charset="0"/>
                </a:rPr>
                <a:t>Waar </a:t>
              </a:r>
              <a:r>
                <a:rPr lang="nl-NL" sz="3500" i="1" dirty="0">
                  <a:cs typeface="Arial" pitchFamily="34" charset="0"/>
                </a:rPr>
                <a:t>gaat de opdracht over?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</a:t>
              </a:r>
              <a:r>
                <a:rPr lang="nl-NL" sz="3500" i="1" dirty="0" smtClean="0">
                  <a:cs typeface="Arial" pitchFamily="34" charset="0"/>
                </a:rPr>
                <a:t>    Welke </a:t>
              </a:r>
              <a:r>
                <a:rPr lang="nl-NL" sz="3500" b="1" i="1" dirty="0">
                  <a:cs typeface="Arial" pitchFamily="34" charset="0"/>
                </a:rPr>
                <a:t>signaalwoorden</a:t>
              </a:r>
              <a:r>
                <a:rPr lang="nl-NL" sz="3500" i="1" dirty="0">
                  <a:cs typeface="Arial" pitchFamily="34" charset="0"/>
                </a:rPr>
                <a:t> zie ik?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Wat is </a:t>
              </a:r>
              <a:r>
                <a:rPr lang="nl-NL" sz="3500" b="1" i="1" dirty="0">
                  <a:cs typeface="Arial" pitchFamily="34" charset="0"/>
                </a:rPr>
                <a:t>gegeven </a:t>
              </a:r>
              <a:r>
                <a:rPr lang="nl-NL" sz="3500" i="1" dirty="0">
                  <a:cs typeface="Arial" pitchFamily="34" charset="0"/>
                </a:rPr>
                <a:t>en over welke periode?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</a:t>
              </a:r>
              <a:r>
                <a:rPr lang="nl-NL" sz="3500" i="1" dirty="0" smtClean="0">
                  <a:cs typeface="Arial" pitchFamily="34" charset="0"/>
                </a:rPr>
                <a:t>   Wat  </a:t>
              </a:r>
              <a:r>
                <a:rPr lang="nl-NL" sz="3500" i="1" dirty="0">
                  <a:cs typeface="Arial" pitchFamily="34" charset="0"/>
                </a:rPr>
                <a:t>wordt  hier  </a:t>
              </a:r>
              <a:r>
                <a:rPr lang="nl-NL" sz="3500" b="1" i="1" dirty="0">
                  <a:cs typeface="Arial" pitchFamily="34" charset="0"/>
                </a:rPr>
                <a:t>precies gevraagd </a:t>
              </a:r>
              <a:r>
                <a:rPr lang="nl-NL" sz="3500" i="1" dirty="0">
                  <a:cs typeface="Arial" pitchFamily="34" charset="0"/>
                </a:rPr>
                <a:t>en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</a:t>
              </a:r>
              <a:r>
                <a:rPr lang="nl-NL" sz="3500" i="1" dirty="0" smtClean="0">
                  <a:cs typeface="Arial" pitchFamily="34" charset="0"/>
                </a:rPr>
                <a:t>   over </a:t>
              </a:r>
              <a:r>
                <a:rPr lang="nl-NL" sz="3500" i="1" dirty="0">
                  <a:cs typeface="Arial" pitchFamily="34" charset="0"/>
                </a:rPr>
                <a:t>welke periode</a:t>
              </a:r>
              <a:r>
                <a:rPr lang="nl-NL" sz="3500" b="1" dirty="0">
                  <a:cs typeface="Arial" pitchFamily="34" charset="0"/>
                </a:rPr>
                <a:t>: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balans maken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SBL of OOU opstellen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Eindbalans maken?</a:t>
              </a:r>
              <a:endParaRPr lang="nl-NL" sz="3500" dirty="0"/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cs typeface="Arial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cs typeface="Arial" pitchFamily="34" charset="0"/>
                </a:rPr>
                <a:t>      </a:t>
              </a:r>
            </a:p>
          </p:txBody>
        </p:sp>
        <p:sp>
          <p:nvSpPr>
            <p:cNvPr id="4108" name="AutoShape 12"/>
            <p:cNvSpPr>
              <a:spLocks noChangeArrowheads="1"/>
            </p:cNvSpPr>
            <p:nvPr/>
          </p:nvSpPr>
          <p:spPr bwMode="auto">
            <a:xfrm rot="19519559" flipV="1">
              <a:off x="5582" y="10819"/>
              <a:ext cx="1197" cy="456"/>
            </a:xfrm>
            <a:prstGeom prst="curvedDownArrow">
              <a:avLst>
                <a:gd name="adj1" fmla="val 52500"/>
                <a:gd name="adj2" fmla="val 105000"/>
                <a:gd name="adj3" fmla="val 33333"/>
              </a:avLst>
            </a:prstGeom>
            <a:solidFill>
              <a:srgbClr val="D995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9" name="AutoShape 13"/>
            <p:cNvSpPr>
              <a:spLocks noChangeArrowheads="1"/>
            </p:cNvSpPr>
            <p:nvPr/>
          </p:nvSpPr>
          <p:spPr bwMode="auto">
            <a:xfrm rot="1618733">
              <a:off x="7987" y="7052"/>
              <a:ext cx="1197" cy="513"/>
            </a:xfrm>
            <a:prstGeom prst="curvedDown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1245" y="8642"/>
              <a:ext cx="4877" cy="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nl-NL" sz="3900" dirty="0">
                  <a:cs typeface="Arial" pitchFamily="34" charset="0"/>
                </a:rPr>
                <a:t>                   </a:t>
              </a:r>
              <a:r>
                <a:rPr lang="nl-NL" sz="3500" dirty="0">
                  <a:cs typeface="Arial" pitchFamily="34" charset="0"/>
                </a:rPr>
                <a:t>      </a:t>
              </a:r>
              <a:r>
                <a:rPr lang="nl-NL" sz="3500" dirty="0" smtClean="0">
                  <a:cs typeface="Arial" pitchFamily="34" charset="0"/>
                </a:rPr>
                <a:t>  </a:t>
              </a:r>
              <a:r>
                <a:rPr lang="nl-NL" sz="3500" i="1" dirty="0" smtClean="0">
                  <a:cs typeface="Arial" pitchFamily="34" charset="0"/>
                </a:rPr>
                <a:t>Wat </a:t>
              </a:r>
              <a:r>
                <a:rPr lang="nl-NL" sz="3500" i="1" dirty="0">
                  <a:cs typeface="Arial" pitchFamily="34" charset="0"/>
                </a:rPr>
                <a:t>is het verband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       </a:t>
              </a:r>
              <a:r>
                <a:rPr lang="nl-NL" sz="3500" i="1" dirty="0" smtClean="0">
                  <a:cs typeface="Arial" pitchFamily="34" charset="0"/>
                </a:rPr>
                <a:t>  tussen </a:t>
              </a:r>
              <a:r>
                <a:rPr lang="nl-NL" sz="3500" i="1" dirty="0">
                  <a:cs typeface="Arial" pitchFamily="34" charset="0"/>
                </a:rPr>
                <a:t>de signaalwoorden?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    </a:t>
              </a:r>
              <a:r>
                <a:rPr lang="nl-NL" sz="3500" i="1" dirty="0" smtClean="0">
                  <a:cs typeface="Arial" pitchFamily="34" charset="0"/>
                </a:rPr>
                <a:t>  Wat </a:t>
              </a:r>
              <a:r>
                <a:rPr lang="nl-NL" sz="3500" i="1" dirty="0">
                  <a:cs typeface="Arial" pitchFamily="34" charset="0"/>
                </a:rPr>
                <a:t>is het verband tussen de 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</a:t>
              </a:r>
              <a:r>
                <a:rPr lang="nl-NL" sz="3500" i="1" dirty="0" smtClean="0">
                  <a:cs typeface="Arial" pitchFamily="34" charset="0"/>
                </a:rPr>
                <a:t>   </a:t>
              </a:r>
              <a:r>
                <a:rPr lang="nl-NL" sz="3500" i="1" dirty="0">
                  <a:cs typeface="Arial" pitchFamily="34" charset="0"/>
                </a:rPr>
                <a:t>gegevens en de vraag?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</a:t>
              </a:r>
              <a:r>
                <a:rPr lang="nl-NL" sz="3500" i="1" dirty="0" smtClean="0">
                  <a:cs typeface="Arial" pitchFamily="34" charset="0"/>
                </a:rPr>
                <a:t>   </a:t>
              </a:r>
              <a:r>
                <a:rPr lang="nl-NL" sz="3500" i="1" dirty="0">
                  <a:cs typeface="Arial" pitchFamily="34" charset="0"/>
                </a:rPr>
                <a:t>Welke formule heb ik nodig?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</a:t>
              </a:r>
              <a:r>
                <a:rPr lang="nl-NL" sz="3500" i="1" dirty="0" smtClean="0">
                  <a:cs typeface="Arial" pitchFamily="34" charset="0"/>
                </a:rPr>
                <a:t>  Weet </a:t>
              </a:r>
              <a:r>
                <a:rPr lang="nl-NL" sz="3500" i="1" dirty="0">
                  <a:cs typeface="Arial" pitchFamily="34" charset="0"/>
                </a:rPr>
                <a:t>ik de betekenis van de begrippen 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in de formule?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Op welke andere opgave lijkt deze opgave?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2260877" y="812835"/>
            <a:ext cx="26674364" cy="1190455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pPr algn="ctr"/>
            <a:r>
              <a:rPr lang="nl-NL" dirty="0" smtClean="0"/>
              <a:t>META-kaart  Stichting en Vereniging H3 Kasstelsel en </a:t>
            </a:r>
            <a:r>
              <a:rPr lang="nl-NL" dirty="0" err="1" smtClean="0"/>
              <a:t>Periodetoerekeningsstelsel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14645404" y="5753120"/>
            <a:ext cx="357245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BEGRIJPEN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8929469" y="14735451"/>
            <a:ext cx="357245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VERBINDEN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4407240" y="11816193"/>
            <a:ext cx="476327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STRATEGIEËN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6131982" y="16082799"/>
            <a:ext cx="11850605" cy="9885143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3900" dirty="0">
                <a:latin typeface="Calibri" pitchFamily="34" charset="0"/>
              </a:rPr>
              <a:t>                 </a:t>
            </a:r>
          </a:p>
          <a:p>
            <a:r>
              <a:rPr lang="nl-NL" sz="3500" dirty="0">
                <a:latin typeface="+mj-lt"/>
                <a:cs typeface="Arial" pitchFamily="34" charset="0"/>
              </a:rPr>
              <a:t>                     </a:t>
            </a:r>
            <a:r>
              <a:rPr lang="nl-NL" sz="3500" i="1" dirty="0">
                <a:latin typeface="+mj-lt"/>
                <a:cs typeface="Arial" pitchFamily="34" charset="0"/>
              </a:rPr>
              <a:t>Hoe kan ik mijn antwoord 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      controleren?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   Klopt mijn invoer op de 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rekenmachine?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Is het een acceptabel getal?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Kloppen de eenheden en afrondingen?</a:t>
            </a:r>
          </a:p>
          <a:p>
            <a:r>
              <a:rPr lang="nl-NL" sz="3500" i="1" dirty="0">
                <a:cs typeface="Arial" pitchFamily="34" charset="0"/>
              </a:rPr>
              <a:t>    Wat wordt nog meer gevraagd?</a:t>
            </a:r>
          </a:p>
          <a:p>
            <a:r>
              <a:rPr lang="nl-NL" sz="3500" i="1" dirty="0">
                <a:cs typeface="Arial" pitchFamily="34" charset="0"/>
              </a:rPr>
              <a:t>Heb ik de vraag </a:t>
            </a:r>
            <a:r>
              <a:rPr lang="nl-NL" sz="3500" b="1" i="1" dirty="0">
                <a:cs typeface="Arial" pitchFamily="34" charset="0"/>
              </a:rPr>
              <a:t>volledig beantwoord</a:t>
            </a:r>
            <a:r>
              <a:rPr lang="nl-NL" sz="3500" dirty="0">
                <a:cs typeface="Arial" pitchFamily="34" charset="0"/>
              </a:rPr>
              <a:t>?</a:t>
            </a:r>
          </a:p>
          <a:p>
            <a:endParaRPr lang="nl-NL" sz="3500" dirty="0">
              <a:latin typeface="+mj-lt"/>
              <a:cs typeface="Arial" pitchFamily="34" charset="0"/>
            </a:endParaRPr>
          </a:p>
          <a:p>
            <a:r>
              <a:rPr lang="nl-NL" sz="3500" i="1" dirty="0">
                <a:latin typeface="+mj-lt"/>
                <a:cs typeface="Arial" pitchFamily="34" charset="0"/>
              </a:rPr>
              <a:t>       </a:t>
            </a: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04376941"/>
              </p:ext>
            </p:extLst>
          </p:nvPr>
        </p:nvGraphicFramePr>
        <p:xfrm>
          <a:off x="1070057" y="588277"/>
          <a:ext cx="28579676" cy="207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473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ekromde PIJL-LINKS 23"/>
          <p:cNvSpPr/>
          <p:nvPr/>
        </p:nvSpPr>
        <p:spPr>
          <a:xfrm rot="20604296" flipV="1">
            <a:off x="20293479" y="7021703"/>
            <a:ext cx="4715724" cy="7248597"/>
          </a:xfrm>
          <a:prstGeom prst="curvedLeftArrow">
            <a:avLst>
              <a:gd name="adj1" fmla="val 25000"/>
              <a:gd name="adj2" fmla="val 49471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87" dirty="0">
              <a:solidFill>
                <a:srgbClr val="FF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90285" y="2609302"/>
            <a:ext cx="20767971" cy="18413779"/>
            <a:chOff x="1132" y="2386"/>
            <a:chExt cx="10488" cy="900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 rot="10800000">
              <a:off x="3754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rgbClr val="9BBB59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auto">
            <a:xfrm>
              <a:off x="1132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6376" y="6886"/>
              <a:ext cx="5244" cy="4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5B3D7">
                    <a:gamma/>
                    <a:tint val="20000"/>
                    <a:invGamma/>
                  </a:srgbClr>
                </a:gs>
                <a:gs pos="100000">
                  <a:srgbClr val="95B3D7"/>
                </a:gs>
              </a:gsLst>
              <a:lin ang="2700000" scaled="1"/>
            </a:gra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4194" y="7435"/>
              <a:ext cx="5330" cy="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Moet ik een tijdlijn tekenen?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Moet ik invullen in een formule?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- waar kan ik de gegevens vinden?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- moet ik gegevens nog uitrekenen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of heb ik alle gegevens? Let op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periode?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- Is het interestpercentage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    per maand, jaar, </a:t>
              </a:r>
              <a:r>
                <a:rPr lang="nl-NL" sz="3430" i="1" dirty="0" err="1">
                  <a:cs typeface="Arial" pitchFamily="34" charset="0"/>
                </a:rPr>
                <a:t>etc</a:t>
              </a:r>
              <a:r>
                <a:rPr lang="nl-NL" sz="3430" i="1" dirty="0">
                  <a:cs typeface="Arial" pitchFamily="34" charset="0"/>
                </a:rPr>
                <a:t>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     Krijg ik </a:t>
              </a:r>
              <a:r>
                <a:rPr lang="nl-NL" sz="3430" b="1" i="1" dirty="0">
                  <a:cs typeface="Arial" pitchFamily="34" charset="0"/>
                </a:rPr>
                <a:t>op deze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b="1" i="1" dirty="0">
                  <a:cs typeface="Arial" pitchFamily="34" charset="0"/>
                </a:rPr>
                <a:t>                         manier </a:t>
              </a:r>
              <a:r>
                <a:rPr lang="nl-NL" sz="3430" i="1" dirty="0">
                  <a:cs typeface="Arial" pitchFamily="34" charset="0"/>
                </a:rPr>
                <a:t>een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           antwoord op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               de vraag?</a:t>
              </a:r>
            </a:p>
            <a:p>
              <a:pPr lvl="0"/>
              <a:r>
                <a:rPr lang="nl-NL" sz="3430" i="1" dirty="0">
                  <a:cs typeface="Arial" pitchFamily="34" charset="0"/>
                </a:rPr>
                <a:t>                </a:t>
              </a:r>
            </a:p>
            <a:p>
              <a:pPr defTabSz="2851556" fontAlgn="base">
                <a:spcBef>
                  <a:spcPct val="0"/>
                </a:spcBef>
              </a:pPr>
              <a:endParaRPr lang="nl-NL" sz="3430" dirty="0">
                <a:cs typeface="Arial" pitchFamily="34" charset="0"/>
              </a:endParaRPr>
            </a:p>
            <a:p>
              <a:pPr defTabSz="2851556" fontAlgn="base">
                <a:spcBef>
                  <a:spcPct val="0"/>
                </a:spcBef>
              </a:pPr>
              <a:r>
                <a:rPr lang="nl-NL" sz="3430" dirty="0">
                  <a:cs typeface="Arial" pitchFamily="34" charset="0"/>
                </a:rPr>
                <a:t>         </a:t>
              </a:r>
            </a:p>
            <a:p>
              <a:pPr defTabSz="2851556" fontAlgn="base">
                <a:spcBef>
                  <a:spcPct val="0"/>
                </a:spcBef>
              </a:pPr>
              <a:endParaRPr lang="nl-NL" sz="3430" dirty="0">
                <a:cs typeface="Arial" pitchFamily="34" charset="0"/>
              </a:endParaRPr>
            </a:p>
            <a:p>
              <a:pPr defTabSz="2851556" fontAlgn="base">
                <a:spcBef>
                  <a:spcPct val="0"/>
                </a:spcBef>
              </a:pPr>
              <a:endParaRPr lang="nl-NL" sz="3742" dirty="0">
                <a:latin typeface="Calibri" pitchFamily="34" charset="0"/>
                <a:cs typeface="Arial" pitchFamily="34" charset="0"/>
              </a:endParaRPr>
            </a:p>
            <a:p>
              <a:pPr defTabSz="2851556" fontAlgn="base">
                <a:spcBef>
                  <a:spcPct val="0"/>
                </a:spcBef>
                <a:spcAft>
                  <a:spcPts val="3119"/>
                </a:spcAft>
              </a:pPr>
              <a:endParaRPr lang="nl-NL" sz="3742" dirty="0">
                <a:latin typeface="Calibri" pitchFamily="34" charset="0"/>
                <a:cs typeface="Arial" pitchFamily="34" charset="0"/>
              </a:endParaRPr>
            </a:p>
            <a:p>
              <a:pPr algn="ctr" defTabSz="2851556" fontAlgn="base">
                <a:spcBef>
                  <a:spcPct val="0"/>
                </a:spcBef>
                <a:spcAft>
                  <a:spcPts val="3119"/>
                </a:spcAft>
              </a:pPr>
              <a:endParaRPr lang="nl-NL" sz="4366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 rot="1813656">
              <a:off x="2592" y="4804"/>
              <a:ext cx="1795" cy="3886"/>
            </a:xfrm>
            <a:prstGeom prst="curvedRightArrow">
              <a:avLst>
                <a:gd name="adj1" fmla="val 45671"/>
                <a:gd name="adj2" fmla="val 91343"/>
                <a:gd name="adj3" fmla="val 33333"/>
              </a:avLst>
            </a:prstGeom>
            <a:solidFill>
              <a:srgbClr val="C6D9F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8050" y="8396"/>
              <a:ext cx="2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366" b="1" dirty="0">
                  <a:latin typeface="Calibri" pitchFamily="34" charset="0"/>
                  <a:cs typeface="Arial" pitchFamily="34" charset="0"/>
                </a:rPr>
                <a:t>TERUGKIJKEN/CONTROLEREN</a:t>
              </a:r>
            </a:p>
          </p:txBody>
        </p:sp>
        <p:sp>
          <p:nvSpPr>
            <p:cNvPr id="4106" name="AutoShape 10"/>
            <p:cNvSpPr>
              <a:spLocks noChangeArrowheads="1"/>
            </p:cNvSpPr>
            <p:nvPr/>
          </p:nvSpPr>
          <p:spPr bwMode="auto">
            <a:xfrm>
              <a:off x="3754" y="23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 dirty="0"/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3854" y="4471"/>
              <a:ext cx="5330" cy="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742" dirty="0">
                  <a:latin typeface="Calibri" pitchFamily="34" charset="0"/>
                  <a:cs typeface="Arial" pitchFamily="34" charset="0"/>
                </a:rPr>
                <a:t>                    </a:t>
              </a: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742" i="1" dirty="0">
                  <a:latin typeface="Calibri" pitchFamily="34" charset="0"/>
                  <a:cs typeface="Arial" pitchFamily="34" charset="0"/>
                </a:rPr>
                <a:t>                 </a:t>
              </a:r>
              <a:r>
                <a:rPr lang="nl-NL" sz="3430" i="1" dirty="0">
                  <a:cs typeface="Arial" pitchFamily="34" charset="0"/>
                </a:rPr>
                <a:t>Waar gaat de opdracht over?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   Welke </a:t>
              </a:r>
              <a:r>
                <a:rPr lang="nl-NL" sz="3430" b="1" i="1" dirty="0">
                  <a:cs typeface="Arial" pitchFamily="34" charset="0"/>
                </a:rPr>
                <a:t>signaalwoorden</a:t>
              </a:r>
              <a:r>
                <a:rPr lang="nl-NL" sz="3430" i="1" dirty="0">
                  <a:cs typeface="Arial" pitchFamily="34" charset="0"/>
                </a:rPr>
                <a:t> zie ik?</a:t>
              </a: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   Wat is </a:t>
              </a:r>
              <a:r>
                <a:rPr lang="nl-NL" sz="3430" b="1" i="1" dirty="0">
                  <a:cs typeface="Arial" pitchFamily="34" charset="0"/>
                </a:rPr>
                <a:t>gegeven </a:t>
              </a:r>
              <a:r>
                <a:rPr lang="nl-NL" sz="3430" i="1" dirty="0">
                  <a:cs typeface="Arial" pitchFamily="34" charset="0"/>
                </a:rPr>
                <a:t>en over welke periode?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   Wat  wordt  hier  </a:t>
              </a:r>
              <a:r>
                <a:rPr lang="nl-NL" sz="3430" b="1" i="1" dirty="0">
                  <a:cs typeface="Arial" pitchFamily="34" charset="0"/>
                </a:rPr>
                <a:t>precies gevraagd </a:t>
              </a:r>
              <a:r>
                <a:rPr lang="nl-NL" sz="3430" i="1" dirty="0">
                  <a:cs typeface="Arial" pitchFamily="34" charset="0"/>
                </a:rPr>
                <a:t>en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i="1" dirty="0">
                  <a:cs typeface="Arial" pitchFamily="34" charset="0"/>
                </a:rPr>
                <a:t>       over welke periode</a:t>
              </a:r>
              <a:r>
                <a:rPr lang="nl-NL" sz="3430" b="1" dirty="0">
                  <a:cs typeface="Arial" pitchFamily="34" charset="0"/>
                </a:rPr>
                <a:t>: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dirty="0">
                  <a:cs typeface="Arial" pitchFamily="34" charset="0"/>
                </a:rPr>
                <a:t>                - interest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dirty="0">
                  <a:cs typeface="Arial" pitchFamily="34" charset="0"/>
                </a:rPr>
                <a:t>                - eindwaarde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dirty="0">
                  <a:cs typeface="Arial" pitchFamily="34" charset="0"/>
                </a:rPr>
                <a:t>                - contante (begin) waarde?</a:t>
              </a:r>
              <a:endParaRPr lang="nl-NL" sz="3430" dirty="0"/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430" dirty="0">
                  <a:cs typeface="Arial" pitchFamily="34" charset="0"/>
                </a:rPr>
                <a:t>        </a:t>
              </a: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742" dirty="0">
                  <a:cs typeface="Arial" pitchFamily="34" charset="0"/>
                </a:rPr>
                <a:t> </a:t>
              </a: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742" dirty="0">
                  <a:cs typeface="Arial" pitchFamily="34" charset="0"/>
                </a:rPr>
                <a:t>      </a:t>
              </a:r>
            </a:p>
          </p:txBody>
        </p:sp>
        <p:sp>
          <p:nvSpPr>
            <p:cNvPr id="4108" name="AutoShape 12"/>
            <p:cNvSpPr>
              <a:spLocks noChangeArrowheads="1"/>
            </p:cNvSpPr>
            <p:nvPr/>
          </p:nvSpPr>
          <p:spPr bwMode="auto">
            <a:xfrm rot="19519559" flipV="1">
              <a:off x="5582" y="10819"/>
              <a:ext cx="1197" cy="456"/>
            </a:xfrm>
            <a:prstGeom prst="curvedDownArrow">
              <a:avLst>
                <a:gd name="adj1" fmla="val 52500"/>
                <a:gd name="adj2" fmla="val 105000"/>
                <a:gd name="adj3" fmla="val 33333"/>
              </a:avLst>
            </a:prstGeom>
            <a:solidFill>
              <a:srgbClr val="D995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9" name="AutoShape 13"/>
            <p:cNvSpPr>
              <a:spLocks noChangeArrowheads="1"/>
            </p:cNvSpPr>
            <p:nvPr/>
          </p:nvSpPr>
          <p:spPr bwMode="auto">
            <a:xfrm rot="1618733">
              <a:off x="7987" y="7052"/>
              <a:ext cx="1197" cy="513"/>
            </a:xfrm>
            <a:prstGeom prst="curvedDown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endParaRPr lang="nl-NL" sz="18087"/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1245" y="8642"/>
              <a:ext cx="4877" cy="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85157" tIns="142579" rIns="285157" bIns="142579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nl-NL" sz="3742" dirty="0">
                  <a:cs typeface="Arial" pitchFamily="34" charset="0"/>
                </a:rPr>
                <a:t>                   </a:t>
              </a:r>
              <a:r>
                <a:rPr lang="nl-NL" sz="3430" dirty="0">
                  <a:cs typeface="Arial" pitchFamily="34" charset="0"/>
                </a:rPr>
                <a:t>      Wat is het verband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               tussen de signaalwoorden?</a:t>
              </a:r>
            </a:p>
            <a:p>
              <a:pPr lvl="0"/>
              <a:r>
                <a:rPr lang="nl-NL" sz="3430" i="1" dirty="0">
                  <a:cs typeface="Arial" pitchFamily="34" charset="0"/>
                </a:rPr>
                <a:t>                     </a:t>
              </a:r>
              <a:r>
                <a:rPr lang="nl-NL" sz="3430" dirty="0">
                  <a:cs typeface="Arial" pitchFamily="34" charset="0"/>
                </a:rPr>
                <a:t>Wat is het verband tussen de 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         gegevens en de vraag?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       Welke aflossingsvorm geldt hier?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      Welke formule heb ik nodig?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   Weet ik de betekenis van de begrippen </a:t>
              </a:r>
            </a:p>
            <a:p>
              <a:pPr lvl="0"/>
              <a:r>
                <a:rPr lang="nl-NL" sz="3430" dirty="0">
                  <a:cs typeface="Arial" pitchFamily="34" charset="0"/>
                </a:rPr>
                <a:t>         in de formule?</a:t>
              </a:r>
            </a:p>
            <a:p>
              <a:pPr lvl="0"/>
              <a:r>
                <a:rPr lang="nl-NL" sz="3430" i="1" dirty="0">
                  <a:cs typeface="Arial" pitchFamily="34" charset="0"/>
                </a:rPr>
                <a:t>      Op welke andere opgave lijkt deze opgave?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742" dirty="0">
                <a:latin typeface="Calibri" pitchFamily="34" charset="0"/>
                <a:cs typeface="Arial" pitchFamily="34" charset="0"/>
              </a:endParaRP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endParaRPr lang="nl-NL" sz="3742" dirty="0">
                <a:latin typeface="Calibri" pitchFamily="34" charset="0"/>
                <a:cs typeface="Arial" pitchFamily="34" charset="0"/>
              </a:endParaRPr>
            </a:p>
            <a:p>
              <a:pPr defTabSz="2851556" fontAlgn="base">
                <a:spcBef>
                  <a:spcPct val="0"/>
                </a:spcBef>
                <a:spcAft>
                  <a:spcPct val="0"/>
                </a:spcAft>
              </a:pPr>
              <a:endParaRPr lang="nl-NL" sz="3742" dirty="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2995584" y="812837"/>
            <a:ext cx="2515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dirty="0" smtClean="0"/>
              <a:t>META-kaart havo </a:t>
            </a:r>
            <a:r>
              <a:rPr lang="nl-NL" sz="9600" dirty="0"/>
              <a:t>4 M&amp;O - Interestberekeningen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4672615" y="5753119"/>
            <a:ext cx="3368374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66" b="1" dirty="0">
                <a:latin typeface="Calibri" pitchFamily="34" charset="0"/>
              </a:rPr>
              <a:t>BEGRIJPEN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9283216" y="14735451"/>
            <a:ext cx="3368374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66" b="1" dirty="0">
                <a:latin typeface="Calibri" pitchFamily="34" charset="0"/>
              </a:rPr>
              <a:t>VERBINDEN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4448056" y="11816193"/>
            <a:ext cx="4491166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66" b="1" dirty="0">
                <a:latin typeface="Calibri" pitchFamily="34" charset="0"/>
              </a:rPr>
              <a:t>STRATEGIEËN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6074269" y="16082799"/>
            <a:ext cx="11173611" cy="9401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742" dirty="0">
                <a:latin typeface="Calibri" pitchFamily="34" charset="0"/>
              </a:rPr>
              <a:t>                 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                 </a:t>
            </a:r>
            <a:r>
              <a:rPr lang="nl-NL" sz="3430" dirty="0" smtClean="0">
                <a:latin typeface="+mj-lt"/>
                <a:cs typeface="Arial" pitchFamily="34" charset="0"/>
              </a:rPr>
              <a:t>  Hoe </a:t>
            </a:r>
            <a:r>
              <a:rPr lang="nl-NL" sz="3430" dirty="0">
                <a:latin typeface="+mj-lt"/>
                <a:cs typeface="Arial" pitchFamily="34" charset="0"/>
              </a:rPr>
              <a:t>kan ik mijn antwoord 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          </a:t>
            </a:r>
            <a:r>
              <a:rPr lang="nl-NL" sz="3430" dirty="0" smtClean="0">
                <a:latin typeface="+mj-lt"/>
                <a:cs typeface="Arial" pitchFamily="34" charset="0"/>
              </a:rPr>
              <a:t>      </a:t>
            </a:r>
            <a:r>
              <a:rPr lang="nl-NL" sz="3430" dirty="0">
                <a:latin typeface="+mj-lt"/>
                <a:cs typeface="Arial" pitchFamily="34" charset="0"/>
              </a:rPr>
              <a:t>controleren?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        </a:t>
            </a:r>
            <a:r>
              <a:rPr lang="nl-NL" sz="3430" dirty="0" smtClean="0">
                <a:latin typeface="+mj-lt"/>
                <a:cs typeface="Arial" pitchFamily="34" charset="0"/>
              </a:rPr>
              <a:t>     </a:t>
            </a:r>
            <a:r>
              <a:rPr lang="nl-NL" sz="3430" dirty="0">
                <a:latin typeface="+mj-lt"/>
                <a:cs typeface="Arial" pitchFamily="34" charset="0"/>
              </a:rPr>
              <a:t>Klopt mijn invoer op de 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      </a:t>
            </a:r>
            <a:r>
              <a:rPr lang="nl-NL" sz="3430" dirty="0" smtClean="0">
                <a:latin typeface="+mj-lt"/>
                <a:cs typeface="Arial" pitchFamily="34" charset="0"/>
              </a:rPr>
              <a:t>    </a:t>
            </a:r>
            <a:r>
              <a:rPr lang="nl-NL" sz="3430" dirty="0">
                <a:latin typeface="+mj-lt"/>
                <a:cs typeface="Arial" pitchFamily="34" charset="0"/>
              </a:rPr>
              <a:t>rekenmachine?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   </a:t>
            </a:r>
            <a:r>
              <a:rPr lang="nl-NL" sz="3430" dirty="0" smtClean="0">
                <a:latin typeface="+mj-lt"/>
                <a:cs typeface="Arial" pitchFamily="34" charset="0"/>
              </a:rPr>
              <a:t>    </a:t>
            </a:r>
            <a:r>
              <a:rPr lang="nl-NL" sz="3430" dirty="0">
                <a:latin typeface="+mj-lt"/>
                <a:cs typeface="Arial" pitchFamily="34" charset="0"/>
              </a:rPr>
              <a:t>Is het een acceptabel getal?</a:t>
            </a:r>
          </a:p>
          <a:p>
            <a:r>
              <a:rPr lang="nl-NL" sz="3430" dirty="0">
                <a:latin typeface="+mj-lt"/>
                <a:cs typeface="Arial" pitchFamily="34" charset="0"/>
              </a:rPr>
              <a:t>    </a:t>
            </a:r>
            <a:r>
              <a:rPr lang="nl-NL" sz="3430" dirty="0" smtClean="0">
                <a:latin typeface="+mj-lt"/>
                <a:cs typeface="Arial" pitchFamily="34" charset="0"/>
              </a:rPr>
              <a:t>    </a:t>
            </a:r>
            <a:r>
              <a:rPr lang="nl-NL" sz="3430" dirty="0">
                <a:latin typeface="+mj-lt"/>
                <a:cs typeface="Arial" pitchFamily="34" charset="0"/>
              </a:rPr>
              <a:t>Kloppen de eenheden en afrondingen?</a:t>
            </a:r>
          </a:p>
          <a:p>
            <a:r>
              <a:rPr lang="nl-NL" sz="3430" dirty="0">
                <a:cs typeface="Arial" pitchFamily="34" charset="0"/>
              </a:rPr>
              <a:t>   </a:t>
            </a:r>
            <a:r>
              <a:rPr lang="nl-NL" sz="3430" dirty="0" smtClean="0">
                <a:cs typeface="Arial" pitchFamily="34" charset="0"/>
              </a:rPr>
              <a:t>   </a:t>
            </a:r>
            <a:r>
              <a:rPr lang="nl-NL" sz="3430" dirty="0">
                <a:cs typeface="Arial" pitchFamily="34" charset="0"/>
              </a:rPr>
              <a:t>Wat wordt nog meer gevraagd?</a:t>
            </a:r>
          </a:p>
          <a:p>
            <a:r>
              <a:rPr lang="nl-NL" sz="3430" i="1" dirty="0" smtClean="0">
                <a:cs typeface="Arial" pitchFamily="34" charset="0"/>
              </a:rPr>
              <a:t>  Heb </a:t>
            </a:r>
            <a:r>
              <a:rPr lang="nl-NL" sz="3430" i="1" dirty="0">
                <a:cs typeface="Arial" pitchFamily="34" charset="0"/>
              </a:rPr>
              <a:t>ik de vraag </a:t>
            </a:r>
            <a:r>
              <a:rPr lang="nl-NL" sz="3430" b="1" i="1" dirty="0">
                <a:cs typeface="Arial" pitchFamily="34" charset="0"/>
              </a:rPr>
              <a:t>volledig beantwoord</a:t>
            </a:r>
            <a:r>
              <a:rPr lang="nl-NL" sz="3430" dirty="0">
                <a:cs typeface="Arial" pitchFamily="34" charset="0"/>
              </a:rPr>
              <a:t>?</a:t>
            </a:r>
          </a:p>
          <a:p>
            <a:endParaRPr lang="nl-NL" sz="3430" dirty="0">
              <a:latin typeface="+mj-lt"/>
              <a:cs typeface="Arial" pitchFamily="34" charset="0"/>
            </a:endParaRPr>
          </a:p>
          <a:p>
            <a:r>
              <a:rPr lang="nl-NL" sz="3430" i="1" dirty="0">
                <a:latin typeface="+mj-lt"/>
                <a:cs typeface="Arial" pitchFamily="34" charset="0"/>
              </a:rPr>
              <a:t>       </a:t>
            </a:r>
          </a:p>
          <a:p>
            <a:endParaRPr lang="nl-NL" sz="3742" dirty="0">
              <a:latin typeface="Calibri" pitchFamily="34" charset="0"/>
            </a:endParaRPr>
          </a:p>
          <a:p>
            <a:endParaRPr lang="nl-NL" sz="3742" dirty="0">
              <a:latin typeface="Calibri" pitchFamily="34" charset="0"/>
            </a:endParaRPr>
          </a:p>
          <a:p>
            <a:endParaRPr lang="nl-NL" sz="3742" dirty="0">
              <a:latin typeface="Calibri" pitchFamily="34" charset="0"/>
            </a:endParaRPr>
          </a:p>
          <a:p>
            <a:endParaRPr lang="nl-NL" sz="3742" dirty="0">
              <a:latin typeface="Calibri" pitchFamily="34" charset="0"/>
            </a:endParaRPr>
          </a:p>
          <a:p>
            <a:endParaRPr lang="nl-NL" sz="3742" dirty="0">
              <a:latin typeface="Calibri" pitchFamily="34" charset="0"/>
            </a:endParaRPr>
          </a:p>
          <a:p>
            <a:r>
              <a:rPr lang="nl-NL" sz="3742" dirty="0" smtClean="0">
                <a:latin typeface="Calibri" pitchFamily="34" charset="0"/>
              </a:rPr>
              <a:t> </a:t>
            </a:r>
            <a:endParaRPr lang="nl-NL" sz="3742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88427365"/>
              </p:ext>
            </p:extLst>
          </p:nvPr>
        </p:nvGraphicFramePr>
        <p:xfrm>
          <a:off x="1872792" y="0"/>
          <a:ext cx="26946994" cy="2138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60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656235" y="4500712"/>
            <a:ext cx="26462940" cy="1683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Aan de slag?</a:t>
            </a:r>
          </a:p>
          <a:p>
            <a:endParaRPr lang="nl-NL" sz="5400" b="1" noProof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nl-NL" sz="8800" noProof="1" smtClean="0">
                <a:solidFill>
                  <a:prstClr val="black"/>
                </a:solidFill>
              </a:rPr>
              <a:t>Zorg voor </a:t>
            </a:r>
            <a:r>
              <a:rPr lang="nl-NL" sz="8800" b="1" i="1" noProof="1" smtClean="0">
                <a:solidFill>
                  <a:prstClr val="black"/>
                </a:solidFill>
              </a:rPr>
              <a:t>kennis</a:t>
            </a:r>
            <a:r>
              <a:rPr lang="nl-NL" sz="8800" noProof="1" smtClean="0">
                <a:solidFill>
                  <a:prstClr val="black"/>
                </a:solidFill>
              </a:rPr>
              <a:t>, </a:t>
            </a:r>
            <a:r>
              <a:rPr lang="nl-NL" sz="8800" b="1" i="1" noProof="1" smtClean="0">
                <a:solidFill>
                  <a:prstClr val="black"/>
                </a:solidFill>
              </a:rPr>
              <a:t>training</a:t>
            </a:r>
            <a:r>
              <a:rPr lang="nl-NL" sz="8800" noProof="1" smtClean="0">
                <a:solidFill>
                  <a:prstClr val="black"/>
                </a:solidFill>
              </a:rPr>
              <a:t> en</a:t>
            </a:r>
            <a:r>
              <a:rPr lang="nl-NL" sz="8800" i="1" noProof="1" smtClean="0">
                <a:solidFill>
                  <a:prstClr val="black"/>
                </a:solidFill>
              </a:rPr>
              <a:t> </a:t>
            </a:r>
            <a:r>
              <a:rPr lang="nl-NL" sz="8800" b="1" i="1" noProof="1" smtClean="0">
                <a:solidFill>
                  <a:prstClr val="black"/>
                </a:solidFill>
              </a:rPr>
              <a:t>support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</a:rPr>
              <a:t>  lees meer over metacognitie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</a:t>
            </a:r>
            <a:r>
              <a:rPr lang="nl-NL" sz="8800" noProof="1" smtClean="0">
                <a:solidFill>
                  <a:prstClr val="black"/>
                </a:solidFill>
              </a:rPr>
              <a:t>oefen met werkvormen </a:t>
            </a:r>
            <a:r>
              <a:rPr lang="nl-NL" sz="6600" noProof="1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verander je didactiek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maak zelf kaarten en vraag </a:t>
            </a:r>
          </a:p>
          <a:p>
            <a:pPr lvl="0"/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 een collega om feedback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motiveer leerlingen</a:t>
            </a:r>
          </a:p>
          <a:p>
            <a:pPr lvl="0"/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 </a:t>
            </a:r>
            <a:r>
              <a:rPr lang="nl-NL" sz="6600" noProof="1" smtClean="0">
                <a:solidFill>
                  <a:prstClr val="black"/>
                </a:solidFill>
                <a:sym typeface="Wingdings" pitchFamily="2" charset="2"/>
              </a:rPr>
              <a:t>(laat zien wat hun winst kan zijn)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zoek een “sparring partner”</a:t>
            </a:r>
          </a:p>
          <a:p>
            <a:pPr lvl="0">
              <a:buFont typeface="Arial" pitchFamily="34" charset="0"/>
              <a:buChar char="•"/>
            </a:pPr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geef niet op, het effect </a:t>
            </a:r>
          </a:p>
          <a:p>
            <a:pPr lvl="0"/>
            <a:r>
              <a:rPr lang="nl-NL" sz="8800" noProof="1" smtClean="0">
                <a:solidFill>
                  <a:prstClr val="black"/>
                </a:solidFill>
                <a:sym typeface="Wingdings" pitchFamily="2" charset="2"/>
              </a:rPr>
              <a:t>    komt en heeft tijd nodig…</a:t>
            </a:r>
          </a:p>
          <a:p>
            <a:pPr lvl="0"/>
            <a:r>
              <a:rPr lang="nl-NL" sz="6600" noProof="1" smtClean="0">
                <a:solidFill>
                  <a:prstClr val="black"/>
                </a:solidFill>
                <a:sym typeface="Wingdings" pitchFamily="2" charset="2"/>
              </a:rPr>
              <a:t>     </a:t>
            </a:r>
            <a:endParaRPr lang="nl-NL" sz="6600" b="1" noProof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smtClean="0">
                  <a:solidFill>
                    <a:schemeClr val="bg1"/>
                  </a:solidFill>
                </a:rPr>
                <a:t>Effecten van de META-methode</a:t>
              </a:r>
              <a:endParaRPr lang="nl-NL" sz="4800">
                <a:solidFill>
                  <a:schemeClr val="bg1"/>
                </a:solidFill>
              </a:endParaRPr>
            </a:p>
          </p:txBody>
        </p:sp>
        <p:pic>
          <p:nvPicPr>
            <p:cNvPr id="18" name="Afbeelding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pic>
        <p:nvPicPr>
          <p:cNvPr id="21" name="Picture 2" descr="C:\Users\Plonie\Dropbox\IMPROVE-data\foto's ResearchED adamoxofordlondon\IMG_026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5528"/>
          <a:stretch>
            <a:fillRect/>
          </a:stretch>
        </p:blipFill>
        <p:spPr bwMode="auto">
          <a:xfrm rot="10800000">
            <a:off x="20594339" y="14977876"/>
            <a:ext cx="9092775" cy="5760640"/>
          </a:xfrm>
          <a:prstGeom prst="rect">
            <a:avLst/>
          </a:prstGeom>
          <a:noFill/>
        </p:spPr>
      </p:pic>
      <p:pic>
        <p:nvPicPr>
          <p:cNvPr id="22" name="Picture 2" descr="C:\Users\Plonie\Dropbox\IMPROVE-data\foto's ResearchED adamoxofordlondon\IMG_0268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364" r="9302" b="13178"/>
          <a:stretch>
            <a:fillRect/>
          </a:stretch>
        </p:blipFill>
        <p:spPr bwMode="auto">
          <a:xfrm>
            <a:off x="15337755" y="11449484"/>
            <a:ext cx="774086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40"/>
          <p:cNvSpPr>
            <a:spLocks noChangeArrowheads="1"/>
          </p:cNvSpPr>
          <p:nvPr/>
        </p:nvSpPr>
        <p:spPr bwMode="auto">
          <a:xfrm>
            <a:off x="0" y="2124448"/>
            <a:ext cx="30243463" cy="136815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xtLst/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40" name="Line 41"/>
          <p:cNvSpPr>
            <a:spLocks noChangeShapeType="1"/>
          </p:cNvSpPr>
          <p:nvPr/>
        </p:nvSpPr>
        <p:spPr bwMode="auto">
          <a:xfrm flipH="1">
            <a:off x="29595340" y="2088444"/>
            <a:ext cx="36004" cy="165618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-1" y="1836416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836416"/>
            <a:ext cx="3497" cy="19550384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1296195" y="4356696"/>
            <a:ext cx="27759084" cy="1591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8800" b="1" smtClean="0"/>
          </a:p>
          <a:p>
            <a:r>
              <a:rPr lang="en-GB" sz="8800" b="1" noProof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Waarom zoveel vragen?</a:t>
            </a:r>
          </a:p>
          <a:p>
            <a:endParaRPr lang="en-GB" sz="7200" noProof="1" smtClean="0">
              <a:latin typeface="Arial" pitchFamily="34" charset="0"/>
              <a:cs typeface="Arial" pitchFamily="34" charset="0"/>
            </a:endParaRP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Waarom?</a:t>
            </a: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Het helpt bij het oplosproces.  </a:t>
            </a:r>
            <a:r>
              <a:rPr lang="en-GB" sz="6600" i="1" noProof="1" smtClean="0">
                <a:latin typeface="Arial" pitchFamily="34" charset="0"/>
                <a:cs typeface="Arial" pitchFamily="34" charset="0"/>
              </a:rPr>
              <a:t>(Schoenfeld 1985)</a:t>
            </a:r>
          </a:p>
          <a:p>
            <a:endParaRPr lang="en-GB" sz="6600" noProof="1" smtClean="0">
              <a:latin typeface="Arial" pitchFamily="34" charset="0"/>
              <a:cs typeface="Arial" pitchFamily="34" charset="0"/>
            </a:endParaRP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Wat doen de meeste docenten?</a:t>
            </a: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→  Ze “modelleren” door relevante vragen hardop te stellen.</a:t>
            </a: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→  Maar leerlingen horen die vragen vaak niet bewust. Ze luisteren alleen naar hoe ze de opgave moeten oplossen.</a:t>
            </a:r>
          </a:p>
          <a:p>
            <a:endParaRPr lang="en-GB" sz="6600" noProof="1" smtClean="0">
              <a:latin typeface="Arial" pitchFamily="34" charset="0"/>
              <a:cs typeface="Arial" pitchFamily="34" charset="0"/>
            </a:endParaRPr>
          </a:p>
          <a:p>
            <a:r>
              <a:rPr lang="en-GB" sz="6600" noProof="1" smtClean="0">
                <a:latin typeface="Arial" pitchFamily="34" charset="0"/>
                <a:cs typeface="Arial" pitchFamily="34" charset="0"/>
              </a:rPr>
              <a:t>De</a:t>
            </a:r>
            <a:r>
              <a:rPr lang="en-GB" sz="6600" b="1" noProof="1" smtClean="0">
                <a:latin typeface="Arial" pitchFamily="34" charset="0"/>
                <a:cs typeface="Arial" pitchFamily="34" charset="0"/>
              </a:rPr>
              <a:t> META-methode </a:t>
            </a:r>
            <a:r>
              <a:rPr lang="en-GB" sz="6600" noProof="1" smtClean="0">
                <a:latin typeface="Arial" pitchFamily="34" charset="0"/>
                <a:cs typeface="Arial" pitchFamily="34" charset="0"/>
              </a:rPr>
              <a:t>leert de leerling zichzelf </a:t>
            </a:r>
            <a:r>
              <a:rPr lang="en-GB" sz="6600" i="1" u="sng" noProof="1" smtClean="0">
                <a:latin typeface="Arial" pitchFamily="34" charset="0"/>
                <a:cs typeface="Arial" pitchFamily="34" charset="0"/>
              </a:rPr>
              <a:t>metacognitieve vragen</a:t>
            </a:r>
            <a:r>
              <a:rPr lang="en-GB" sz="6600" noProof="1" smtClean="0">
                <a:latin typeface="Arial" pitchFamily="34" charset="0"/>
                <a:cs typeface="Arial" pitchFamily="34" charset="0"/>
              </a:rPr>
              <a:t> te stellen</a:t>
            </a:r>
            <a:r>
              <a:rPr lang="en-GB" sz="6600" noProof="1" smtClean="0"/>
              <a:t>. </a:t>
            </a:r>
          </a:p>
          <a:p>
            <a:endParaRPr lang="nl-NL" sz="6000" smtClean="0"/>
          </a:p>
          <a:p>
            <a:endParaRPr lang="nl-NL" sz="6000"/>
          </a:p>
        </p:txBody>
      </p:sp>
      <p:pic>
        <p:nvPicPr>
          <p:cNvPr id="19" name="Picture 5" descr="C:\Users\rnstjes\AppData\Local\Microsoft\Windows\Temporary Internet Files\Content.IE5\ORNSIYMR\foto (1).JPG"/>
          <p:cNvPicPr>
            <a:picLocks noChangeAspect="1" noChangeArrowheads="1"/>
          </p:cNvPicPr>
          <p:nvPr/>
        </p:nvPicPr>
        <p:blipFill>
          <a:blip r:embed="rId3" cstate="print"/>
          <a:srcRect l="10101" r="5724" b="24275"/>
          <a:stretch>
            <a:fillRect/>
          </a:stretch>
        </p:blipFill>
        <p:spPr bwMode="auto">
          <a:xfrm>
            <a:off x="19406207" y="4320692"/>
            <a:ext cx="9001000" cy="484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720131" y="2448484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535" y="2124448"/>
            <a:ext cx="6372708" cy="147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173" y="856464"/>
            <a:ext cx="24565101" cy="1977396"/>
          </a:xfrm>
        </p:spPr>
        <p:txBody>
          <a:bodyPr>
            <a:normAutofit/>
          </a:bodyPr>
          <a:lstStyle/>
          <a:p>
            <a:r>
              <a:rPr lang="en-US" sz="8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Referenties (selectie)</a:t>
            </a:r>
            <a:endParaRPr lang="en-US" sz="8000" b="1" noProof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296195" y="3384588"/>
            <a:ext cx="25721708" cy="1751554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Boekaerts, M., &amp; Simons, P. R.-J. (Eds.). (2003).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Leren en instructie: Psychologie van de leerling en het leerproces: Koninklijke Van Gorcum, Assen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Boom, G. v. d., Paas, F., &amp; Merriënboer, J. J. G. v. (2007).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Effects of elicited reflections combined with tutor or peer feedback on self-regulated learning and learning outcomes. Learning and Instruction, 17, 532-548.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Hattie, J. (Ed.).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(2009). Visible Learning: A Synthesis of over 800 Meta-analyses relating to Achievement: Milton Park, Oxon: Routledge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Kramarski, B., &amp; Mevarech,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Z. R. (2003). Enhancing Mathematical Reasoning in the Classroom: The Effects of Cooperative Learning and Metacognitive Training. American Educational Research Journal, 40(1), 281–310.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Kramarski, B., &amp; Mizrachi, N. (2006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). Online Discussion and Self-Regulated Learning: Effects of Instructional Methods on Mathematical Literacy. The Journal of Educational Research, 99(4), 218-230.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Mevarech, Z. R., &amp; Fridkin, S. (2006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). The effects of IMPROVE on mathematical knowledge, mathematical reasoning and meta-cognition. Metacognition Learning(1), 85-97.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Mevarech, Z. R., &amp; Kramarski, B. (1997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). Improve: A Multidimensional Method For Teaching Mathematics in Heterogeneous Classrooms. American Educational Research(34), 365-394.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Mevarech, Z. R., &amp; Kramarski, B. (2003).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The effects of metacognitive training versus worked-out examples on students’ mathematical reasoning. British Journal of Educational Psychologie, 73, 449–471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Valcke, M. (Ed.). (2010).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Onderwijskunde als ontwerpwetenschap: Een inleiding voor ontwikkelaars van instructie en voor toekomstige leerkrachten: Academia Press,Gent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b="1" noProof="1" smtClean="0">
                <a:latin typeface="Arial" pitchFamily="34" charset="0"/>
                <a:cs typeface="Arial" pitchFamily="34" charset="0"/>
              </a:rPr>
              <a:t>Veenman, M. V. J., Hout-Wolters, B. H. A. M. V., &amp; Afflerbach, P. (2006). </a:t>
            </a:r>
            <a:r>
              <a:rPr lang="en-US" sz="4000" noProof="1" smtClean="0">
                <a:latin typeface="Arial" pitchFamily="34" charset="0"/>
                <a:cs typeface="Arial" pitchFamily="34" charset="0"/>
              </a:rPr>
              <a:t>Metacognition and learning: conceptual and methodological considerations. Metacognition Learning(1), 3-14.</a:t>
            </a:r>
            <a:endParaRPr lang="en-US" sz="40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grpSp>
        <p:nvGrpSpPr>
          <p:cNvPr id="1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9" name="Afbeelding 1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pic>
        <p:nvPicPr>
          <p:cNvPr id="2051" name="Picture 3" descr="C:\Users\Plonie\Dropbox\IMPROVE-data\foto's ResearchED adamoxofordlondon\IMG_0273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8605007" y="4788744"/>
            <a:ext cx="20726400" cy="15544800"/>
          </a:xfrm>
          <a:prstGeom prst="rect">
            <a:avLst/>
          </a:prstGeom>
          <a:noFill/>
        </p:spPr>
      </p:pic>
      <p:sp>
        <p:nvSpPr>
          <p:cNvPr id="14" name="Tekstvak 13"/>
          <p:cNvSpPr txBox="1"/>
          <p:nvPr/>
        </p:nvSpPr>
        <p:spPr>
          <a:xfrm>
            <a:off x="1620231" y="5796856"/>
            <a:ext cx="21782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b="1" noProof="1" smtClean="0">
                <a:solidFill>
                  <a:srgbClr val="0070C0"/>
                </a:solidFill>
                <a:latin typeface="Bookman Old Style" pitchFamily="18" charset="0"/>
              </a:rPr>
              <a:t>Hartelijk </a:t>
            </a:r>
            <a:r>
              <a:rPr lang="nl-NL" sz="9600" b="1" noProof="1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d</a:t>
            </a:r>
            <a:r>
              <a:rPr lang="nl-NL" sz="9600" b="1" noProof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ank voor  </a:t>
            </a:r>
            <a:r>
              <a:rPr lang="nl-NL" sz="9600" b="1" noProof="1" smtClean="0">
                <a:solidFill>
                  <a:schemeClr val="bg1"/>
                </a:solidFill>
                <a:latin typeface="Bookman Old Style" pitchFamily="18" charset="0"/>
              </a:rPr>
              <a:t>uw aandacht</a:t>
            </a:r>
            <a:r>
              <a:rPr lang="nl-NL" sz="9600" b="1" noProof="1" smtClean="0">
                <a:solidFill>
                  <a:schemeClr val="bg1"/>
                </a:solidFill>
              </a:rPr>
              <a:t>.</a:t>
            </a:r>
          </a:p>
          <a:p>
            <a:endParaRPr lang="nl-NL" sz="9600" b="1" noProof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 flipH="1">
            <a:off x="29595340" y="2088444"/>
            <a:ext cx="36004" cy="165618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756135" y="2232460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 -method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404368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 flipH="1">
            <a:off x="29634840" y="1404368"/>
            <a:ext cx="32507" cy="19982432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pic>
        <p:nvPicPr>
          <p:cNvPr id="8" name="Picture 1" descr="C:\Users\Plonie\Dropbox\Camera Uploads\2015-09-15 15.28.05.jpg"/>
          <p:cNvPicPr>
            <a:picLocks noChangeAspect="1" noChangeArrowheads="1"/>
          </p:cNvPicPr>
          <p:nvPr/>
        </p:nvPicPr>
        <p:blipFill>
          <a:blip r:embed="rId3" cstate="print"/>
          <a:srcRect t="9357" r="8764" b="11104"/>
          <a:stretch>
            <a:fillRect/>
          </a:stretch>
        </p:blipFill>
        <p:spPr bwMode="auto">
          <a:xfrm>
            <a:off x="14869703" y="11269464"/>
            <a:ext cx="14405836" cy="941920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1368203" y="4032660"/>
            <a:ext cx="15949772" cy="1354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Inhoud</a:t>
            </a:r>
            <a:r>
              <a:rPr lang="nl-NL" sz="8800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nl-NL" sz="6600" noProof="1" smtClean="0">
              <a:solidFill>
                <a:srgbClr val="00B0F0"/>
              </a:solidFill>
            </a:endParaRP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Het idee en de bron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Wat is metacognitie?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De META-methode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Opzet van het onderzoek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Resultaten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Ervaringen M&amp;O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META-kaart maken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Aandachtspunten</a:t>
            </a:r>
          </a:p>
          <a:p>
            <a:pPr marL="788988" indent="-788988">
              <a:buFont typeface="Arial" pitchFamily="34" charset="0"/>
              <a:buChar char="•"/>
            </a:pPr>
            <a:r>
              <a:rPr lang="nl-NL" sz="8000" noProof="1" smtClean="0">
                <a:latin typeface="Arial" pitchFamily="34" charset="0"/>
                <a:cs typeface="Arial" pitchFamily="34" charset="0"/>
              </a:rPr>
              <a:t>Referenties </a:t>
            </a:r>
          </a:p>
        </p:txBody>
      </p:sp>
      <p:grpSp>
        <p:nvGrpSpPr>
          <p:cNvPr id="12" name="Groep 11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5" name="Afbeelding 1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692239" y="6840972"/>
            <a:ext cx="26030892" cy="1163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err="1" smtClean="0">
                <a:latin typeface="Arial" pitchFamily="34" charset="0"/>
                <a:cs typeface="Arial" pitchFamily="34" charset="0"/>
              </a:rPr>
              <a:t>Aanleiding</a:t>
            </a:r>
            <a:r>
              <a:rPr lang="en-GB" sz="660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6600" i="1" err="1" smtClean="0">
                <a:latin typeface="Arial" pitchFamily="34" charset="0"/>
                <a:cs typeface="Arial" pitchFamily="34" charset="0"/>
              </a:rPr>
              <a:t>gedrag</a:t>
            </a:r>
            <a:r>
              <a:rPr lang="en-GB" sz="6600" i="1" smtClean="0">
                <a:latin typeface="Arial" pitchFamily="34" charset="0"/>
                <a:cs typeface="Arial" pitchFamily="34" charset="0"/>
              </a:rPr>
              <a:t> en </a:t>
            </a:r>
            <a:r>
              <a:rPr lang="en-GB" sz="6600" i="1" err="1" smtClean="0">
                <a:latin typeface="Arial" pitchFamily="34" charset="0"/>
                <a:cs typeface="Arial" pitchFamily="34" charset="0"/>
              </a:rPr>
              <a:t>leerresultaten</a:t>
            </a:r>
            <a:r>
              <a:rPr lang="en-GB" sz="6600" i="1" smtClean="0">
                <a:latin typeface="Arial" pitchFamily="34" charset="0"/>
                <a:cs typeface="Arial" pitchFamily="34" charset="0"/>
              </a:rPr>
              <a:t> van </a:t>
            </a:r>
            <a:r>
              <a:rPr lang="en-GB" sz="6600" i="1" err="1" smtClean="0">
                <a:latin typeface="Arial" pitchFamily="34" charset="0"/>
                <a:cs typeface="Arial" pitchFamily="34" charset="0"/>
              </a:rPr>
              <a:t>leerlingen</a:t>
            </a:r>
            <a:r>
              <a:rPr lang="en-GB" sz="6600" i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i="1" err="1" smtClean="0">
                <a:latin typeface="Arial" pitchFamily="34" charset="0"/>
                <a:cs typeface="Arial" pitchFamily="34" charset="0"/>
              </a:rPr>
              <a:t>verbeteren</a:t>
            </a:r>
            <a:endParaRPr lang="en-GB" sz="6600" i="1" smtClean="0">
              <a:latin typeface="Arial" pitchFamily="34" charset="0"/>
              <a:cs typeface="Arial" pitchFamily="34" charset="0"/>
            </a:endParaRPr>
          </a:p>
          <a:p>
            <a:pPr marL="881063" indent="-881063">
              <a:buFont typeface="Arial" pitchFamily="34" charset="0"/>
              <a:buChar char="•"/>
            </a:pPr>
            <a:r>
              <a:rPr lang="en-GB" sz="6000" err="1" smtClean="0">
                <a:latin typeface="Arial" pitchFamily="34" charset="0"/>
                <a:cs typeface="Arial" pitchFamily="34" charset="0"/>
              </a:rPr>
              <a:t>niet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goed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lezen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weinig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overzicht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hebben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slordig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noteren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onmogelijke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antwoorden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passief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wachten</a:t>
            </a:r>
            <a:r>
              <a:rPr lang="en-GB" sz="660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GB" sz="6600" smtClean="0">
              <a:latin typeface="Arial" pitchFamily="34" charset="0"/>
              <a:cs typeface="Arial" pitchFamily="34" charset="0"/>
            </a:endParaRPr>
          </a:p>
          <a:p>
            <a:r>
              <a:rPr lang="en-GB" sz="6600" b="1" err="1" smtClean="0">
                <a:latin typeface="Arial" pitchFamily="34" charset="0"/>
                <a:cs typeface="Arial" pitchFamily="34" charset="0"/>
              </a:rPr>
              <a:t>Zoeken</a:t>
            </a:r>
            <a:r>
              <a:rPr lang="en-GB" sz="66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b="1" err="1" smtClean="0">
                <a:latin typeface="Arial" pitchFamily="34" charset="0"/>
                <a:cs typeface="Arial" pitchFamily="34" charset="0"/>
              </a:rPr>
              <a:t>naar</a:t>
            </a:r>
            <a:r>
              <a:rPr lang="en-GB" sz="66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b="1" err="1" smtClean="0">
                <a:latin typeface="Arial" pitchFamily="34" charset="0"/>
                <a:cs typeface="Arial" pitchFamily="34" charset="0"/>
              </a:rPr>
              <a:t>een</a:t>
            </a:r>
            <a:r>
              <a:rPr lang="en-GB" sz="66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b="1" err="1" smtClean="0">
                <a:latin typeface="Arial" pitchFamily="34" charset="0"/>
                <a:cs typeface="Arial" pitchFamily="34" charset="0"/>
              </a:rPr>
              <a:t>didactische</a:t>
            </a:r>
            <a:r>
              <a:rPr lang="en-GB" sz="66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600" b="1" err="1" smtClean="0">
                <a:latin typeface="Arial" pitchFamily="34" charset="0"/>
                <a:cs typeface="Arial" pitchFamily="34" charset="0"/>
              </a:rPr>
              <a:t>methode</a:t>
            </a:r>
            <a:r>
              <a:rPr lang="en-GB" sz="6600" b="1" smtClean="0">
                <a:latin typeface="Arial" pitchFamily="34" charset="0"/>
                <a:cs typeface="Arial" pitchFamily="34" charset="0"/>
              </a:rPr>
              <a:t> die:</a:t>
            </a:r>
            <a:endParaRPr lang="en-GB" sz="6600" smtClean="0">
              <a:latin typeface="Arial" pitchFamily="34" charset="0"/>
              <a:cs typeface="Arial" pitchFamily="34" charset="0"/>
            </a:endParaRPr>
          </a:p>
          <a:p>
            <a:pPr marL="788988" indent="-788988">
              <a:buFont typeface="Arial" pitchFamily="34" charset="0"/>
              <a:buChar char="•"/>
            </a:pPr>
            <a:r>
              <a:rPr lang="en-GB" sz="6000" err="1" smtClean="0">
                <a:latin typeface="Arial" pitchFamily="34" charset="0"/>
                <a:cs typeface="Arial" pitchFamily="34" charset="0"/>
              </a:rPr>
              <a:t>Zelfregulerend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leren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verbetert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788988" indent="-788988"/>
            <a:r>
              <a:rPr lang="nl-NL" sz="6000" smtClean="0"/>
              <a:t>	→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metacognitive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vaardigheden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aanleert</a:t>
            </a:r>
            <a:endParaRPr lang="en-GB" sz="6000" smtClean="0">
              <a:latin typeface="Arial" pitchFamily="34" charset="0"/>
              <a:cs typeface="Arial" pitchFamily="34" charset="0"/>
            </a:endParaRPr>
          </a:p>
          <a:p>
            <a:pPr marL="1620838"/>
            <a:r>
              <a:rPr lang="en-GB" sz="600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Leerlingen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leren in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kleine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oplos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)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stapjes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te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denken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620838"/>
            <a:r>
              <a:rPr lang="en-GB" sz="600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Helpen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met het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organiseren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en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structureren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van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informatie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620838"/>
            <a:r>
              <a:rPr lang="en-GB" sz="600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Bewust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worden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van het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eigen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leerproces</a:t>
            </a:r>
            <a:endParaRPr lang="en-GB" sz="600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600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Leermotivatie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err="1" smtClean="0">
                <a:latin typeface="Arial" pitchFamily="34" charset="0"/>
                <a:cs typeface="Arial" pitchFamily="34" charset="0"/>
              </a:rPr>
              <a:t>verbetert</a:t>
            </a:r>
            <a:r>
              <a:rPr lang="en-GB" sz="600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GB" sz="60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032499" y="4212680"/>
            <a:ext cx="222860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Het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idee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en de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bron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achter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de META-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methode</a:t>
            </a:r>
            <a:endParaRPr lang="en-GB" sz="8000" b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C:\Users\rnstjes\AppData\Local\Microsoft\Windows\Temporary Internet Files\Content.IE5\FPV0B8HR\fot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2731" y="11161452"/>
            <a:ext cx="5678432" cy="9495083"/>
          </a:xfrm>
          <a:prstGeom prst="rect">
            <a:avLst/>
          </a:prstGeom>
          <a:noFill/>
        </p:spPr>
      </p:pic>
      <p:grpSp>
        <p:nvGrpSpPr>
          <p:cNvPr id="16" name="Groep 15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0" name="Afbeelding 1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2105" t="24407" r="185" b="58859"/>
          <a:stretch>
            <a:fillRect/>
          </a:stretch>
        </p:blipFill>
        <p:spPr bwMode="auto">
          <a:xfrm>
            <a:off x="23798695" y="7381032"/>
            <a:ext cx="4902846" cy="271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73" descr="U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32009" r="60925" b="5999"/>
          <a:stretch>
            <a:fillRect/>
          </a:stretch>
        </p:blipFill>
        <p:spPr bwMode="auto">
          <a:xfrm>
            <a:off x="19010163" y="15985988"/>
            <a:ext cx="9685076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187" y="16130004"/>
            <a:ext cx="825127" cy="89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Line 41"/>
          <p:cNvSpPr>
            <a:spLocks noChangeShapeType="1"/>
          </p:cNvSpPr>
          <p:nvPr/>
        </p:nvSpPr>
        <p:spPr bwMode="auto">
          <a:xfrm flipH="1">
            <a:off x="29307307" y="1476376"/>
            <a:ext cx="36004" cy="165618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188344"/>
            <a:ext cx="29271304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pic>
        <p:nvPicPr>
          <p:cNvPr id="14" name="Afbeelding 13" descr="logo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46667" y="11485488"/>
            <a:ext cx="5436604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343311" y="1188344"/>
            <a:ext cx="3497" cy="20198456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1800251" y="16202012"/>
            <a:ext cx="192981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noProof="1" smtClean="0">
                <a:latin typeface="Arial" pitchFamily="34" charset="0"/>
                <a:cs typeface="Arial" pitchFamily="34" charset="0"/>
              </a:rPr>
              <a:t>Onderzoek:</a:t>
            </a:r>
          </a:p>
          <a:p>
            <a:r>
              <a:rPr lang="nl-NL" sz="6000" i="1" noProof="1" smtClean="0">
                <a:latin typeface="Arial" pitchFamily="34" charset="0"/>
                <a:cs typeface="Arial" pitchFamily="34" charset="0"/>
              </a:rPr>
              <a:t>Verbetert de META-methode de leerresultaten bij wiskunde en bevordert het de motivatie en de inzet van zelfregulerend leren?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792139" y="198043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1620231" y="6156896"/>
            <a:ext cx="22538504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b="1" noProof="1" smtClean="0">
                <a:latin typeface="Arial" pitchFamily="34" charset="0"/>
                <a:cs typeface="Arial" pitchFamily="34" charset="0"/>
              </a:rPr>
              <a:t>Ontwikkeld:</a:t>
            </a:r>
          </a:p>
          <a:p>
            <a:r>
              <a:rPr lang="nl-NL" sz="6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etacognitieve </a:t>
            </a:r>
            <a:r>
              <a:rPr lang="nl-NL" sz="6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xpliciete </a:t>
            </a:r>
            <a:r>
              <a:rPr lang="nl-NL" sz="6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raining om leerlingen te </a:t>
            </a:r>
            <a:r>
              <a:rPr lang="nl-NL" sz="60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ctiveren (acronym).</a:t>
            </a:r>
          </a:p>
          <a:p>
            <a:endParaRPr lang="nl-NL" sz="6000" b="1" noProof="1" smtClean="0">
              <a:latin typeface="Arial" pitchFamily="34" charset="0"/>
              <a:cs typeface="Arial" pitchFamily="34" charset="0"/>
            </a:endParaRPr>
          </a:p>
          <a:p>
            <a:r>
              <a:rPr lang="nl-NL" sz="6000" b="1" noProof="1" smtClean="0">
                <a:latin typeface="Arial" pitchFamily="34" charset="0"/>
                <a:cs typeface="Arial" pitchFamily="34" charset="0"/>
              </a:rPr>
              <a:t>Gebaseerd op:</a:t>
            </a:r>
          </a:p>
          <a:p>
            <a:pPr>
              <a:buFontTx/>
              <a:buChar char="-"/>
            </a:pPr>
            <a:r>
              <a:rPr lang="nl-NL" sz="6000" noProof="1" smtClean="0">
                <a:latin typeface="Arial" pitchFamily="34" charset="0"/>
                <a:cs typeface="Arial" pitchFamily="34" charset="0"/>
              </a:rPr>
              <a:t> Elementen uit de </a:t>
            </a:r>
            <a:r>
              <a:rPr lang="nl-NL" sz="6000" u="sng" noProof="1" smtClean="0">
                <a:latin typeface="Arial" pitchFamily="34" charset="0"/>
                <a:cs typeface="Arial" pitchFamily="34" charset="0"/>
              </a:rPr>
              <a:t>IMPROVE-methode</a:t>
            </a:r>
          </a:p>
          <a:p>
            <a:r>
              <a:rPr lang="nl-NL" sz="6000" noProof="1" smtClean="0"/>
              <a:t>	→ 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6000" i="1" noProof="1" smtClean="0">
                <a:latin typeface="Arial" pitchFamily="34" charset="0"/>
                <a:cs typeface="Arial" pitchFamily="34" charset="0"/>
              </a:rPr>
              <a:t>Mevarech &amp; Kramarski,1997</a:t>
            </a:r>
          </a:p>
          <a:p>
            <a:r>
              <a:rPr lang="nl-NL" sz="6000" noProof="1" smtClean="0">
                <a:latin typeface="Arial" pitchFamily="34" charset="0"/>
                <a:cs typeface="Arial" pitchFamily="34" charset="0"/>
              </a:rPr>
              <a:t>- Integreren van domeinspecifieke- en hogere denkprocessen </a:t>
            </a:r>
          </a:p>
          <a:p>
            <a:r>
              <a:rPr lang="nl-NL" sz="6000" noProof="1" smtClean="0"/>
              <a:t>	→ </a:t>
            </a:r>
            <a:r>
              <a:rPr lang="nl-NL" sz="6000" i="1" noProof="1" smtClean="0">
                <a:latin typeface="Arial" pitchFamily="34" charset="0"/>
                <a:cs typeface="Arial" pitchFamily="34" charset="0"/>
              </a:rPr>
              <a:t>Boekaerts &amp; Simons,2003</a:t>
            </a:r>
            <a:endParaRPr lang="nl-NL" sz="6000" noProof="1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nl-NL" sz="6000" noProof="1" smtClean="0">
                <a:latin typeface="Arial" pitchFamily="34" charset="0"/>
                <a:cs typeface="Arial" pitchFamily="34" charset="0"/>
              </a:rPr>
              <a:t> Expliciet aanleren van metacognitie </a:t>
            </a:r>
            <a:r>
              <a:rPr lang="nl-NL" sz="6000" noProof="1" smtClean="0"/>
              <a:t>→ </a:t>
            </a:r>
            <a:r>
              <a:rPr lang="nl-NL" sz="6000" i="1" noProof="1" smtClean="0">
                <a:latin typeface="Arial" pitchFamily="34" charset="0"/>
                <a:cs typeface="Arial" pitchFamily="34" charset="0"/>
              </a:rPr>
              <a:t>Veenman, 2006</a:t>
            </a:r>
            <a:endParaRPr lang="nl-NL" sz="6000" b="1" noProof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4032499" y="4212680"/>
            <a:ext cx="222860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Het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idee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en de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bron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achter</a:t>
            </a:r>
            <a:r>
              <a:rPr lang="en-GB" sz="8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de META-</a:t>
            </a:r>
            <a:r>
              <a:rPr lang="en-GB" sz="8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methode</a:t>
            </a:r>
            <a:endParaRPr lang="en-GB" sz="8000" b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ep 25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27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9" name="Afbeelding 2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6084727" y="3816636"/>
            <a:ext cx="210623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Metacognitie  </a:t>
            </a:r>
            <a:r>
              <a:rPr lang="en-GB" sz="6000" i="1" smtClean="0">
                <a:latin typeface="Arial" pitchFamily="34" charset="0"/>
                <a:cs typeface="Arial" pitchFamily="34" charset="0"/>
              </a:rPr>
              <a:t>“thinking about thinking” </a:t>
            </a:r>
            <a:r>
              <a:rPr lang="nl-NL" sz="5400" i="1" smtClean="0">
                <a:latin typeface="Arial" pitchFamily="34" charset="0"/>
                <a:cs typeface="Arial" pitchFamily="34" charset="0"/>
              </a:rPr>
              <a:t>Flavell (1977)</a:t>
            </a:r>
            <a:endParaRPr lang="en-GB" sz="5400" i="1" noProof="1"/>
          </a:p>
        </p:txBody>
      </p:sp>
      <p:sp>
        <p:nvSpPr>
          <p:cNvPr id="12" name="Tekstvak 11"/>
          <p:cNvSpPr txBox="1"/>
          <p:nvPr/>
        </p:nvSpPr>
        <p:spPr>
          <a:xfrm>
            <a:off x="720131" y="2340472"/>
            <a:ext cx="1760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Effects of the META-method</a:t>
            </a:r>
            <a:endParaRPr lang="en-US" sz="4800">
              <a:solidFill>
                <a:schemeClr val="bg1"/>
              </a:solidFill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18" name="Afbeelding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  <p:graphicFrame>
        <p:nvGraphicFramePr>
          <p:cNvPr id="13" name="Diagram 12"/>
          <p:cNvGraphicFramePr/>
          <p:nvPr/>
        </p:nvGraphicFramePr>
        <p:xfrm>
          <a:off x="2808363" y="6084888"/>
          <a:ext cx="20810381" cy="1418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kstvak 18"/>
          <p:cNvSpPr txBox="1"/>
          <p:nvPr/>
        </p:nvSpPr>
        <p:spPr>
          <a:xfrm>
            <a:off x="15517775" y="6336916"/>
            <a:ext cx="135735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noProof="1" smtClean="0"/>
              <a:t>Kennis</a:t>
            </a:r>
            <a:r>
              <a:rPr lang="nl-NL" sz="6600" noProof="1" smtClean="0"/>
              <a:t> </a:t>
            </a:r>
            <a:r>
              <a:rPr lang="nl-NL" sz="6600" b="1" noProof="1" smtClean="0"/>
              <a:t>over</a:t>
            </a:r>
            <a:r>
              <a:rPr lang="nl-NL" sz="6600" noProof="1" smtClean="0"/>
              <a:t> de </a:t>
            </a:r>
            <a:r>
              <a:rPr lang="nl-NL" sz="6600" b="1" noProof="1" smtClean="0"/>
              <a:t>manieren waarop </a:t>
            </a:r>
            <a:r>
              <a:rPr lang="nl-NL" sz="6600" noProof="1" smtClean="0"/>
              <a:t>je als persoon denkt, onthoudt, redeneert en  </a:t>
            </a:r>
          </a:p>
          <a:p>
            <a:r>
              <a:rPr lang="nl-NL" sz="6600" noProof="1" smtClean="0"/>
              <a:t> leert (werking van je cognitieve systeem</a:t>
            </a:r>
            <a:r>
              <a:rPr lang="nl-NL" sz="6000" noProof="1" smtClean="0"/>
              <a:t>)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19118175" y="15445928"/>
            <a:ext cx="10641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noProof="1" smtClean="0"/>
              <a:t> </a:t>
            </a:r>
            <a:r>
              <a:rPr lang="nl-NL" sz="7200" noProof="1" smtClean="0"/>
              <a:t>Oriënteren, plannen, bewaken, controleren, evalueren, herstellen en reflecteren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504107" y="5868864"/>
            <a:ext cx="11629292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noProof="1" smtClean="0"/>
              <a:t>Opvattingen</a:t>
            </a:r>
            <a:r>
              <a:rPr lang="nl-NL" sz="6600" noProof="1" smtClean="0"/>
              <a:t> over leren, intelligentie, kennis, begrijpen, leerdoelen en onderwijs-concepties</a:t>
            </a:r>
          </a:p>
          <a:p>
            <a:endParaRPr lang="nl-NL" sz="6600" noProof="1" smtClean="0"/>
          </a:p>
          <a:p>
            <a:r>
              <a:rPr lang="nl-NL" sz="6600" noProof="1" smtClean="0"/>
              <a:t>Dynamische  en</a:t>
            </a:r>
          </a:p>
          <a:p>
            <a:r>
              <a:rPr lang="nl-NL" sz="6600" noProof="1" smtClean="0"/>
              <a:t>statische  </a:t>
            </a:r>
            <a:r>
              <a:rPr lang="nl-NL" sz="6600" b="1" noProof="1" smtClean="0"/>
              <a:t>mindset</a:t>
            </a:r>
            <a:r>
              <a:rPr lang="nl-NL" sz="6600" noProof="1" smtClean="0"/>
              <a:t> </a:t>
            </a:r>
          </a:p>
          <a:p>
            <a:r>
              <a:rPr lang="nl-NL" sz="6600" i="1" noProof="1" smtClean="0"/>
              <a:t>(Dweck 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/>
          <p:nvPr/>
        </p:nvPicPr>
        <p:blipFill>
          <a:blip r:embed="rId3" cstate="print"/>
          <a:srcRect t="4826"/>
          <a:stretch>
            <a:fillRect/>
          </a:stretch>
        </p:blipFill>
        <p:spPr bwMode="auto">
          <a:xfrm>
            <a:off x="14473711" y="9217448"/>
            <a:ext cx="15769752" cy="1216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Line 41"/>
          <p:cNvSpPr>
            <a:spLocks noChangeShapeType="1"/>
          </p:cNvSpPr>
          <p:nvPr/>
        </p:nvSpPr>
        <p:spPr bwMode="auto">
          <a:xfrm>
            <a:off x="29595339" y="1692400"/>
            <a:ext cx="1" cy="205222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7" name="Line 38"/>
          <p:cNvSpPr>
            <a:spLocks noChangeAspect="1" noChangeShapeType="1"/>
          </p:cNvSpPr>
          <p:nvPr/>
        </p:nvSpPr>
        <p:spPr bwMode="auto">
          <a:xfrm>
            <a:off x="0" y="1260352"/>
            <a:ext cx="29595340" cy="0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29631343" y="1260352"/>
            <a:ext cx="3497" cy="20126448"/>
          </a:xfrm>
          <a:prstGeom prst="line">
            <a:avLst/>
          </a:prstGeom>
          <a:noFill/>
          <a:ln w="12700">
            <a:solidFill>
              <a:srgbClr val="0300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4609" tIns="32306" rIns="64609" bIns="32306" anchor="ctr"/>
          <a:lstStyle/>
          <a:p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1512219" y="4032660"/>
            <a:ext cx="2718302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noProof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META-methode</a:t>
            </a:r>
          </a:p>
          <a:p>
            <a:endParaRPr lang="nl-NL" sz="8000" noProof="1" smtClean="0">
              <a:latin typeface="Arial" pitchFamily="34" charset="0"/>
              <a:cs typeface="Arial" pitchFamily="34" charset="0"/>
            </a:endParaRPr>
          </a:p>
          <a:p>
            <a:r>
              <a:rPr lang="nl-NL" sz="7200" noProof="1" smtClean="0">
                <a:latin typeface="Arial" pitchFamily="34" charset="0"/>
                <a:cs typeface="Arial" pitchFamily="34" charset="0"/>
              </a:rPr>
              <a:t>Drie componenten:</a:t>
            </a:r>
          </a:p>
          <a:p>
            <a:pPr marL="914400" indent="-914400">
              <a:buAutoNum type="arabicPeriod"/>
            </a:pPr>
            <a:r>
              <a:rPr lang="nl-NL" sz="7200" noProof="1" smtClean="0">
                <a:latin typeface="Arial" pitchFamily="34" charset="0"/>
                <a:cs typeface="Arial" pitchFamily="34" charset="0"/>
              </a:rPr>
              <a:t>META-kaart </a:t>
            </a:r>
            <a:r>
              <a:rPr lang="nl-NL" sz="6000" noProof="1" smtClean="0">
                <a:latin typeface="Arial" pitchFamily="34" charset="0"/>
                <a:cs typeface="Arial" pitchFamily="34" charset="0"/>
              </a:rPr>
              <a:t>(met denkstappen van probleemoplossen)</a:t>
            </a:r>
          </a:p>
          <a:p>
            <a:pPr marL="914400" indent="-914400">
              <a:buAutoNum type="arabicPeriod"/>
            </a:pPr>
            <a:r>
              <a:rPr lang="nl-NL" sz="7200" noProof="1" smtClean="0">
                <a:latin typeface="Arial" pitchFamily="34" charset="0"/>
                <a:cs typeface="Arial" pitchFamily="34" charset="0"/>
              </a:rPr>
              <a:t>Mindmaps</a:t>
            </a:r>
          </a:p>
          <a:p>
            <a:pPr marL="914400" indent="-914400">
              <a:buAutoNum type="arabicPeriod"/>
            </a:pPr>
            <a:r>
              <a:rPr lang="nl-NL" sz="7200" noProof="1" smtClean="0">
                <a:latin typeface="Arial" pitchFamily="34" charset="0"/>
                <a:cs typeface="Arial" pitchFamily="34" charset="0"/>
              </a:rPr>
              <a:t>Bewust worden van leerovertuigingen </a:t>
            </a:r>
          </a:p>
          <a:p>
            <a:pPr marL="914400" indent="-914400"/>
            <a:r>
              <a:rPr lang="nl-NL" sz="7200" noProof="1" smtClean="0">
                <a:latin typeface="Arial" pitchFamily="34" charset="0"/>
                <a:cs typeface="Arial" pitchFamily="34" charset="0"/>
              </a:rPr>
              <a:t>   en metacognitieve kennis. </a:t>
            </a:r>
            <a:r>
              <a:rPr lang="nl-NL" sz="5400" noProof="1" smtClean="0">
                <a:latin typeface="Arial" pitchFamily="34" charset="0"/>
                <a:cs typeface="Arial" pitchFamily="34" charset="0"/>
              </a:rPr>
              <a:t>(Kahoot)</a:t>
            </a:r>
          </a:p>
          <a:p>
            <a:pPr marL="914400" indent="-914400">
              <a:buAutoNum type="arabicPeriod"/>
            </a:pPr>
            <a:endParaRPr lang="nl-NL" sz="4800" b="1" noProof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8243" y="13177676"/>
            <a:ext cx="8959142" cy="671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ep 15"/>
          <p:cNvGrpSpPr/>
          <p:nvPr/>
        </p:nvGrpSpPr>
        <p:grpSpPr>
          <a:xfrm>
            <a:off x="0" y="1764408"/>
            <a:ext cx="30243463" cy="1620180"/>
            <a:chOff x="0" y="1764408"/>
            <a:chExt cx="30243463" cy="1620180"/>
          </a:xfrm>
        </p:grpSpPr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0" y="1800412"/>
              <a:ext cx="30243463" cy="154817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xtLst/>
          </p:spPr>
          <p:txBody>
            <a:bodyPr wrap="none" lIns="64609" tIns="32306" rIns="64609" bIns="32306" anchor="ctr"/>
            <a:lstStyle/>
            <a:p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1080171" y="2232460"/>
              <a:ext cx="17605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800" noProof="1" smtClean="0">
                  <a:solidFill>
                    <a:schemeClr val="bg1"/>
                  </a:solidFill>
                </a:rPr>
                <a:t>Effecten van de META-methode</a:t>
              </a:r>
              <a:endParaRPr lang="nl-NL" sz="4800" noProof="1">
                <a:solidFill>
                  <a:schemeClr val="bg1"/>
                </a:solidFill>
              </a:endParaRPr>
            </a:p>
          </p:txBody>
        </p:sp>
        <p:pic>
          <p:nvPicPr>
            <p:cNvPr id="20" name="Afbeelding 1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2491" y="1764408"/>
              <a:ext cx="6768752" cy="16201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ekromde PIJL-LINKS 23"/>
          <p:cNvSpPr/>
          <p:nvPr/>
        </p:nvSpPr>
        <p:spPr>
          <a:xfrm rot="20604296" flipV="1">
            <a:off x="20606829" y="7021703"/>
            <a:ext cx="5001443" cy="7248597"/>
          </a:xfrm>
          <a:prstGeom prst="curvedLeftArrow">
            <a:avLst>
              <a:gd name="adj1" fmla="val 25000"/>
              <a:gd name="adj2" fmla="val 49471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5022" tIns="147511" rIns="295022" bIns="147511"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8847" y="2609302"/>
            <a:ext cx="22026274" cy="18413779"/>
            <a:chOff x="1132" y="2386"/>
            <a:chExt cx="10488" cy="900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 rot="10800000">
              <a:off x="3754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rgbClr val="9BBB59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auto">
            <a:xfrm>
              <a:off x="1132" y="68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6376" y="6886"/>
              <a:ext cx="5244" cy="4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5B3D7">
                    <a:gamma/>
                    <a:tint val="20000"/>
                    <a:invGamma/>
                  </a:srgbClr>
                </a:gs>
                <a:gs pos="100000">
                  <a:srgbClr val="95B3D7"/>
                </a:gs>
              </a:gsLst>
              <a:lin ang="2700000" scaled="1"/>
            </a:gra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4194" y="7435"/>
              <a:ext cx="5330" cy="3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Moet ik een tijdlijn tekenen?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Moet ik invullen in een formule?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- waar kan ik de gegevens vinden?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- moet ik gegevens nog uitrekenen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of heb ik alle gegevens? Let op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 periode.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  </a:t>
              </a:r>
              <a:r>
                <a:rPr lang="nl-NL" sz="3500" i="1" dirty="0" smtClean="0">
                  <a:cs typeface="Arial" pitchFamily="34" charset="0"/>
                </a:rPr>
                <a:t>  Krijg </a:t>
              </a:r>
              <a:r>
                <a:rPr lang="nl-NL" sz="3500" i="1" dirty="0">
                  <a:cs typeface="Arial" pitchFamily="34" charset="0"/>
                </a:rPr>
                <a:t>ik </a:t>
              </a:r>
              <a:r>
                <a:rPr lang="nl-NL" sz="3500" b="1" i="1" dirty="0">
                  <a:cs typeface="Arial" pitchFamily="34" charset="0"/>
                </a:rPr>
                <a:t>op deze manier</a:t>
              </a:r>
              <a:r>
                <a:rPr lang="nl-NL" sz="3500" i="1" dirty="0">
                  <a:cs typeface="Arial" pitchFamily="34" charset="0"/>
                </a:rPr>
                <a:t>  een </a:t>
              </a:r>
            </a:p>
            <a:p>
              <a:pPr fontAlgn="base">
                <a:spcBef>
                  <a:spcPct val="0"/>
                </a:spcBef>
              </a:pPr>
              <a:r>
                <a:rPr lang="nl-NL" sz="3500" i="1" dirty="0">
                  <a:cs typeface="Arial" pitchFamily="34" charset="0"/>
                </a:rPr>
                <a:t>                   </a:t>
              </a:r>
              <a:r>
                <a:rPr lang="nl-NL" sz="3500" i="1" dirty="0" smtClean="0">
                  <a:cs typeface="Arial" pitchFamily="34" charset="0"/>
                </a:rPr>
                <a:t>   </a:t>
              </a:r>
              <a:r>
                <a:rPr lang="nl-NL" sz="3500" i="1" dirty="0">
                  <a:cs typeface="Arial" pitchFamily="34" charset="0"/>
                </a:rPr>
                <a:t>antwoord op de vraag?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</a:t>
              </a:r>
            </a:p>
            <a:p>
              <a:pPr fontAlgn="base">
                <a:spcBef>
                  <a:spcPct val="0"/>
                </a:spcBef>
              </a:pPr>
              <a:endParaRPr lang="nl-NL" sz="3500" dirty="0"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</a:pPr>
              <a:r>
                <a:rPr lang="nl-NL" sz="3500" dirty="0">
                  <a:cs typeface="Arial" pitchFamily="34" charset="0"/>
                </a:rPr>
                <a:t>         </a:t>
              </a:r>
            </a:p>
            <a:p>
              <a:pPr fontAlgn="base">
                <a:spcBef>
                  <a:spcPct val="0"/>
                </a:spcBef>
              </a:pPr>
              <a:endParaRPr lang="nl-NL" sz="3500" dirty="0"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ts val="3226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3226"/>
                </a:spcAft>
              </a:pPr>
              <a:endParaRPr lang="nl-NL" sz="4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 rot="1813656">
              <a:off x="2592" y="4804"/>
              <a:ext cx="1795" cy="3886"/>
            </a:xfrm>
            <a:prstGeom prst="curvedRightArrow">
              <a:avLst>
                <a:gd name="adj1" fmla="val 45671"/>
                <a:gd name="adj2" fmla="val 91343"/>
                <a:gd name="adj3" fmla="val 33333"/>
              </a:avLst>
            </a:prstGeom>
            <a:solidFill>
              <a:srgbClr val="C6D9F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8050" y="8396"/>
              <a:ext cx="2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500" b="1" dirty="0">
                  <a:latin typeface="Calibri" pitchFamily="34" charset="0"/>
                  <a:cs typeface="Arial" pitchFamily="34" charset="0"/>
                </a:rPr>
                <a:t>TERUGKIJKEN</a:t>
              </a:r>
              <a:r>
                <a:rPr lang="nl-NL" sz="4500" b="1" dirty="0" smtClean="0">
                  <a:latin typeface="Calibri" pitchFamily="34" charset="0"/>
                  <a:cs typeface="Arial" pitchFamily="34" charset="0"/>
                </a:rPr>
                <a:t>/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500" b="1" dirty="0" smtClean="0">
                  <a:latin typeface="Calibri" pitchFamily="34" charset="0"/>
                  <a:cs typeface="Arial" pitchFamily="34" charset="0"/>
                </a:rPr>
                <a:t>CONTROLEREN</a:t>
              </a:r>
              <a:endParaRPr lang="nl-NL" sz="4500" b="1" dirty="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106" name="AutoShape 10"/>
            <p:cNvSpPr>
              <a:spLocks noChangeArrowheads="1"/>
            </p:cNvSpPr>
            <p:nvPr/>
          </p:nvSpPr>
          <p:spPr bwMode="auto">
            <a:xfrm>
              <a:off x="3754" y="2386"/>
              <a:ext cx="5244" cy="45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3854" y="4471"/>
              <a:ext cx="5330" cy="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latin typeface="Calibri" pitchFamily="34" charset="0"/>
                  <a:cs typeface="Arial" pitchFamily="34" charset="0"/>
                </a:rPr>
                <a:t>            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i="1" dirty="0">
                  <a:latin typeface="Calibri" pitchFamily="34" charset="0"/>
                  <a:cs typeface="Arial" pitchFamily="34" charset="0"/>
                </a:rPr>
                <a:t>                 </a:t>
              </a:r>
              <a:r>
                <a:rPr lang="nl-NL" sz="3900" i="1" dirty="0" smtClean="0">
                  <a:latin typeface="Calibri" pitchFamily="34" charset="0"/>
                  <a:cs typeface="Arial" pitchFamily="34" charset="0"/>
                </a:rPr>
                <a:t>   </a:t>
              </a:r>
              <a:r>
                <a:rPr lang="nl-NL" sz="3500" i="1" dirty="0" smtClean="0">
                  <a:cs typeface="Arial" pitchFamily="34" charset="0"/>
                </a:rPr>
                <a:t>Waar </a:t>
              </a:r>
              <a:r>
                <a:rPr lang="nl-NL" sz="3500" i="1" dirty="0">
                  <a:cs typeface="Arial" pitchFamily="34" charset="0"/>
                </a:rPr>
                <a:t>gaat de opdracht over?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   </a:t>
              </a:r>
              <a:r>
                <a:rPr lang="nl-NL" sz="3500" i="1" dirty="0" smtClean="0">
                  <a:cs typeface="Arial" pitchFamily="34" charset="0"/>
                </a:rPr>
                <a:t>    Welke </a:t>
              </a:r>
              <a:r>
                <a:rPr lang="nl-NL" sz="3500" b="1" i="1" dirty="0">
                  <a:cs typeface="Arial" pitchFamily="34" charset="0"/>
                </a:rPr>
                <a:t>signaalwoorden</a:t>
              </a:r>
              <a:r>
                <a:rPr lang="nl-NL" sz="3500" i="1" dirty="0">
                  <a:cs typeface="Arial" pitchFamily="34" charset="0"/>
                </a:rPr>
                <a:t> zie ik?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Wat is </a:t>
              </a:r>
              <a:r>
                <a:rPr lang="nl-NL" sz="3500" b="1" i="1" dirty="0">
                  <a:cs typeface="Arial" pitchFamily="34" charset="0"/>
                </a:rPr>
                <a:t>gegeven </a:t>
              </a:r>
              <a:r>
                <a:rPr lang="nl-NL" sz="3500" i="1" dirty="0">
                  <a:cs typeface="Arial" pitchFamily="34" charset="0"/>
                </a:rPr>
                <a:t>en over welke periode?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   </a:t>
              </a:r>
              <a:r>
                <a:rPr lang="nl-NL" sz="3500" i="1" dirty="0" smtClean="0">
                  <a:cs typeface="Arial" pitchFamily="34" charset="0"/>
                </a:rPr>
                <a:t>   Wat  </a:t>
              </a:r>
              <a:r>
                <a:rPr lang="nl-NL" sz="3500" i="1" dirty="0">
                  <a:cs typeface="Arial" pitchFamily="34" charset="0"/>
                </a:rPr>
                <a:t>wordt  hier  </a:t>
              </a:r>
              <a:r>
                <a:rPr lang="nl-NL" sz="3500" b="1" i="1" dirty="0">
                  <a:cs typeface="Arial" pitchFamily="34" charset="0"/>
                </a:rPr>
                <a:t>precies gevraagd </a:t>
              </a:r>
              <a:r>
                <a:rPr lang="nl-NL" sz="3500" i="1" dirty="0">
                  <a:cs typeface="Arial" pitchFamily="34" charset="0"/>
                </a:rPr>
                <a:t>en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i="1" dirty="0">
                  <a:cs typeface="Arial" pitchFamily="34" charset="0"/>
                </a:rPr>
                <a:t>       </a:t>
              </a:r>
              <a:r>
                <a:rPr lang="nl-NL" sz="3500" i="1" dirty="0" smtClean="0">
                  <a:cs typeface="Arial" pitchFamily="34" charset="0"/>
                </a:rPr>
                <a:t>   over </a:t>
              </a:r>
              <a:r>
                <a:rPr lang="nl-NL" sz="3500" i="1" dirty="0">
                  <a:cs typeface="Arial" pitchFamily="34" charset="0"/>
                </a:rPr>
                <a:t>welke periode</a:t>
              </a:r>
              <a:r>
                <a:rPr lang="nl-NL" sz="3500" b="1" dirty="0">
                  <a:cs typeface="Arial" pitchFamily="34" charset="0"/>
                </a:rPr>
                <a:t>: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balans maken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SBL of OOU opstellen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        - Eindbalans maken?</a:t>
              </a:r>
              <a:endParaRPr lang="nl-NL" sz="3500" dirty="0"/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500" dirty="0">
                  <a:cs typeface="Arial" pitchFamily="34" charset="0"/>
                </a:rPr>
                <a:t> 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cs typeface="Arial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3900" dirty="0">
                  <a:cs typeface="Arial" pitchFamily="34" charset="0"/>
                </a:rPr>
                <a:t>      </a:t>
              </a:r>
            </a:p>
          </p:txBody>
        </p:sp>
        <p:sp>
          <p:nvSpPr>
            <p:cNvPr id="4108" name="AutoShape 12"/>
            <p:cNvSpPr>
              <a:spLocks noChangeArrowheads="1"/>
            </p:cNvSpPr>
            <p:nvPr/>
          </p:nvSpPr>
          <p:spPr bwMode="auto">
            <a:xfrm rot="19519559" flipV="1">
              <a:off x="5582" y="10819"/>
              <a:ext cx="1197" cy="456"/>
            </a:xfrm>
            <a:prstGeom prst="curvedDownArrow">
              <a:avLst>
                <a:gd name="adj1" fmla="val 52500"/>
                <a:gd name="adj2" fmla="val 105000"/>
                <a:gd name="adj3" fmla="val 33333"/>
              </a:avLst>
            </a:prstGeom>
            <a:solidFill>
              <a:srgbClr val="D9959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9" name="AutoShape 13"/>
            <p:cNvSpPr>
              <a:spLocks noChangeArrowheads="1"/>
            </p:cNvSpPr>
            <p:nvPr/>
          </p:nvSpPr>
          <p:spPr bwMode="auto">
            <a:xfrm rot="1618733">
              <a:off x="7987" y="7052"/>
              <a:ext cx="1197" cy="513"/>
            </a:xfrm>
            <a:prstGeom prst="curvedDown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1245" y="8642"/>
              <a:ext cx="4877" cy="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nl-NL" sz="3900" dirty="0">
                  <a:cs typeface="Arial" pitchFamily="34" charset="0"/>
                </a:rPr>
                <a:t>                   </a:t>
              </a:r>
              <a:r>
                <a:rPr lang="nl-NL" sz="3500" dirty="0">
                  <a:cs typeface="Arial" pitchFamily="34" charset="0"/>
                </a:rPr>
                <a:t>      </a:t>
              </a:r>
              <a:r>
                <a:rPr lang="nl-NL" sz="3500" dirty="0" smtClean="0">
                  <a:cs typeface="Arial" pitchFamily="34" charset="0"/>
                </a:rPr>
                <a:t>  </a:t>
              </a:r>
              <a:r>
                <a:rPr lang="nl-NL" sz="3500" i="1" dirty="0" smtClean="0">
                  <a:cs typeface="Arial" pitchFamily="34" charset="0"/>
                </a:rPr>
                <a:t>Wat </a:t>
              </a:r>
              <a:r>
                <a:rPr lang="nl-NL" sz="3500" i="1" dirty="0">
                  <a:cs typeface="Arial" pitchFamily="34" charset="0"/>
                </a:rPr>
                <a:t>is het verband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       </a:t>
              </a:r>
              <a:r>
                <a:rPr lang="nl-NL" sz="3500" i="1" dirty="0" smtClean="0">
                  <a:cs typeface="Arial" pitchFamily="34" charset="0"/>
                </a:rPr>
                <a:t>  tussen </a:t>
              </a:r>
              <a:r>
                <a:rPr lang="nl-NL" sz="3500" i="1" dirty="0">
                  <a:cs typeface="Arial" pitchFamily="34" charset="0"/>
                </a:rPr>
                <a:t>de signaalwoorden?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    </a:t>
              </a:r>
              <a:r>
                <a:rPr lang="nl-NL" sz="3500" i="1" dirty="0" smtClean="0">
                  <a:cs typeface="Arial" pitchFamily="34" charset="0"/>
                </a:rPr>
                <a:t>  Wat </a:t>
              </a:r>
              <a:r>
                <a:rPr lang="nl-NL" sz="3500" i="1" dirty="0">
                  <a:cs typeface="Arial" pitchFamily="34" charset="0"/>
                </a:rPr>
                <a:t>is het verband tussen de 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   </a:t>
              </a:r>
              <a:r>
                <a:rPr lang="nl-NL" sz="3500" i="1" dirty="0" smtClean="0">
                  <a:cs typeface="Arial" pitchFamily="34" charset="0"/>
                </a:rPr>
                <a:t>   </a:t>
              </a:r>
              <a:r>
                <a:rPr lang="nl-NL" sz="3500" i="1" dirty="0">
                  <a:cs typeface="Arial" pitchFamily="34" charset="0"/>
                </a:rPr>
                <a:t>gegevens en de vraag?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  </a:t>
              </a:r>
              <a:r>
                <a:rPr lang="nl-NL" sz="3500" i="1" dirty="0" smtClean="0">
                  <a:cs typeface="Arial" pitchFamily="34" charset="0"/>
                </a:rPr>
                <a:t>   </a:t>
              </a:r>
              <a:r>
                <a:rPr lang="nl-NL" sz="3500" i="1" dirty="0">
                  <a:cs typeface="Arial" pitchFamily="34" charset="0"/>
                </a:rPr>
                <a:t>Welke formule heb ik nodig?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     </a:t>
              </a:r>
              <a:r>
                <a:rPr lang="nl-NL" sz="3500" i="1" dirty="0" smtClean="0">
                  <a:cs typeface="Arial" pitchFamily="34" charset="0"/>
                </a:rPr>
                <a:t>  Weet </a:t>
              </a:r>
              <a:r>
                <a:rPr lang="nl-NL" sz="3500" i="1" dirty="0">
                  <a:cs typeface="Arial" pitchFamily="34" charset="0"/>
                </a:rPr>
                <a:t>ik de betekenis van de begrippen 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in de formule?</a:t>
              </a:r>
            </a:p>
            <a:p>
              <a:pPr lvl="0"/>
              <a:r>
                <a:rPr lang="nl-NL" sz="3500" i="1" dirty="0">
                  <a:cs typeface="Arial" pitchFamily="34" charset="0"/>
                </a:rPr>
                <a:t>    </a:t>
              </a:r>
              <a:r>
                <a:rPr lang="nl-NL" sz="3500" i="1" dirty="0" smtClean="0">
                  <a:cs typeface="Arial" pitchFamily="34" charset="0"/>
                </a:rPr>
                <a:t>    </a:t>
              </a:r>
              <a:r>
                <a:rPr lang="nl-NL" sz="3500" i="1" dirty="0">
                  <a:cs typeface="Arial" pitchFamily="34" charset="0"/>
                </a:rPr>
                <a:t>Op welke andere opgave lijkt deze opgave?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3900" dirty="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2260877" y="812835"/>
            <a:ext cx="26674364" cy="1190455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pPr algn="ctr"/>
            <a:r>
              <a:rPr lang="nl-NL" dirty="0" smtClean="0"/>
              <a:t>META-kaart  Stichting en Vereniging H3 Kasstelsel en </a:t>
            </a:r>
            <a:r>
              <a:rPr lang="nl-NL" dirty="0" err="1" smtClean="0"/>
              <a:t>Periodetoerekeningsstelsel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14645404" y="5753120"/>
            <a:ext cx="357245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BEGRIJPEN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8929469" y="14735451"/>
            <a:ext cx="357245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VERBINDEN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4407240" y="11816193"/>
            <a:ext cx="4763279" cy="990400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4500" b="1" dirty="0">
                <a:latin typeface="Calibri" pitchFamily="34" charset="0"/>
              </a:rPr>
              <a:t>STRATEGIEËN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6131982" y="16082799"/>
            <a:ext cx="11850605" cy="9885143"/>
          </a:xfrm>
          <a:prstGeom prst="rect">
            <a:avLst/>
          </a:prstGeom>
          <a:noFill/>
        </p:spPr>
        <p:txBody>
          <a:bodyPr wrap="square" lIns="295022" tIns="147511" rIns="295022" bIns="147511" rtlCol="0">
            <a:spAutoFit/>
          </a:bodyPr>
          <a:lstStyle/>
          <a:p>
            <a:r>
              <a:rPr lang="nl-NL" sz="3900" dirty="0">
                <a:latin typeface="Calibri" pitchFamily="34" charset="0"/>
              </a:rPr>
              <a:t>                 </a:t>
            </a:r>
          </a:p>
          <a:p>
            <a:r>
              <a:rPr lang="nl-NL" sz="3500" dirty="0">
                <a:latin typeface="+mj-lt"/>
                <a:cs typeface="Arial" pitchFamily="34" charset="0"/>
              </a:rPr>
              <a:t>                     </a:t>
            </a:r>
            <a:r>
              <a:rPr lang="nl-NL" sz="3500" i="1" dirty="0">
                <a:latin typeface="+mj-lt"/>
                <a:cs typeface="Arial" pitchFamily="34" charset="0"/>
              </a:rPr>
              <a:t>Hoe kan ik mijn antwoord 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      controleren?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   Klopt mijn invoer op de 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   rekenmachine?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   Is het een acceptabel getal?</a:t>
            </a:r>
          </a:p>
          <a:p>
            <a:r>
              <a:rPr lang="nl-NL" sz="3500" i="1" dirty="0">
                <a:latin typeface="+mj-lt"/>
                <a:cs typeface="Arial" pitchFamily="34" charset="0"/>
              </a:rPr>
              <a:t>      Kloppen de eenheden en afrondingen?</a:t>
            </a:r>
          </a:p>
          <a:p>
            <a:r>
              <a:rPr lang="nl-NL" sz="3500" i="1" dirty="0">
                <a:cs typeface="Arial" pitchFamily="34" charset="0"/>
              </a:rPr>
              <a:t>    Wat wordt nog meer gevraagd?</a:t>
            </a:r>
          </a:p>
          <a:p>
            <a:r>
              <a:rPr lang="nl-NL" sz="3500" i="1" dirty="0">
                <a:cs typeface="Arial" pitchFamily="34" charset="0"/>
              </a:rPr>
              <a:t>Heb ik de vraag </a:t>
            </a:r>
            <a:r>
              <a:rPr lang="nl-NL" sz="3500" b="1" i="1" dirty="0">
                <a:cs typeface="Arial" pitchFamily="34" charset="0"/>
              </a:rPr>
              <a:t>volledig beantwoord</a:t>
            </a:r>
            <a:r>
              <a:rPr lang="nl-NL" sz="3500" dirty="0">
                <a:cs typeface="Arial" pitchFamily="34" charset="0"/>
              </a:rPr>
              <a:t>?</a:t>
            </a:r>
          </a:p>
          <a:p>
            <a:endParaRPr lang="nl-NL" sz="3500" dirty="0">
              <a:latin typeface="+mj-lt"/>
              <a:cs typeface="Arial" pitchFamily="34" charset="0"/>
            </a:endParaRPr>
          </a:p>
          <a:p>
            <a:r>
              <a:rPr lang="nl-NL" sz="3500" i="1" dirty="0">
                <a:latin typeface="+mj-lt"/>
                <a:cs typeface="Arial" pitchFamily="34" charset="0"/>
              </a:rPr>
              <a:t>       </a:t>
            </a: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  <a:p>
            <a:endParaRPr lang="nl-NL" sz="3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2401</Words>
  <Application>Microsoft Office PowerPoint</Application>
  <PresentationFormat>Aangepast</PresentationFormat>
  <Paragraphs>570</Paragraphs>
  <Slides>31</Slides>
  <Notes>24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Referenties (selectie)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Lamers Astrid (TA)</dc:creator>
  <cp:lastModifiedBy>Hans Semeijn</cp:lastModifiedBy>
  <cp:revision>324</cp:revision>
  <dcterms:created xsi:type="dcterms:W3CDTF">2013-06-14T11:40:08Z</dcterms:created>
  <dcterms:modified xsi:type="dcterms:W3CDTF">2017-03-25T12:10:41Z</dcterms:modified>
</cp:coreProperties>
</file>