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77" r:id="rId2"/>
    <p:sldId id="330" r:id="rId3"/>
    <p:sldId id="341" r:id="rId4"/>
    <p:sldId id="322" r:id="rId5"/>
    <p:sldId id="327" r:id="rId6"/>
    <p:sldId id="329" r:id="rId7"/>
    <p:sldId id="436" r:id="rId8"/>
    <p:sldId id="325" r:id="rId9"/>
    <p:sldId id="351" r:id="rId10"/>
    <p:sldId id="352" r:id="rId11"/>
    <p:sldId id="354" r:id="rId12"/>
    <p:sldId id="345" r:id="rId13"/>
    <p:sldId id="346" r:id="rId14"/>
    <p:sldId id="403" r:id="rId15"/>
    <p:sldId id="397" r:id="rId16"/>
    <p:sldId id="421" r:id="rId17"/>
    <p:sldId id="398" r:id="rId18"/>
    <p:sldId id="399" r:id="rId19"/>
    <p:sldId id="400" r:id="rId20"/>
    <p:sldId id="401" r:id="rId21"/>
    <p:sldId id="402" r:id="rId22"/>
    <p:sldId id="410" r:id="rId23"/>
    <p:sldId id="404" r:id="rId24"/>
    <p:sldId id="411" r:id="rId25"/>
    <p:sldId id="365" r:id="rId26"/>
    <p:sldId id="422" r:id="rId27"/>
    <p:sldId id="367" r:id="rId28"/>
    <p:sldId id="368" r:id="rId29"/>
    <p:sldId id="378" r:id="rId30"/>
    <p:sldId id="377" r:id="rId31"/>
    <p:sldId id="407" r:id="rId32"/>
    <p:sldId id="424" r:id="rId33"/>
    <p:sldId id="425" r:id="rId34"/>
    <p:sldId id="426" r:id="rId35"/>
    <p:sldId id="427" r:id="rId36"/>
    <p:sldId id="412" r:id="rId37"/>
    <p:sldId id="423" r:id="rId38"/>
    <p:sldId id="413" r:id="rId39"/>
    <p:sldId id="414" r:id="rId40"/>
    <p:sldId id="415" r:id="rId41"/>
    <p:sldId id="418" r:id="rId42"/>
    <p:sldId id="419" r:id="rId43"/>
    <p:sldId id="339" r:id="rId44"/>
    <p:sldId id="305" r:id="rId45"/>
    <p:sldId id="428" r:id="rId46"/>
    <p:sldId id="429" r:id="rId47"/>
    <p:sldId id="430" r:id="rId48"/>
    <p:sldId id="431" r:id="rId49"/>
    <p:sldId id="432" r:id="rId50"/>
    <p:sldId id="433" r:id="rId51"/>
    <p:sldId id="434" r:id="rId52"/>
    <p:sldId id="435" r:id="rId53"/>
  </p:sldIdLst>
  <p:sldSz cx="9144000" cy="6858000" type="screen4x3"/>
  <p:notesSz cx="10002838" cy="68770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41" autoAdjust="0"/>
    <p:restoredTop sz="94633" autoAdjust="0"/>
  </p:normalViewPr>
  <p:slideViewPr>
    <p:cSldViewPr>
      <p:cViewPr varScale="1">
        <p:scale>
          <a:sx n="68" d="100"/>
          <a:sy n="68" d="100"/>
        </p:scale>
        <p:origin x="11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4102" cy="344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66428" y="0"/>
            <a:ext cx="4334102" cy="344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FF8FD-63FB-4ABE-8668-F546EE1FBA4B}" type="datetimeFigureOut">
              <a:rPr lang="nl-NL" smtClean="0"/>
              <a:t>26-3-2017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32161"/>
            <a:ext cx="4334102" cy="344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66428" y="6532161"/>
            <a:ext cx="4334102" cy="344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B37B1-2B5D-4AA0-B4D4-F80B92AAE1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1660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34563" cy="345047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65962" y="0"/>
            <a:ext cx="4334563" cy="345047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2DF7CB30-0765-4BC0-B845-2508C1D3550C}" type="datetimeFigureOut">
              <a:rPr lang="nl-NL" smtClean="0"/>
              <a:t>26-3-2017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454400" y="860425"/>
            <a:ext cx="3094038" cy="2319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000284" y="3309581"/>
            <a:ext cx="8002270" cy="2707838"/>
          </a:xfrm>
          <a:prstGeom prst="rect">
            <a:avLst/>
          </a:prstGeom>
        </p:spPr>
        <p:txBody>
          <a:bodyPr vert="horz" lIns="96451" tIns="48225" rIns="96451" bIns="4822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6532005"/>
            <a:ext cx="4334563" cy="345046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65962" y="6532005"/>
            <a:ext cx="4334563" cy="345046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8250F773-1A36-4722-9D97-147588095E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082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8302-B9CF-45D2-924D-A0986EFF2516}" type="datetimeFigureOut">
              <a:rPr lang="nl-NL" smtClean="0"/>
              <a:t>26-3-2017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1C95-4B32-43D9-B8EE-D2AEFA4C8E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341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8302-B9CF-45D2-924D-A0986EFF2516}" type="datetimeFigureOut">
              <a:rPr lang="nl-NL" smtClean="0"/>
              <a:t>26-3-2017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1C95-4B32-43D9-B8EE-D2AEFA4C8E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36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8302-B9CF-45D2-924D-A0986EFF2516}" type="datetimeFigureOut">
              <a:rPr lang="nl-NL" smtClean="0"/>
              <a:t>26-3-2017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1C95-4B32-43D9-B8EE-D2AEFA4C8E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8302-B9CF-45D2-924D-A0986EFF2516}" type="datetimeFigureOut">
              <a:rPr lang="nl-NL" smtClean="0"/>
              <a:t>26-3-2017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1C95-4B32-43D9-B8EE-D2AEFA4C8E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673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8302-B9CF-45D2-924D-A0986EFF2516}" type="datetimeFigureOut">
              <a:rPr lang="nl-NL" smtClean="0"/>
              <a:t>26-3-2017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1C95-4B32-43D9-B8EE-D2AEFA4C8E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691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8302-B9CF-45D2-924D-A0986EFF2516}" type="datetimeFigureOut">
              <a:rPr lang="nl-NL" smtClean="0"/>
              <a:t>26-3-2017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1C95-4B32-43D9-B8EE-D2AEFA4C8E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064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8302-B9CF-45D2-924D-A0986EFF2516}" type="datetimeFigureOut">
              <a:rPr lang="nl-NL" smtClean="0"/>
              <a:t>26-3-2017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1C95-4B32-43D9-B8EE-D2AEFA4C8E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94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8302-B9CF-45D2-924D-A0986EFF2516}" type="datetimeFigureOut">
              <a:rPr lang="nl-NL" smtClean="0"/>
              <a:t>26-3-2017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1C95-4B32-43D9-B8EE-D2AEFA4C8E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289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8302-B9CF-45D2-924D-A0986EFF2516}" type="datetimeFigureOut">
              <a:rPr lang="nl-NL" smtClean="0"/>
              <a:t>26-3-2017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1C95-4B32-43D9-B8EE-D2AEFA4C8E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215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8302-B9CF-45D2-924D-A0986EFF2516}" type="datetimeFigureOut">
              <a:rPr lang="nl-NL" smtClean="0"/>
              <a:t>26-3-2017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1C95-4B32-43D9-B8EE-D2AEFA4C8E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748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8302-B9CF-45D2-924D-A0986EFF2516}" type="datetimeFigureOut">
              <a:rPr lang="nl-NL" smtClean="0"/>
              <a:t>26-3-2017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1C95-4B32-43D9-B8EE-D2AEFA4C8E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642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E8302-B9CF-45D2-924D-A0986EFF2516}" type="datetimeFigureOut">
              <a:rPr lang="nl-NL" smtClean="0"/>
              <a:t>26-3-2017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91C95-4B32-43D9-B8EE-D2AEFA4C8E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658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wvdo.n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2" y="0"/>
            <a:ext cx="9145811" cy="70294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11561" y="2962605"/>
            <a:ext cx="72728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Examinering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van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keuzedelen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Ondernemend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gedrag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Oriëntatie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op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ondernemerschap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Ondernemerschap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Inspelen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op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innovaties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22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maart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2017 </a:t>
            </a:r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373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De opzet van de methode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De methode bestaat uit: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een gedeelte met theorie (120 SBU)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praktijkopdrachten (120 SBU),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een ondernemend project  (120 SBU).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Het theoriedeel kan naar wens worden aangevuld met: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praktijkopdrachten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 óf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een ondernemend project. </a:t>
            </a: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7992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1863829" y="-461665"/>
            <a:ext cx="4496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Wat is ondernemend gedrag?</a:t>
            </a: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413080"/>
              </p:ext>
            </p:extLst>
          </p:nvPr>
        </p:nvGraphicFramePr>
        <p:xfrm>
          <a:off x="611559" y="764705"/>
          <a:ext cx="7560840" cy="5720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3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4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Gedrag/houding ondernemende medewerker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Benodigde kennis/vaardigheden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Hfd-stuk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Professionele houding*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Vakkennis en beroepsvaardigheden*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staan voor nieuwe informatie, ontwikkelingen en signalen; meedenken, kennis delen.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Formele en informele organisatie kennen, organisatiesensitiviteit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Ideeën uitwerken voor verandering en/of innovatie.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Creativiteit, innovatie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Meedenken over het beter functioneren van zichzelf én van zijn (directe) omgeving.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Reflectie, zelfonderzoek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 anderen overleggen.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Communicatie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Samenwerking stimuleren.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Samenwerken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6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Activiteiten ondernemen om draagvlak voor veranderingen en nieuwe ideeën te verkrijgen.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Argumenteren, discussiëren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5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Neemt verantwoordelijkheid, onderzoekt hoe de (werk)omgeving in elkaar zit, welke normen en waarden zijn er.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Ethisch en integer handelen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472" marR="29472" marT="7368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592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71600" y="991513"/>
            <a:ext cx="3310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Docentenhandleiding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043608" y="2300079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Antwoordmodellen theorie (deel I)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Lesprogramma en urentabel 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Examenplan Keuzedeel Ondernemend Gedrag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Examenopdracht Creativiteit (deel I) 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Handleiding docent  Ondernemend Project met beoordelingsmodellen (deel II)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Beoordelingsmodel Praktijkopdrachten (in boek) deel III</a:t>
            </a:r>
          </a:p>
        </p:txBody>
      </p:sp>
    </p:spTree>
    <p:extLst>
      <p:ext uri="{BB962C8B-B14F-4D97-AF65-F5344CB8AC3E}">
        <p14:creationId xmlns:p14="http://schemas.microsoft.com/office/powerpoint/2010/main" val="1952135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71600" y="991513"/>
            <a:ext cx="5330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Examenplan Ondernemend Gedrag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043608" y="2300079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Examenplan invoegen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095320"/>
              </p:ext>
            </p:extLst>
          </p:nvPr>
        </p:nvGraphicFramePr>
        <p:xfrm>
          <a:off x="1043609" y="1600200"/>
          <a:ext cx="6984775" cy="5091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6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8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56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D1-K1: Toont ondernemend gedrag voor innovatie in beroepsuitoefening en werkomgeving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7669" marR="57669" marT="57669" marB="57669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Examen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7669" marR="57669" marT="57669" marB="5766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Werkproces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Weging in eindcijfer kerntaak D1-K1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4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(OPTIONEEL)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Schriftelijk examen theorie Ondernemend Gedrag Deel A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7669" marR="57669" marT="57669" marB="5766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D1-K1-W1: Onderzoekt zichzelf, zijn (werk)omgeving en verbetermogelijkheden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D1-K1-W2: Signaleert mogelijkheden voor verandering en innovatie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D1-K1-W3: Neemt initiatieven in en voor zijn werk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(OPTIONEEL)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Examen Creativiteit 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7669" marR="57669" marT="57669" marB="5766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D1-K1-W2: Signaleert mogelijkheden voor verandering en innovatie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4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Examen Praktijkopdrachten Deel 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of*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Beoordeling Eindresultaat, Presentatie, Persoonlijk Verslag Deel 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7669" marR="57669" marT="57669" marB="5766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D1-K1-W1: Onderzoekt zichzelf, zijn (werk)omgeving en verbetermogelijkheden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D1-K1-W2: Signaleert mogelijkheden voor verandering en innovatie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D1-K1-W3: Neemt initiatieven in en voor zijn werk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074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482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71600" y="991513"/>
            <a:ext cx="4698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Examen Ondernemend Gedrag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043608" y="2300079"/>
            <a:ext cx="7200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Vorm van het examen: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PvB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presentatie voor twee assessoren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20 minuten voorbereiding + 10 minuten uitvoering + 	</a:t>
            </a:r>
          </a:p>
          <a:p>
            <a:pPr lvl="0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    10 minuten vragen beantwoorden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praktijkopdrachten mogen als input gebruikt worden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Waardering O-V-G</a:t>
            </a:r>
          </a:p>
          <a:p>
            <a:pPr lvl="0"/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Inhoud van het examen: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Instructie student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Beoordelingsformulier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Instructie assessor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28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71600" y="991513"/>
            <a:ext cx="4919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Oriëntatie op ondernemerschap 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95" y="1892099"/>
            <a:ext cx="4434390" cy="43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37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33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De inhoud van het KD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42639" y="2236912"/>
            <a:ext cx="7272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D1-K1: Oriënteert zich op het ondernemerschap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Oriënteert zich op het starten van een onderneming.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Oriënteert zich op het runnen van een onderneming.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Besluit of ondernemen (als toekomstperspectief) bij hem past.</a:t>
            </a: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1452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De opzet van de methode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/>
          </p:nvPr>
        </p:nvGraphicFramePr>
        <p:xfrm>
          <a:off x="457200" y="3059431"/>
          <a:ext cx="8147248" cy="3042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47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9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Oriëntatie op ondernemerschap</a:t>
                      </a:r>
                      <a:endParaRPr lang="nl-NL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Kernwoorden: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basiskennis, begeleiding,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beginnend beroepsbeoefenaar,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inzicht, beargumenteerde keuze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103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De opzet van de methode, 2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/>
          </p:nvPr>
        </p:nvGraphicFramePr>
        <p:xfrm>
          <a:off x="457200" y="2563654"/>
          <a:ext cx="8229600" cy="3038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5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5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26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20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  Introductie in ondernemerschap</a:t>
                      </a:r>
                      <a:r>
                        <a:rPr lang="nl-NL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9525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Gedrag/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houding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(Basis)Kennis/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vaardigheden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Hfd</a:t>
                      </a:r>
                      <a:r>
                        <a:rPr lang="nl-NL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-stuk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Zelfstandig ondernemerschap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 anderen overleggen over (sterke, zwakke punten) idee, gesprekstechnieken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Netwerken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224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De opzet van de methode,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/>
          </p:nvPr>
        </p:nvGraphicFramePr>
        <p:xfrm>
          <a:off x="457198" y="2210852"/>
          <a:ext cx="8229604" cy="3989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4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97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B.</a:t>
                      </a:r>
                      <a:r>
                        <a:rPr lang="nl-NL" sz="2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Een eerste verkenning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94" marR="38094" marT="9524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Idee ontwikkelen</a:t>
                      </a:r>
                    </a:p>
                  </a:txBody>
                  <a:tcPr marL="38094" marR="38094" marT="95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Idee 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94" marR="38094" marT="95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94" marR="38094" marT="952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429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Idee vermarkten, marktstrategie ontwikkelen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94" marR="38094" marT="95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Klant, doelgroep bepalen, marktonderzoek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94" marR="38094" marT="95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94" marR="38094" marT="952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97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Aanbod, verdienmodellen, prijs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94" marR="38094" marT="95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94" marR="38094" marT="952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97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Marketing(strategie)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94" marR="38094" marT="95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94" marR="38094" marT="952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42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Slagingskans inschatten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94" marR="38094" marT="95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Investeringen en exploitatie, financieringsmogelijkheden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94" marR="38094" marT="95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94" marR="38094" marT="9524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42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Formele zaken: rechtsvorm, vergunningen, verzekeringen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94" marR="38094" marT="95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94" marR="38094" marT="9524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Presenteren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94" marR="38094" marT="95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Ondernemingsplan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94" marR="38094" marT="952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094" marR="38094" marT="9524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2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55099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Agenda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1916832"/>
            <a:ext cx="63367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keuzedelen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rond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ondernemend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gedrag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ondernemerschap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inhoud</a:t>
            </a:r>
            <a:r>
              <a:rPr lang="en-US" dirty="0">
                <a:latin typeface="Arial" pitchFamily="34" charset="0"/>
                <a:cs typeface="Arial" pitchFamily="34" charset="0"/>
              </a:rPr>
              <a:t> van 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keuzedelen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dirty="0">
                <a:latin typeface="Arial" pitchFamily="34" charset="0"/>
                <a:cs typeface="Arial" pitchFamily="34" charset="0"/>
              </a:rPr>
              <a:t>Het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kwalificatiedossier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Opzet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inhoud</a:t>
            </a:r>
            <a:r>
              <a:rPr lang="en-US" dirty="0">
                <a:latin typeface="Arial" pitchFamily="34" charset="0"/>
                <a:cs typeface="Arial" pitchFamily="34" charset="0"/>
              </a:rPr>
              <a:t> van 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methode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Docentenhandleiding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Examinering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Vragen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opmerkingen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2481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De opzet van de methode,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/>
          </p:nvPr>
        </p:nvGraphicFramePr>
        <p:xfrm>
          <a:off x="457200" y="2009362"/>
          <a:ext cx="8229600" cy="4481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5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5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06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C.    Je bedrijf voeren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9525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Samenwerken?,  verzamelen financiële gegevens 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Commerciële  samenwerking, financiële administratie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10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Klanten krijgen, houden, creativiteit,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social media commercieel inzetten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Promotie, 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11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Commercieel, bedrijfsmatig inzicht,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sociaal-econ. gegevens interpreteren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Ontwikkelingen in de markt, DESTEP, concurrentie-analyse, SWOT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12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200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De opzet van de methode,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/>
          </p:nvPr>
        </p:nvGraphicFramePr>
        <p:xfrm>
          <a:off x="457200" y="3119914"/>
          <a:ext cx="8229600" cy="2057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5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5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18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D.   Afronding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9525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Feedback vragen,</a:t>
                      </a:r>
                      <a:endParaRPr lang="nl-NL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reflecteren, persoonlijke ontwikkelpunten,</a:t>
                      </a:r>
                      <a:endParaRPr lang="nl-NL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besluitvorming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Ondernemerscompetenties, feedback, sterke en zwakke punten, besluit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11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71600" y="991513"/>
            <a:ext cx="4820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Docentenhandleiding</a:t>
            </a:r>
          </a:p>
          <a:p>
            <a:pPr lvl="0"/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Proeven van Ondernemerschap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827584" y="2384871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Antwoordmodellen  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Lesprogramma en urentabel 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Verantwoording</a:t>
            </a:r>
            <a:b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De Wereld van de Ondernemer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Keuzedeel Oriëntatie op ondernemerschap</a:t>
            </a:r>
          </a:p>
        </p:txBody>
      </p:sp>
    </p:spTree>
    <p:extLst>
      <p:ext uri="{BB962C8B-B14F-4D97-AF65-F5344CB8AC3E}">
        <p14:creationId xmlns:p14="http://schemas.microsoft.com/office/powerpoint/2010/main" val="3091569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71600" y="991513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Examenplan</a:t>
            </a:r>
          </a:p>
          <a:p>
            <a:pPr lvl="0"/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Proeven van Ondernemerschap  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46024" y="2555692"/>
            <a:ext cx="12066783" cy="62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754285"/>
              </p:ext>
            </p:extLst>
          </p:nvPr>
        </p:nvGraphicFramePr>
        <p:xfrm>
          <a:off x="971600" y="2060847"/>
          <a:ext cx="7270700" cy="4549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4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9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222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600" kern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effectLst/>
                        </a:rPr>
                        <a:t>D1-K1: Oriënteert zich op het ondernemerschap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6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</a:rPr>
                        <a:t>Examen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</a:rPr>
                        <a:t> 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</a:rPr>
                        <a:t>Werkproces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</a:rPr>
                        <a:t> 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</a:rPr>
                        <a:t>Vorm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</a:rPr>
                        <a:t> 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</a:rPr>
                        <a:t>Weging in eindcijfer kerntaak D1-K1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>
                          <a:effectLst/>
                        </a:rPr>
                        <a:t>Examen Oriëntatie op Ondernemerschap 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kern="1200" dirty="0">
                          <a:effectLst/>
                        </a:rPr>
                        <a:t>1. Oriënteert zich op het starten van een onderneming.</a:t>
                      </a:r>
                      <a:endParaRPr lang="nl-NL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kern="1200" dirty="0">
                          <a:effectLst/>
                        </a:rPr>
                        <a:t>2. Oriënteert zich op        het runnen van een onderneming.</a:t>
                      </a:r>
                      <a:endParaRPr lang="nl-NL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600" kern="1200" dirty="0">
                          <a:effectLst/>
                        </a:rPr>
                        <a:t>3. Besluit of ondernemen (als toekomstperspectief) bij hem past.</a:t>
                      </a:r>
                      <a:endParaRPr lang="nl-N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 err="1">
                          <a:effectLst/>
                        </a:rPr>
                        <a:t>PvB</a:t>
                      </a:r>
                      <a:r>
                        <a:rPr lang="nl-NL" sz="1600" kern="1200" dirty="0">
                          <a:effectLst/>
                        </a:rPr>
                        <a:t> (presentatie)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kern="1200" dirty="0">
                          <a:effectLst/>
                        </a:rPr>
                        <a:t>1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29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71600" y="991513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Examen </a:t>
            </a:r>
          </a:p>
          <a:p>
            <a:pPr lvl="0"/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Proeven van Ondernemerschap  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043608" y="2300079"/>
            <a:ext cx="72008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Vorm van het examen: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PvB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presentatie voor twee assessoren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45 minuten voorbereiding + 15 minuten uitvoering + 	10 minuten vragen beantwoorden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Examenportfolio wordt als input gebruikt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Waardering O-V-G of 4-6-8</a:t>
            </a:r>
          </a:p>
          <a:p>
            <a:pPr lvl="0"/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Inhoud van het examen: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Instructie student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Beoordelingsformulier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Instructie assessor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Instructie student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Beoordelingsformulier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Instructie assessor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976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71600" y="991513"/>
            <a:ext cx="3708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Ondernemerschap MBO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35" y="1821476"/>
            <a:ext cx="6804248" cy="453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30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33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De inhoud van het KD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727280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D1-K1: Start en/of runt een zzp-onderneming 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(1) 	Bepaalt het (toekomst)beeld van de onderneming.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(2) 	Geeft de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zpp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-onderneming/eenmanszaak vorm. 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(3) 	Regelt het financiële gedeelte (van het opstarten) van 	de onderneming.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(4) 	Bewaakt, registreert en verantwoordt de financiële 	situatie.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(5) 	Presenteert en promoot de onderneming.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(6) 	Koopt in voor de onderneming (producten en/of 	diensten).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(7) 	Verwerft opdrachten/bindt klanten.</a:t>
            </a: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322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De opzet van de methode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/>
          </p:nvPr>
        </p:nvGraphicFramePr>
        <p:xfrm>
          <a:off x="457200" y="3059431"/>
          <a:ext cx="8147248" cy="3004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47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9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nl-NL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nl-NL" sz="20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Ondernemerschap</a:t>
                      </a:r>
                    </a:p>
                    <a:p>
                      <a:pPr algn="ctr"/>
                      <a:r>
                        <a:rPr lang="nl-NL" sz="20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/>
                      <a:r>
                        <a:rPr lang="nl-NL" sz="20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Kernwoorden: </a:t>
                      </a:r>
                    </a:p>
                    <a:p>
                      <a:pPr algn="ctr"/>
                      <a:endParaRPr lang="nl-NL" sz="20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l-NL" sz="20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niveau 3/4,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l-NL" sz="20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zelfsturend,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l-NL" sz="20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eindverantwoordelijkheid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kern="12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119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4150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De opzet van de methode 2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/>
          </p:nvPr>
        </p:nvGraphicFramePr>
        <p:xfrm>
          <a:off x="899592" y="1623219"/>
          <a:ext cx="7648358" cy="5398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48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8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Introductie in ondernemerschap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45" marR="34845" marT="8711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Beeldvorming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45" marR="34845" marT="8711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Vorm geven aan je bedrijf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45" marR="34845" marT="8711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Financiën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45" marR="34845" marT="8711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 Administratie en beheer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45" marR="34845" marT="8711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 Presentatie en promotie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45" marR="34845" marT="8711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 Inkoop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45" marR="34845" marT="8711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H. Verkoop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845" marR="34845" marT="8711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99484" y="16227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2446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88436"/>
            <a:ext cx="3310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Docentenhandleiding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899592" y="1317397"/>
            <a:ext cx="66247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Antwoordmodel De Kern van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Ondernemen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hoofdstuk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wereld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ondernemer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Lesprogramma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urentabel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Examenplan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Keuzedeel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Ondernemerschap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MBO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Verantwoording De Kern van Ondernemen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De Wereld van de Ondernemer </a:t>
            </a:r>
          </a:p>
        </p:txBody>
      </p:sp>
    </p:spTree>
    <p:extLst>
      <p:ext uri="{BB962C8B-B14F-4D97-AF65-F5344CB8AC3E}">
        <p14:creationId xmlns:p14="http://schemas.microsoft.com/office/powerpoint/2010/main" val="23367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Even voorstellen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043608" y="3292577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b="1" dirty="0">
              <a:latin typeface="Arial" pitchFamily="34" charset="0"/>
              <a:cs typeface="Arial" pitchFamily="34" charset="0"/>
            </a:endParaRP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			Gerard Aaftink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906" y="2708408"/>
            <a:ext cx="16954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14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Examenplan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2286000" y="20252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ea typeface="MS Mincho"/>
              </a:rPr>
              <a:t>examenplan</a:t>
            </a:r>
            <a:endParaRPr lang="nl-NL" sz="1600" dirty="0">
              <a:effectLst/>
              <a:latin typeface="Calibri" panose="020F0502020204030204" pitchFamily="34" charset="0"/>
              <a:ea typeface="MS Mincho"/>
            </a:endParaRPr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902877"/>
              </p:ext>
            </p:extLst>
          </p:nvPr>
        </p:nvGraphicFramePr>
        <p:xfrm>
          <a:off x="457200" y="1844822"/>
          <a:ext cx="8229599" cy="4457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6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8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3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22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25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1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Naam examen-eenheden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Vorm van de examen-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eenheid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Examenport-folio*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hfdst. boek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Werk-proces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We-ging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Waarde-rings-schaal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SWOT – analyse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(OPTIONEEL)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Productbeoordeling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Deel A en B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Hfdst. 1 t/m 6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D1-K1-W1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O/V/G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– 6 - 8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3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Ondernemingsplan/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Management-presentatie 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PvB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Deel A, B, C en 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Hfdst. 1 t/m 13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D1-K1-W1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O/V/G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– 6 - 8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3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D1-K1-W2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3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D1-K1-W3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Toets Financiële administratie 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Schriftelijke toets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Hfdst. 14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D1-K1-W4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O/V/G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– 6 - 8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Promotieplan 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Productbeoordeling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Deel A, B, C en 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Hfdst. 15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D1-K1-W5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O/V/G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– 6 - 8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Inkoopplan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Productbeoordeling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Deel A, B, C en 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Hfdst. 16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D1-K1-W6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O/V/G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– 6 - 8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7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Verkooppitch 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PvB (mondeling)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Deel A, B, C en 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Hfdst. 17, 18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D1-K1-W7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O/V/G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– 6 - 8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455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71600" y="991513"/>
            <a:ext cx="5179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Examen De kern van Ondernemen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971600" y="2112913"/>
            <a:ext cx="7200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Examen SWOT-analyse – optioneel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Wp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</a:p>
          <a:p>
            <a:pPr lvl="0"/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Vorm van het examen: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PvB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- productbeoordeling – SWOT-analyse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Tijdsduur 1 uur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Examenportfolio wordt als input gebruikt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Waardering O-V-G of 4-6-8</a:t>
            </a:r>
          </a:p>
          <a:p>
            <a:pPr lvl="0"/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Inhoud van het examen: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Instructie student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Werkwijze en opdrachten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Beoordelingsformulier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Instructie beoordelaar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921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71600" y="991513"/>
            <a:ext cx="5179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Examen De kern van Ondernemen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987459" y="1628800"/>
            <a:ext cx="7200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Examen Ondernemingsplan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Wp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. 1, 2, 3</a:t>
            </a:r>
          </a:p>
          <a:p>
            <a:pPr lvl="0"/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Vorm van het examen: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PvB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productbeoordeling – ondernemingsplan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Tijdsduur 3 uur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Examenportfolio wordt als input gebruikt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Waardering O-V-G of 4-6-8</a:t>
            </a:r>
          </a:p>
          <a:p>
            <a:pPr lvl="0"/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Inhoud van het examen: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1.	Instructie student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2.	Werkwijze en opdrachten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3.	Beoordeling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3.1 Scoreformulier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3.2 Beoordelingsformulier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4. Instructie assessor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4.1 Procedure voor de beoordeling</a:t>
            </a:r>
          </a:p>
        </p:txBody>
      </p:sp>
    </p:spTree>
    <p:extLst>
      <p:ext uri="{BB962C8B-B14F-4D97-AF65-F5344CB8AC3E}">
        <p14:creationId xmlns:p14="http://schemas.microsoft.com/office/powerpoint/2010/main" val="30693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71600" y="991513"/>
            <a:ext cx="5179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Examen De kern van Ondernemen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827584" y="2047527"/>
            <a:ext cx="720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Examen Financieel-administratief beheer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Wp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. 4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Vorm van het examen: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Schriftelijk examen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Tijdsduur 45 minuten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Waardering cijfer (10-puntsschaal) of O-V-G </a:t>
            </a:r>
          </a:p>
          <a:p>
            <a:pPr lvl="0"/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Inhoud van het examen: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15 multiple 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-vragen</a:t>
            </a:r>
          </a:p>
        </p:txBody>
      </p:sp>
    </p:spTree>
    <p:extLst>
      <p:ext uri="{BB962C8B-B14F-4D97-AF65-F5344CB8AC3E}">
        <p14:creationId xmlns:p14="http://schemas.microsoft.com/office/powerpoint/2010/main" val="1079257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71600" y="991513"/>
            <a:ext cx="5179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Examen De kern van Ondernemen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827584" y="2047527"/>
            <a:ext cx="7200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Examen Promotieplan/Verkoopplan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Wp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. 5/6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Vorm van het examen: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PvB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- productbeoordeling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Tijdsduur 60 minuten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Portfolio wordt gebruikt als input voor de opdrachten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Waardering O-V-G of 4-6-8</a:t>
            </a:r>
          </a:p>
          <a:p>
            <a:pPr lvl="0"/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Inhoud van het examen: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Instructie student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Werkwijze en opdrachten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Beoordelingsformulier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Instructie beoordelaar</a:t>
            </a:r>
          </a:p>
          <a:p>
            <a:pPr lvl="0"/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75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71600" y="991513"/>
            <a:ext cx="5179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Examen De kern van Ondernemen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827584" y="2047527"/>
            <a:ext cx="7200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Examen Verkooppitch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Wp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. 7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Vorm van het examen: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PvB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– verkooppitch voor 2 assessoren (+?)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Tijdsduur 30 minuten voorbereiden, 5 minuten pitchen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Portfolio wordt gebruikt als input voor de opdrachten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Inhoud van het examen: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Instructie student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Beoordelingsformulier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Instructie beoordelaar</a:t>
            </a:r>
          </a:p>
          <a:p>
            <a:pPr lvl="0"/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9571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71600" y="991513"/>
            <a:ext cx="3498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Inspelen op innovaties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01" y="2103319"/>
            <a:ext cx="5534797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95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33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De inhoud van het KD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7272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Keuzedeel Inspelen op innovaties MBO niveau 3, 4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/>
              <a:t> </a:t>
            </a: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D1-K1: 		Speelt in op innovatie en veranderingen binnen de 		branche</a:t>
            </a:r>
          </a:p>
          <a:p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D1-K1-W1: 	Reflecteert op het eigen beroepsmatig handelen in het 		kader van innovatie</a:t>
            </a:r>
          </a:p>
        </p:txBody>
      </p:sp>
    </p:spTree>
    <p:extLst>
      <p:ext uri="{BB962C8B-B14F-4D97-AF65-F5344CB8AC3E}">
        <p14:creationId xmlns:p14="http://schemas.microsoft.com/office/powerpoint/2010/main" val="440737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De opzet van de methode,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971600" y="2392563"/>
            <a:ext cx="6624736" cy="2780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endParaRPr lang="nl-NL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nl-NL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	Innovatie</a:t>
            </a:r>
          </a:p>
          <a:p>
            <a:pPr>
              <a:spcAft>
                <a:spcPts val="0"/>
              </a:spcAft>
            </a:pP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Het begrip innovatie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Technologie en maatschappelijke verandering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	Innovatie op bedrijfsniveau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Veranderingen in beeld: DESTEP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529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De opzet van de methode, 2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7272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B	Inspelen op innovatie en veranderingen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5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	SWOT-analyse</a:t>
            </a:r>
          </a:p>
          <a:p>
            <a:pPr marL="457200" indent="-457200">
              <a:buAutoNum type="arabicPeriod" startAt="5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5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	Reflectie en zelfonderzoek</a:t>
            </a:r>
          </a:p>
          <a:p>
            <a:pPr marL="457200" indent="-457200">
              <a:buAutoNum type="arabicPeriod" startAt="5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5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	Samenwerken en feedback</a:t>
            </a:r>
          </a:p>
          <a:p>
            <a:pPr marL="457200" indent="-457200">
              <a:buAutoNum type="arabicPeriod" startAt="5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5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 	Netwerken</a:t>
            </a:r>
          </a:p>
        </p:txBody>
      </p:sp>
    </p:spTree>
    <p:extLst>
      <p:ext uri="{BB962C8B-B14F-4D97-AF65-F5344CB8AC3E}">
        <p14:creationId xmlns:p14="http://schemas.microsoft.com/office/powerpoint/2010/main" val="19780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213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Wat ons drijft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63367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Onze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missie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nl-NL" dirty="0">
              <a:latin typeface="Arial" pitchFamily="34" charset="0"/>
              <a:cs typeface="Arial" pitchFamily="34" charset="0"/>
            </a:endParaRPr>
          </a:p>
          <a:p>
            <a:r>
              <a:rPr lang="nl-NL" i="1" dirty="0">
                <a:latin typeface="Arial" pitchFamily="34" charset="0"/>
                <a:cs typeface="Arial" pitchFamily="34" charset="0"/>
              </a:rPr>
              <a:t>“Wij willen zoveel mogelijk mensen laten proeven van ondernemerschap.”</a:t>
            </a:r>
            <a:endParaRPr lang="en-US" i="1" dirty="0">
              <a:latin typeface="Arial" pitchFamily="34" charset="0"/>
              <a:cs typeface="Arial" pitchFamily="34" charset="0"/>
            </a:endParaRP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r>
              <a:rPr lang="nl-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Het ontwikkelen van ondernemerschap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Een actieve houding.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Verantwoordelijkheid nemen.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Kansen zien, kansen benutten.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Resultaat halen.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Persoonlijke ontplooiing.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Plezier!</a:t>
            </a: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67653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De opzet van de methode,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C	 Praktijkopdrachten</a:t>
            </a:r>
          </a:p>
        </p:txBody>
      </p:sp>
    </p:spTree>
    <p:extLst>
      <p:ext uri="{BB962C8B-B14F-4D97-AF65-F5344CB8AC3E}">
        <p14:creationId xmlns:p14="http://schemas.microsoft.com/office/powerpoint/2010/main" val="19752268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71600" y="991513"/>
            <a:ext cx="3498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Docentenhandleiding</a:t>
            </a:r>
          </a:p>
          <a:p>
            <a:pPr lvl="0"/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Inspelen op Innovaties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177248" y="2534644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Antwoordmodellen 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Lesprogramma en urentabel 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Verantwoording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De Wereld van de Ondernemer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Beschrijving keuzedeel Inspelen op Innovaties 3 en 4 </a:t>
            </a:r>
          </a:p>
        </p:txBody>
      </p:sp>
    </p:spTree>
    <p:extLst>
      <p:ext uri="{BB962C8B-B14F-4D97-AF65-F5344CB8AC3E}">
        <p14:creationId xmlns:p14="http://schemas.microsoft.com/office/powerpoint/2010/main" val="8074191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71600" y="991513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Examenplan</a:t>
            </a:r>
          </a:p>
          <a:p>
            <a:pPr lvl="0"/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Inspelen op Innovaties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043608" y="2300079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383010"/>
              </p:ext>
            </p:extLst>
          </p:nvPr>
        </p:nvGraphicFramePr>
        <p:xfrm>
          <a:off x="1157808" y="2300077"/>
          <a:ext cx="6614592" cy="3340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3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4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63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D1-K1: Speelt in op innovatie en verandering binnen de branche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Examen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Werkproces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Weging in eindcijfer kerntaak D1-K1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(OPTIONEEL)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Schriftelijk examen theorie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D1-K1-W1: Reflecteert op het eigen beroepsmatig handelen in het kader van innovatie.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Examen Praktijkopdrachten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D1-K1-W1: Reflecteert op het eigen beroepsmatig handelen in het kader van innovatie.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7647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69500"/>
            <a:ext cx="3136232" cy="526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369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3330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Vragen en informatie: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6336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endParaRPr lang="nl-NL" dirty="0"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None/>
            </a:pPr>
            <a:endParaRPr lang="nl-NL" dirty="0"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None/>
            </a:pPr>
            <a:r>
              <a:rPr lang="nl-NL" dirty="0">
                <a:latin typeface="Arial" pitchFamily="34" charset="0"/>
                <a:cs typeface="Arial" pitchFamily="34" charset="0"/>
              </a:rPr>
              <a:t>De Wereld van de Ondernemer</a:t>
            </a:r>
          </a:p>
          <a:p>
            <a:pPr algn="ctr">
              <a:buFontTx/>
              <a:buNone/>
            </a:pPr>
            <a:r>
              <a:rPr lang="nl-NL" dirty="0">
                <a:latin typeface="Arial" pitchFamily="34" charset="0"/>
                <a:cs typeface="Arial" pitchFamily="34" charset="0"/>
              </a:rPr>
              <a:t>0346 215630</a:t>
            </a:r>
          </a:p>
          <a:p>
            <a:pPr algn="ctr">
              <a:buFontTx/>
              <a:buNone/>
            </a:pPr>
            <a:r>
              <a:rPr lang="nl-NL" dirty="0">
                <a:latin typeface="Arial" pitchFamily="34" charset="0"/>
                <a:cs typeface="Arial" pitchFamily="34" charset="0"/>
              </a:rPr>
              <a:t>06 10618646</a:t>
            </a:r>
          </a:p>
          <a:p>
            <a:pPr algn="ctr">
              <a:buFontTx/>
              <a:buNone/>
            </a:pPr>
            <a:r>
              <a:rPr lang="nl-NL" dirty="0">
                <a:latin typeface="Arial" pitchFamily="34" charset="0"/>
                <a:cs typeface="Arial" pitchFamily="34" charset="0"/>
                <a:hlinkClick r:id="rId3"/>
              </a:rPr>
              <a:t>info@dwvdo.nl</a:t>
            </a:r>
            <a:r>
              <a:rPr lang="nl-NL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FontTx/>
              <a:buNone/>
            </a:pPr>
            <a:r>
              <a:rPr lang="nl-NL" dirty="0">
                <a:latin typeface="Arial" pitchFamily="34" charset="0"/>
                <a:cs typeface="Arial" pitchFamily="34" charset="0"/>
              </a:rPr>
              <a:t>www.dwvdo.nl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8294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De opzet van de methode,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/>
          </p:nvPr>
        </p:nvGraphicFramePr>
        <p:xfrm>
          <a:off x="457200" y="2995635"/>
          <a:ext cx="8229600" cy="2038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9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5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39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93" marR="37493" marT="9373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93" marR="37493" marT="9373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93" marR="37493" marT="937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3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nl-NL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Introductie in ondernemerschap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93" marR="37493" marT="9373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Reflectievaardigheden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93" marR="37493" marT="93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Zelfstandig ondernemerschap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93" marR="37493" marT="93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93" marR="37493" marT="9373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4658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De opzet van de methode,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/>
          </p:nvPr>
        </p:nvGraphicFramePr>
        <p:xfrm>
          <a:off x="530616" y="1416982"/>
          <a:ext cx="8082767" cy="5817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1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1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885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B.</a:t>
                      </a:r>
                      <a:r>
                        <a:rPr lang="nl-NL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Beeldvorming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14" marR="36814" marT="9204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06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Kansen vertalen in een mogelijk succesvolle onderneming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14" marR="36814" marT="92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Duurzaam en maatschappelijk verantwoord ondernemerschap, missie en visie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14" marR="36814" marT="92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2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14" marR="36814" marT="920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85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14" marR="36814" marT="92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14" marR="36814" marT="920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Marktgegevens vertalen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14" marR="36814" marT="92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Doelgroep, </a:t>
                      </a:r>
                      <a:r>
                        <a:rPr lang="nl-NL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doelgroepanalyse</a:t>
                      </a: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(markt)onderzoek en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Onderzoeksmethoden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14" marR="36814" marT="92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4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14" marR="36814" marT="920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Commercieel-economische gegevens t.b.v een onderneming interpreteren, marktgegevens vertalen, SWOT-analyse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14" marR="36814" marT="92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Concurrentieanalyse, politieke, juridische, demografische en maatschappelijke ontwikkelingen m.b.t. ondernemen (DESTEP)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14" marR="36814" marT="92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 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5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14" marR="36814" marT="920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Gesprekstechnieken, ideeën mondeling of schriftelijk presenteren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14" marR="36814" marT="92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Netwerken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14" marR="36814" marT="92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6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14" marR="36814" marT="9204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237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De opzet van de methode,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/>
          </p:nvPr>
        </p:nvGraphicFramePr>
        <p:xfrm>
          <a:off x="531634" y="1416982"/>
          <a:ext cx="8080732" cy="5943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8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0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885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</a:t>
                      </a:r>
                      <a:r>
                        <a:rPr lang="nl-NL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Vorm geven aan je bedrijf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14" marR="36814" marT="9204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Verkoopprijs bepalen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14" marR="36814" marT="92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Verdienmodellen, prijsbepaling 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14" marR="36814" marT="92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14" marR="36814" marT="920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Marktgegevens vertalen, bedrijfsmatig handelen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14" marR="36814" marT="92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Marketingmix, marketingstrategieën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14" marR="36814" marT="92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14" marR="36814" marT="920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Bedrijfsmatig handelen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14" marR="36814" marT="92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E-commerce voor commerciële doeleinden, locatie en bedrijfshuisvesting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14" marR="36814" marT="92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14" marR="36814" marT="920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8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Juridische en financiële keuzes over o.a. de ondernemingsvorm, vergunningen, (commerciële) samenwerking en/of (externe) deskundigheid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14" marR="36814" marT="92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Rechtsvormen, wet- en regelgeving, belastingwetgeving, verzekeringen, vergunningen, arbo-beleid (arbozorg)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14" marR="36814" marT="92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14" marR="36814" marT="920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Ondernemingsplan maken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14" marR="36814" marT="92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Ondernemingsplan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14" marR="36814" marT="920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814" marR="36814" marT="9204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7002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De opzet van de methode, 6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/>
          </p:nvPr>
        </p:nvGraphicFramePr>
        <p:xfrm>
          <a:off x="457200" y="2587250"/>
          <a:ext cx="8229600" cy="3463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9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5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025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</a:t>
                      </a:r>
                      <a:r>
                        <a:rPr lang="nl-NL" sz="1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Financiën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93" marR="37493" marT="9373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Financieringsplan, investeringsbegroting, kosten-/batenanalyse maken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93" marR="37493" marT="93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Financiële basisbegrippen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93" marR="37493" marT="93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93" marR="37493" marT="9373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Budgetverschillen berekenen, financieringsplan, investeringsbegroting, kosten-/batenanalyse maken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93" marR="37493" marT="93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Interne en externe financieringsvormen, financieel plan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93" marR="37493" marT="93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93" marR="37493" marT="9373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0592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De opzet van de methode, 7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/>
          </p:nvPr>
        </p:nvGraphicFramePr>
        <p:xfrm>
          <a:off x="457200" y="3137617"/>
          <a:ext cx="8229600" cy="1836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9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5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50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   Administratie en beheer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93" marR="37493" marT="9373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Offertes/prijsaanbod maken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93" marR="37493" marT="93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(Omzet)Belastingwetgeving, betalings- en/of leveringsvoorwaarden, offertes/prijsaanbod, administratie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93" marR="37493" marT="93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93" marR="37493" marT="9373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767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3789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Ondernemend onderwijs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633670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Kenmerken ondernemend onderwijs: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Buitenwereld erbij betrekken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Toegevoegde waarde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Student aan het stuur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70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De opzet van de methode, 8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/>
          </p:nvPr>
        </p:nvGraphicFramePr>
        <p:xfrm>
          <a:off x="457200" y="3242773"/>
          <a:ext cx="8229600" cy="1490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9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5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50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UcPeriod" startAt="6"/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Presentatie en promotie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93" marR="37493" marT="9373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Promoot product/bedrijf/zichzelf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93" marR="37493" marT="93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Promotie, social media, communicatiestrategieën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93" marR="37493" marT="93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93" marR="37493" marT="9373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0787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De opzet van de methode, 9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/>
          </p:nvPr>
        </p:nvGraphicFramePr>
        <p:xfrm>
          <a:off x="457200" y="3012560"/>
          <a:ext cx="8229600" cy="1981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9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5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025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   Inkoop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93" marR="37493" marT="9373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4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Maakt weloverwogen keuze voor leveranciers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93" marR="37493" marT="93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Inkoop, (inkoop)contracten/verbintenissen, betalings- en/of leveringsvoorwaarden, relevante (commerciële) samenwerkingsvormen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93" marR="37493" marT="93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93" marR="37493" marT="9373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001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440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De opzet van de methode, 10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/>
          </p:nvPr>
        </p:nvGraphicFramePr>
        <p:xfrm>
          <a:off x="457200" y="2607151"/>
          <a:ext cx="8229600" cy="3072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9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5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50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H.   Verkoop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93" marR="37493" marT="9373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Gesprekstechnieken, onderhandelingstechnieken, verwerven van opdrachten en/of klanten, offreren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93" marR="37493" marT="93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Verkoop, onderhandelen, klantenbinding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93" marR="37493" marT="93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93" marR="37493" marT="9373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Financiële kengetallen analyseren, financiële gegevens doorrekenen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93" marR="37493" marT="93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Salesfunnel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93" marR="37493" marT="93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nl-N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93" marR="37493" marT="9373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60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6647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Het didactisch model van ondernemerschap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891718" y="2350621"/>
            <a:ext cx="75687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						</a:t>
            </a:r>
            <a:r>
              <a:rPr lang="nl-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D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e kern van</a:t>
            </a: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						Ondernemen</a:t>
            </a: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						</a:t>
            </a:r>
            <a:r>
              <a:rPr lang="nl-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P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roeven van</a:t>
            </a:r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						Ondernemerschap</a:t>
            </a: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						</a:t>
            </a:r>
            <a:r>
              <a:rPr lang="nl-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O</a:t>
            </a:r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ndernemend 							gedrag</a:t>
            </a: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							</a:t>
            </a: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771800" y="2708920"/>
            <a:ext cx="2628900" cy="2628900"/>
          </a:xfrm>
          <a:prstGeom prst="triangle">
            <a:avLst>
              <a:gd name="adj" fmla="val 50338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426643" y="2996952"/>
            <a:ext cx="1319213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Zelfstandig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Ondernemen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326254" y="4029444"/>
            <a:ext cx="1467635" cy="439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Oriëntatie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op </a:t>
            </a:r>
            <a:r>
              <a:rPr kumimoji="0" lang="en-US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Ondernemerschap</a:t>
            </a: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006130" y="4864745"/>
            <a:ext cx="2160239" cy="473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Ondernemend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Gedrag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4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3326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Onze uitgangspunten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633670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Ondernemen en ondernemend gedrag gaan uit van het “doen”. Daarom laten we studenten zoveel mogelijk doen: vragen en opdrachten.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Waar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nodig bieden we onderbouwende kennis en theorie aan.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We sluiten zo veel mogelijk aan op de praktijk. De student zet de zelfde stappen als een startende ondernemer doet.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97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71600" y="827945"/>
            <a:ext cx="3381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Ondernemend gedrag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03244"/>
            <a:ext cx="6948264" cy="46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7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87235" y="2996952"/>
            <a:ext cx="75765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Welkom</a:t>
            </a:r>
          </a:p>
          <a:p>
            <a:endParaRPr lang="nl-NL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 descr="vo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-12870"/>
            <a:ext cx="9171773" cy="70463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99592" y="908720"/>
            <a:ext cx="33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De inhoud van het KD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71600" y="2276872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D1-K1: Toont ondernemend gedrag voor innovatie in beroepsuitoefening en werkomgeving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D1-K1-W1: Onderzoekt zichzelf, zijn (werk)omgeving en verbetermogelijkheden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D1-K1-W2: Signaleert mogelijkheden voor verandering en innovatie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D1-K1-W3: Neemt initiatieven in en voor zijn werk</a:t>
            </a:r>
          </a:p>
          <a:p>
            <a:endParaRPr lang="nl-NL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846574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1405</Words>
  <Application>Microsoft Office PowerPoint</Application>
  <PresentationFormat>Diavoorstelling (4:3)</PresentationFormat>
  <Paragraphs>833</Paragraphs>
  <Slides>52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52</vt:i4>
      </vt:variant>
    </vt:vector>
  </HeadingPairs>
  <TitlesOfParts>
    <vt:vector size="57" baseType="lpstr">
      <vt:lpstr>Arial</vt:lpstr>
      <vt:lpstr>Calibri</vt:lpstr>
      <vt:lpstr>MS Mincho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Astrid</dc:creator>
  <cp:lastModifiedBy>Joan Sabajo</cp:lastModifiedBy>
  <cp:revision>212</cp:revision>
  <cp:lastPrinted>2016-10-31T09:00:36Z</cp:lastPrinted>
  <dcterms:created xsi:type="dcterms:W3CDTF">2012-02-21T14:56:39Z</dcterms:created>
  <dcterms:modified xsi:type="dcterms:W3CDTF">2017-03-26T20:03:32Z</dcterms:modified>
</cp:coreProperties>
</file>