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3" r:id="rId3"/>
    <p:sldId id="262" r:id="rId4"/>
    <p:sldId id="266" r:id="rId5"/>
    <p:sldId id="267" r:id="rId6"/>
    <p:sldId id="268" r:id="rId7"/>
    <p:sldId id="269" r:id="rId8"/>
    <p:sldId id="265" r:id="rId9"/>
    <p:sldId id="264" r:id="rId10"/>
    <p:sldId id="270" r:id="rId11"/>
    <p:sldId id="273" r:id="rId12"/>
    <p:sldId id="271" r:id="rId13"/>
    <p:sldId id="272" r:id="rId14"/>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7" d="100"/>
          <a:sy n="107" d="100"/>
        </p:scale>
        <p:origin x="-306" y="6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A971AF15-3C6A-4AC9-8106-BB87D94292EC}" type="datetimeFigureOut">
              <a:rPr lang="nl-NL" smtClean="0"/>
              <a:t>24-3-2017</a:t>
            </a:fld>
            <a:endParaRPr lang="nl-NL"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C027026B-8BC2-4E1C-9EF5-553619D26288}" type="slidenum">
              <a:rPr lang="nl-NL" smtClean="0"/>
              <a:t>‹nr.›</a:t>
            </a:fld>
            <a:endParaRPr lang="nl-NL"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nl-NL"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nl-NL" smtClean="0"/>
              <a:t>Klik om de stijl te bewerken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Vertical Text Placeholder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A971AF15-3C6A-4AC9-8106-BB87D94292EC}" type="datetimeFigureOut">
              <a:rPr lang="nl-NL" smtClean="0"/>
              <a:t>24-3-2017</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C027026B-8BC2-4E1C-9EF5-553619D26288}" type="slidenum">
              <a:rPr lang="nl-NL" smtClean="0"/>
              <a:t>‹nr.›</a:t>
            </a:fld>
            <a:endParaRPr lang="nl-NL"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nl-NL" smtClean="0"/>
              <a:t>Klik om de stijl te bewerken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A971AF15-3C6A-4AC9-8106-BB87D94292EC}" type="datetimeFigureOut">
              <a:rPr lang="nl-NL" smtClean="0"/>
              <a:t>24-3-2017</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C027026B-8BC2-4E1C-9EF5-553619D26288}" type="slidenum">
              <a:rPr lang="nl-NL" smtClean="0"/>
              <a:t>‹nr.›</a:t>
            </a:fld>
            <a:endParaRPr lang="nl-NL"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A971AF15-3C6A-4AC9-8106-BB87D94292EC}" type="datetimeFigureOut">
              <a:rPr lang="nl-NL" smtClean="0"/>
              <a:t>24-3-2017</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C027026B-8BC2-4E1C-9EF5-553619D26288}" type="slidenum">
              <a:rPr lang="nl-NL" smtClean="0"/>
              <a:t>‹nr.›</a:t>
            </a:fld>
            <a:endParaRPr lang="nl-NL" dirty="0"/>
          </a:p>
        </p:txBody>
      </p:sp>
      <p:sp>
        <p:nvSpPr>
          <p:cNvPr id="7" name="Title 6"/>
          <p:cNvSpPr>
            <a:spLocks noGrp="1"/>
          </p:cNvSpPr>
          <p:nvPr>
            <p:ph type="title"/>
          </p:nvPr>
        </p:nvSpPr>
        <p:spPr/>
        <p:txBody>
          <a:bodyPr/>
          <a:lstStyle/>
          <a:p>
            <a:r>
              <a:rPr lang="nl-NL" smtClean="0"/>
              <a:t>Klik om de stijl te bewerken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9" name="Date Placeholder 8"/>
          <p:cNvSpPr>
            <a:spLocks noGrp="1"/>
          </p:cNvSpPr>
          <p:nvPr>
            <p:ph type="dt" sz="half" idx="10"/>
          </p:nvPr>
        </p:nvSpPr>
        <p:spPr/>
        <p:txBody>
          <a:bodyPr/>
          <a:lstStyle>
            <a:lvl1pPr>
              <a:defRPr>
                <a:solidFill>
                  <a:srgbClr val="FFFFFF"/>
                </a:solidFill>
              </a:defRPr>
            </a:lvl1pPr>
          </a:lstStyle>
          <a:p>
            <a:fld id="{A971AF15-3C6A-4AC9-8106-BB87D94292EC}" type="datetimeFigureOut">
              <a:rPr lang="nl-NL" smtClean="0"/>
              <a:t>24-3-2017</a:t>
            </a:fld>
            <a:endParaRPr lang="nl-NL"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C027026B-8BC2-4E1C-9EF5-553619D26288}" type="slidenum">
              <a:rPr lang="nl-NL" smtClean="0"/>
              <a:t>‹nr.›</a:t>
            </a:fld>
            <a:endParaRPr lang="nl-NL"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nl-NL"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nl-NL" smtClean="0"/>
              <a:t>Klik om de stijl te bewerken</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A971AF15-3C6A-4AC9-8106-BB87D94292EC}" type="datetimeFigureOut">
              <a:rPr lang="nl-NL" smtClean="0"/>
              <a:t>24-3-2017</a:t>
            </a:fld>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p:txBody>
          <a:bodyPr/>
          <a:lstStyle/>
          <a:p>
            <a:fld id="{C027026B-8BC2-4E1C-9EF5-553619D26288}" type="slidenum">
              <a:rPr lang="nl-NL" smtClean="0"/>
              <a:t>‹nr.›</a:t>
            </a:fld>
            <a:endParaRPr lang="nl-NL" dirty="0"/>
          </a:p>
        </p:txBody>
      </p:sp>
      <p:sp>
        <p:nvSpPr>
          <p:cNvPr id="8" name="Title 7"/>
          <p:cNvSpPr>
            <a:spLocks noGrp="1"/>
          </p:cNvSpPr>
          <p:nvPr>
            <p:ph type="title"/>
          </p:nvPr>
        </p:nvSpPr>
        <p:spPr/>
        <p:txBody>
          <a:bodyPr/>
          <a:lstStyle/>
          <a:p>
            <a:r>
              <a:rPr lang="nl-NL" smtClean="0"/>
              <a:t>Klik om de stijl te bewerken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A971AF15-3C6A-4AC9-8106-BB87D94292EC}" type="datetimeFigureOut">
              <a:rPr lang="nl-NL" smtClean="0"/>
              <a:t>24-3-2017</a:t>
            </a:fld>
            <a:endParaRPr lang="nl-NL" dirty="0"/>
          </a:p>
        </p:txBody>
      </p:sp>
      <p:sp>
        <p:nvSpPr>
          <p:cNvPr id="8" name="Footer Placeholder 7"/>
          <p:cNvSpPr>
            <a:spLocks noGrp="1"/>
          </p:cNvSpPr>
          <p:nvPr>
            <p:ph type="ftr" sz="quarter" idx="11"/>
          </p:nvPr>
        </p:nvSpPr>
        <p:spPr/>
        <p:txBody>
          <a:bodyPr/>
          <a:lstStyle/>
          <a:p>
            <a:endParaRPr lang="nl-NL" dirty="0"/>
          </a:p>
        </p:txBody>
      </p:sp>
      <p:sp>
        <p:nvSpPr>
          <p:cNvPr id="9" name="Slide Number Placeholder 8"/>
          <p:cNvSpPr>
            <a:spLocks noGrp="1"/>
          </p:cNvSpPr>
          <p:nvPr>
            <p:ph type="sldNum" sz="quarter" idx="12"/>
          </p:nvPr>
        </p:nvSpPr>
        <p:spPr/>
        <p:txBody>
          <a:bodyPr/>
          <a:lstStyle/>
          <a:p>
            <a:fld id="{C027026B-8BC2-4E1C-9EF5-553619D26288}" type="slidenum">
              <a:rPr lang="nl-NL" smtClean="0"/>
              <a:t>‹nr.›</a:t>
            </a:fld>
            <a:endParaRPr lang="nl-NL" dirty="0"/>
          </a:p>
        </p:txBody>
      </p:sp>
      <p:sp>
        <p:nvSpPr>
          <p:cNvPr id="10" name="Title 9"/>
          <p:cNvSpPr>
            <a:spLocks noGrp="1"/>
          </p:cNvSpPr>
          <p:nvPr>
            <p:ph type="title"/>
          </p:nvPr>
        </p:nvSpPr>
        <p:spPr/>
        <p:txBody>
          <a:bodyPr/>
          <a:lstStyle/>
          <a:p>
            <a:r>
              <a:rPr lang="nl-NL" smtClean="0"/>
              <a:t>Klik om de stijl te bewerken</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971AF15-3C6A-4AC9-8106-BB87D94292EC}" type="datetimeFigureOut">
              <a:rPr lang="nl-NL" smtClean="0"/>
              <a:t>24-3-2017</a:t>
            </a:fld>
            <a:endParaRPr lang="nl-NL" dirty="0"/>
          </a:p>
        </p:txBody>
      </p:sp>
      <p:sp>
        <p:nvSpPr>
          <p:cNvPr id="4" name="Footer Placeholder 3"/>
          <p:cNvSpPr>
            <a:spLocks noGrp="1"/>
          </p:cNvSpPr>
          <p:nvPr>
            <p:ph type="ftr" sz="quarter" idx="11"/>
          </p:nvPr>
        </p:nvSpPr>
        <p:spPr/>
        <p:txBody>
          <a:bodyPr/>
          <a:lstStyle/>
          <a:p>
            <a:endParaRPr lang="nl-NL" dirty="0"/>
          </a:p>
        </p:txBody>
      </p:sp>
      <p:sp>
        <p:nvSpPr>
          <p:cNvPr id="5" name="Slide Number Placeholder 4"/>
          <p:cNvSpPr>
            <a:spLocks noGrp="1"/>
          </p:cNvSpPr>
          <p:nvPr>
            <p:ph type="sldNum" sz="quarter" idx="12"/>
          </p:nvPr>
        </p:nvSpPr>
        <p:spPr/>
        <p:txBody>
          <a:bodyPr/>
          <a:lstStyle/>
          <a:p>
            <a:fld id="{C027026B-8BC2-4E1C-9EF5-553619D26288}" type="slidenum">
              <a:rPr lang="nl-NL" smtClean="0"/>
              <a:t>‹nr.›</a:t>
            </a:fld>
            <a:endParaRPr lang="nl-NL" dirty="0"/>
          </a:p>
        </p:txBody>
      </p:sp>
      <p:sp>
        <p:nvSpPr>
          <p:cNvPr id="6" name="Title 5"/>
          <p:cNvSpPr>
            <a:spLocks noGrp="1"/>
          </p:cNvSpPr>
          <p:nvPr>
            <p:ph type="title"/>
          </p:nvPr>
        </p:nvSpPr>
        <p:spPr/>
        <p:txBody>
          <a:bodyPr/>
          <a:lstStyle/>
          <a:p>
            <a:r>
              <a:rPr lang="nl-NL" smtClean="0"/>
              <a:t>Klik om de stijl te bewerken</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A971AF15-3C6A-4AC9-8106-BB87D94292EC}" type="datetimeFigureOut">
              <a:rPr lang="nl-NL" smtClean="0"/>
              <a:t>24-3-2017</a:t>
            </a:fld>
            <a:endParaRPr lang="nl-NL" dirty="0"/>
          </a:p>
        </p:txBody>
      </p:sp>
      <p:sp>
        <p:nvSpPr>
          <p:cNvPr id="3" name="Footer Placeholder 2"/>
          <p:cNvSpPr>
            <a:spLocks noGrp="1"/>
          </p:cNvSpPr>
          <p:nvPr>
            <p:ph type="ftr" sz="quarter" idx="11"/>
          </p:nvPr>
        </p:nvSpPr>
        <p:spPr/>
        <p:txBody>
          <a:bodyPr/>
          <a:lstStyle/>
          <a:p>
            <a:endParaRPr lang="nl-NL" dirty="0"/>
          </a:p>
        </p:txBody>
      </p:sp>
      <p:sp>
        <p:nvSpPr>
          <p:cNvPr id="4" name="Slide Number Placeholder 3"/>
          <p:cNvSpPr>
            <a:spLocks noGrp="1"/>
          </p:cNvSpPr>
          <p:nvPr>
            <p:ph type="sldNum" sz="quarter" idx="12"/>
          </p:nvPr>
        </p:nvSpPr>
        <p:spPr/>
        <p:txBody>
          <a:bodyPr/>
          <a:lstStyle/>
          <a:p>
            <a:fld id="{C027026B-8BC2-4E1C-9EF5-553619D26288}" type="slidenum">
              <a:rPr lang="nl-NL" smtClean="0"/>
              <a:t>‹nr.›</a:t>
            </a:fld>
            <a:endParaRPr lang="nl-NL"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A971AF15-3C6A-4AC9-8106-BB87D94292EC}" type="datetimeFigureOut">
              <a:rPr lang="nl-NL" smtClean="0"/>
              <a:t>24-3-2017</a:t>
            </a:fld>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C027026B-8BC2-4E1C-9EF5-553619D26288}" type="slidenum">
              <a:rPr lang="nl-NL" smtClean="0"/>
              <a:t>‹nr.›</a:t>
            </a:fld>
            <a:endParaRPr lang="nl-NL" dirty="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nl-NL" smtClean="0"/>
              <a:t>Klik om de stijl te bewerken</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dirty="0" smtClean="0"/>
              <a:t>Klik op het pictogram als u een afbeelding wilt toevoegen</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A971AF15-3C6A-4AC9-8106-BB87D94292EC}" type="datetimeFigureOut">
              <a:rPr lang="nl-NL" smtClean="0"/>
              <a:t>24-3-2017</a:t>
            </a:fld>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p:txBody>
          <a:bodyPr/>
          <a:lstStyle/>
          <a:p>
            <a:fld id="{C027026B-8BC2-4E1C-9EF5-553619D26288}" type="slidenum">
              <a:rPr lang="nl-NL" smtClean="0"/>
              <a:t>‹nr.›</a:t>
            </a:fld>
            <a:endParaRPr lang="nl-NL" dirty="0"/>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nl-NL" smtClean="0"/>
              <a:t>Klik om de stijl te bewerken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nl-NL" smtClean="0"/>
              <a:t>Klik om de stijl te bewerken</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A971AF15-3C6A-4AC9-8106-BB87D94292EC}" type="datetimeFigureOut">
              <a:rPr lang="nl-NL" smtClean="0"/>
              <a:t>24-3-2017</a:t>
            </a:fld>
            <a:endParaRPr lang="nl-NL" dirty="0"/>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nl-NL"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C027026B-8BC2-4E1C-9EF5-553619D26288}" type="slidenum">
              <a:rPr lang="nl-NL" smtClean="0"/>
              <a:t>‹nr.›</a:t>
            </a:fld>
            <a:endParaRPr lang="nl-NL"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ultan.goksen@marcanti.espritscholen.nl" TargetMode="External"/><Relationship Id="rId2" Type="http://schemas.openxmlformats.org/officeDocument/2006/relationships/hyperlink" Target="mailto:s.goksen@hva.n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schoolbordportaal.nl/data/timer%20time/timerdigitaal.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answergarden.ch/456948"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youtu.be/Mdm49_rUMgo"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leraar24.nl/video/6089/scrum-op-school#tab=0" TargetMode="External"/><Relationship Id="rId2" Type="http://schemas.openxmlformats.org/officeDocument/2006/relationships/hyperlink" Target="http://eduscrum.nl/" TargetMode="External"/><Relationship Id="rId1" Type="http://schemas.openxmlformats.org/officeDocument/2006/relationships/slideLayout" Target="../slideLayouts/slideLayout2.xml"/><Relationship Id="rId4" Type="http://schemas.openxmlformats.org/officeDocument/2006/relationships/hyperlink" Target="https://youtu.be/vfS24PzVsjg"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ww.trello.com/" TargetMode="External"/><Relationship Id="rId2" Type="http://schemas.openxmlformats.org/officeDocument/2006/relationships/hyperlink" Target="http://www.scrumwise.com/" TargetMode="Externa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ndertitel 2"/>
          <p:cNvSpPr>
            <a:spLocks noGrp="1"/>
          </p:cNvSpPr>
          <p:nvPr>
            <p:ph type="subTitle" idx="1"/>
          </p:nvPr>
        </p:nvSpPr>
        <p:spPr/>
        <p:txBody>
          <a:bodyPr>
            <a:normAutofit/>
          </a:bodyPr>
          <a:lstStyle/>
          <a:p>
            <a:r>
              <a:rPr lang="nl-NL" sz="1400" dirty="0"/>
              <a:t>Be the change </a:t>
            </a:r>
            <a:r>
              <a:rPr lang="nl-NL" sz="1400" dirty="0" err="1"/>
              <a:t>you</a:t>
            </a:r>
            <a:r>
              <a:rPr lang="nl-NL" sz="1400" dirty="0"/>
              <a:t> </a:t>
            </a:r>
            <a:r>
              <a:rPr lang="nl-NL" sz="1400" dirty="0" err="1"/>
              <a:t>wish</a:t>
            </a:r>
            <a:r>
              <a:rPr lang="nl-NL" sz="1400" dirty="0"/>
              <a:t> </a:t>
            </a:r>
            <a:r>
              <a:rPr lang="nl-NL" sz="1400" dirty="0" err="1"/>
              <a:t>to</a:t>
            </a:r>
            <a:r>
              <a:rPr lang="nl-NL" sz="1400" dirty="0"/>
              <a:t> </a:t>
            </a:r>
            <a:r>
              <a:rPr lang="nl-NL" sz="1400" dirty="0" err="1"/>
              <a:t>see</a:t>
            </a:r>
            <a:r>
              <a:rPr lang="nl-NL" sz="1400" dirty="0"/>
              <a:t> in the </a:t>
            </a:r>
            <a:r>
              <a:rPr lang="nl-NL" sz="1400" dirty="0" err="1"/>
              <a:t>world</a:t>
            </a:r>
            <a:r>
              <a:rPr lang="nl-NL" sz="1400" dirty="0"/>
              <a:t>…</a:t>
            </a:r>
          </a:p>
        </p:txBody>
      </p:sp>
      <p:sp>
        <p:nvSpPr>
          <p:cNvPr id="2" name="Titel 1"/>
          <p:cNvSpPr>
            <a:spLocks noGrp="1"/>
          </p:cNvSpPr>
          <p:nvPr>
            <p:ph type="title"/>
          </p:nvPr>
        </p:nvSpPr>
        <p:spPr/>
        <p:txBody>
          <a:bodyPr/>
          <a:lstStyle/>
          <a:p>
            <a:r>
              <a:rPr lang="nl-NL" dirty="0" smtClean="0"/>
              <a:t>Bedrijf je geluk: sociaal ondernemerschap</a:t>
            </a:r>
            <a:br>
              <a:rPr lang="nl-NL" dirty="0" smtClean="0"/>
            </a:br>
            <a:r>
              <a:rPr lang="nl-NL" dirty="0"/>
              <a:t/>
            </a:r>
            <a:br>
              <a:rPr lang="nl-NL" dirty="0"/>
            </a:br>
            <a:r>
              <a:rPr lang="nl-NL" dirty="0" smtClean="0"/>
              <a:t/>
            </a:r>
            <a:br>
              <a:rPr lang="nl-NL" dirty="0" smtClean="0"/>
            </a:br>
            <a:endParaRPr lang="nl-NL" sz="1200" dirty="0"/>
          </a:p>
        </p:txBody>
      </p:sp>
      <p:sp>
        <p:nvSpPr>
          <p:cNvPr id="4" name="Tekstvak 3"/>
          <p:cNvSpPr txBox="1"/>
          <p:nvPr/>
        </p:nvSpPr>
        <p:spPr>
          <a:xfrm>
            <a:off x="3851920" y="5589240"/>
            <a:ext cx="2880320" cy="1354217"/>
          </a:xfrm>
          <a:prstGeom prst="rect">
            <a:avLst/>
          </a:prstGeom>
          <a:noFill/>
        </p:spPr>
        <p:txBody>
          <a:bodyPr wrap="square" rtlCol="0">
            <a:spAutoFit/>
          </a:bodyPr>
          <a:lstStyle/>
          <a:p>
            <a:r>
              <a:rPr lang="nl-NL" sz="2400" dirty="0" smtClean="0">
                <a:solidFill>
                  <a:schemeClr val="bg1"/>
                </a:solidFill>
              </a:rPr>
              <a:t>Sultan </a:t>
            </a:r>
            <a:r>
              <a:rPr lang="nl-NL" sz="2400" dirty="0" err="1">
                <a:solidFill>
                  <a:schemeClr val="bg1"/>
                </a:solidFill>
              </a:rPr>
              <a:t>Göksen</a:t>
            </a:r>
            <a:r>
              <a:rPr lang="nl-NL" sz="1100" dirty="0"/>
              <a:t/>
            </a:r>
            <a:br>
              <a:rPr lang="nl-NL" sz="1100" dirty="0"/>
            </a:br>
            <a:r>
              <a:rPr lang="nl-NL" sz="1100" dirty="0">
                <a:hlinkClick r:id="rId2"/>
              </a:rPr>
              <a:t>s.goksen@hva.nl</a:t>
            </a:r>
            <a:r>
              <a:rPr lang="nl-NL" sz="1100" dirty="0"/>
              <a:t/>
            </a:r>
            <a:br>
              <a:rPr lang="nl-NL" sz="1100" dirty="0"/>
            </a:br>
            <a:r>
              <a:rPr lang="nl-NL" sz="1100" dirty="0" smtClean="0">
                <a:hlinkClick r:id="rId3"/>
              </a:rPr>
              <a:t>sultan.goksen@marcanti.espritscholen.nl</a:t>
            </a:r>
            <a:r>
              <a:rPr lang="nl-NL" sz="1100" dirty="0" smtClean="0"/>
              <a:t/>
            </a:r>
            <a:br>
              <a:rPr lang="nl-NL" sz="1100" dirty="0" smtClean="0"/>
            </a:br>
            <a:r>
              <a:rPr lang="nl-NL" dirty="0"/>
              <a:t/>
            </a:r>
            <a:br>
              <a:rPr lang="nl-NL" dirty="0"/>
            </a:br>
            <a:endParaRPr lang="nl-NL" dirty="0"/>
          </a:p>
        </p:txBody>
      </p:sp>
    </p:spTree>
    <p:extLst>
      <p:ext uri="{BB962C8B-B14F-4D97-AF65-F5344CB8AC3E}">
        <p14:creationId xmlns:p14="http://schemas.microsoft.com/office/powerpoint/2010/main" val="22615737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a:xfrm>
            <a:off x="380999" y="1719070"/>
            <a:ext cx="8407893" cy="4734265"/>
          </a:xfrm>
        </p:spPr>
        <p:txBody>
          <a:bodyPr/>
          <a:lstStyle/>
          <a:p>
            <a:r>
              <a:rPr lang="nl-NL" dirty="0" smtClean="0"/>
              <a:t>Deel 1: scrummasters worden naar voren geroepen om een groep te vormen.</a:t>
            </a:r>
          </a:p>
          <a:p>
            <a:endParaRPr lang="nl-NL" dirty="0"/>
          </a:p>
          <a:p>
            <a:r>
              <a:rPr lang="nl-NL" dirty="0" smtClean="0"/>
              <a:t>Deel 2: </a:t>
            </a:r>
          </a:p>
          <a:p>
            <a:endParaRPr lang="nl-NL" dirty="0"/>
          </a:p>
          <a:p>
            <a:endParaRPr lang="nl-NL" dirty="0" smtClean="0"/>
          </a:p>
          <a:p>
            <a:endParaRPr lang="nl-NL" dirty="0"/>
          </a:p>
          <a:p>
            <a:endParaRPr lang="nl-NL" dirty="0" smtClean="0"/>
          </a:p>
          <a:p>
            <a:endParaRPr lang="nl-NL" dirty="0"/>
          </a:p>
          <a:p>
            <a:endParaRPr lang="nl-NL" dirty="0" smtClean="0"/>
          </a:p>
          <a:p>
            <a:endParaRPr lang="nl-NL" dirty="0" smtClean="0"/>
          </a:p>
          <a:p>
            <a:endParaRPr lang="nl-NL" dirty="0" smtClean="0"/>
          </a:p>
          <a:p>
            <a:r>
              <a:rPr lang="nl-NL" dirty="0" smtClean="0"/>
              <a:t>Deel 3: de scrummasters houden een pitch van 1 minuut. </a:t>
            </a:r>
            <a:endParaRPr lang="nl-NL" dirty="0"/>
          </a:p>
        </p:txBody>
      </p:sp>
      <p:sp>
        <p:nvSpPr>
          <p:cNvPr id="3" name="Titel 2"/>
          <p:cNvSpPr>
            <a:spLocks noGrp="1"/>
          </p:cNvSpPr>
          <p:nvPr>
            <p:ph type="title"/>
          </p:nvPr>
        </p:nvSpPr>
        <p:spPr/>
        <p:txBody>
          <a:bodyPr/>
          <a:lstStyle/>
          <a:p>
            <a:r>
              <a:rPr lang="nl-NL" dirty="0" smtClean="0"/>
              <a:t>Aan het werk…</a:t>
            </a:r>
            <a:endParaRPr lang="nl-NL" dirty="0"/>
          </a:p>
        </p:txBody>
      </p:sp>
      <p:graphicFrame>
        <p:nvGraphicFramePr>
          <p:cNvPr id="4" name="Table 191"/>
          <p:cNvGraphicFramePr/>
          <p:nvPr>
            <p:extLst>
              <p:ext uri="{D42A27DB-BD31-4B8C-83A1-F6EECF244321}">
                <p14:modId xmlns:p14="http://schemas.microsoft.com/office/powerpoint/2010/main" val="420101572"/>
              </p:ext>
            </p:extLst>
          </p:nvPr>
        </p:nvGraphicFramePr>
        <p:xfrm>
          <a:off x="755576" y="3212976"/>
          <a:ext cx="7848872" cy="2743200"/>
        </p:xfrm>
        <a:graphic>
          <a:graphicData uri="http://schemas.openxmlformats.org/drawingml/2006/table">
            <a:tbl>
              <a:tblPr firstRow="1" bandRow="1"/>
              <a:tblGrid>
                <a:gridCol w="570972"/>
                <a:gridCol w="1157220"/>
                <a:gridCol w="6120680"/>
              </a:tblGrid>
              <a:tr h="545395">
                <a:tc>
                  <a:txBody>
                    <a:bodyPr/>
                    <a:lstStyle/>
                    <a:p>
                      <a:pPr algn="l">
                        <a:defRPr sz="1800"/>
                      </a:pPr>
                      <a:r>
                        <a:rPr sz="1800" dirty="0"/>
                        <a:t>1</a:t>
                      </a:r>
                    </a:p>
                  </a:txBody>
                  <a:tcPr marL="45720" marR="45720" horzOverflow="overflow"/>
                </a:tc>
                <a:tc>
                  <a:txBody>
                    <a:bodyPr/>
                    <a:lstStyle/>
                    <a:p>
                      <a:pPr algn="l">
                        <a:defRPr sz="1800"/>
                      </a:pPr>
                      <a:r>
                        <a:rPr sz="1800"/>
                        <a:t>Wat</a:t>
                      </a:r>
                    </a:p>
                  </a:txBody>
                  <a:tcPr marL="45720" marR="45720" horzOverflow="overflow"/>
                </a:tc>
                <a:tc>
                  <a:txBody>
                    <a:bodyPr/>
                    <a:lstStyle/>
                    <a:p>
                      <a:pPr algn="l">
                        <a:defRPr sz="1800"/>
                      </a:pPr>
                      <a:r>
                        <a:rPr lang="nl-NL" sz="1800" dirty="0" smtClean="0"/>
                        <a:t>Ontwikkel</a:t>
                      </a:r>
                      <a:r>
                        <a:rPr lang="nl-NL" sz="1800" baseline="0" dirty="0" smtClean="0"/>
                        <a:t> een opdracht / project voor je leerlingen gekoppeld aan de Global Goals m.b.v. de Scrummethode. </a:t>
                      </a:r>
                    </a:p>
                    <a:p>
                      <a:pPr algn="l">
                        <a:defRPr sz="1800"/>
                      </a:pPr>
                      <a:r>
                        <a:rPr lang="nl-NL" sz="1800" u="sng" baseline="0" dirty="0" smtClean="0">
                          <a:solidFill>
                            <a:srgbClr val="FF0000"/>
                          </a:solidFill>
                        </a:rPr>
                        <a:t>Focus ligt op: doelen &amp; taken &amp; tijd</a:t>
                      </a:r>
                      <a:endParaRPr sz="1800" u="sng" dirty="0">
                        <a:solidFill>
                          <a:srgbClr val="FF0000"/>
                        </a:solidFill>
                      </a:endParaRPr>
                    </a:p>
                  </a:txBody>
                  <a:tcPr marL="45720" marR="45720" horzOverflow="overflow"/>
                </a:tc>
              </a:tr>
              <a:tr h="353128">
                <a:tc>
                  <a:txBody>
                    <a:bodyPr/>
                    <a:lstStyle/>
                    <a:p>
                      <a:pPr algn="l">
                        <a:defRPr sz="1800"/>
                      </a:pPr>
                      <a:r>
                        <a:rPr sz="1800"/>
                        <a:t>2</a:t>
                      </a:r>
                    </a:p>
                  </a:txBody>
                  <a:tcPr marL="45720" marR="45720" horzOverflow="overflow"/>
                </a:tc>
                <a:tc>
                  <a:txBody>
                    <a:bodyPr/>
                    <a:lstStyle/>
                    <a:p>
                      <a:pPr algn="l">
                        <a:defRPr sz="1800"/>
                      </a:pPr>
                      <a:r>
                        <a:rPr sz="1800" dirty="0"/>
                        <a:t>Hoe</a:t>
                      </a:r>
                    </a:p>
                  </a:txBody>
                  <a:tcPr marL="45720" marR="45720" horzOverflow="overflow"/>
                </a:tc>
                <a:tc>
                  <a:txBody>
                    <a:bodyPr/>
                    <a:lstStyle/>
                    <a:p>
                      <a:pPr algn="l">
                        <a:defRPr sz="1800"/>
                      </a:pPr>
                      <a:r>
                        <a:rPr lang="nl-NL" sz="1800" dirty="0" smtClean="0"/>
                        <a:t>viertal / vijftal</a:t>
                      </a:r>
                      <a:endParaRPr sz="1800" dirty="0"/>
                    </a:p>
                  </a:txBody>
                  <a:tcPr marL="45720" marR="45720" horzOverflow="overflow"/>
                </a:tc>
              </a:tr>
              <a:tr h="343594">
                <a:tc>
                  <a:txBody>
                    <a:bodyPr/>
                    <a:lstStyle/>
                    <a:p>
                      <a:pPr algn="l">
                        <a:defRPr sz="1800"/>
                      </a:pPr>
                      <a:r>
                        <a:rPr sz="1800"/>
                        <a:t>3</a:t>
                      </a:r>
                    </a:p>
                  </a:txBody>
                  <a:tcPr marL="45720" marR="45720" horzOverflow="overflow"/>
                </a:tc>
                <a:tc>
                  <a:txBody>
                    <a:bodyPr/>
                    <a:lstStyle/>
                    <a:p>
                      <a:pPr algn="l">
                        <a:defRPr sz="1800"/>
                      </a:pPr>
                      <a:r>
                        <a:rPr sz="1800"/>
                        <a:t>Hulp</a:t>
                      </a:r>
                    </a:p>
                  </a:txBody>
                  <a:tcPr marL="45720" marR="45720" horzOverflow="overflow"/>
                </a:tc>
                <a:tc>
                  <a:txBody>
                    <a:bodyPr/>
                    <a:lstStyle/>
                    <a:p>
                      <a:pPr algn="l">
                        <a:defRPr sz="1800"/>
                      </a:pPr>
                      <a:r>
                        <a:rPr sz="1800" dirty="0" err="1"/>
                        <a:t>Geen</a:t>
                      </a:r>
                      <a:endParaRPr sz="1800" dirty="0"/>
                    </a:p>
                  </a:txBody>
                  <a:tcPr marL="45720" marR="45720" horzOverflow="overflow"/>
                </a:tc>
              </a:tr>
              <a:tr h="343594">
                <a:tc>
                  <a:txBody>
                    <a:bodyPr/>
                    <a:lstStyle/>
                    <a:p>
                      <a:pPr algn="l">
                        <a:defRPr sz="1800"/>
                      </a:pPr>
                      <a:r>
                        <a:rPr sz="1800"/>
                        <a:t>4</a:t>
                      </a:r>
                    </a:p>
                  </a:txBody>
                  <a:tcPr marL="45720" marR="45720" horzOverflow="overflow"/>
                </a:tc>
                <a:tc>
                  <a:txBody>
                    <a:bodyPr/>
                    <a:lstStyle/>
                    <a:p>
                      <a:pPr algn="l">
                        <a:defRPr sz="1800"/>
                      </a:pPr>
                      <a:r>
                        <a:rPr sz="1800"/>
                        <a:t>Tijd</a:t>
                      </a:r>
                    </a:p>
                  </a:txBody>
                  <a:tcPr marL="45720" marR="45720" horzOverflow="overflow"/>
                </a:tc>
                <a:tc>
                  <a:txBody>
                    <a:bodyPr/>
                    <a:lstStyle/>
                    <a:p>
                      <a:pPr algn="l">
                        <a:defRPr sz="1800"/>
                      </a:pPr>
                      <a:r>
                        <a:rPr sz="1800" dirty="0"/>
                        <a:t>20 min</a:t>
                      </a:r>
                    </a:p>
                  </a:txBody>
                  <a:tcPr marL="45720" marR="45720" horzOverflow="overflow"/>
                </a:tc>
              </a:tr>
              <a:tr h="343594">
                <a:tc>
                  <a:txBody>
                    <a:bodyPr/>
                    <a:lstStyle/>
                    <a:p>
                      <a:pPr algn="l">
                        <a:defRPr sz="1800"/>
                      </a:pPr>
                      <a:r>
                        <a:rPr sz="1800"/>
                        <a:t>5</a:t>
                      </a:r>
                    </a:p>
                  </a:txBody>
                  <a:tcPr marL="45720" marR="45720" horzOverflow="overflow"/>
                </a:tc>
                <a:tc>
                  <a:txBody>
                    <a:bodyPr/>
                    <a:lstStyle/>
                    <a:p>
                      <a:pPr algn="l">
                        <a:defRPr sz="1800"/>
                      </a:pPr>
                      <a:r>
                        <a:rPr sz="1800"/>
                        <a:t>Uitkomst</a:t>
                      </a:r>
                    </a:p>
                  </a:txBody>
                  <a:tcPr marL="45720" marR="45720" horzOverflow="overflow"/>
                </a:tc>
                <a:tc>
                  <a:txBody>
                    <a:bodyPr/>
                    <a:lstStyle/>
                    <a:p>
                      <a:pPr algn="l">
                        <a:defRPr sz="1800"/>
                      </a:pPr>
                      <a:r>
                        <a:rPr lang="nl-NL" sz="1800" dirty="0" smtClean="0"/>
                        <a:t>Pitch van 1</a:t>
                      </a:r>
                      <a:r>
                        <a:rPr lang="nl-NL" sz="1800" baseline="0" dirty="0" smtClean="0"/>
                        <a:t> minuut</a:t>
                      </a:r>
                      <a:endParaRPr sz="1800" dirty="0"/>
                    </a:p>
                  </a:txBody>
                  <a:tcPr marL="45720" marR="45720" horzOverflow="overflow"/>
                </a:tc>
              </a:tr>
              <a:tr h="343594">
                <a:tc>
                  <a:txBody>
                    <a:bodyPr/>
                    <a:lstStyle/>
                    <a:p>
                      <a:pPr algn="l">
                        <a:defRPr sz="1800"/>
                      </a:pPr>
                      <a:r>
                        <a:rPr sz="1800"/>
                        <a:t>6</a:t>
                      </a:r>
                    </a:p>
                  </a:txBody>
                  <a:tcPr marL="45720" marR="45720" horzOverflow="overflow"/>
                </a:tc>
                <a:tc>
                  <a:txBody>
                    <a:bodyPr/>
                    <a:lstStyle/>
                    <a:p>
                      <a:pPr algn="l">
                        <a:defRPr sz="1800"/>
                      </a:pPr>
                      <a:r>
                        <a:rPr sz="1800"/>
                        <a:t>Klaar</a:t>
                      </a:r>
                    </a:p>
                  </a:txBody>
                  <a:tcPr marL="45720" marR="45720" horzOverflow="overflow"/>
                </a:tc>
                <a:tc>
                  <a:txBody>
                    <a:bodyPr/>
                    <a:lstStyle/>
                    <a:p>
                      <a:pPr algn="l">
                        <a:defRPr sz="1800"/>
                      </a:pPr>
                      <a:r>
                        <a:rPr sz="1800" dirty="0" err="1"/>
                        <a:t>Wacht</a:t>
                      </a:r>
                      <a:r>
                        <a:rPr sz="1800" dirty="0"/>
                        <a:t> even!</a:t>
                      </a:r>
                    </a:p>
                  </a:txBody>
                  <a:tcPr marL="45720" marR="45720" horzOverflow="overflow"/>
                </a:tc>
              </a:tr>
            </a:tbl>
          </a:graphicData>
        </a:graphic>
      </p:graphicFrame>
    </p:spTree>
    <p:extLst>
      <p:ext uri="{BB962C8B-B14F-4D97-AF65-F5344CB8AC3E}">
        <p14:creationId xmlns:p14="http://schemas.microsoft.com/office/powerpoint/2010/main" val="42133899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nl-NL" dirty="0" smtClean="0"/>
              <a:t>Scrum Flap</a:t>
            </a:r>
            <a:endParaRPr lang="nl-NL" dirty="0"/>
          </a:p>
        </p:txBody>
      </p:sp>
      <p:pic>
        <p:nvPicPr>
          <p:cNvPr id="4098" name="Picture 2" descr="Afbeeldingsresultaat voor scrumboar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538866"/>
            <a:ext cx="7124303" cy="53176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57054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NL" dirty="0"/>
              <a:t>Deel 3: de scrummasters houden een pitch van 1 minuut. </a:t>
            </a:r>
            <a:endParaRPr lang="nl-NL" dirty="0" smtClean="0"/>
          </a:p>
          <a:p>
            <a:endParaRPr lang="nl-NL" dirty="0"/>
          </a:p>
          <a:p>
            <a:r>
              <a:rPr lang="nl-NL" dirty="0" smtClean="0">
                <a:hlinkClick r:id="rId2"/>
              </a:rPr>
              <a:t>Tijd</a:t>
            </a:r>
            <a:endParaRPr lang="nl-NL" dirty="0"/>
          </a:p>
        </p:txBody>
      </p:sp>
      <p:sp>
        <p:nvSpPr>
          <p:cNvPr id="3" name="Titel 2"/>
          <p:cNvSpPr>
            <a:spLocks noGrp="1"/>
          </p:cNvSpPr>
          <p:nvPr>
            <p:ph type="title"/>
          </p:nvPr>
        </p:nvSpPr>
        <p:spPr/>
        <p:txBody>
          <a:bodyPr/>
          <a:lstStyle/>
          <a:p>
            <a:r>
              <a:rPr lang="nl-NL" dirty="0" smtClean="0"/>
              <a:t>Pitch</a:t>
            </a:r>
            <a:endParaRPr lang="nl-NL" dirty="0"/>
          </a:p>
        </p:txBody>
      </p:sp>
    </p:spTree>
    <p:extLst>
      <p:ext uri="{BB962C8B-B14F-4D97-AF65-F5344CB8AC3E}">
        <p14:creationId xmlns:p14="http://schemas.microsoft.com/office/powerpoint/2010/main" val="12246377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pPr marL="45720" indent="0">
              <a:buNone/>
            </a:pPr>
            <a:r>
              <a:rPr lang="nl-NL" dirty="0"/>
              <a:t>Ga naar: </a:t>
            </a:r>
            <a:r>
              <a:rPr lang="nl-NL" dirty="0">
                <a:hlinkClick r:id="rId2"/>
              </a:rPr>
              <a:t>https://</a:t>
            </a:r>
            <a:r>
              <a:rPr lang="nl-NL" dirty="0" smtClean="0">
                <a:hlinkClick r:id="rId2"/>
              </a:rPr>
              <a:t>answergarden.ch/456948</a:t>
            </a:r>
            <a:endParaRPr lang="nl-NL" dirty="0" smtClean="0"/>
          </a:p>
          <a:p>
            <a:pPr marL="45720" indent="0">
              <a:buNone/>
            </a:pPr>
            <a:endParaRPr lang="nl-NL" dirty="0"/>
          </a:p>
        </p:txBody>
      </p:sp>
      <p:sp>
        <p:nvSpPr>
          <p:cNvPr id="3" name="Titel 2"/>
          <p:cNvSpPr>
            <a:spLocks noGrp="1"/>
          </p:cNvSpPr>
          <p:nvPr>
            <p:ph type="title"/>
          </p:nvPr>
        </p:nvSpPr>
        <p:spPr/>
        <p:txBody>
          <a:bodyPr/>
          <a:lstStyle/>
          <a:p>
            <a:r>
              <a:rPr lang="nl-NL" dirty="0" smtClean="0"/>
              <a:t>Feedback</a:t>
            </a:r>
            <a:endParaRPr lang="nl-NL" dirty="0"/>
          </a:p>
        </p:txBody>
      </p:sp>
    </p:spTree>
    <p:extLst>
      <p:ext uri="{BB962C8B-B14F-4D97-AF65-F5344CB8AC3E}">
        <p14:creationId xmlns:p14="http://schemas.microsoft.com/office/powerpoint/2010/main" val="1420689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NL" dirty="0"/>
              <a:t>Op 25 september 2015 </a:t>
            </a:r>
            <a:r>
              <a:rPr lang="nl-NL" dirty="0" smtClean="0"/>
              <a:t>hebben </a:t>
            </a:r>
            <a:r>
              <a:rPr lang="nl-NL" dirty="0"/>
              <a:t>193 wereldleiders zich </a:t>
            </a:r>
            <a:r>
              <a:rPr lang="nl-NL" dirty="0" smtClean="0"/>
              <a:t>verbonden </a:t>
            </a:r>
            <a:r>
              <a:rPr lang="nl-NL" dirty="0"/>
              <a:t>aan 17 globale doelstellingen om in de komende 15 jaar </a:t>
            </a:r>
            <a:r>
              <a:rPr lang="nl-NL" dirty="0" smtClean="0"/>
              <a:t>drie </a:t>
            </a:r>
            <a:r>
              <a:rPr lang="nl-NL" dirty="0"/>
              <a:t>bijzonder belangrijke zaken te bereiken. </a:t>
            </a:r>
            <a:r>
              <a:rPr lang="nl-NL" dirty="0">
                <a:hlinkClick r:id="rId2"/>
              </a:rPr>
              <a:t>f</a:t>
            </a:r>
            <a:r>
              <a:rPr lang="nl-NL" dirty="0" smtClean="0">
                <a:hlinkClick r:id="rId2"/>
              </a:rPr>
              <a:t>ilmpje</a:t>
            </a:r>
            <a:r>
              <a:rPr lang="nl-NL" dirty="0" smtClean="0"/>
              <a:t/>
            </a:r>
            <a:br>
              <a:rPr lang="nl-NL" dirty="0" smtClean="0"/>
            </a:br>
            <a:endParaRPr lang="nl-NL" dirty="0" smtClean="0"/>
          </a:p>
          <a:p>
            <a:r>
              <a:rPr lang="nl-NL" dirty="0" smtClean="0"/>
              <a:t>1. Een </a:t>
            </a:r>
            <a:r>
              <a:rPr lang="nl-NL" dirty="0"/>
              <a:t>einde maken aan extreme armoede. </a:t>
            </a:r>
            <a:endParaRPr lang="nl-NL" dirty="0" smtClean="0"/>
          </a:p>
          <a:p>
            <a:r>
              <a:rPr lang="nl-NL" dirty="0" smtClean="0"/>
              <a:t>2. Ongelijkheid </a:t>
            </a:r>
            <a:r>
              <a:rPr lang="nl-NL" dirty="0"/>
              <a:t>en onrecht bestrijden. </a:t>
            </a:r>
            <a:endParaRPr lang="nl-NL" dirty="0" smtClean="0"/>
          </a:p>
          <a:p>
            <a:r>
              <a:rPr lang="nl-NL" dirty="0" smtClean="0"/>
              <a:t>3. Het </a:t>
            </a:r>
            <a:r>
              <a:rPr lang="nl-NL" dirty="0"/>
              <a:t>probleem van klimaatverandering oplossen.</a:t>
            </a:r>
          </a:p>
        </p:txBody>
      </p:sp>
      <p:sp>
        <p:nvSpPr>
          <p:cNvPr id="3" name="Titel 2"/>
          <p:cNvSpPr>
            <a:spLocks noGrp="1"/>
          </p:cNvSpPr>
          <p:nvPr>
            <p:ph type="title"/>
          </p:nvPr>
        </p:nvSpPr>
        <p:spPr/>
        <p:txBody>
          <a:bodyPr/>
          <a:lstStyle/>
          <a:p>
            <a:r>
              <a:rPr lang="nl-NL" dirty="0" smtClean="0"/>
              <a:t>Global Goals</a:t>
            </a:r>
            <a:endParaRPr lang="nl-N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11960" y="4149080"/>
            <a:ext cx="4726111" cy="2590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91108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NL" dirty="0" smtClean="0"/>
              <a:t>Schrijf op de voorkant van het plakblaadje drie kwaliteiten van uzelf op. </a:t>
            </a:r>
          </a:p>
          <a:p>
            <a:r>
              <a:rPr lang="nl-NL" dirty="0" smtClean="0"/>
              <a:t>Schrijf op de achterkant van het plakblaadje uw naam en achternaam.</a:t>
            </a:r>
          </a:p>
          <a:p>
            <a:r>
              <a:rPr lang="nl-NL" dirty="0" smtClean="0"/>
              <a:t>Vouw het plakblaadje dubbel.</a:t>
            </a:r>
          </a:p>
          <a:p>
            <a:r>
              <a:rPr lang="nl-NL" dirty="0" smtClean="0"/>
              <a:t>Deze wordt opgehaald. </a:t>
            </a:r>
            <a:endParaRPr lang="nl-NL" dirty="0"/>
          </a:p>
        </p:txBody>
      </p:sp>
      <p:sp>
        <p:nvSpPr>
          <p:cNvPr id="3" name="Titel 2"/>
          <p:cNvSpPr>
            <a:spLocks noGrp="1"/>
          </p:cNvSpPr>
          <p:nvPr>
            <p:ph type="title"/>
          </p:nvPr>
        </p:nvSpPr>
        <p:spPr/>
        <p:txBody>
          <a:bodyPr/>
          <a:lstStyle/>
          <a:p>
            <a:r>
              <a:rPr lang="nl-NL" dirty="0" smtClean="0"/>
              <a:t>Kwaliteiten</a:t>
            </a:r>
            <a:endParaRPr lang="nl-NL" dirty="0"/>
          </a:p>
        </p:txBody>
      </p:sp>
    </p:spTree>
    <p:extLst>
      <p:ext uri="{BB962C8B-B14F-4D97-AF65-F5344CB8AC3E}">
        <p14:creationId xmlns:p14="http://schemas.microsoft.com/office/powerpoint/2010/main" val="3595431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lstStyle/>
          <a:p>
            <a:r>
              <a:rPr lang="nl-NL" dirty="0" smtClean="0"/>
              <a:t>Aanleiding</a:t>
            </a:r>
          </a:p>
          <a:p>
            <a:pPr>
              <a:buNone/>
            </a:pPr>
            <a:endParaRPr lang="nl-NL" dirty="0" smtClean="0"/>
          </a:p>
          <a:p>
            <a:r>
              <a:rPr lang="nl-NL" dirty="0" smtClean="0"/>
              <a:t>Belang van nevenactiviteiten</a:t>
            </a:r>
          </a:p>
          <a:p>
            <a:endParaRPr lang="nl-NL" dirty="0"/>
          </a:p>
        </p:txBody>
      </p:sp>
      <p:sp>
        <p:nvSpPr>
          <p:cNvPr id="2" name="Titel 1"/>
          <p:cNvSpPr>
            <a:spLocks noGrp="1"/>
          </p:cNvSpPr>
          <p:nvPr>
            <p:ph type="title"/>
          </p:nvPr>
        </p:nvSpPr>
        <p:spPr/>
        <p:txBody>
          <a:bodyPr/>
          <a:lstStyle/>
          <a:p>
            <a:r>
              <a:rPr lang="nl-NL" dirty="0"/>
              <a:t>sociaal ondernemerschap</a:t>
            </a:r>
          </a:p>
        </p:txBody>
      </p:sp>
    </p:spTree>
    <p:extLst>
      <p:ext uri="{BB962C8B-B14F-4D97-AF65-F5344CB8AC3E}">
        <p14:creationId xmlns:p14="http://schemas.microsoft.com/office/powerpoint/2010/main" val="1275855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lstStyle/>
          <a:p>
            <a:r>
              <a:rPr lang="nl-NL" dirty="0" err="1" smtClean="0"/>
              <a:t>Empowerment</a:t>
            </a:r>
            <a:r>
              <a:rPr lang="nl-NL" dirty="0" smtClean="0"/>
              <a:t> van jongeren &amp; vrouwen (2010)</a:t>
            </a:r>
          </a:p>
          <a:p>
            <a:endParaRPr lang="nl-NL" dirty="0"/>
          </a:p>
          <a:p>
            <a:r>
              <a:rPr lang="nl-NL" dirty="0" smtClean="0"/>
              <a:t>Kracht van rolmodellen</a:t>
            </a:r>
          </a:p>
          <a:p>
            <a:endParaRPr lang="nl-NL" dirty="0"/>
          </a:p>
          <a:p>
            <a:r>
              <a:rPr lang="nl-NL" dirty="0" err="1" smtClean="0"/>
              <a:t>Leading</a:t>
            </a:r>
            <a:r>
              <a:rPr lang="nl-NL" dirty="0" smtClean="0"/>
              <a:t> </a:t>
            </a:r>
            <a:r>
              <a:rPr lang="nl-NL" dirty="0" err="1" smtClean="0"/>
              <a:t>Ladies</a:t>
            </a:r>
            <a:r>
              <a:rPr lang="nl-NL" dirty="0" smtClean="0"/>
              <a:t> Congres</a:t>
            </a:r>
          </a:p>
          <a:p>
            <a:endParaRPr lang="nl-NL" dirty="0"/>
          </a:p>
          <a:p>
            <a:endParaRPr lang="nl-NL" dirty="0" smtClean="0"/>
          </a:p>
          <a:p>
            <a:endParaRPr lang="nl-NL" dirty="0"/>
          </a:p>
          <a:p>
            <a:endParaRPr lang="nl-NL" dirty="0"/>
          </a:p>
        </p:txBody>
      </p:sp>
      <p:sp>
        <p:nvSpPr>
          <p:cNvPr id="2" name="Titel 1"/>
          <p:cNvSpPr>
            <a:spLocks noGrp="1"/>
          </p:cNvSpPr>
          <p:nvPr>
            <p:ph type="title"/>
          </p:nvPr>
        </p:nvSpPr>
        <p:spPr/>
        <p:txBody>
          <a:bodyPr/>
          <a:lstStyle/>
          <a:p>
            <a:r>
              <a:rPr lang="nl-NL" dirty="0" err="1" smtClean="0"/>
              <a:t>TrustinYouth</a:t>
            </a:r>
            <a:endParaRPr lang="nl-NL" dirty="0"/>
          </a:p>
        </p:txBody>
      </p:sp>
    </p:spTree>
    <p:extLst>
      <p:ext uri="{BB962C8B-B14F-4D97-AF65-F5344CB8AC3E}">
        <p14:creationId xmlns:p14="http://schemas.microsoft.com/office/powerpoint/2010/main" val="354469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lstStyle/>
          <a:p>
            <a:pPr>
              <a:buNone/>
            </a:pPr>
            <a:endParaRPr lang="nl-NL" dirty="0"/>
          </a:p>
          <a:p>
            <a:r>
              <a:rPr lang="nl-NL" dirty="0" smtClean="0"/>
              <a:t>Projectleider jongerenprogramma Talentenbeurs</a:t>
            </a:r>
          </a:p>
          <a:p>
            <a:pPr>
              <a:buNone/>
            </a:pPr>
            <a:endParaRPr lang="nl-NL" dirty="0" smtClean="0"/>
          </a:p>
          <a:p>
            <a:r>
              <a:rPr lang="nl-NL" dirty="0" smtClean="0"/>
              <a:t>Participatiesamenleving</a:t>
            </a:r>
          </a:p>
          <a:p>
            <a:endParaRPr lang="nl-NL" dirty="0"/>
          </a:p>
          <a:p>
            <a:r>
              <a:rPr lang="nl-NL" dirty="0" err="1" smtClean="0"/>
              <a:t>Marcanti</a:t>
            </a:r>
            <a:r>
              <a:rPr lang="nl-NL" dirty="0" smtClean="0"/>
              <a:t> business+</a:t>
            </a:r>
          </a:p>
          <a:p>
            <a:endParaRPr lang="nl-NL" dirty="0" smtClean="0"/>
          </a:p>
          <a:p>
            <a:endParaRPr lang="nl-NL" dirty="0"/>
          </a:p>
          <a:p>
            <a:endParaRPr lang="nl-NL" dirty="0"/>
          </a:p>
        </p:txBody>
      </p:sp>
      <p:sp>
        <p:nvSpPr>
          <p:cNvPr id="2" name="Titel 1"/>
          <p:cNvSpPr>
            <a:spLocks noGrp="1"/>
          </p:cNvSpPr>
          <p:nvPr>
            <p:ph type="title"/>
          </p:nvPr>
        </p:nvSpPr>
        <p:spPr/>
        <p:txBody>
          <a:bodyPr/>
          <a:lstStyle/>
          <a:p>
            <a:r>
              <a:rPr lang="nl-NL" dirty="0" err="1" smtClean="0"/>
              <a:t>Social</a:t>
            </a:r>
            <a:r>
              <a:rPr lang="nl-NL" dirty="0" smtClean="0"/>
              <a:t> Business </a:t>
            </a:r>
            <a:r>
              <a:rPr lang="nl-NL" dirty="0" err="1" smtClean="0"/>
              <a:t>Awards</a:t>
            </a:r>
            <a:endParaRPr lang="nl-NL" dirty="0"/>
          </a:p>
        </p:txBody>
      </p:sp>
    </p:spTree>
    <p:extLst>
      <p:ext uri="{BB962C8B-B14F-4D97-AF65-F5344CB8AC3E}">
        <p14:creationId xmlns:p14="http://schemas.microsoft.com/office/powerpoint/2010/main" val="559548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lstStyle/>
          <a:p>
            <a:r>
              <a:rPr lang="nl-NL" dirty="0" smtClean="0"/>
              <a:t>Het bedrijf: Anne &amp; Max, de </a:t>
            </a:r>
            <a:r>
              <a:rPr lang="nl-NL" dirty="0" err="1" smtClean="0"/>
              <a:t>Bagels</a:t>
            </a:r>
            <a:r>
              <a:rPr lang="nl-NL" dirty="0" smtClean="0"/>
              <a:t> &amp; </a:t>
            </a:r>
            <a:r>
              <a:rPr lang="nl-NL" dirty="0" err="1" smtClean="0"/>
              <a:t>Beans</a:t>
            </a:r>
            <a:endParaRPr lang="nl-NL" dirty="0" smtClean="0"/>
          </a:p>
          <a:p>
            <a:endParaRPr lang="nl-NL" dirty="0"/>
          </a:p>
          <a:p>
            <a:r>
              <a:rPr lang="nl-NL" dirty="0" smtClean="0"/>
              <a:t>Het maatschappelijke doel: Oranjehuis en de Voedselbank</a:t>
            </a:r>
          </a:p>
          <a:p>
            <a:endParaRPr lang="nl-NL" dirty="0"/>
          </a:p>
          <a:p>
            <a:r>
              <a:rPr lang="nl-NL" dirty="0" smtClean="0"/>
              <a:t>Eindpresentatie </a:t>
            </a:r>
            <a:r>
              <a:rPr lang="nl-NL" dirty="0" err="1" smtClean="0"/>
              <a:t>MVO-strategie</a:t>
            </a:r>
            <a:endParaRPr lang="nl-NL" dirty="0" smtClean="0"/>
          </a:p>
          <a:p>
            <a:endParaRPr lang="nl-NL" dirty="0"/>
          </a:p>
          <a:p>
            <a:endParaRPr lang="nl-NL" dirty="0"/>
          </a:p>
        </p:txBody>
      </p:sp>
      <p:sp>
        <p:nvSpPr>
          <p:cNvPr id="2" name="Titel 1"/>
          <p:cNvSpPr>
            <a:spLocks noGrp="1"/>
          </p:cNvSpPr>
          <p:nvPr>
            <p:ph type="title"/>
          </p:nvPr>
        </p:nvSpPr>
        <p:spPr/>
        <p:txBody>
          <a:bodyPr/>
          <a:lstStyle/>
          <a:p>
            <a:r>
              <a:rPr lang="nl-NL" dirty="0" smtClean="0"/>
              <a:t>Ervaring leerlingen</a:t>
            </a:r>
            <a:endParaRPr lang="nl-NL" dirty="0"/>
          </a:p>
        </p:txBody>
      </p:sp>
    </p:spTree>
    <p:extLst>
      <p:ext uri="{BB962C8B-B14F-4D97-AF65-F5344CB8AC3E}">
        <p14:creationId xmlns:p14="http://schemas.microsoft.com/office/powerpoint/2010/main" val="932553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pPr marL="45720" indent="0">
              <a:buNone/>
            </a:pPr>
            <a:r>
              <a:rPr lang="nl-NL" dirty="0" smtClean="0"/>
              <a:t>(</a:t>
            </a:r>
            <a:r>
              <a:rPr lang="nl-NL" dirty="0" err="1" smtClean="0"/>
              <a:t>Edu</a:t>
            </a:r>
            <a:r>
              <a:rPr lang="nl-NL" dirty="0" smtClean="0"/>
              <a:t>)Scrum </a:t>
            </a:r>
            <a:r>
              <a:rPr lang="nl-NL" dirty="0"/>
              <a:t>is een actieve werkvorm, waar leerlingen in teams opdrachten maken volgens een vast ritme. Zij plannen en bepalen zelf hun activiteiten en houden de  voortgang bij. De leraar bepaalt de opdrachten, coacht en geeft raad</a:t>
            </a:r>
            <a:r>
              <a:rPr lang="nl-NL" dirty="0" smtClean="0"/>
              <a:t>.</a:t>
            </a:r>
          </a:p>
          <a:p>
            <a:pPr marL="45720" indent="0">
              <a:buNone/>
            </a:pPr>
            <a:endParaRPr lang="nl-NL" dirty="0" smtClean="0"/>
          </a:p>
          <a:p>
            <a:r>
              <a:rPr lang="nl-NL" dirty="0" smtClean="0"/>
              <a:t>Meer </a:t>
            </a:r>
            <a:r>
              <a:rPr lang="nl-NL" dirty="0"/>
              <a:t>informatie: </a:t>
            </a:r>
            <a:r>
              <a:rPr lang="nl-NL" u="sng" dirty="0">
                <a:hlinkClick r:id="rId2"/>
              </a:rPr>
              <a:t>http://eduscrum.nl/</a:t>
            </a:r>
            <a:r>
              <a:rPr lang="nl-NL" dirty="0"/>
              <a:t/>
            </a:r>
            <a:br>
              <a:rPr lang="nl-NL" dirty="0"/>
            </a:br>
            <a:r>
              <a:rPr lang="nl-NL" dirty="0"/>
              <a:t>Zie voorbeeld: </a:t>
            </a:r>
            <a:r>
              <a:rPr lang="nl-NL" u="sng" dirty="0">
                <a:hlinkClick r:id="rId3"/>
              </a:rPr>
              <a:t>https://www.leraar24.nl/video/6089/scrum-op-school#tab=0</a:t>
            </a:r>
            <a:endParaRPr lang="en-US" dirty="0"/>
          </a:p>
          <a:p>
            <a:r>
              <a:rPr lang="nl-NL" dirty="0" smtClean="0">
                <a:hlinkClick r:id="rId4"/>
              </a:rPr>
              <a:t>https</a:t>
            </a:r>
            <a:r>
              <a:rPr lang="nl-NL" dirty="0">
                <a:hlinkClick r:id="rId4"/>
              </a:rPr>
              <a:t>://youtu.be/vfS24PzVsjg</a:t>
            </a:r>
            <a:endParaRPr lang="nl-NL" dirty="0"/>
          </a:p>
          <a:p>
            <a:endParaRPr lang="nl-NL" dirty="0"/>
          </a:p>
        </p:txBody>
      </p:sp>
      <p:sp>
        <p:nvSpPr>
          <p:cNvPr id="3" name="Titel 2"/>
          <p:cNvSpPr>
            <a:spLocks noGrp="1"/>
          </p:cNvSpPr>
          <p:nvPr>
            <p:ph type="title"/>
          </p:nvPr>
        </p:nvSpPr>
        <p:spPr/>
        <p:txBody>
          <a:bodyPr/>
          <a:lstStyle/>
          <a:p>
            <a:r>
              <a:rPr lang="nl-NL" dirty="0" smtClean="0"/>
              <a:t>SCRUM</a:t>
            </a:r>
            <a:endParaRPr lang="nl-NL" dirty="0"/>
          </a:p>
        </p:txBody>
      </p:sp>
    </p:spTree>
    <p:extLst>
      <p:ext uri="{BB962C8B-B14F-4D97-AF65-F5344CB8AC3E}">
        <p14:creationId xmlns:p14="http://schemas.microsoft.com/office/powerpoint/2010/main" val="2421401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NL" dirty="0" smtClean="0">
                <a:hlinkClick r:id="rId2"/>
              </a:rPr>
              <a:t>www.scrumwise.com</a:t>
            </a:r>
            <a:endParaRPr lang="nl-NL" dirty="0" smtClean="0"/>
          </a:p>
          <a:p>
            <a:pPr marL="45720" indent="0">
              <a:buNone/>
            </a:pPr>
            <a:endParaRPr lang="nl-NL" dirty="0" smtClean="0"/>
          </a:p>
          <a:p>
            <a:r>
              <a:rPr lang="nl-NL" dirty="0" smtClean="0">
                <a:hlinkClick r:id="rId3"/>
              </a:rPr>
              <a:t>www.trello.com</a:t>
            </a:r>
            <a:r>
              <a:rPr lang="nl-NL" dirty="0" smtClean="0"/>
              <a:t> </a:t>
            </a:r>
            <a:r>
              <a:rPr lang="nl-NL" dirty="0" smtClean="0">
                <a:sym typeface="Wingdings" panose="05000000000000000000" pitchFamily="2" charset="2"/>
              </a:rPr>
              <a:t> gratis</a:t>
            </a:r>
            <a:endParaRPr lang="nl-NL" dirty="0"/>
          </a:p>
        </p:txBody>
      </p:sp>
      <p:sp>
        <p:nvSpPr>
          <p:cNvPr id="3" name="Titel 2"/>
          <p:cNvSpPr>
            <a:spLocks noGrp="1"/>
          </p:cNvSpPr>
          <p:nvPr>
            <p:ph type="title"/>
          </p:nvPr>
        </p:nvSpPr>
        <p:spPr/>
        <p:txBody>
          <a:bodyPr/>
          <a:lstStyle/>
          <a:p>
            <a:r>
              <a:rPr lang="nl-NL" dirty="0" smtClean="0"/>
              <a:t>Tools</a:t>
            </a:r>
            <a:endParaRPr lang="nl-NL" dirty="0"/>
          </a:p>
        </p:txBody>
      </p:sp>
      <p:pic>
        <p:nvPicPr>
          <p:cNvPr id="205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07999" y="1930524"/>
            <a:ext cx="3507847" cy="27089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9552" y="3068960"/>
            <a:ext cx="4176463" cy="28803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781821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aster">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Raster">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Raster">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140</TotalTime>
  <Words>279</Words>
  <Application>Microsoft Office PowerPoint</Application>
  <PresentationFormat>Diavoorstelling (4:3)</PresentationFormat>
  <Paragraphs>87</Paragraphs>
  <Slides>13</Slides>
  <Notes>0</Notes>
  <HiddenSlides>0</HiddenSlides>
  <MMClips>0</MMClips>
  <ScaleCrop>false</ScaleCrop>
  <HeadingPairs>
    <vt:vector size="4" baseType="variant">
      <vt:variant>
        <vt:lpstr>Thema</vt:lpstr>
      </vt:variant>
      <vt:variant>
        <vt:i4>1</vt:i4>
      </vt:variant>
      <vt:variant>
        <vt:lpstr>Diatitels</vt:lpstr>
      </vt:variant>
      <vt:variant>
        <vt:i4>13</vt:i4>
      </vt:variant>
    </vt:vector>
  </HeadingPairs>
  <TitlesOfParts>
    <vt:vector size="14" baseType="lpstr">
      <vt:lpstr>Raster</vt:lpstr>
      <vt:lpstr>Bedrijf je geluk: sociaal ondernemerschap   </vt:lpstr>
      <vt:lpstr>Global Goals</vt:lpstr>
      <vt:lpstr>Kwaliteiten</vt:lpstr>
      <vt:lpstr>sociaal ondernemerschap</vt:lpstr>
      <vt:lpstr>TrustinYouth</vt:lpstr>
      <vt:lpstr>Social Business Awards</vt:lpstr>
      <vt:lpstr>Ervaring leerlingen</vt:lpstr>
      <vt:lpstr>SCRUM</vt:lpstr>
      <vt:lpstr>Tools</vt:lpstr>
      <vt:lpstr>Aan het werk…</vt:lpstr>
      <vt:lpstr>Scrum Flap</vt:lpstr>
      <vt:lpstr>Pitch</vt:lpstr>
      <vt:lpstr>Feedback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Sociaal ondernemerschap</dc:title>
  <dc:creator>user</dc:creator>
  <cp:lastModifiedBy>Hans Semeijn</cp:lastModifiedBy>
  <cp:revision>18</cp:revision>
  <dcterms:created xsi:type="dcterms:W3CDTF">2017-03-17T12:21:31Z</dcterms:created>
  <dcterms:modified xsi:type="dcterms:W3CDTF">2017-03-24T11:29:05Z</dcterms:modified>
</cp:coreProperties>
</file>