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0"/>
  </p:notesMasterIdLst>
  <p:handoutMasterIdLst>
    <p:handoutMasterId r:id="rId31"/>
  </p:handoutMasterIdLst>
  <p:sldIdLst>
    <p:sldId id="322" r:id="rId3"/>
    <p:sldId id="323" r:id="rId4"/>
    <p:sldId id="365" r:id="rId5"/>
    <p:sldId id="359" r:id="rId6"/>
    <p:sldId id="360" r:id="rId7"/>
    <p:sldId id="361" r:id="rId8"/>
    <p:sldId id="364" r:id="rId9"/>
    <p:sldId id="362" r:id="rId10"/>
    <p:sldId id="363" r:id="rId11"/>
    <p:sldId id="378" r:id="rId12"/>
    <p:sldId id="352" r:id="rId13"/>
    <p:sldId id="366" r:id="rId14"/>
    <p:sldId id="324" r:id="rId15"/>
    <p:sldId id="368" r:id="rId16"/>
    <p:sldId id="369" r:id="rId17"/>
    <p:sldId id="370" r:id="rId18"/>
    <p:sldId id="335" r:id="rId19"/>
    <p:sldId id="371" r:id="rId20"/>
    <p:sldId id="372" r:id="rId21"/>
    <p:sldId id="373" r:id="rId22"/>
    <p:sldId id="379" r:id="rId23"/>
    <p:sldId id="380" r:id="rId24"/>
    <p:sldId id="374" r:id="rId25"/>
    <p:sldId id="377" r:id="rId26"/>
    <p:sldId id="382" r:id="rId27"/>
    <p:sldId id="375" r:id="rId28"/>
    <p:sldId id="381" r:id="rId29"/>
  </p:sldIdLst>
  <p:sldSz cx="13003213" cy="9756775"/>
  <p:notesSz cx="6858000" cy="9144000"/>
  <p:defaultTextStyle>
    <a:defPPr>
      <a:defRPr lang="nl-NL"/>
    </a:defPPr>
    <a:lvl1pPr algn="l" defTabSz="649288" rtl="0" fontAlgn="base">
      <a:spcBef>
        <a:spcPct val="0"/>
      </a:spcBef>
      <a:spcAft>
        <a:spcPct val="0"/>
      </a:spcAft>
      <a:defRPr sz="2600" kern="1200">
        <a:solidFill>
          <a:schemeClr val="tx1"/>
        </a:solidFill>
        <a:latin typeface="Arial" charset="0"/>
        <a:ea typeface="ＭＳ Ｐゴシック" charset="0"/>
        <a:cs typeface="ＭＳ Ｐゴシック" charset="0"/>
      </a:defRPr>
    </a:lvl1pPr>
    <a:lvl2pPr marL="649288" indent="-192088" algn="l" defTabSz="649288" rtl="0" fontAlgn="base">
      <a:spcBef>
        <a:spcPct val="0"/>
      </a:spcBef>
      <a:spcAft>
        <a:spcPct val="0"/>
      </a:spcAft>
      <a:defRPr sz="2600" kern="1200">
        <a:solidFill>
          <a:schemeClr val="tx1"/>
        </a:solidFill>
        <a:latin typeface="Arial" charset="0"/>
        <a:ea typeface="ＭＳ Ｐゴシック" charset="0"/>
        <a:cs typeface="ＭＳ Ｐゴシック" charset="0"/>
      </a:defRPr>
    </a:lvl2pPr>
    <a:lvl3pPr marL="1300163" indent="-385763" algn="l" defTabSz="649288" rtl="0" fontAlgn="base">
      <a:spcBef>
        <a:spcPct val="0"/>
      </a:spcBef>
      <a:spcAft>
        <a:spcPct val="0"/>
      </a:spcAft>
      <a:defRPr sz="2600" kern="1200">
        <a:solidFill>
          <a:schemeClr val="tx1"/>
        </a:solidFill>
        <a:latin typeface="Arial" charset="0"/>
        <a:ea typeface="ＭＳ Ｐゴシック" charset="0"/>
        <a:cs typeface="ＭＳ Ｐゴシック" charset="0"/>
      </a:defRPr>
    </a:lvl3pPr>
    <a:lvl4pPr marL="1949450" indent="-577850" algn="l" defTabSz="649288" rtl="0" fontAlgn="base">
      <a:spcBef>
        <a:spcPct val="0"/>
      </a:spcBef>
      <a:spcAft>
        <a:spcPct val="0"/>
      </a:spcAft>
      <a:defRPr sz="2600" kern="1200">
        <a:solidFill>
          <a:schemeClr val="tx1"/>
        </a:solidFill>
        <a:latin typeface="Arial" charset="0"/>
        <a:ea typeface="ＭＳ Ｐゴシック" charset="0"/>
        <a:cs typeface="ＭＳ Ｐゴシック" charset="0"/>
      </a:defRPr>
    </a:lvl4pPr>
    <a:lvl5pPr marL="2600325" indent="-771525" algn="l" defTabSz="649288" rtl="0" fontAlgn="base">
      <a:spcBef>
        <a:spcPct val="0"/>
      </a:spcBef>
      <a:spcAft>
        <a:spcPct val="0"/>
      </a:spcAft>
      <a:defRPr sz="2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3073">
          <p15:clr>
            <a:srgbClr val="A4A3A4"/>
          </p15:clr>
        </p15:guide>
        <p15:guide id="2" pos="409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Mirjam Sent" initials="E-M" lastIdx="1" clrIdx="0">
    <p:extLst/>
  </p:cmAuthor>
  <p:cmAuthor id="2" name="Esther-Mirjam Sent" initials="E-M [2]"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BE2E1A"/>
    <a:srgbClr val="FF0000"/>
    <a:srgbClr val="BF2E1B"/>
    <a:srgbClr val="B3011B"/>
    <a:srgbClr val="A8011B"/>
    <a:srgbClr val="B72E1B"/>
    <a:srgbClr val="00332B"/>
    <a:srgbClr val="E8CD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18" autoAdjust="0"/>
    <p:restoredTop sz="57458" autoAdjust="0"/>
  </p:normalViewPr>
  <p:slideViewPr>
    <p:cSldViewPr snapToGrid="0" snapToObjects="1">
      <p:cViewPr>
        <p:scale>
          <a:sx n="19" d="100"/>
          <a:sy n="19" d="100"/>
        </p:scale>
        <p:origin x="-2358" y="-390"/>
      </p:cViewPr>
      <p:guideLst>
        <p:guide orient="horz" pos="3073"/>
        <p:guide pos="4095"/>
      </p:guideLst>
    </p:cSldViewPr>
  </p:slideViewPr>
  <p:notesTextViewPr>
    <p:cViewPr>
      <p:scale>
        <a:sx n="100" d="100"/>
        <a:sy n="100" d="100"/>
      </p:scale>
      <p:origin x="0" y="0"/>
    </p:cViewPr>
  </p:notesTextViewPr>
  <p:notesViewPr>
    <p:cSldViewPr snapToGrid="0" snapToObjects="1">
      <p:cViewPr varScale="1">
        <p:scale>
          <a:sx n="77" d="100"/>
          <a:sy n="77" d="100"/>
        </p:scale>
        <p:origin x="226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a:latin typeface="+mn-lt"/>
                <a:ea typeface="+mn-ea"/>
                <a:cs typeface="+mn-cs"/>
              </a:defRPr>
            </a:lvl1pPr>
          </a:lstStyle>
          <a:p>
            <a:pPr>
              <a:defRPr/>
            </a:pPr>
            <a:r>
              <a:rPr lang="nl-NL"/>
              <a:t>Koptekst</a:t>
            </a: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B578F7A-D6C3-884B-8EA2-1FEDCD91E01D}" type="datetime1">
              <a:rPr lang="en-US" smtClean="0"/>
              <a:t>12/15/2016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a:latin typeface="+mn-lt"/>
                <a:ea typeface="+mn-ea"/>
                <a:cs typeface="+mn-cs"/>
              </a:defRPr>
            </a:lvl1pPr>
          </a:lstStyle>
          <a:p>
            <a:pPr>
              <a:defRPr/>
            </a:pPr>
            <a:r>
              <a:rPr lang="nl-NL"/>
              <a:t>Voettekst</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AC65938-E932-924E-9F46-B6E193F856A8}" type="slidenum">
              <a:rPr lang="nl-NL"/>
              <a:pPr/>
              <a:t>‹nr.›</a:t>
            </a:fld>
            <a:endParaRPr lang="nl-NL"/>
          </a:p>
        </p:txBody>
      </p:sp>
    </p:spTree>
    <p:extLst>
      <p:ext uri="{BB962C8B-B14F-4D97-AF65-F5344CB8AC3E}">
        <p14:creationId xmlns:p14="http://schemas.microsoft.com/office/powerpoint/2010/main" val="51713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a:latin typeface="+mn-lt"/>
                <a:ea typeface="+mn-ea"/>
                <a:cs typeface="+mn-cs"/>
              </a:defRPr>
            </a:lvl1pPr>
          </a:lstStyle>
          <a:p>
            <a:pPr>
              <a:defRPr/>
            </a:pPr>
            <a:r>
              <a:rPr lang="nl-NL"/>
              <a:t>Koptekst</a:t>
            </a:r>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B4AED7D5-681F-D949-9888-94BEBEA98A73}" type="datetime1">
              <a:rPr lang="en-US" smtClean="0"/>
              <a:t>12/15/2016</a:t>
            </a:fld>
            <a:endParaRPr lang="nl-NL"/>
          </a:p>
        </p:txBody>
      </p:sp>
      <p:sp>
        <p:nvSpPr>
          <p:cNvPr id="4" name="Tijdelijke aanduiding voor dia-afbeelding 3"/>
          <p:cNvSpPr>
            <a:spLocks noGrp="1" noRot="1" noChangeAspect="1"/>
          </p:cNvSpPr>
          <p:nvPr>
            <p:ph type="sldImg" idx="2"/>
          </p:nvPr>
        </p:nvSpPr>
        <p:spPr>
          <a:xfrm>
            <a:off x="2056077" y="0"/>
            <a:ext cx="2736397" cy="2053724"/>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287246" y="2053723"/>
            <a:ext cx="6334532" cy="6631489"/>
          </a:xfrm>
          <a:prstGeom prst="rect">
            <a:avLst/>
          </a:prstGeom>
        </p:spPr>
        <p:txBody>
          <a:bodyPr vert="horz" lIns="91440" tIns="45720" rIns="91440" bIns="45720" rtlCol="0"/>
          <a:lstStyle/>
          <a:p>
            <a:pPr lvl="0"/>
            <a:r>
              <a:rPr lang="nl-NL" noProof="0" dirty="0" smtClean="0"/>
              <a:t>Klik om de tekststijl van het model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nl-NL" noProof="0"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a:latin typeface="+mn-lt"/>
                <a:ea typeface="+mn-ea"/>
                <a:cs typeface="+mn-cs"/>
              </a:defRPr>
            </a:lvl1pPr>
          </a:lstStyle>
          <a:p>
            <a:pPr>
              <a:defRPr/>
            </a:pPr>
            <a:r>
              <a:rPr lang="nl-NL"/>
              <a:t>Voettekst</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0BA9C7F-8996-D649-A033-223E390F26FB}" type="slidenum">
              <a:rPr lang="nl-NL"/>
              <a:pPr/>
              <a:t>‹nr.›</a:t>
            </a:fld>
            <a:endParaRPr lang="nl-NL"/>
          </a:p>
        </p:txBody>
      </p:sp>
    </p:spTree>
    <p:extLst>
      <p:ext uri="{BB962C8B-B14F-4D97-AF65-F5344CB8AC3E}">
        <p14:creationId xmlns:p14="http://schemas.microsoft.com/office/powerpoint/2010/main" val="1015106213"/>
      </p:ext>
    </p:extLst>
  </p:cSld>
  <p:clrMap bg1="lt1" tx1="dk1" bg2="lt2" tx2="dk2" accent1="accent1" accent2="accent2" accent3="accent3" accent4="accent4" accent5="accent5" accent6="accent6" hlink="hlink" folHlink="folHlink"/>
  <p:hf hdr="0" ftr="0" dt="0"/>
  <p:notesStyle>
    <a:lvl1pPr algn="l" defTabSz="649288"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649288" algn="l" defTabSz="649288" rtl="0" eaLnBrk="0" fontAlgn="base" hangingPunct="0">
      <a:spcBef>
        <a:spcPct val="30000"/>
      </a:spcBef>
      <a:spcAft>
        <a:spcPct val="0"/>
      </a:spcAft>
      <a:defRPr sz="1200" kern="1200">
        <a:solidFill>
          <a:schemeClr val="tx1"/>
        </a:solidFill>
        <a:latin typeface="+mn-lt"/>
        <a:ea typeface="ＭＳ Ｐゴシック" charset="0"/>
        <a:cs typeface="+mn-cs"/>
      </a:defRPr>
    </a:lvl2pPr>
    <a:lvl3pPr marL="1300163" algn="l" defTabSz="649288"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949450" algn="l" defTabSz="649288" rtl="0" eaLnBrk="0" fontAlgn="base" hangingPunct="0">
      <a:spcBef>
        <a:spcPct val="30000"/>
      </a:spcBef>
      <a:spcAft>
        <a:spcPct val="0"/>
      </a:spcAft>
      <a:defRPr sz="1200" kern="1200">
        <a:solidFill>
          <a:schemeClr val="tx1"/>
        </a:solidFill>
        <a:latin typeface="+mn-lt"/>
        <a:ea typeface="ＭＳ Ｐゴシック" charset="0"/>
        <a:cs typeface="+mn-cs"/>
      </a:defRPr>
    </a:lvl4pPr>
    <a:lvl5pPr marL="2600325" algn="l" defTabSz="649288" rtl="0" eaLnBrk="0" fontAlgn="base" hangingPunct="0">
      <a:spcBef>
        <a:spcPct val="30000"/>
      </a:spcBef>
      <a:spcAft>
        <a:spcPct val="0"/>
      </a:spcAft>
      <a:defRPr sz="1200" kern="1200">
        <a:solidFill>
          <a:schemeClr val="tx1"/>
        </a:solidFill>
        <a:latin typeface="+mn-lt"/>
        <a:ea typeface="ＭＳ Ｐゴシック" charset="0"/>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1</a:t>
            </a:fld>
            <a:endParaRPr lang="nl-NL"/>
          </a:p>
        </p:txBody>
      </p:sp>
    </p:spTree>
    <p:extLst>
      <p:ext uri="{BB962C8B-B14F-4D97-AF65-F5344CB8AC3E}">
        <p14:creationId xmlns:p14="http://schemas.microsoft.com/office/powerpoint/2010/main" val="347738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49288" rtl="0" eaLnBrk="0" fontAlgn="base" latinLnBrk="0" hangingPunct="0">
              <a:lnSpc>
                <a:spcPct val="100000"/>
              </a:lnSpc>
              <a:spcBef>
                <a:spcPct val="30000"/>
              </a:spcBef>
              <a:spcAft>
                <a:spcPct val="0"/>
              </a:spcAft>
              <a:buClrTx/>
              <a:buSzTx/>
              <a:buFontTx/>
              <a:buNone/>
              <a:tabLst/>
              <a:defRPr/>
            </a:pPr>
            <a:r>
              <a:rPr lang="nl-NL" dirty="0" smtClean="0"/>
              <a:t>Met een beetje meer geschiedenis van het economisch denken is niks mis, al was het maar</a:t>
            </a:r>
            <a:r>
              <a:rPr lang="nl-NL" baseline="0" dirty="0" smtClean="0"/>
              <a:t> om </a:t>
            </a:r>
            <a:r>
              <a:rPr lang="nl-NL" b="1" baseline="0" dirty="0" smtClean="0"/>
              <a:t>Milton Friedman </a:t>
            </a:r>
            <a:r>
              <a:rPr lang="nl-NL" baseline="0" dirty="0" smtClean="0"/>
              <a:t>te corrigeren. Ook beleidsmakers kunnen er wat van.</a:t>
            </a:r>
            <a:endParaRPr lang="nl-NL" dirty="0" smtClean="0"/>
          </a:p>
          <a:p>
            <a:pPr marL="0" marR="0" indent="0" algn="l" defTabSz="649288" rtl="0" eaLnBrk="0" fontAlgn="base" latinLnBrk="0" hangingPunct="0">
              <a:lnSpc>
                <a:spcPct val="100000"/>
              </a:lnSpc>
              <a:spcBef>
                <a:spcPct val="30000"/>
              </a:spcBef>
              <a:spcAft>
                <a:spcPct val="0"/>
              </a:spcAft>
              <a:buClrTx/>
              <a:buSzTx/>
              <a:buFontTx/>
              <a:buNone/>
              <a:tabLst/>
              <a:defRPr/>
            </a:pPr>
            <a:r>
              <a:rPr lang="nl-NL" dirty="0" smtClean="0"/>
              <a:t>Er wordt door </a:t>
            </a:r>
            <a:r>
              <a:rPr lang="nl-NL" b="1" dirty="0" smtClean="0"/>
              <a:t>beleidsmakers</a:t>
            </a:r>
            <a:r>
              <a:rPr lang="nl-NL" dirty="0" smtClean="0"/>
              <a:t> steeds naar andere economen verwezen.</a:t>
            </a:r>
            <a:r>
              <a:rPr lang="nl-NL" baseline="0" dirty="0" smtClean="0"/>
              <a:t> </a:t>
            </a:r>
            <a:r>
              <a:rPr lang="nl-NL" dirty="0" smtClean="0"/>
              <a:t>Vóór het uitbreken van de crisis was Adam Smith de grote held. Op het hoogtepunt van de crisis werden John </a:t>
            </a:r>
            <a:r>
              <a:rPr lang="nl-NL" dirty="0" err="1" smtClean="0"/>
              <a:t>Maynard</a:t>
            </a:r>
            <a:r>
              <a:rPr lang="nl-NL" dirty="0" smtClean="0"/>
              <a:t> Keynes, Karl Marx en gedragseconomie van stal gehaald. En nu de crisis voorbij lijkt, wordt David Ricardo ineens bejubeld. Erger, het zijn karikaturen waarnaar beleidsmakers verwijzen. </a:t>
            </a:r>
          </a:p>
          <a:p>
            <a:pPr marL="0" marR="0" indent="0" algn="l" defTabSz="649288" rtl="0" eaLnBrk="0" fontAlgn="base" latinLnBrk="0" hangingPunct="0">
              <a:lnSpc>
                <a:spcPct val="100000"/>
              </a:lnSpc>
              <a:spcBef>
                <a:spcPct val="30000"/>
              </a:spcBef>
              <a:spcAft>
                <a:spcPct val="0"/>
              </a:spcAft>
              <a:buClrTx/>
              <a:buSzTx/>
              <a:buFontTx/>
              <a:buNone/>
              <a:tabLst/>
              <a:defRPr/>
            </a:pPr>
            <a:r>
              <a:rPr lang="nl-NL" dirty="0" smtClean="0"/>
              <a:t>Vóór de crisis verschuilden beleidsmakers zich achter de inzichten van </a:t>
            </a:r>
            <a:r>
              <a:rPr lang="nl-NL" b="1" dirty="0" smtClean="0"/>
              <a:t>Adam Smith </a:t>
            </a:r>
            <a:r>
              <a:rPr lang="nl-NL" dirty="0" smtClean="0"/>
              <a:t>dat het nastreven van eigenbelang uiteindelijk zal leiden tot algemeen belang. Volgens Smith, zo betoogden de beleidsmakers, was deze menselijke drijfveer niet moreel verwerpelijk. Immers, zij is de motor van de markt en tegelijkertijd wordt zij door die markt in toom gehouden. Echter, Smith wees er ook op dat grote banken een gevaar vormden voor de economie. En hij waarschuwde voor de schaduwzijde van vergevorderde arbeidsspecialisatie. Ook wees hij op de gevaren en trucs van beursspeculatie. Daar komt bij dat Smith overheidsingrijpen steunde, vooral met als doel de armoede te bestrijden.</a:t>
            </a:r>
          </a:p>
          <a:p>
            <a:pPr marL="0" marR="0" indent="0" algn="l" defTabSz="649288" rtl="0" eaLnBrk="0" fontAlgn="base" latinLnBrk="0" hangingPunct="0">
              <a:lnSpc>
                <a:spcPct val="100000"/>
              </a:lnSpc>
              <a:spcBef>
                <a:spcPct val="30000"/>
              </a:spcBef>
              <a:spcAft>
                <a:spcPct val="0"/>
              </a:spcAft>
              <a:buClrTx/>
              <a:buSzTx/>
              <a:buFontTx/>
              <a:buNone/>
              <a:tabLst/>
              <a:defRPr/>
            </a:pPr>
            <a:r>
              <a:rPr lang="nl-NL" dirty="0" smtClean="0"/>
              <a:t>Gedurende de crisis tuimelden de beleidsmakers over elkaar heen met stimuleringsmaatregelen ogenschijnlijk in de geest van </a:t>
            </a:r>
            <a:r>
              <a:rPr lang="nl-NL" b="1" dirty="0" smtClean="0"/>
              <a:t>John </a:t>
            </a:r>
            <a:r>
              <a:rPr lang="nl-NL" b="1" dirty="0" err="1" smtClean="0"/>
              <a:t>Maynard</a:t>
            </a:r>
            <a:r>
              <a:rPr lang="nl-NL" b="1" dirty="0" smtClean="0"/>
              <a:t> Keynes</a:t>
            </a:r>
            <a:r>
              <a:rPr lang="nl-NL" dirty="0" smtClean="0"/>
              <a:t>. Het gevolg was dat regeringen wereldwijd vele miljarden uittrokken om hun economieën weer vlot te trekken. Echter, Keynes was een voorstander van gerichte overheidsinvesteringen in met name de economische infrastructuur. Oplopende begrotingstekorten en nationalisaties baarden Keynes juist zorgen. Daar komt bij dat Keynes erop aandrong de economie in tijden van hoogconjunctuur af te koelen middels belastingverhogingen. In de bezuinigingswoede die plots is uitgebroken in verwachting van een aanstaande opbloei, wordt evenwel nauwelijks over belastingverhogingen gesproken.</a:t>
            </a:r>
          </a:p>
          <a:p>
            <a:pPr marL="0" marR="0" indent="0" algn="l" defTabSz="649288" rtl="0" eaLnBrk="0" fontAlgn="base" latinLnBrk="0" hangingPunct="0">
              <a:lnSpc>
                <a:spcPct val="100000"/>
              </a:lnSpc>
              <a:spcBef>
                <a:spcPct val="30000"/>
              </a:spcBef>
              <a:spcAft>
                <a:spcPct val="0"/>
              </a:spcAft>
              <a:buClrTx/>
              <a:buSzTx/>
              <a:buFontTx/>
              <a:buNone/>
              <a:tabLst/>
              <a:defRPr/>
            </a:pPr>
            <a:r>
              <a:rPr lang="nl-NL" dirty="0" smtClean="0"/>
              <a:t>Maar dat terzijde</a:t>
            </a:r>
            <a:r>
              <a:rPr lang="mr-IN" dirty="0" smtClean="0"/>
              <a:t>…</a:t>
            </a:r>
            <a:r>
              <a:rPr lang="en-US" dirty="0" smtClean="0"/>
              <a:t>.</a:t>
            </a:r>
            <a:endParaRPr lang="nl-NL" dirty="0" smtClean="0"/>
          </a:p>
          <a:p>
            <a:pPr marL="0" marR="0" indent="0" algn="l" defTabSz="649288" rtl="0" eaLnBrk="0" fontAlgn="base" latinLnBrk="0" hangingPunct="0">
              <a:lnSpc>
                <a:spcPct val="100000"/>
              </a:lnSpc>
              <a:spcBef>
                <a:spcPct val="30000"/>
              </a:spcBef>
              <a:spcAft>
                <a:spcPct val="0"/>
              </a:spcAft>
              <a:buClrTx/>
              <a:buSzTx/>
              <a:buFontTx/>
              <a:buNone/>
              <a:tabLst/>
              <a:defRPr/>
            </a:pPr>
            <a:endParaRPr lang="nl-NL" dirty="0" smtClean="0"/>
          </a:p>
          <a:p>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10</a:t>
            </a:fld>
            <a:endParaRPr lang="nl-NL"/>
          </a:p>
        </p:txBody>
      </p:sp>
    </p:spTree>
    <p:extLst>
      <p:ext uri="{BB962C8B-B14F-4D97-AF65-F5344CB8AC3E}">
        <p14:creationId xmlns:p14="http://schemas.microsoft.com/office/powerpoint/2010/main" val="86393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Loesje heeft ook een oplossing:</a:t>
            </a:r>
            <a:r>
              <a:rPr lang="nl-NL" baseline="0" dirty="0" smtClean="0"/>
              <a:t> gewoon minder economieonderwijs.</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11</a:t>
            </a:fld>
            <a:endParaRPr lang="nl-NL"/>
          </a:p>
        </p:txBody>
      </p:sp>
    </p:spTree>
    <p:extLst>
      <p:ext uri="{BB962C8B-B14F-4D97-AF65-F5344CB8AC3E}">
        <p14:creationId xmlns:p14="http://schemas.microsoft.com/office/powerpoint/2010/main" val="208138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pPr marL="171450" indent="-171450">
              <a:buFont typeface="Arial" charset="0"/>
              <a:buChar char="•"/>
            </a:pPr>
            <a:r>
              <a:rPr lang="nl-NL" b="1" dirty="0" err="1" smtClean="0"/>
              <a:t>Foundational</a:t>
            </a:r>
            <a:r>
              <a:rPr lang="nl-NL" b="1" dirty="0" smtClean="0"/>
              <a:t> </a:t>
            </a:r>
            <a:r>
              <a:rPr lang="nl-NL" b="1" dirty="0" err="1" smtClean="0"/>
              <a:t>knowledge</a:t>
            </a:r>
            <a:r>
              <a:rPr lang="nl-NL" dirty="0" smtClean="0"/>
              <a:t>: economie moet een bredere basis krijgen, die meer gebaseerd is op de dagelijkse gang van zaken en waarin het verleden wordt meegenomen. </a:t>
            </a:r>
          </a:p>
          <a:p>
            <a:pPr marL="171450" indent="-171450">
              <a:buFont typeface="Arial" charset="0"/>
              <a:buChar char="•"/>
            </a:pPr>
            <a:r>
              <a:rPr lang="nl-NL" dirty="0" smtClean="0"/>
              <a:t>Als we willen dat scholieren meer leren over economisch trends en betrokken raken in het denken over toekomstige economische mogelijkheden, dan is er ook behoefte aan een brede set van ‘</a:t>
            </a:r>
            <a:r>
              <a:rPr lang="nl-NL" b="1" dirty="0" err="1" smtClean="0"/>
              <a:t>application</a:t>
            </a:r>
            <a:r>
              <a:rPr lang="nl-NL" b="1" dirty="0" smtClean="0"/>
              <a:t> skills</a:t>
            </a:r>
            <a:r>
              <a:rPr lang="nl-NL" dirty="0" smtClean="0"/>
              <a:t>’. Dit zijn essentiële vaardigheden voor professionele economen en gemiddelde burgers. Juist dit laatste is hierin natuurlijk belangrijk. Het idee van economie in het voortgezet onderwijs moet zijn dat de scholieren in ieder geval een goede basis krijgen in de economie die ze kunnen toepassen.</a:t>
            </a:r>
          </a:p>
          <a:p>
            <a:pPr marL="171450" indent="-171450">
              <a:buFont typeface="Arial" charset="0"/>
              <a:buChar char="•"/>
            </a:pPr>
            <a:r>
              <a:rPr lang="nl-NL" dirty="0" smtClean="0"/>
              <a:t>Daarnaast is belangrijk een nauwere </a:t>
            </a:r>
            <a:r>
              <a:rPr lang="nl-NL" b="1" dirty="0" smtClean="0"/>
              <a:t>integratie</a:t>
            </a:r>
            <a:r>
              <a:rPr lang="nl-NL" dirty="0" smtClean="0"/>
              <a:t> van verschillende benaderingen binnen economie, van verschillende andere disciplines mét economie, en van economische theorie met ‘real-life’. </a:t>
            </a:r>
          </a:p>
          <a:p>
            <a:pPr marL="171450" indent="-171450">
              <a:buFont typeface="Arial" charset="0"/>
              <a:buChar char="•"/>
            </a:pPr>
            <a:r>
              <a:rPr lang="nl-NL" dirty="0" smtClean="0"/>
              <a:t>Het feit dat economen worden geassocieerd met ‘over-</a:t>
            </a:r>
            <a:r>
              <a:rPr lang="nl-NL" dirty="0" err="1" smtClean="0"/>
              <a:t>confidence</a:t>
            </a:r>
            <a:r>
              <a:rPr lang="nl-NL" dirty="0" smtClean="0"/>
              <a:t>’ en arrogantie, laat de behoefte zien voor het betrekken van de </a:t>
            </a:r>
            <a:r>
              <a:rPr lang="nl-NL" b="1" dirty="0" smtClean="0"/>
              <a:t>menselijke dimensie</a:t>
            </a:r>
            <a:r>
              <a:rPr lang="nl-NL" dirty="0" smtClean="0"/>
              <a:t> in het economisch onderwijs. Het meenemen van de menselijke rol in economische analyse is essentieel, inclusief de kosten van het falen door de mens. Als die menselijke dimensie een belangrijkere rol krijgt, kan dit zorgen voor een grotere betrokkenheid onder scholieren.</a:t>
            </a:r>
          </a:p>
          <a:p>
            <a:pPr marL="171450" indent="-171450">
              <a:buFont typeface="Arial" charset="0"/>
              <a:buChar char="•"/>
            </a:pPr>
            <a:r>
              <a:rPr lang="nl-NL" dirty="0" smtClean="0"/>
              <a:t>Het</a:t>
            </a:r>
            <a:r>
              <a:rPr lang="nl-NL" baseline="0" dirty="0" smtClean="0"/>
              <a:t> is van belang dat studenten zit </a:t>
            </a:r>
            <a:r>
              <a:rPr lang="nl-NL" b="1" baseline="0" dirty="0" smtClean="0"/>
              <a:t>betrokken</a:t>
            </a:r>
            <a:r>
              <a:rPr lang="nl-NL" b="0" baseline="0" dirty="0" smtClean="0"/>
              <a:t> voelen en tegelijk </a:t>
            </a:r>
            <a:r>
              <a:rPr lang="nl-NL" b="1" baseline="0" dirty="0" smtClean="0"/>
              <a:t>leren om te leren</a:t>
            </a:r>
            <a:r>
              <a:rPr lang="nl-NL" b="0" baseline="0" dirty="0" smtClean="0"/>
              <a:t>.</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12</a:t>
            </a:fld>
            <a:endParaRPr lang="nl-NL"/>
          </a:p>
        </p:txBody>
      </p:sp>
    </p:spTree>
    <p:extLst>
      <p:ext uri="{BB962C8B-B14F-4D97-AF65-F5344CB8AC3E}">
        <p14:creationId xmlns:p14="http://schemas.microsoft.com/office/powerpoint/2010/main" val="135044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Het werkt in theorie,</a:t>
            </a:r>
            <a:r>
              <a:rPr lang="nl-NL" baseline="0" dirty="0" smtClean="0"/>
              <a:t> maar hoe in de praktijk?</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13</a:t>
            </a:fld>
            <a:endParaRPr lang="nl-NL"/>
          </a:p>
        </p:txBody>
      </p:sp>
    </p:spTree>
    <p:extLst>
      <p:ext uri="{BB962C8B-B14F-4D97-AF65-F5344CB8AC3E}">
        <p14:creationId xmlns:p14="http://schemas.microsoft.com/office/powerpoint/2010/main" val="168279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Het nieuwe eindexamenprogramma havo en vwo economie is gebaseerd op het eindrapport van de commissie-</a:t>
            </a:r>
            <a:r>
              <a:rPr lang="nl-NL" dirty="0" err="1" smtClean="0"/>
              <a:t>Teulings</a:t>
            </a:r>
            <a:r>
              <a:rPr lang="nl-NL" dirty="0" smtClean="0"/>
              <a:t>-II (2005), getiteld The </a:t>
            </a:r>
            <a:r>
              <a:rPr lang="nl-NL" dirty="0" err="1" smtClean="0"/>
              <a:t>Wealth</a:t>
            </a:r>
            <a:r>
              <a:rPr lang="nl-NL" dirty="0" smtClean="0"/>
              <a:t> of </a:t>
            </a:r>
            <a:r>
              <a:rPr lang="nl-NL" dirty="0" err="1" smtClean="0"/>
              <a:t>Education</a:t>
            </a:r>
            <a:r>
              <a:rPr lang="nl-NL" dirty="0" smtClean="0"/>
              <a:t>. Deze commissie heeft acht economische basisconcepten geformuleerd (schaarste, ruil, markt, ruilen over de tijd, samenwerken en onderhandelen, risico en informatie, welvaart en groei, goede tijden, slechte tijden). Volgens de tekst van het eindrapport van de commissie-</a:t>
            </a:r>
            <a:r>
              <a:rPr lang="nl-NL" dirty="0" err="1" smtClean="0"/>
              <a:t>Teulings</a:t>
            </a:r>
            <a:r>
              <a:rPr lang="nl-NL" dirty="0" smtClean="0"/>
              <a:t>-II moeten leerlingen een economische bril kunnen opzetten. Leerlingen ontwikkelen “een economische kijk op economische verschijnselen in de samenleving … en construeren een raamwerk waarbinnen het economisch gedrag van mensen in samenhang een plaats krijgt, waardoor leerlingen nu en later verantwoorde beslissingen kunnen nemen.” (p.18), wat in het verlengde ligt van “het bijbrengen van begrip van de maatschappij waarin leerlingen leven en waarin economische mechanismen een grote rol spelen” (p.17). Deze economische kijk, of dit “economische denkraam,” wordt in het eindrapport zelfs “een </a:t>
            </a:r>
            <a:r>
              <a:rPr lang="nl-NL" dirty="0" err="1" smtClean="0"/>
              <a:t>allesoverkoepelende</a:t>
            </a:r>
            <a:r>
              <a:rPr lang="nl-NL" dirty="0" smtClean="0"/>
              <a:t> vaardigheid” genoemd (p. 31).</a:t>
            </a:r>
          </a:p>
          <a:p>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14</a:t>
            </a:fld>
            <a:endParaRPr lang="nl-NL"/>
          </a:p>
        </p:txBody>
      </p:sp>
    </p:spTree>
    <p:extLst>
      <p:ext uri="{BB962C8B-B14F-4D97-AF65-F5344CB8AC3E}">
        <p14:creationId xmlns:p14="http://schemas.microsoft.com/office/powerpoint/2010/main" val="1650409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Voor economen helpt het opzetten van een economische bril bij het oplossen van desoriëntatie. Verwarring ontstaat echter ook als we nog niet de </a:t>
            </a:r>
            <a:r>
              <a:rPr lang="nl-NL" b="1" dirty="0" smtClean="0"/>
              <a:t>juiste bril </a:t>
            </a:r>
            <a:r>
              <a:rPr lang="nl-NL" dirty="0" smtClean="0"/>
              <a:t>op onze neus hebben staan. Door welke bril moeten we eigenlijk kijken als we met complexe situaties als een crisis worden geconfronteerd? Hoe kijken we eigenlijk naar de oorzaken van de crisis, de gevolgen ervan, en wat betekent dat voor de lessen die getrokken kunnen worden voor de toekomst? Is het tijd om de glazen uit de huidige bril te gaan vervangen, of moeten de glazen juist multifocaal worden? </a:t>
            </a:r>
          </a:p>
        </p:txBody>
      </p:sp>
      <p:sp>
        <p:nvSpPr>
          <p:cNvPr id="4" name="Slide Number Placeholder 3"/>
          <p:cNvSpPr>
            <a:spLocks noGrp="1"/>
          </p:cNvSpPr>
          <p:nvPr>
            <p:ph type="sldNum" sz="quarter" idx="10"/>
          </p:nvPr>
        </p:nvSpPr>
        <p:spPr/>
        <p:txBody>
          <a:bodyPr/>
          <a:lstStyle/>
          <a:p>
            <a:fld id="{00BA9C7F-8996-D649-A033-223E390F26FB}" type="slidenum">
              <a:rPr lang="nl-NL" smtClean="0"/>
              <a:pPr/>
              <a:t>15</a:t>
            </a:fld>
            <a:endParaRPr lang="nl-NL"/>
          </a:p>
        </p:txBody>
      </p:sp>
    </p:spTree>
    <p:extLst>
      <p:ext uri="{BB962C8B-B14F-4D97-AF65-F5344CB8AC3E}">
        <p14:creationId xmlns:p14="http://schemas.microsoft.com/office/powerpoint/2010/main" val="1474548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ＭＳ Ｐゴシック" charset="0"/>
                <a:cs typeface="ＭＳ Ｐゴシック" charset="0"/>
              </a:rPr>
              <a:t>Door welke bril kijken mensen eigenlijk als ze financiële keuzes maken?</a:t>
            </a:r>
          </a:p>
          <a:p>
            <a:endParaRPr lang="nl-NL" sz="1200" kern="1200" dirty="0" smtClean="0">
              <a:solidFill>
                <a:schemeClr val="tx1"/>
              </a:solidFill>
              <a:effectLst/>
              <a:latin typeface="+mn-lt"/>
              <a:ea typeface="ＭＳ Ｐゴシック" charset="0"/>
              <a:cs typeface="ＭＳ Ｐゴシック" charset="0"/>
            </a:endParaRPr>
          </a:p>
          <a:p>
            <a:r>
              <a:rPr lang="nl-NL" sz="1200" kern="1200" dirty="0" smtClean="0">
                <a:solidFill>
                  <a:schemeClr val="tx1"/>
                </a:solidFill>
                <a:effectLst/>
                <a:latin typeface="+mn-lt"/>
                <a:ea typeface="ＭＳ Ｐゴシック" charset="0"/>
                <a:cs typeface="ＭＳ Ｐゴシック" charset="0"/>
              </a:rPr>
              <a:t>Nederlanders denken bovengemiddeld vaak dat ze hun spaartegoeden en hun leningen goed hebben geregeld (ze denken dat ze het beste van Europa zijn). 94% denkt het huishoudboekje goed op orde te hebben. Echter, 1 op de 2 huishoudens heeft nog nooit een begroting gemaakt; 2 op de 5 huishoudens loopt achter op betalingen en 1 op de 5 huishoudens kampt met ernstige schulden.</a:t>
            </a:r>
            <a:endParaRPr lang="en-US" sz="1200" kern="1200" dirty="0" smtClean="0">
              <a:solidFill>
                <a:schemeClr val="tx1"/>
              </a:solidFill>
              <a:effectLst/>
              <a:latin typeface="+mn-lt"/>
              <a:ea typeface="ＭＳ Ｐゴシック" charset="0"/>
              <a:cs typeface="ＭＳ Ｐゴシック" charset="0"/>
            </a:endParaRPr>
          </a:p>
          <a:p>
            <a:r>
              <a:rPr lang="nl-NL" sz="1200"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nl-NL" sz="1200" kern="1200" dirty="0" smtClean="0">
                <a:solidFill>
                  <a:schemeClr val="tx1"/>
                </a:solidFill>
                <a:effectLst/>
                <a:latin typeface="+mn-lt"/>
                <a:ea typeface="ＭＳ Ｐゴシック" charset="0"/>
                <a:cs typeface="ＭＳ Ｐゴシック" charset="0"/>
              </a:rPr>
              <a:t>De economische crisis heeft hier natuurlijk ook deels mee te maken, even los van de rol die banken hierin speelden. Mensen bleven maar denken dat het allemaal goed zou komen, en dat de huizenprijzen maar oneindig zouden blijven stijgen. Tot het moment daar was dat de bubbel knapte… Waar gaat dit dan mis? </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16</a:t>
            </a:fld>
            <a:endParaRPr lang="nl-NL"/>
          </a:p>
        </p:txBody>
      </p:sp>
    </p:spTree>
    <p:extLst>
      <p:ext uri="{BB962C8B-B14F-4D97-AF65-F5344CB8AC3E}">
        <p14:creationId xmlns:p14="http://schemas.microsoft.com/office/powerpoint/2010/main" val="65501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pPr marL="0" indent="0">
              <a:buFont typeface="+mj-lt"/>
              <a:buNone/>
            </a:pPr>
            <a:r>
              <a:rPr lang="en-US" sz="1200" kern="1200" dirty="0" err="1" smtClean="0">
                <a:solidFill>
                  <a:schemeClr val="tx1"/>
                </a:solidFill>
                <a:effectLst/>
                <a:latin typeface="+mn-lt"/>
                <a:ea typeface="ＭＳ Ｐゴシック" charset="0"/>
                <a:cs typeface="ＭＳ Ｐゴシック" charset="0"/>
              </a:rPr>
              <a:t>Ik</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geef</a:t>
            </a:r>
            <a:r>
              <a:rPr lang="en-US" sz="1200" kern="1200" dirty="0" smtClean="0">
                <a:solidFill>
                  <a:schemeClr val="tx1"/>
                </a:solidFill>
                <a:effectLst/>
                <a:latin typeface="+mn-lt"/>
                <a:ea typeface="ＭＳ Ｐゴシック" charset="0"/>
                <a:cs typeface="ＭＳ Ｐゴシック" charset="0"/>
              </a:rPr>
              <a:t> u </a:t>
            </a:r>
            <a:r>
              <a:rPr lang="en-US" sz="1200" kern="1200" dirty="0" err="1" smtClean="0">
                <a:solidFill>
                  <a:schemeClr val="tx1"/>
                </a:solidFill>
                <a:effectLst/>
                <a:latin typeface="+mn-lt"/>
                <a:ea typeface="ＭＳ Ｐゴシック" charset="0"/>
                <a:cs typeface="ＭＳ Ｐゴシック" charset="0"/>
              </a:rPr>
              <a:t>een</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zevental</a:t>
            </a:r>
            <a:r>
              <a:rPr lang="en-US" sz="1200" kern="1200" baseline="0" dirty="0" smtClean="0">
                <a:solidFill>
                  <a:schemeClr val="tx1"/>
                </a:solidFill>
                <a:effectLst/>
                <a:latin typeface="+mn-lt"/>
                <a:ea typeface="ＭＳ Ｐゴシック" charset="0"/>
                <a:cs typeface="ＭＳ Ｐゴシック" charset="0"/>
              </a:rPr>
              <a:t> </a:t>
            </a:r>
            <a:r>
              <a:rPr lang="en-US" sz="1200" kern="1200" baseline="0" dirty="0" err="1" smtClean="0">
                <a:solidFill>
                  <a:schemeClr val="tx1"/>
                </a:solidFill>
                <a:effectLst/>
                <a:latin typeface="+mn-lt"/>
                <a:ea typeface="ＭＳ Ｐゴシック" charset="0"/>
                <a:cs typeface="ＭＳ Ｐゴシック" charset="0"/>
              </a:rPr>
              <a:t>elementen</a:t>
            </a:r>
            <a:r>
              <a:rPr lang="en-US" sz="1200" kern="1200" baseline="0" dirty="0" smtClean="0">
                <a:solidFill>
                  <a:schemeClr val="tx1"/>
                </a:solidFill>
                <a:effectLst/>
                <a:latin typeface="+mn-lt"/>
                <a:ea typeface="ＭＳ Ｐゴシック" charset="0"/>
                <a:cs typeface="ＭＳ Ｐゴシック" charset="0"/>
              </a:rPr>
              <a:t>.</a:t>
            </a:r>
            <a:endParaRPr lang="en-US" sz="1200" kern="1200" dirty="0" smtClean="0">
              <a:solidFill>
                <a:schemeClr val="tx1"/>
              </a:solidFill>
              <a:effectLst/>
              <a:latin typeface="+mn-lt"/>
              <a:ea typeface="ＭＳ Ｐゴシック" charset="0"/>
              <a:cs typeface="ＭＳ Ｐゴシック" charset="0"/>
            </a:endParaRPr>
          </a:p>
          <a:p>
            <a:pPr marL="228600" indent="-228600">
              <a:buFont typeface="+mj-lt"/>
              <a:buAutoNum type="arabicPeriod"/>
            </a:pPr>
            <a:endParaRPr lang="en-US" sz="1200" kern="1200" dirty="0" smtClean="0">
              <a:solidFill>
                <a:schemeClr val="tx1"/>
              </a:solidFill>
              <a:effectLst/>
              <a:latin typeface="+mn-lt"/>
              <a:ea typeface="ＭＳ Ｐゴシック" charset="0"/>
              <a:cs typeface="ＭＳ Ｐゴシック" charset="0"/>
            </a:endParaRPr>
          </a:p>
          <a:p>
            <a:pPr marL="228600" indent="-228600">
              <a:buFont typeface="+mj-lt"/>
              <a:buAutoNum type="arabicPeriod"/>
            </a:pPr>
            <a:r>
              <a:rPr lang="en-US" sz="1200" kern="1200" dirty="0" err="1" smtClean="0">
                <a:solidFill>
                  <a:schemeClr val="tx1"/>
                </a:solidFill>
                <a:effectLst/>
                <a:latin typeface="+mn-lt"/>
                <a:ea typeface="ＭＳ Ｐゴシック" charset="0"/>
                <a:cs typeface="ＭＳ Ｐゴシック" charset="0"/>
              </a:rPr>
              <a:t>Risico’s</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niet</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overzien</a:t>
            </a:r>
            <a:r>
              <a:rPr lang="en-US" sz="1200" kern="1200" dirty="0" smtClean="0">
                <a:solidFill>
                  <a:schemeClr val="tx1"/>
                </a:solidFill>
                <a:effectLst/>
                <a:latin typeface="+mn-lt"/>
                <a:ea typeface="ＭＳ Ｐゴシック" charset="0"/>
                <a:cs typeface="ＭＳ Ｐゴシック" charset="0"/>
              </a:rPr>
              <a:t> =&gt; </a:t>
            </a:r>
            <a:r>
              <a:rPr lang="en-US" sz="1200" i="1" kern="1200" dirty="0" err="1" smtClean="0">
                <a:solidFill>
                  <a:schemeClr val="tx1"/>
                </a:solidFill>
                <a:effectLst/>
                <a:latin typeface="+mn-lt"/>
                <a:ea typeface="ＭＳ Ｐゴシック" charset="0"/>
                <a:cs typeface="ＭＳ Ｐゴシック" charset="0"/>
              </a:rPr>
              <a:t>kansberekening</a:t>
            </a:r>
            <a:r>
              <a:rPr lang="en-US" sz="1200" i="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a:t>
            </a:r>
            <a:r>
              <a:rPr lang="en-US" sz="1200" kern="1200" dirty="0" err="1" smtClean="0">
                <a:solidFill>
                  <a:schemeClr val="tx1"/>
                </a:solidFill>
                <a:effectLst/>
                <a:latin typeface="+mn-lt"/>
                <a:ea typeface="ＭＳ Ｐゴシック" charset="0"/>
                <a:cs typeface="ＭＳ Ｐゴシック" charset="0"/>
              </a:rPr>
              <a:t>vb</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rampenbijziendheid</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ander</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vb</a:t>
            </a:r>
            <a:r>
              <a:rPr lang="en-US" sz="1200" kern="1200" dirty="0" smtClean="0">
                <a:solidFill>
                  <a:schemeClr val="tx1"/>
                </a:solidFill>
                <a:effectLst/>
                <a:latin typeface="+mn-lt"/>
                <a:ea typeface="ＭＳ Ｐゴシック" charset="0"/>
                <a:cs typeface="ＭＳ Ｐゴシック" charset="0"/>
              </a:rPr>
              <a:t> (met </a:t>
            </a:r>
            <a:r>
              <a:rPr lang="en-US" sz="1200" kern="1200" dirty="0" err="1" smtClean="0">
                <a:solidFill>
                  <a:schemeClr val="tx1"/>
                </a:solidFill>
                <a:effectLst/>
                <a:latin typeface="+mn-lt"/>
                <a:ea typeface="ＭＳ Ｐゴシック" charset="0"/>
                <a:cs typeface="ＭＳ Ｐゴシック" charset="0"/>
              </a:rPr>
              <a:t>publiek</a:t>
            </a:r>
            <a:r>
              <a:rPr lang="en-US" sz="1200" kern="1200" dirty="0" smtClean="0">
                <a:solidFill>
                  <a:schemeClr val="tx1"/>
                </a:solidFill>
                <a:effectLst/>
                <a:latin typeface="+mn-lt"/>
                <a:ea typeface="ＭＳ Ｐゴシック" charset="0"/>
                <a:cs typeface="ＭＳ Ｐゴシック" charset="0"/>
              </a:rPr>
              <a:t>!) rood = geld, </a:t>
            </a:r>
            <a:r>
              <a:rPr lang="en-US" sz="1200" kern="1200" dirty="0" err="1" smtClean="0">
                <a:solidFill>
                  <a:schemeClr val="tx1"/>
                </a:solidFill>
                <a:effectLst/>
                <a:latin typeface="+mn-lt"/>
                <a:ea typeface="ＭＳ Ｐゴシック" charset="0"/>
                <a:cs typeface="ＭＳ Ｐゴシック" charset="0"/>
              </a:rPr>
              <a:t>kies</a:t>
            </a:r>
            <a:r>
              <a:rPr lang="en-US" sz="1200" kern="1200" dirty="0" smtClean="0">
                <a:solidFill>
                  <a:schemeClr val="tx1"/>
                </a:solidFill>
                <a:effectLst/>
                <a:latin typeface="+mn-lt"/>
                <a:ea typeface="ＭＳ Ｐゴシック" charset="0"/>
                <a:cs typeface="ＭＳ Ｐゴシック" charset="0"/>
              </a:rPr>
              <a:t> je &lt;2 BAKKEN&gt; </a:t>
            </a:r>
          </a:p>
          <a:p>
            <a:pPr marL="877888" lvl="1" indent="-228600">
              <a:buFont typeface="+mj-lt"/>
              <a:buAutoNum type="arabicPeriod"/>
            </a:pPr>
            <a:r>
              <a:rPr lang="en-US" sz="1200" kern="1200" dirty="0" smtClean="0">
                <a:solidFill>
                  <a:schemeClr val="tx1"/>
                </a:solidFill>
                <a:effectLst/>
                <a:latin typeface="+mn-lt"/>
                <a:ea typeface="ＭＳ Ｐゴシック" charset="0"/>
                <a:cs typeface="+mn-cs"/>
              </a:rPr>
              <a:t>(a) </a:t>
            </a:r>
            <a:r>
              <a:rPr lang="en-US" sz="1200" kern="1200" dirty="0" err="1" smtClean="0">
                <a:solidFill>
                  <a:schemeClr val="tx1"/>
                </a:solidFill>
                <a:effectLst/>
                <a:latin typeface="+mn-lt"/>
                <a:ea typeface="ＭＳ Ｐゴシック" charset="0"/>
                <a:cs typeface="+mn-cs"/>
              </a:rPr>
              <a:t>bak</a:t>
            </a:r>
            <a:r>
              <a:rPr lang="en-US" sz="1200" kern="1200" dirty="0" smtClean="0">
                <a:solidFill>
                  <a:schemeClr val="tx1"/>
                </a:solidFill>
                <a:effectLst/>
                <a:latin typeface="+mn-lt"/>
                <a:ea typeface="ＭＳ Ｐゴシック" charset="0"/>
                <a:cs typeface="+mn-cs"/>
              </a:rPr>
              <a:t> met 7 van de 100 </a:t>
            </a:r>
            <a:r>
              <a:rPr lang="en-US" sz="1200" kern="1200" dirty="0" err="1" smtClean="0">
                <a:solidFill>
                  <a:schemeClr val="tx1"/>
                </a:solidFill>
                <a:effectLst/>
                <a:latin typeface="+mn-lt"/>
                <a:ea typeface="ＭＳ Ｐゴシック" charset="0"/>
                <a:cs typeface="+mn-cs"/>
              </a:rPr>
              <a:t>snoepjes</a:t>
            </a:r>
            <a:r>
              <a:rPr lang="en-US" sz="1200" kern="1200" dirty="0" smtClean="0">
                <a:solidFill>
                  <a:schemeClr val="tx1"/>
                </a:solidFill>
                <a:effectLst/>
                <a:latin typeface="+mn-lt"/>
                <a:ea typeface="ＭＳ Ｐゴシック" charset="0"/>
                <a:cs typeface="+mn-cs"/>
              </a:rPr>
              <a:t> rood: </a:t>
            </a:r>
            <a:r>
              <a:rPr lang="en-US" sz="1200" kern="1200" dirty="0" err="1" smtClean="0">
                <a:solidFill>
                  <a:schemeClr val="tx1"/>
                </a:solidFill>
                <a:effectLst/>
                <a:latin typeface="+mn-lt"/>
                <a:ea typeface="ＭＳ Ｐゴシック" charset="0"/>
                <a:cs typeface="+mn-cs"/>
              </a:rPr>
              <a:t>meeste</a:t>
            </a:r>
            <a:r>
              <a:rPr lang="en-US" sz="1200" kern="1200" dirty="0" smtClean="0">
                <a:solidFill>
                  <a:schemeClr val="tx1"/>
                </a:solidFill>
                <a:effectLst/>
                <a:latin typeface="+mn-lt"/>
                <a:ea typeface="ＭＳ Ｐゴシック" charset="0"/>
                <a:cs typeface="+mn-cs"/>
              </a:rPr>
              <a:t> (</a:t>
            </a:r>
            <a:r>
              <a:rPr lang="en-US" sz="1200" kern="1200" dirty="0" err="1" smtClean="0">
                <a:solidFill>
                  <a:schemeClr val="tx1"/>
                </a:solidFill>
                <a:effectLst/>
                <a:latin typeface="+mn-lt"/>
                <a:ea typeface="ＭＳ Ｐゴシック" charset="0"/>
                <a:cs typeface="+mn-cs"/>
              </a:rPr>
              <a:t>winkans</a:t>
            </a:r>
            <a:r>
              <a:rPr lang="en-US" sz="1200" kern="1200" dirty="0" smtClean="0">
                <a:solidFill>
                  <a:schemeClr val="tx1"/>
                </a:solidFill>
                <a:effectLst/>
                <a:latin typeface="+mn-lt"/>
                <a:ea typeface="ＭＳ Ｐゴシック" charset="0"/>
                <a:cs typeface="+mn-cs"/>
              </a:rPr>
              <a:t>: 7%) </a:t>
            </a:r>
          </a:p>
          <a:p>
            <a:pPr marL="877888" lvl="1" indent="-228600">
              <a:buFont typeface="+mj-lt"/>
              <a:buAutoNum type="arabicPeriod"/>
            </a:pPr>
            <a:r>
              <a:rPr lang="en-US" sz="1200" kern="1200" dirty="0" smtClean="0">
                <a:solidFill>
                  <a:schemeClr val="tx1"/>
                </a:solidFill>
                <a:effectLst/>
                <a:latin typeface="+mn-lt"/>
                <a:ea typeface="ＭＳ Ｐゴシック" charset="0"/>
                <a:cs typeface="+mn-cs"/>
              </a:rPr>
              <a:t>(b) </a:t>
            </a:r>
            <a:r>
              <a:rPr lang="en-US" sz="1200" kern="1200" dirty="0" err="1" smtClean="0">
                <a:solidFill>
                  <a:schemeClr val="tx1"/>
                </a:solidFill>
                <a:effectLst/>
                <a:latin typeface="+mn-lt"/>
                <a:ea typeface="ＭＳ Ｐゴシック" charset="0"/>
                <a:cs typeface="+mn-cs"/>
              </a:rPr>
              <a:t>bak</a:t>
            </a:r>
            <a:r>
              <a:rPr lang="en-US" sz="1200" kern="1200" dirty="0" smtClean="0">
                <a:solidFill>
                  <a:schemeClr val="tx1"/>
                </a:solidFill>
                <a:effectLst/>
                <a:latin typeface="+mn-lt"/>
                <a:ea typeface="ＭＳ Ｐゴシック" charset="0"/>
                <a:cs typeface="+mn-cs"/>
              </a:rPr>
              <a:t> met 1 van de 10 </a:t>
            </a:r>
            <a:r>
              <a:rPr lang="en-US" sz="1200" kern="1200" dirty="0" err="1" smtClean="0">
                <a:solidFill>
                  <a:schemeClr val="tx1"/>
                </a:solidFill>
                <a:effectLst/>
                <a:latin typeface="+mn-lt"/>
                <a:ea typeface="ＭＳ Ｐゴシック" charset="0"/>
                <a:cs typeface="+mn-cs"/>
              </a:rPr>
              <a:t>snoepjes</a:t>
            </a:r>
            <a:r>
              <a:rPr lang="en-US" sz="1200" kern="1200" dirty="0" smtClean="0">
                <a:solidFill>
                  <a:schemeClr val="tx1"/>
                </a:solidFill>
                <a:effectLst/>
                <a:latin typeface="+mn-lt"/>
                <a:ea typeface="ＭＳ Ｐゴシック" charset="0"/>
                <a:cs typeface="+mn-cs"/>
              </a:rPr>
              <a:t> rood: </a:t>
            </a:r>
            <a:r>
              <a:rPr lang="en-US" sz="1200" kern="1200" dirty="0" err="1" smtClean="0">
                <a:solidFill>
                  <a:schemeClr val="tx1"/>
                </a:solidFill>
                <a:effectLst/>
                <a:latin typeface="+mn-lt"/>
                <a:ea typeface="ＭＳ Ｐゴシック" charset="0"/>
                <a:cs typeface="+mn-cs"/>
              </a:rPr>
              <a:t>minste</a:t>
            </a:r>
            <a:r>
              <a:rPr lang="en-US" sz="1200" kern="1200" dirty="0" smtClean="0">
                <a:solidFill>
                  <a:schemeClr val="tx1"/>
                </a:solidFill>
                <a:effectLst/>
                <a:latin typeface="+mn-lt"/>
                <a:ea typeface="ＭＳ Ｐゴシック" charset="0"/>
                <a:cs typeface="+mn-cs"/>
              </a:rPr>
              <a:t> (</a:t>
            </a:r>
            <a:r>
              <a:rPr lang="en-US" sz="1200" kern="1200" dirty="0" err="1" smtClean="0">
                <a:solidFill>
                  <a:schemeClr val="tx1"/>
                </a:solidFill>
                <a:effectLst/>
                <a:latin typeface="+mn-lt"/>
                <a:ea typeface="ＭＳ Ｐゴシック" charset="0"/>
                <a:cs typeface="+mn-cs"/>
              </a:rPr>
              <a:t>winkans</a:t>
            </a:r>
            <a:r>
              <a:rPr lang="en-US" sz="1200" kern="1200" dirty="0" smtClean="0">
                <a:solidFill>
                  <a:schemeClr val="tx1"/>
                </a:solidFill>
                <a:effectLst/>
                <a:latin typeface="+mn-lt"/>
                <a:ea typeface="ＭＳ Ｐゴシック" charset="0"/>
                <a:cs typeface="+mn-cs"/>
              </a:rPr>
              <a:t>: 10%) </a:t>
            </a:r>
          </a:p>
          <a:p>
            <a:pPr marL="228600" indent="-228600">
              <a:buFont typeface="+mj-lt"/>
              <a:buAutoNum type="arabicPeriod"/>
            </a:pPr>
            <a:r>
              <a:rPr lang="en-US" sz="1200" kern="1200" dirty="0" err="1" smtClean="0">
                <a:solidFill>
                  <a:schemeClr val="tx1"/>
                </a:solidFill>
                <a:effectLst/>
                <a:latin typeface="+mn-lt"/>
                <a:ea typeface="ＭＳ Ｐゴシック" charset="0"/>
                <a:cs typeface="ＭＳ Ｐゴシック" charset="0"/>
              </a:rPr>
              <a:t>Wel</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baten</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en</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niet</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lasten</a:t>
            </a:r>
            <a:r>
              <a:rPr lang="en-US" sz="1200" kern="1200" dirty="0" smtClean="0">
                <a:solidFill>
                  <a:schemeClr val="tx1"/>
                </a:solidFill>
                <a:effectLst/>
                <a:latin typeface="+mn-lt"/>
                <a:ea typeface="ＭＳ Ｐゴシック" charset="0"/>
                <a:cs typeface="ＭＳ Ｐゴシック" charset="0"/>
              </a:rPr>
              <a:t> =&gt; </a:t>
            </a:r>
            <a:r>
              <a:rPr lang="en-US" sz="1200" i="1" kern="1200" dirty="0" err="1" smtClean="0">
                <a:solidFill>
                  <a:schemeClr val="tx1"/>
                </a:solidFill>
                <a:effectLst/>
                <a:latin typeface="+mn-lt"/>
                <a:ea typeface="ＭＳ Ｐゴシック" charset="0"/>
                <a:cs typeface="ＭＳ Ｐゴシック" charset="0"/>
              </a:rPr>
              <a:t>complexiteitsreductie</a:t>
            </a:r>
            <a:r>
              <a:rPr lang="en-US" sz="1200" i="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a:t>
            </a:r>
            <a:r>
              <a:rPr lang="en-US" sz="1200" kern="1200" dirty="0" err="1" smtClean="0">
                <a:solidFill>
                  <a:schemeClr val="tx1"/>
                </a:solidFill>
                <a:effectLst/>
                <a:latin typeface="+mn-lt"/>
                <a:ea typeface="ＭＳ Ｐゴシック" charset="0"/>
                <a:cs typeface="ＭＳ Ｐゴシック" charset="0"/>
              </a:rPr>
              <a:t>vb</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wel</a:t>
            </a:r>
            <a:r>
              <a:rPr lang="en-US" sz="1200" kern="1200" dirty="0" smtClean="0">
                <a:solidFill>
                  <a:schemeClr val="tx1"/>
                </a:solidFill>
                <a:effectLst/>
                <a:latin typeface="+mn-lt"/>
                <a:ea typeface="ＭＳ Ｐゴシック" charset="0"/>
                <a:cs typeface="ＭＳ Ｐゴシック" charset="0"/>
              </a:rPr>
              <a:t> wat we met </a:t>
            </a:r>
            <a:r>
              <a:rPr lang="en-US" sz="1200" kern="1200" dirty="0" err="1" smtClean="0">
                <a:solidFill>
                  <a:schemeClr val="tx1"/>
                </a:solidFill>
                <a:effectLst/>
                <a:latin typeface="+mn-lt"/>
                <a:ea typeface="ＭＳ Ｐゴシック" charset="0"/>
                <a:cs typeface="ＭＳ Ｐゴシック" charset="0"/>
              </a:rPr>
              <a:t>een</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lening</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kopen</a:t>
            </a:r>
            <a:r>
              <a:rPr lang="en-US" sz="1200" kern="1200" dirty="0" smtClean="0">
                <a:solidFill>
                  <a:schemeClr val="tx1"/>
                </a:solidFill>
                <a:effectLst/>
                <a:latin typeface="+mn-lt"/>
                <a:ea typeface="ＭＳ Ｐゴシック" charset="0"/>
                <a:cs typeface="ＭＳ Ｐゴシック" charset="0"/>
              </a:rPr>
              <a:t>, maar </a:t>
            </a:r>
            <a:r>
              <a:rPr lang="en-US" sz="1200" kern="1200" dirty="0" err="1" smtClean="0">
                <a:solidFill>
                  <a:schemeClr val="tx1"/>
                </a:solidFill>
                <a:effectLst/>
                <a:latin typeface="+mn-lt"/>
                <a:ea typeface="ＭＳ Ｐゴシック" charset="0"/>
                <a:cs typeface="ＭＳ Ｐゴシック" charset="0"/>
              </a:rPr>
              <a:t>niet</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hoeveel</a:t>
            </a:r>
            <a:r>
              <a:rPr lang="en-US" sz="1200" kern="1200" dirty="0" smtClean="0">
                <a:solidFill>
                  <a:schemeClr val="tx1"/>
                </a:solidFill>
                <a:effectLst/>
                <a:latin typeface="+mn-lt"/>
                <a:ea typeface="ＭＳ Ｐゴシック" charset="0"/>
                <a:cs typeface="ＭＳ Ｐゴシック" charset="0"/>
              </a:rPr>
              <a:t> de </a:t>
            </a:r>
            <a:r>
              <a:rPr lang="en-US" sz="1200" kern="1200" dirty="0" err="1" smtClean="0">
                <a:solidFill>
                  <a:schemeClr val="tx1"/>
                </a:solidFill>
                <a:effectLst/>
                <a:latin typeface="+mn-lt"/>
                <a:ea typeface="ＭＳ Ｐゴシック" charset="0"/>
                <a:cs typeface="ＭＳ Ｐゴシック" charset="0"/>
              </a:rPr>
              <a:t>lening</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kost</a:t>
            </a:r>
            <a:r>
              <a:rPr lang="en-US" sz="1200" kern="1200" dirty="0" smtClean="0">
                <a:solidFill>
                  <a:schemeClr val="tx1"/>
                </a:solidFill>
                <a:effectLst/>
                <a:latin typeface="+mn-lt"/>
                <a:ea typeface="ＭＳ Ｐゴシック" charset="0"/>
                <a:cs typeface="ＭＳ Ｐゴシック" charset="0"/>
              </a:rPr>
              <a:t>) </a:t>
            </a:r>
          </a:p>
          <a:p>
            <a:pPr marL="228600" indent="-228600">
              <a:buFont typeface="+mj-lt"/>
              <a:buAutoNum type="arabicPeriod"/>
            </a:pPr>
            <a:r>
              <a:rPr lang="en-US" sz="1200" kern="1200" dirty="0" err="1" smtClean="0">
                <a:solidFill>
                  <a:schemeClr val="tx1"/>
                </a:solidFill>
                <a:effectLst/>
                <a:latin typeface="+mn-lt"/>
                <a:ea typeface="ＭＳ Ｐゴシック" charset="0"/>
                <a:cs typeface="ＭＳ Ｐゴシック" charset="0"/>
              </a:rPr>
              <a:t>Heden</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en</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niet</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toekomst</a:t>
            </a:r>
            <a:r>
              <a:rPr lang="en-US" sz="1200" kern="1200" dirty="0" smtClean="0">
                <a:solidFill>
                  <a:schemeClr val="tx1"/>
                </a:solidFill>
                <a:effectLst/>
                <a:latin typeface="+mn-lt"/>
                <a:ea typeface="ＭＳ Ｐゴシック" charset="0"/>
                <a:cs typeface="ＭＳ Ｐゴシック" charset="0"/>
              </a:rPr>
              <a:t> =&gt; </a:t>
            </a:r>
            <a:r>
              <a:rPr lang="en-US" sz="1200" kern="1200" dirty="0" err="1" smtClean="0">
                <a:solidFill>
                  <a:schemeClr val="tx1"/>
                </a:solidFill>
                <a:effectLst/>
                <a:latin typeface="+mn-lt"/>
                <a:ea typeface="ＭＳ Ｐゴシック" charset="0"/>
                <a:cs typeface="ＭＳ Ｐゴシック" charset="0"/>
              </a:rPr>
              <a:t>gebrek</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aan</a:t>
            </a:r>
            <a:r>
              <a:rPr lang="en-US" sz="1200" kern="1200" dirty="0" smtClean="0">
                <a:solidFill>
                  <a:schemeClr val="tx1"/>
                </a:solidFill>
                <a:effectLst/>
                <a:latin typeface="+mn-lt"/>
                <a:ea typeface="ＭＳ Ｐゴシック" charset="0"/>
                <a:cs typeface="ＭＳ Ｐゴシック" charset="0"/>
              </a:rPr>
              <a:t> </a:t>
            </a:r>
            <a:r>
              <a:rPr lang="en-US" sz="1200" i="1" kern="1200" dirty="0" err="1" smtClean="0">
                <a:solidFill>
                  <a:schemeClr val="tx1"/>
                </a:solidFill>
                <a:effectLst/>
                <a:latin typeface="+mn-lt"/>
                <a:ea typeface="ＭＳ Ｐゴシック" charset="0"/>
                <a:cs typeface="ＭＳ Ｐゴシック" charset="0"/>
              </a:rPr>
              <a:t>zelfcontrole</a:t>
            </a:r>
            <a:r>
              <a:rPr lang="en-US" sz="1200" i="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a:t>
            </a:r>
            <a:r>
              <a:rPr lang="en-US" sz="1200" kern="1200" dirty="0" err="1" smtClean="0">
                <a:solidFill>
                  <a:schemeClr val="tx1"/>
                </a:solidFill>
                <a:effectLst/>
                <a:latin typeface="+mn-lt"/>
                <a:ea typeface="ＭＳ Ｐゴシック" charset="0"/>
                <a:cs typeface="ＭＳ Ｐゴシック" charset="0"/>
              </a:rPr>
              <a:t>vb</a:t>
            </a:r>
            <a:r>
              <a:rPr lang="en-US" sz="1200" kern="1200" dirty="0" smtClean="0">
                <a:solidFill>
                  <a:schemeClr val="tx1"/>
                </a:solidFill>
                <a:effectLst/>
                <a:latin typeface="+mn-lt"/>
                <a:ea typeface="ＭＳ Ｐゴシック" charset="0"/>
                <a:cs typeface="ＭＳ Ｐゴシック" charset="0"/>
              </a:rPr>
              <a:t>: we </a:t>
            </a:r>
            <a:r>
              <a:rPr lang="en-US" sz="1200" kern="1200" dirty="0" err="1" smtClean="0">
                <a:solidFill>
                  <a:schemeClr val="tx1"/>
                </a:solidFill>
                <a:effectLst/>
                <a:latin typeface="+mn-lt"/>
                <a:ea typeface="ＭＳ Ｐゴシック" charset="0"/>
                <a:cs typeface="ＭＳ Ｐゴシック" charset="0"/>
              </a:rPr>
              <a:t>vinden</a:t>
            </a:r>
            <a:r>
              <a:rPr lang="en-US" sz="1200" kern="1200" dirty="0" smtClean="0">
                <a:solidFill>
                  <a:schemeClr val="tx1"/>
                </a:solidFill>
                <a:effectLst/>
                <a:latin typeface="+mn-lt"/>
                <a:ea typeface="ＭＳ Ｐゴシック" charset="0"/>
                <a:cs typeface="ＭＳ Ｐゴシック" charset="0"/>
              </a:rPr>
              <a:t> het </a:t>
            </a:r>
            <a:r>
              <a:rPr lang="en-US" sz="1200" kern="1200" dirty="0" err="1" smtClean="0">
                <a:solidFill>
                  <a:schemeClr val="tx1"/>
                </a:solidFill>
                <a:effectLst/>
                <a:latin typeface="+mn-lt"/>
                <a:ea typeface="ＭＳ Ｐゴシック" charset="0"/>
                <a:cs typeface="ＭＳ Ｐゴシック" charset="0"/>
              </a:rPr>
              <a:t>helemaal</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niet</a:t>
            </a:r>
            <a:r>
              <a:rPr lang="en-US" sz="1200" kern="1200" dirty="0" smtClean="0">
                <a:solidFill>
                  <a:schemeClr val="tx1"/>
                </a:solidFill>
                <a:effectLst/>
                <a:latin typeface="+mn-lt"/>
                <a:ea typeface="ＭＳ Ｐゴシック" charset="0"/>
                <a:cs typeface="ＭＳ Ｐゴシック" charset="0"/>
              </a:rPr>
              <a:t> erg </a:t>
            </a:r>
            <a:r>
              <a:rPr lang="en-US" sz="1200" kern="1200" dirty="0" err="1" smtClean="0">
                <a:solidFill>
                  <a:schemeClr val="tx1"/>
                </a:solidFill>
                <a:effectLst/>
                <a:latin typeface="+mn-lt"/>
                <a:ea typeface="ＭＳ Ｐゴシック" charset="0"/>
                <a:cs typeface="ＭＳ Ｐゴシック" charset="0"/>
              </a:rPr>
              <a:t>als</a:t>
            </a:r>
            <a:r>
              <a:rPr lang="en-US" sz="1200" kern="1200" dirty="0" smtClean="0">
                <a:solidFill>
                  <a:schemeClr val="tx1"/>
                </a:solidFill>
                <a:effectLst/>
                <a:latin typeface="+mn-lt"/>
                <a:ea typeface="ＭＳ Ｐゴシック" charset="0"/>
                <a:cs typeface="ＭＳ Ｐゴシック" charset="0"/>
              </a:rPr>
              <a:t> de </a:t>
            </a:r>
            <a:r>
              <a:rPr lang="en-US" sz="1200" kern="1200" dirty="0" err="1" smtClean="0">
                <a:solidFill>
                  <a:schemeClr val="tx1"/>
                </a:solidFill>
                <a:effectLst/>
                <a:latin typeface="+mn-lt"/>
                <a:ea typeface="ＭＳ Ｐゴシック" charset="0"/>
                <a:cs typeface="ＭＳ Ｐゴシック" charset="0"/>
              </a:rPr>
              <a:t>kosten</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ver</a:t>
            </a:r>
            <a:r>
              <a:rPr lang="en-US" sz="1200" kern="1200" dirty="0" smtClean="0">
                <a:solidFill>
                  <a:schemeClr val="tx1"/>
                </a:solidFill>
                <a:effectLst/>
                <a:latin typeface="+mn-lt"/>
                <a:ea typeface="ＭＳ Ｐゴシック" charset="0"/>
                <a:cs typeface="ＭＳ Ｐゴシック" charset="0"/>
              </a:rPr>
              <a:t> in de </a:t>
            </a:r>
            <a:r>
              <a:rPr lang="en-US" sz="1200" kern="1200" dirty="0" err="1" smtClean="0">
                <a:solidFill>
                  <a:schemeClr val="tx1"/>
                </a:solidFill>
                <a:effectLst/>
                <a:latin typeface="+mn-lt"/>
                <a:ea typeface="ＭＳ Ｐゴシック" charset="0"/>
                <a:cs typeface="ＭＳ Ｐゴシック" charset="0"/>
              </a:rPr>
              <a:t>toekomst</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liggen</a:t>
            </a:r>
            <a:r>
              <a:rPr lang="en-US" sz="1200" kern="1200" dirty="0" smtClean="0">
                <a:solidFill>
                  <a:schemeClr val="tx1"/>
                </a:solidFill>
                <a:effectLst/>
                <a:latin typeface="+mn-lt"/>
                <a:ea typeface="ＭＳ Ｐゴシック" charset="0"/>
                <a:cs typeface="ＭＳ Ｐゴシック" charset="0"/>
              </a:rPr>
              <a:t> -&gt; </a:t>
            </a:r>
            <a:r>
              <a:rPr lang="en-US" sz="1200" kern="1200" dirty="0" err="1" smtClean="0">
                <a:solidFill>
                  <a:schemeClr val="tx1"/>
                </a:solidFill>
                <a:effectLst/>
                <a:latin typeface="+mn-lt"/>
                <a:ea typeface="ＭＳ Ｐゴシック" charset="0"/>
                <a:cs typeface="ＭＳ Ｐゴシック" charset="0"/>
              </a:rPr>
              <a:t>ZZP'ers</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sparen</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onvoldoende</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voor</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pensioen</a:t>
            </a:r>
            <a:r>
              <a:rPr lang="en-US" sz="1200" kern="1200" dirty="0" smtClean="0">
                <a:solidFill>
                  <a:schemeClr val="tx1"/>
                </a:solidFill>
                <a:effectLst/>
                <a:latin typeface="+mn-lt"/>
                <a:ea typeface="ＭＳ Ｐゴシック" charset="0"/>
                <a:cs typeface="ＭＳ Ｐゴシック" charset="0"/>
              </a:rPr>
              <a:t>) </a:t>
            </a:r>
          </a:p>
          <a:p>
            <a:pPr marL="228600" indent="-228600">
              <a:buFont typeface="+mj-lt"/>
              <a:buAutoNum type="arabicPeriod"/>
            </a:pPr>
            <a:r>
              <a:rPr lang="en-US" sz="1200" kern="1200" dirty="0" smtClean="0">
                <a:solidFill>
                  <a:schemeClr val="tx1"/>
                </a:solidFill>
                <a:effectLst/>
                <a:latin typeface="+mn-lt"/>
                <a:ea typeface="ＭＳ Ｐゴシック" charset="0"/>
                <a:cs typeface="ＭＳ Ｐゴシック" charset="0"/>
              </a:rPr>
              <a:t>Kop in het </a:t>
            </a:r>
            <a:r>
              <a:rPr lang="en-US" sz="1200" kern="1200" dirty="0" err="1" smtClean="0">
                <a:solidFill>
                  <a:schemeClr val="tx1"/>
                </a:solidFill>
                <a:effectLst/>
                <a:latin typeface="+mn-lt"/>
                <a:ea typeface="ＭＳ Ｐゴシック" charset="0"/>
                <a:cs typeface="ＭＳ Ｐゴシック" charset="0"/>
              </a:rPr>
              <a:t>zand</a:t>
            </a:r>
            <a:r>
              <a:rPr lang="en-US" sz="1200" kern="1200" dirty="0" smtClean="0">
                <a:solidFill>
                  <a:schemeClr val="tx1"/>
                </a:solidFill>
                <a:effectLst/>
                <a:latin typeface="+mn-lt"/>
                <a:ea typeface="ＭＳ Ｐゴシック" charset="0"/>
                <a:cs typeface="ＭＳ Ｐゴシック" charset="0"/>
              </a:rPr>
              <a:t> =&gt; </a:t>
            </a:r>
            <a:r>
              <a:rPr lang="en-US" sz="1200" i="1" kern="1200" dirty="0" smtClean="0">
                <a:solidFill>
                  <a:schemeClr val="tx1"/>
                </a:solidFill>
                <a:effectLst/>
                <a:latin typeface="+mn-lt"/>
                <a:ea typeface="ＭＳ Ｐゴシック" charset="0"/>
                <a:cs typeface="ＭＳ Ｐゴシック" charset="0"/>
              </a:rPr>
              <a:t>wishful thinking </a:t>
            </a:r>
            <a:r>
              <a:rPr lang="en-US" sz="1200" kern="1200" dirty="0" smtClean="0">
                <a:solidFill>
                  <a:schemeClr val="tx1"/>
                </a:solidFill>
                <a:effectLst/>
                <a:latin typeface="+mn-lt"/>
                <a:ea typeface="ＭＳ Ｐゴシック" charset="0"/>
                <a:cs typeface="ＭＳ Ｐゴシック" charset="0"/>
              </a:rPr>
              <a:t>(</a:t>
            </a:r>
            <a:r>
              <a:rPr lang="en-US" sz="1200" kern="1200" dirty="0" err="1" smtClean="0">
                <a:solidFill>
                  <a:schemeClr val="tx1"/>
                </a:solidFill>
                <a:effectLst/>
                <a:latin typeface="+mn-lt"/>
                <a:ea typeface="ＭＳ Ｐゴシック" charset="0"/>
                <a:cs typeface="ＭＳ Ｐゴシック" charset="0"/>
              </a:rPr>
              <a:t>voorbeeld</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belastingbrieven</a:t>
            </a:r>
            <a:r>
              <a:rPr lang="en-US" sz="1200" kern="1200" dirty="0" smtClean="0">
                <a:solidFill>
                  <a:schemeClr val="tx1"/>
                </a:solidFill>
                <a:effectLst/>
                <a:latin typeface="+mn-lt"/>
                <a:ea typeface="ＭＳ Ｐゴシック" charset="0"/>
                <a:cs typeface="ＭＳ Ｐゴシック" charset="0"/>
              </a:rPr>
              <a:t>, of </a:t>
            </a:r>
            <a:r>
              <a:rPr lang="en-US" sz="1200" kern="1200" dirty="0" err="1" smtClean="0">
                <a:solidFill>
                  <a:schemeClr val="tx1"/>
                </a:solidFill>
                <a:effectLst/>
                <a:latin typeface="+mn-lt"/>
                <a:ea typeface="ＭＳ Ｐゴシック" charset="0"/>
                <a:cs typeface="ＭＳ Ｐゴシック" charset="0"/>
              </a:rPr>
              <a:t>elektronische</a:t>
            </a:r>
            <a:r>
              <a:rPr lang="en-US" sz="1200" kern="1200" dirty="0" smtClean="0">
                <a:solidFill>
                  <a:schemeClr val="tx1"/>
                </a:solidFill>
                <a:effectLst/>
                <a:latin typeface="+mn-lt"/>
                <a:ea typeface="ＭＳ Ｐゴシック" charset="0"/>
                <a:cs typeface="ＭＳ Ｐゴシック" charset="0"/>
              </a:rPr>
              <a:t> post van </a:t>
            </a:r>
            <a:r>
              <a:rPr lang="en-US" sz="1200" kern="1200" dirty="0" err="1" smtClean="0">
                <a:solidFill>
                  <a:schemeClr val="tx1"/>
                </a:solidFill>
                <a:effectLst/>
                <a:latin typeface="+mn-lt"/>
                <a:ea typeface="ＭＳ Ｐゴシック" charset="0"/>
                <a:cs typeface="ＭＳ Ｐゴシック" charset="0"/>
              </a:rPr>
              <a:t>belastingdienst</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ZZP'ers</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onvoldoende</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verzekerd</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tegen</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arbeidsongeschiktheid</a:t>
            </a:r>
            <a:r>
              <a:rPr lang="en-US" sz="1200" kern="1200" dirty="0" smtClean="0">
                <a:solidFill>
                  <a:schemeClr val="tx1"/>
                </a:solidFill>
                <a:effectLst/>
                <a:latin typeface="+mn-lt"/>
                <a:ea typeface="ＭＳ Ｐゴシック" charset="0"/>
                <a:cs typeface="ＭＳ Ｐゴシック" charset="0"/>
              </a:rPr>
              <a:t>) </a:t>
            </a:r>
          </a:p>
          <a:p>
            <a:pPr marL="228600" indent="-228600">
              <a:buFont typeface="+mj-lt"/>
              <a:buAutoNum type="arabicPeriod"/>
            </a:pPr>
            <a:r>
              <a:rPr lang="en-US" sz="1200" kern="1200" dirty="0" smtClean="0">
                <a:solidFill>
                  <a:schemeClr val="tx1"/>
                </a:solidFill>
                <a:effectLst/>
                <a:latin typeface="+mn-lt"/>
                <a:ea typeface="ＭＳ Ｐゴシック" charset="0"/>
                <a:cs typeface="ＭＳ Ｐゴシック" charset="0"/>
              </a:rPr>
              <a:t>Grote </a:t>
            </a:r>
            <a:r>
              <a:rPr lang="en-US" sz="1200" kern="1200" dirty="0" err="1" smtClean="0">
                <a:solidFill>
                  <a:schemeClr val="tx1"/>
                </a:solidFill>
                <a:effectLst/>
                <a:latin typeface="+mn-lt"/>
                <a:ea typeface="ＭＳ Ｐゴシック" charset="0"/>
                <a:cs typeface="ＭＳ Ｐゴシック" charset="0"/>
              </a:rPr>
              <a:t>financiële</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beslissingen</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niet</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vaak</a:t>
            </a:r>
            <a:r>
              <a:rPr lang="en-US" sz="1200" kern="1200" dirty="0" smtClean="0">
                <a:solidFill>
                  <a:schemeClr val="tx1"/>
                </a:solidFill>
                <a:effectLst/>
                <a:latin typeface="+mn-lt"/>
                <a:ea typeface="ＭＳ Ｐゴシック" charset="0"/>
                <a:cs typeface="ＭＳ Ｐゴシック" charset="0"/>
              </a:rPr>
              <a:t> =&gt; </a:t>
            </a:r>
            <a:r>
              <a:rPr lang="en-US" sz="1200" i="1" kern="1200" dirty="0" err="1" smtClean="0">
                <a:solidFill>
                  <a:schemeClr val="tx1"/>
                </a:solidFill>
                <a:effectLst/>
                <a:latin typeface="+mn-lt"/>
                <a:ea typeface="ＭＳ Ｐゴシック" charset="0"/>
                <a:cs typeface="ＭＳ Ｐゴシック" charset="0"/>
              </a:rPr>
              <a:t>leereffecten</a:t>
            </a:r>
            <a:r>
              <a:rPr lang="en-US" sz="1200" i="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a:t>
            </a:r>
            <a:r>
              <a:rPr lang="en-US" sz="1200" kern="1200" dirty="0" err="1" smtClean="0">
                <a:solidFill>
                  <a:schemeClr val="tx1"/>
                </a:solidFill>
                <a:effectLst/>
                <a:latin typeface="+mn-lt"/>
                <a:ea typeface="ＭＳ Ｐゴシック" charset="0"/>
                <a:cs typeface="ＭＳ Ｐゴシック" charset="0"/>
              </a:rPr>
              <a:t>vb</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hypotheek</a:t>
            </a:r>
            <a:r>
              <a:rPr lang="en-US" sz="1200" kern="1200" dirty="0" smtClean="0">
                <a:solidFill>
                  <a:schemeClr val="tx1"/>
                </a:solidFill>
                <a:effectLst/>
                <a:latin typeface="+mn-lt"/>
                <a:ea typeface="ＭＳ Ｐゴシック" charset="0"/>
                <a:cs typeface="ＭＳ Ｐゴシック" charset="0"/>
              </a:rPr>
              <a:t>) </a:t>
            </a:r>
          </a:p>
          <a:p>
            <a:pPr marL="228600" indent="-228600">
              <a:buFont typeface="+mj-lt"/>
              <a:buAutoNum type="arabicPeriod"/>
            </a:pPr>
            <a:r>
              <a:rPr lang="en-US" sz="1200" kern="1200" dirty="0" err="1" smtClean="0">
                <a:solidFill>
                  <a:schemeClr val="tx1"/>
                </a:solidFill>
                <a:effectLst/>
                <a:latin typeface="+mn-lt"/>
                <a:ea typeface="ＭＳ Ｐゴシック" charset="0"/>
                <a:cs typeface="ＭＳ Ｐゴシック" charset="0"/>
              </a:rPr>
              <a:t>Niet</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goed</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omgaan</a:t>
            </a:r>
            <a:r>
              <a:rPr lang="en-US" sz="1200" kern="1200" dirty="0" smtClean="0">
                <a:solidFill>
                  <a:schemeClr val="tx1"/>
                </a:solidFill>
                <a:effectLst/>
                <a:latin typeface="+mn-lt"/>
                <a:ea typeface="ＭＳ Ｐゴシック" charset="0"/>
                <a:cs typeface="ＭＳ Ｐゴシック" charset="0"/>
              </a:rPr>
              <a:t> met </a:t>
            </a:r>
            <a:r>
              <a:rPr lang="en-US" sz="1200" kern="1200" dirty="0" err="1" smtClean="0">
                <a:solidFill>
                  <a:schemeClr val="tx1"/>
                </a:solidFill>
                <a:effectLst/>
                <a:latin typeface="+mn-lt"/>
                <a:ea typeface="ＭＳ Ｐゴシック" charset="0"/>
                <a:cs typeface="ＭＳ Ｐゴシック" charset="0"/>
              </a:rPr>
              <a:t>veel</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informatie</a:t>
            </a:r>
            <a:r>
              <a:rPr lang="en-US" sz="1200" kern="1200" dirty="0" smtClean="0">
                <a:solidFill>
                  <a:schemeClr val="tx1"/>
                </a:solidFill>
                <a:effectLst/>
                <a:latin typeface="+mn-lt"/>
                <a:ea typeface="ＭＳ Ｐゴシック" charset="0"/>
                <a:cs typeface="ＭＳ Ｐゴシック" charset="0"/>
              </a:rPr>
              <a:t> =&gt; </a:t>
            </a:r>
            <a:r>
              <a:rPr lang="en-US" sz="1200" i="1" kern="1200" dirty="0" err="1" smtClean="0">
                <a:solidFill>
                  <a:schemeClr val="tx1"/>
                </a:solidFill>
                <a:effectLst/>
                <a:latin typeface="+mn-lt"/>
                <a:ea typeface="ＭＳ Ｐゴシック" charset="0"/>
                <a:cs typeface="ＭＳ Ｐゴシック" charset="0"/>
              </a:rPr>
              <a:t>keuzestress</a:t>
            </a:r>
            <a:r>
              <a:rPr lang="en-US" sz="1200" i="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a:t>
            </a:r>
            <a:r>
              <a:rPr lang="en-US" sz="1200" kern="1200" dirty="0" err="1" smtClean="0">
                <a:solidFill>
                  <a:schemeClr val="tx1"/>
                </a:solidFill>
                <a:effectLst/>
                <a:latin typeface="+mn-lt"/>
                <a:ea typeface="ＭＳ Ｐゴシック" charset="0"/>
                <a:cs typeface="ＭＳ Ｐゴシック" charset="0"/>
              </a:rPr>
              <a:t>voorbeeld</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jampotjes</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vergelijk</a:t>
            </a:r>
            <a:r>
              <a:rPr lang="en-US" sz="1200" kern="1200" dirty="0" smtClean="0">
                <a:solidFill>
                  <a:schemeClr val="tx1"/>
                </a:solidFill>
                <a:effectLst/>
                <a:latin typeface="+mn-lt"/>
                <a:ea typeface="ＭＳ Ｐゴシック" charset="0"/>
                <a:cs typeface="ＭＳ Ｐゴシック" charset="0"/>
              </a:rPr>
              <a:t> met </a:t>
            </a:r>
            <a:r>
              <a:rPr lang="en-US" sz="1200" kern="1200" dirty="0" err="1" smtClean="0">
                <a:solidFill>
                  <a:schemeClr val="tx1"/>
                </a:solidFill>
                <a:effectLst/>
                <a:latin typeface="+mn-lt"/>
                <a:ea typeface="ＭＳ Ｐゴシック" charset="0"/>
                <a:cs typeface="ＭＳ Ｐゴシック" charset="0"/>
              </a:rPr>
              <a:t>ziektekosten</a:t>
            </a:r>
            <a:r>
              <a:rPr lang="en-US" sz="1200" kern="1200" dirty="0" smtClean="0">
                <a:solidFill>
                  <a:schemeClr val="tx1"/>
                </a:solidFill>
                <a:effectLst/>
                <a:latin typeface="+mn-lt"/>
                <a:ea typeface="ＭＳ Ｐゴシック" charset="0"/>
                <a:cs typeface="ＭＳ Ｐゴシック" charset="0"/>
              </a:rPr>
              <a:t> =&gt; </a:t>
            </a:r>
            <a:r>
              <a:rPr lang="en-US" sz="1200" kern="1200" dirty="0" err="1" smtClean="0">
                <a:solidFill>
                  <a:schemeClr val="tx1"/>
                </a:solidFill>
                <a:effectLst/>
                <a:latin typeface="+mn-lt"/>
                <a:ea typeface="ＭＳ Ｐゴシック" charset="0"/>
                <a:cs typeface="ＭＳ Ｐゴシック" charset="0"/>
              </a:rPr>
              <a:t>vraag</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erklaring</a:t>
            </a:r>
            <a:r>
              <a:rPr lang="en-US" sz="1200" kern="1200" dirty="0" smtClean="0">
                <a:solidFill>
                  <a:schemeClr val="tx1"/>
                </a:solidFill>
                <a:effectLst/>
                <a:latin typeface="+mn-lt"/>
                <a:ea typeface="ＭＳ Ｐゴシック" charset="0"/>
                <a:cs typeface="ＭＳ Ｐゴシック" charset="0"/>
              </a:rPr>
              <a:t> = </a:t>
            </a:r>
            <a:r>
              <a:rPr lang="en-US" sz="1200" kern="1200" dirty="0" err="1" smtClean="0">
                <a:solidFill>
                  <a:schemeClr val="tx1"/>
                </a:solidFill>
                <a:effectLst/>
                <a:latin typeface="+mn-lt"/>
                <a:ea typeface="ＭＳ Ｐゴシック" charset="0"/>
                <a:cs typeface="ＭＳ Ｐゴシック" charset="0"/>
              </a:rPr>
              <a:t>schapruimte</a:t>
            </a:r>
            <a:r>
              <a:rPr lang="en-US" sz="1200" kern="1200" dirty="0" smtClean="0">
                <a:solidFill>
                  <a:schemeClr val="tx1"/>
                </a:solidFill>
                <a:effectLst/>
                <a:latin typeface="+mn-lt"/>
                <a:ea typeface="ＭＳ Ｐゴシック" charset="0"/>
                <a:cs typeface="ＭＳ Ｐゴシック" charset="0"/>
              </a:rPr>
              <a:t>) &lt;JAMPOTJES&gt; </a:t>
            </a:r>
          </a:p>
          <a:p>
            <a:pPr marL="228600" indent="-228600">
              <a:buFont typeface="+mj-lt"/>
              <a:buAutoNum type="arabicPeriod"/>
            </a:pPr>
            <a:r>
              <a:rPr lang="en-US" sz="1200" kern="1200" dirty="0" err="1" smtClean="0">
                <a:solidFill>
                  <a:schemeClr val="tx1"/>
                </a:solidFill>
                <a:effectLst/>
                <a:latin typeface="+mn-lt"/>
                <a:ea typeface="ＭＳ Ｐゴシック" charset="0"/>
                <a:cs typeface="ＭＳ Ｐゴシック" charset="0"/>
              </a:rPr>
              <a:t>Volgen</a:t>
            </a:r>
            <a:r>
              <a:rPr lang="en-US" sz="1200" kern="1200" dirty="0" smtClean="0">
                <a:solidFill>
                  <a:schemeClr val="tx1"/>
                </a:solidFill>
                <a:effectLst/>
                <a:latin typeface="+mn-lt"/>
                <a:ea typeface="ＭＳ Ｐゴシック" charset="0"/>
                <a:cs typeface="ＭＳ Ｐゴシック" charset="0"/>
              </a:rPr>
              <a:t> de </a:t>
            </a:r>
            <a:r>
              <a:rPr lang="en-US" sz="1200" kern="1200" dirty="0" err="1" smtClean="0">
                <a:solidFill>
                  <a:schemeClr val="tx1"/>
                </a:solidFill>
                <a:effectLst/>
                <a:latin typeface="+mn-lt"/>
                <a:ea typeface="ＭＳ Ｐゴシック" charset="0"/>
                <a:cs typeface="ＭＳ Ｐゴシック" charset="0"/>
              </a:rPr>
              <a:t>meute</a:t>
            </a:r>
            <a:r>
              <a:rPr lang="en-US" sz="1200" kern="1200" dirty="0" smtClean="0">
                <a:solidFill>
                  <a:schemeClr val="tx1"/>
                </a:solidFill>
                <a:effectLst/>
                <a:latin typeface="+mn-lt"/>
                <a:ea typeface="ＭＳ Ｐゴシック" charset="0"/>
                <a:cs typeface="ＭＳ Ｐゴシック" charset="0"/>
              </a:rPr>
              <a:t> =&gt; </a:t>
            </a:r>
            <a:r>
              <a:rPr lang="en-US" sz="1200" i="1" kern="1200" dirty="0" err="1" smtClean="0">
                <a:solidFill>
                  <a:schemeClr val="tx1"/>
                </a:solidFill>
                <a:effectLst/>
                <a:latin typeface="+mn-lt"/>
                <a:ea typeface="ＭＳ Ｐゴシック" charset="0"/>
                <a:cs typeface="ＭＳ Ｐゴシック" charset="0"/>
              </a:rPr>
              <a:t>kuddegedrag</a:t>
            </a:r>
            <a:r>
              <a:rPr lang="en-US" sz="1200" i="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a:t>
            </a:r>
            <a:r>
              <a:rPr lang="en-US" sz="1200" kern="1200" dirty="0" err="1" smtClean="0">
                <a:solidFill>
                  <a:schemeClr val="tx1"/>
                </a:solidFill>
                <a:effectLst/>
                <a:latin typeface="+mn-lt"/>
                <a:ea typeface="ＭＳ Ｐゴシック" charset="0"/>
                <a:cs typeface="ＭＳ Ｐゴシック" charset="0"/>
              </a:rPr>
              <a:t>voorbeeld</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huizenprijzen</a:t>
            </a:r>
            <a:r>
              <a:rPr lang="en-US" sz="1200" kern="1200" dirty="0" smtClean="0">
                <a:solidFill>
                  <a:schemeClr val="tx1"/>
                </a:solidFill>
                <a:effectLst/>
                <a:latin typeface="+mn-lt"/>
                <a:ea typeface="ＭＳ Ｐゴシック" charset="0"/>
                <a:cs typeface="ＭＳ Ｐゴシック" charset="0"/>
              </a:rPr>
              <a:t>, Robert Shiller) </a:t>
            </a:r>
          </a:p>
        </p:txBody>
      </p:sp>
      <p:sp>
        <p:nvSpPr>
          <p:cNvPr id="4" name="Slide Number Placeholder 3"/>
          <p:cNvSpPr>
            <a:spLocks noGrp="1"/>
          </p:cNvSpPr>
          <p:nvPr>
            <p:ph type="sldNum" sz="quarter" idx="10"/>
          </p:nvPr>
        </p:nvSpPr>
        <p:spPr/>
        <p:txBody>
          <a:bodyPr/>
          <a:lstStyle/>
          <a:p>
            <a:fld id="{00BA9C7F-8996-D649-A033-223E390F26FB}" type="slidenum">
              <a:rPr lang="nl-NL" smtClean="0"/>
              <a:pPr/>
              <a:t>17</a:t>
            </a:fld>
            <a:endParaRPr lang="nl-NL"/>
          </a:p>
        </p:txBody>
      </p:sp>
    </p:spTree>
    <p:extLst>
      <p:ext uri="{BB962C8B-B14F-4D97-AF65-F5344CB8AC3E}">
        <p14:creationId xmlns:p14="http://schemas.microsoft.com/office/powerpoint/2010/main" val="2815435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Deze problemen klinken zeker niet als onoverkomelijk. Als we nou eens de glazen in onze brillen gaan vervangen en voortaan ook in het onderwijzen rekening houden met de ‘fouten’ in het denken van mensen? Oftewel, het is verstandig</a:t>
            </a:r>
            <a:r>
              <a:rPr lang="nl-NL" baseline="0" dirty="0" smtClean="0"/>
              <a:t> om meerdere brillen op te zetten. Maar het is ook belangrijk om met dezelfde bril verschillende contexten te bekijken.</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18</a:t>
            </a:fld>
            <a:endParaRPr lang="nl-NL"/>
          </a:p>
        </p:txBody>
      </p:sp>
    </p:spTree>
    <p:extLst>
      <p:ext uri="{BB962C8B-B14F-4D97-AF65-F5344CB8AC3E}">
        <p14:creationId xmlns:p14="http://schemas.microsoft.com/office/powerpoint/2010/main" val="93561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Een voorbeeld dat hierbij gebruikt zou kunnen worden, is de uitleg van een hypotheek, die laat zien dat beslissingen wellicht anders zouden zijn geweest als mensen over andere, meer volledige informatie zouden hebben beschikt. Vertel hierover eens een verhaal:</a:t>
            </a:r>
          </a:p>
          <a:p>
            <a:r>
              <a:rPr lang="nl-NL" dirty="0" smtClean="0"/>
              <a:t> </a:t>
            </a:r>
          </a:p>
          <a:p>
            <a:r>
              <a:rPr lang="nl-NL" b="1" dirty="0" smtClean="0"/>
              <a:t>Herinneringen aan een hypotheekadviesgesprek in 2004</a:t>
            </a:r>
          </a:p>
          <a:p>
            <a:r>
              <a:rPr lang="nl-NL" dirty="0" smtClean="0"/>
              <a:t>‘Toen ik in 2004 een hypotheek wilde afsluiten, zei de </a:t>
            </a:r>
            <a:r>
              <a:rPr lang="nl-NL" i="1" dirty="0" smtClean="0"/>
              <a:t>adviseur</a:t>
            </a:r>
            <a:r>
              <a:rPr lang="nl-NL" dirty="0" smtClean="0"/>
              <a:t> van de bank tegen mij: “En: heeft u al een leuk huis uitgezocht in de omgeving hier?” </a:t>
            </a:r>
            <a:r>
              <a:rPr lang="nl-NL" i="1" dirty="0" smtClean="0"/>
              <a:t>Ik</a:t>
            </a:r>
            <a:r>
              <a:rPr lang="nl-NL" dirty="0" smtClean="0"/>
              <a:t> antwoordde: “Uiteraard… een heel aantal. Maar hoe groot en waar, dát hangt natuurlijk wel een beetje af van wat ik kan lenen.” </a:t>
            </a:r>
            <a:r>
              <a:rPr lang="nl-NL" i="1" dirty="0" smtClean="0"/>
              <a:t>Hij</a:t>
            </a:r>
            <a:r>
              <a:rPr lang="nl-NL" dirty="0" smtClean="0"/>
              <a:t>: “Op basis van huidige uw inkomen kan ik u een hypothecaire lening van € 270.000,- aanbieden met een variabele rente.” </a:t>
            </a:r>
            <a:r>
              <a:rPr lang="nl-NL" i="1" dirty="0" smtClean="0"/>
              <a:t>Ik</a:t>
            </a:r>
            <a:r>
              <a:rPr lang="nl-NL" dirty="0" smtClean="0"/>
              <a:t> vroeg hem daarop om het aflossingsschema over de komende 30 jaar. “Dat kan ik wel printen,” zei de </a:t>
            </a:r>
            <a:r>
              <a:rPr lang="nl-NL" i="1" dirty="0" smtClean="0"/>
              <a:t>adviseur</a:t>
            </a:r>
            <a:r>
              <a:rPr lang="nl-NL" dirty="0" smtClean="0"/>
              <a:t>, “maar dat heeft helemaal geen zin, want u lost helemaal niet af, u betaalt alleen maar rente. U zou een dief van uw eigen portemonnee zijn als u zou aflossen; dan verliest u het belastingvoordeel.” </a:t>
            </a:r>
            <a:r>
              <a:rPr lang="nl-NL" i="1" dirty="0" smtClean="0"/>
              <a:t>Mijn</a:t>
            </a:r>
            <a:r>
              <a:rPr lang="nl-NL" dirty="0" smtClean="0"/>
              <a:t> reactie: “En als ik het nou een prettig idee zou vinden om wel af te lossen? Hoeveel kan ik dan lenen?” </a:t>
            </a:r>
            <a:r>
              <a:rPr lang="nl-NL" i="1" dirty="0" smtClean="0"/>
              <a:t>Zijn</a:t>
            </a:r>
            <a:r>
              <a:rPr lang="nl-NL" dirty="0" smtClean="0"/>
              <a:t> reactie: “Nou, dat wordt dan een klein huisje voor u, want dat wordt een heel stuk minder dus… Even rekenen… zus en zoveel… min zoveel… keer zoveel… € 150.000,-”.’</a:t>
            </a:r>
          </a:p>
          <a:p>
            <a:r>
              <a:rPr lang="nl-NL" dirty="0" smtClean="0"/>
              <a:t> </a:t>
            </a:r>
          </a:p>
          <a:p>
            <a:r>
              <a:rPr lang="nl-NL" dirty="0" smtClean="0"/>
              <a:t>Naar mijn idee helpt het als middelbare scholieren deze situaties al leren kennen. Zoals gezegd, het herhalen van situaties, bekend worden met wat er mis kan gaan, helpt het herkennen op het moment dat het er om gaat. Niet alleen het leren wat het begrip hypotheek betekent, maar ook in simpele taal uitleggen wat de rol van hypotheken was in de crisis van 2008. Juist iets complex en groots als de crisis is hetgeen mensen willen begrijpen en graag zouden willen voorkomen. Ik kan me goed voorstellen dat het voor middelbare scholieren interessant is om hier meer van te weten te komen, gezien de impact die het heeft gehad. </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19</a:t>
            </a:fld>
            <a:endParaRPr lang="nl-NL"/>
          </a:p>
        </p:txBody>
      </p:sp>
    </p:spTree>
    <p:extLst>
      <p:ext uri="{BB962C8B-B14F-4D97-AF65-F5344CB8AC3E}">
        <p14:creationId xmlns:p14="http://schemas.microsoft.com/office/powerpoint/2010/main" val="117712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Er is nogal wat gebeurd de laatste jaren.</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2</a:t>
            </a:fld>
            <a:endParaRPr lang="nl-NL"/>
          </a:p>
        </p:txBody>
      </p:sp>
    </p:spTree>
    <p:extLst>
      <p:ext uri="{BB962C8B-B14F-4D97-AF65-F5344CB8AC3E}">
        <p14:creationId xmlns:p14="http://schemas.microsoft.com/office/powerpoint/2010/main" val="1309885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Hoe kan het bijvoorbeeld dat we een product, op verschillende momenten, verschillend waarderen? Het volgende voorbeeld, vrij vertaald uit </a:t>
            </a:r>
            <a:r>
              <a:rPr lang="nl-NL" dirty="0" err="1" smtClean="0"/>
              <a:t>Thaler</a:t>
            </a:r>
            <a:r>
              <a:rPr lang="nl-NL" dirty="0" smtClean="0"/>
              <a:t> (2008), toont dit aan. </a:t>
            </a:r>
          </a:p>
          <a:p>
            <a:r>
              <a:rPr lang="nl-NL" dirty="0" smtClean="0"/>
              <a:t> </a:t>
            </a:r>
          </a:p>
          <a:p>
            <a:r>
              <a:rPr lang="nl-NL" i="1" dirty="0" smtClean="0"/>
              <a:t>Stel je voor: je ligt naast je vriend(in) op het strand en het is een hete dag. Je hebt gedurende de dag alleen maar water gedronken en je hebt enorm zin om een koud biertje drinken. Je vriend(in) moet toch even naar het toilet in het nabijgelegen chique en dure strandhotel, waar ook een bar is, en biedt aan om op de terugweg een drankje voor je mee te nemen. Hoeveel ben je bereid te betalen voor dit heerlijke koude biertje?</a:t>
            </a:r>
          </a:p>
          <a:p>
            <a:r>
              <a:rPr lang="nl-NL" i="1" dirty="0" smtClean="0"/>
              <a:t> </a:t>
            </a:r>
          </a:p>
          <a:p>
            <a:r>
              <a:rPr lang="nl-NL" i="1" dirty="0" smtClean="0"/>
              <a:t>Vervang vervolgens ‘het nabijgelegen chique en dure strandhotel, waar ook een bar is’ door ‘een nabijgelegen kleine buurtsupermarkt’ en beantwoordt de vraag opnieuw.</a:t>
            </a:r>
          </a:p>
          <a:p>
            <a:r>
              <a:rPr lang="nl-NL" dirty="0" smtClean="0"/>
              <a:t> </a:t>
            </a:r>
          </a:p>
          <a:p>
            <a:r>
              <a:rPr lang="nl-NL" dirty="0" smtClean="0"/>
              <a:t>De uitkomst van </a:t>
            </a:r>
            <a:r>
              <a:rPr lang="nl-NL" dirty="0" err="1" smtClean="0"/>
              <a:t>Thalers</a:t>
            </a:r>
            <a:r>
              <a:rPr lang="nl-NL" dirty="0" smtClean="0"/>
              <a:t> onderzoek was dat men in de eerste situatie bereid was om gemiddeld $2,65 voor het biertje te betalen en in de tweede situatie gemiddeld $1,50. Dat deze verschillen optreden is, neoklassiek gezien, vreemd. Je hebt in beide situaties immers dezelfde behoefte en je kent in beide situaties eenzelfde nut toe aan een biertje. En toch wijkt je betalingsbereidheid af. Deze heeft dan ook te maken met de context, waardoor je referentieprijs mede bepaald wordt.</a:t>
            </a:r>
          </a:p>
          <a:p>
            <a:r>
              <a:rPr lang="nl-NL" dirty="0" smtClean="0"/>
              <a:t> </a:t>
            </a:r>
          </a:p>
          <a:p>
            <a:r>
              <a:rPr lang="nl-NL" dirty="0" smtClean="0"/>
              <a:t>Het is dan weliswaar maar een klein voorbeeld, maar het laat zien dat we er als economen en economiedocenten niet aan ontkomen om contexten en contexteffecten te bestuderen. Conceptuele wetmatigheden blijken immers niet in elke context geldig en/of verschillen van context tot context. </a:t>
            </a:r>
          </a:p>
        </p:txBody>
      </p:sp>
      <p:sp>
        <p:nvSpPr>
          <p:cNvPr id="4" name="Slide Number Placeholder 3"/>
          <p:cNvSpPr>
            <a:spLocks noGrp="1"/>
          </p:cNvSpPr>
          <p:nvPr>
            <p:ph type="sldNum" sz="quarter" idx="10"/>
          </p:nvPr>
        </p:nvSpPr>
        <p:spPr/>
        <p:txBody>
          <a:bodyPr/>
          <a:lstStyle/>
          <a:p>
            <a:fld id="{00BA9C7F-8996-D649-A033-223E390F26FB}" type="slidenum">
              <a:rPr lang="nl-NL" smtClean="0"/>
              <a:pPr/>
              <a:t>20</a:t>
            </a:fld>
            <a:endParaRPr lang="nl-NL"/>
          </a:p>
        </p:txBody>
      </p:sp>
    </p:spTree>
    <p:extLst>
      <p:ext uri="{BB962C8B-B14F-4D97-AF65-F5344CB8AC3E}">
        <p14:creationId xmlns:p14="http://schemas.microsoft.com/office/powerpoint/2010/main" val="189213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Zelfs bij simpele vraag en aanbod doet context ertoe.</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21</a:t>
            </a:fld>
            <a:endParaRPr lang="nl-NL"/>
          </a:p>
        </p:txBody>
      </p:sp>
    </p:spTree>
    <p:extLst>
      <p:ext uri="{BB962C8B-B14F-4D97-AF65-F5344CB8AC3E}">
        <p14:creationId xmlns:p14="http://schemas.microsoft.com/office/powerpoint/2010/main" val="1112401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Ook het zogenaamde “</a:t>
            </a:r>
            <a:r>
              <a:rPr lang="nl-NL" dirty="0" err="1" smtClean="0"/>
              <a:t>endowment</a:t>
            </a:r>
            <a:r>
              <a:rPr lang="nl-NL" dirty="0" smtClean="0"/>
              <a:t> effect” speelt een rol bij vraag &amp; aanbod. Daarmee</a:t>
            </a:r>
            <a:r>
              <a:rPr lang="nl-NL" baseline="0" dirty="0" smtClean="0"/>
              <a:t> zijn leuke experimenten te doen.</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22</a:t>
            </a:fld>
            <a:endParaRPr lang="nl-NL"/>
          </a:p>
        </p:txBody>
      </p:sp>
    </p:spTree>
    <p:extLst>
      <p:ext uri="{BB962C8B-B14F-4D97-AF65-F5344CB8AC3E}">
        <p14:creationId xmlns:p14="http://schemas.microsoft.com/office/powerpoint/2010/main" val="623918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endParaRPr lang="nl-NL" dirty="0" smtClean="0"/>
          </a:p>
        </p:txBody>
      </p:sp>
      <p:sp>
        <p:nvSpPr>
          <p:cNvPr id="4" name="Slide Number Placeholder 3"/>
          <p:cNvSpPr>
            <a:spLocks noGrp="1"/>
          </p:cNvSpPr>
          <p:nvPr>
            <p:ph type="sldNum" sz="quarter" idx="10"/>
          </p:nvPr>
        </p:nvSpPr>
        <p:spPr/>
        <p:txBody>
          <a:bodyPr/>
          <a:lstStyle/>
          <a:p>
            <a:fld id="{00BA9C7F-8996-D649-A033-223E390F26FB}" type="slidenum">
              <a:rPr lang="nl-NL" smtClean="0"/>
              <a:pPr/>
              <a:t>23</a:t>
            </a:fld>
            <a:endParaRPr lang="nl-NL"/>
          </a:p>
        </p:txBody>
      </p:sp>
    </p:spTree>
    <p:extLst>
      <p:ext uri="{BB962C8B-B14F-4D97-AF65-F5344CB8AC3E}">
        <p14:creationId xmlns:p14="http://schemas.microsoft.com/office/powerpoint/2010/main" val="204852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endParaRPr lang="nl-NL" dirty="0" smtClean="0"/>
          </a:p>
        </p:txBody>
      </p:sp>
      <p:sp>
        <p:nvSpPr>
          <p:cNvPr id="4" name="Slide Number Placeholder 3"/>
          <p:cNvSpPr>
            <a:spLocks noGrp="1"/>
          </p:cNvSpPr>
          <p:nvPr>
            <p:ph type="sldNum" sz="quarter" idx="10"/>
          </p:nvPr>
        </p:nvSpPr>
        <p:spPr/>
        <p:txBody>
          <a:bodyPr/>
          <a:lstStyle/>
          <a:p>
            <a:fld id="{00BA9C7F-8996-D649-A033-223E390F26FB}" type="slidenum">
              <a:rPr lang="nl-NL" smtClean="0"/>
              <a:pPr/>
              <a:t>24</a:t>
            </a:fld>
            <a:endParaRPr lang="nl-NL"/>
          </a:p>
        </p:txBody>
      </p:sp>
    </p:spTree>
    <p:extLst>
      <p:ext uri="{BB962C8B-B14F-4D97-AF65-F5344CB8AC3E}">
        <p14:creationId xmlns:p14="http://schemas.microsoft.com/office/powerpoint/2010/main" val="566922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Meer weten over</a:t>
            </a:r>
            <a:r>
              <a:rPr lang="nl-NL" baseline="0" dirty="0" smtClean="0"/>
              <a:t> experimenten?</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25</a:t>
            </a:fld>
            <a:endParaRPr lang="nl-NL"/>
          </a:p>
        </p:txBody>
      </p:sp>
    </p:spTree>
    <p:extLst>
      <p:ext uri="{BB962C8B-B14F-4D97-AF65-F5344CB8AC3E}">
        <p14:creationId xmlns:p14="http://schemas.microsoft.com/office/powerpoint/2010/main" val="1367354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smtClean="0"/>
              <a:t>De </a:t>
            </a:r>
            <a:r>
              <a:rPr lang="nl-NL" dirty="0" smtClean="0"/>
              <a:t>vier empirische studies in dit proefschrift geven aanwijzingen dat deze werkvormen weliswaar de kennis van economische concepten van de leerlingen kan vergroten, maar ook dat leerlingen die deelnemen aan deze experimenten niet aantoonbaar beter hadden geleerd om een economische redenering op te zetten of om tot abstracties te komen die zouden kunnen helpen bij de transfer van het geleerde naar andere contexten. Deze bevindingen zijn van belang voor het nadenken over de toekomstige inrichting van het economieonderwijs in Nederland.</a:t>
            </a:r>
          </a:p>
        </p:txBody>
      </p:sp>
      <p:sp>
        <p:nvSpPr>
          <p:cNvPr id="4" name="Slide Number Placeholder 3"/>
          <p:cNvSpPr>
            <a:spLocks noGrp="1"/>
          </p:cNvSpPr>
          <p:nvPr>
            <p:ph type="sldNum" sz="quarter" idx="10"/>
          </p:nvPr>
        </p:nvSpPr>
        <p:spPr/>
        <p:txBody>
          <a:bodyPr/>
          <a:lstStyle/>
          <a:p>
            <a:fld id="{00BA9C7F-8996-D649-A033-223E390F26FB}" type="slidenum">
              <a:rPr lang="nl-NL" smtClean="0"/>
              <a:pPr/>
              <a:t>26</a:t>
            </a:fld>
            <a:endParaRPr lang="nl-NL"/>
          </a:p>
        </p:txBody>
      </p:sp>
    </p:spTree>
    <p:extLst>
      <p:ext uri="{BB962C8B-B14F-4D97-AF65-F5344CB8AC3E}">
        <p14:creationId xmlns:p14="http://schemas.microsoft.com/office/powerpoint/2010/main" val="1174418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pPr marL="0" marR="0" indent="0" algn="l" defTabSz="649288" rtl="0" eaLnBrk="0" fontAlgn="base" latinLnBrk="0" hangingPunct="0">
              <a:lnSpc>
                <a:spcPct val="100000"/>
              </a:lnSpc>
              <a:spcBef>
                <a:spcPct val="30000"/>
              </a:spcBef>
              <a:spcAft>
                <a:spcPct val="0"/>
              </a:spcAft>
              <a:buClrTx/>
              <a:buSzTx/>
              <a:buFontTx/>
              <a:buNone/>
              <a:tabLst/>
              <a:defRPr/>
            </a:pPr>
            <a:r>
              <a:rPr lang="nl-NL" baseline="0" dirty="0" smtClean="0"/>
              <a:t>Economie is begonnen als pluralistische wetenschap. En dat gaat terug tot Adam Smith, want hij zag economie als pluralistische wetenschap, in tegenstelling tot de karikatuur die van zijn inzichten wordt gemaakt. Zo was hij de auteur van niet alleen de </a:t>
            </a:r>
            <a:r>
              <a:rPr lang="nl-NL" i="1" baseline="0" dirty="0" err="1" smtClean="0"/>
              <a:t>Wealth</a:t>
            </a:r>
            <a:r>
              <a:rPr lang="nl-NL" i="1" baseline="0" dirty="0" smtClean="0"/>
              <a:t> of Nations</a:t>
            </a:r>
            <a:r>
              <a:rPr lang="nl-NL" i="0" baseline="0" dirty="0" smtClean="0"/>
              <a:t> maar ook de </a:t>
            </a:r>
            <a:r>
              <a:rPr lang="nl-NL" i="1" baseline="0" dirty="0" err="1" smtClean="0"/>
              <a:t>Theory</a:t>
            </a:r>
            <a:r>
              <a:rPr lang="nl-NL" i="1" baseline="0" dirty="0" smtClean="0"/>
              <a:t> of </a:t>
            </a:r>
            <a:r>
              <a:rPr lang="nl-NL" i="1" baseline="0" dirty="0" err="1" smtClean="0"/>
              <a:t>Moral</a:t>
            </a:r>
            <a:r>
              <a:rPr lang="nl-NL" i="1" baseline="0" dirty="0" smtClean="0"/>
              <a:t> </a:t>
            </a:r>
            <a:r>
              <a:rPr lang="nl-NL" i="1" baseline="0" dirty="0" err="1" smtClean="0"/>
              <a:t>Sentiments</a:t>
            </a:r>
            <a:r>
              <a:rPr lang="nl-NL" i="0" baseline="0" dirty="0" smtClean="0"/>
              <a:t>.</a:t>
            </a:r>
          </a:p>
          <a:p>
            <a:pPr marL="0" marR="0" indent="0" algn="l" defTabSz="649288" rtl="0" eaLnBrk="0" fontAlgn="base" latinLnBrk="0" hangingPunct="0">
              <a:lnSpc>
                <a:spcPct val="100000"/>
              </a:lnSpc>
              <a:spcBef>
                <a:spcPct val="30000"/>
              </a:spcBef>
              <a:spcAft>
                <a:spcPct val="0"/>
              </a:spcAft>
              <a:buClrTx/>
              <a:buSzTx/>
              <a:buFontTx/>
              <a:buNone/>
              <a:tabLst/>
              <a:defRPr/>
            </a:pPr>
            <a:r>
              <a:rPr lang="nl-NL" i="0" baseline="0" dirty="0" smtClean="0"/>
              <a:t>Dat soms tot ongenoegen van beleidsmakers: President Truman &amp; Winston Churchill.</a:t>
            </a:r>
          </a:p>
          <a:p>
            <a:pPr marL="0" marR="0" indent="0" algn="l" defTabSz="649288" rtl="0" eaLnBrk="0" fontAlgn="base" latinLnBrk="0" hangingPunct="0">
              <a:lnSpc>
                <a:spcPct val="100000"/>
              </a:lnSpc>
              <a:spcBef>
                <a:spcPct val="30000"/>
              </a:spcBef>
              <a:spcAft>
                <a:spcPct val="0"/>
              </a:spcAft>
              <a:buClrTx/>
              <a:buSzTx/>
              <a:buFontTx/>
              <a:buNone/>
              <a:tabLst/>
              <a:defRPr/>
            </a:pPr>
            <a:r>
              <a:rPr lang="nl-NL" i="0" baseline="0" dirty="0" smtClean="0"/>
              <a:t>Want economie is geen gewone sociale wetenschap. Het gaat om grote onzekerheid en grote belangen.</a:t>
            </a:r>
          </a:p>
          <a:p>
            <a:pPr marL="0" marR="0" indent="0" algn="l" defTabSz="649288" rtl="0" eaLnBrk="0" fontAlgn="base" latinLnBrk="0" hangingPunct="0">
              <a:lnSpc>
                <a:spcPct val="100000"/>
              </a:lnSpc>
              <a:spcBef>
                <a:spcPct val="30000"/>
              </a:spcBef>
              <a:spcAft>
                <a:spcPct val="0"/>
              </a:spcAft>
              <a:buClrTx/>
              <a:buSzTx/>
              <a:buFontTx/>
              <a:buNone/>
              <a:tabLst/>
              <a:defRPr/>
            </a:pPr>
            <a:r>
              <a:rPr lang="nl-NL" i="0" baseline="0" dirty="0" smtClean="0"/>
              <a:t>En economie is geen natuurwetenschap. </a:t>
            </a:r>
            <a:r>
              <a:rPr lang="en-US" i="0" baseline="0" dirty="0" err="1" smtClean="0"/>
              <a:t>W</a:t>
            </a:r>
            <a:r>
              <a:rPr lang="en-US" dirty="0" err="1" smtClean="0"/>
              <a:t>aarden</a:t>
            </a:r>
            <a:r>
              <a:rPr lang="en-US" dirty="0" smtClean="0"/>
              <a:t> </a:t>
            </a:r>
            <a:r>
              <a:rPr lang="en-US" dirty="0" err="1" smtClean="0"/>
              <a:t>spelen</a:t>
            </a:r>
            <a:r>
              <a:rPr lang="en-US" baseline="0" dirty="0" smtClean="0"/>
              <a:t> </a:t>
            </a:r>
            <a:r>
              <a:rPr lang="en-US" dirty="0" err="1" smtClean="0"/>
              <a:t>een</a:t>
            </a:r>
            <a:r>
              <a:rPr lang="en-US" dirty="0" smtClean="0"/>
              <a:t> </a:t>
            </a:r>
            <a:r>
              <a:rPr lang="en-US" dirty="0" err="1" smtClean="0"/>
              <a:t>veel</a:t>
            </a:r>
            <a:r>
              <a:rPr lang="en-US" dirty="0" smtClean="0"/>
              <a:t> </a:t>
            </a:r>
            <a:r>
              <a:rPr lang="en-US" dirty="0" err="1" smtClean="0"/>
              <a:t>grotere</a:t>
            </a:r>
            <a:r>
              <a:rPr lang="en-US" dirty="0" smtClean="0"/>
              <a:t> </a:t>
            </a:r>
            <a:r>
              <a:rPr lang="en-US" dirty="0" err="1" smtClean="0"/>
              <a:t>rol</a:t>
            </a:r>
            <a:r>
              <a:rPr lang="en-US" dirty="0" smtClean="0"/>
              <a:t> in de </a:t>
            </a:r>
            <a:r>
              <a:rPr lang="en-US" dirty="0" err="1" smtClean="0"/>
              <a:t>economie</a:t>
            </a:r>
            <a:r>
              <a:rPr lang="en-US" dirty="0" smtClean="0"/>
              <a:t> </a:t>
            </a:r>
            <a:r>
              <a:rPr lang="en-US" dirty="0" err="1" smtClean="0"/>
              <a:t>dan</a:t>
            </a:r>
            <a:r>
              <a:rPr lang="en-US" dirty="0" smtClean="0"/>
              <a:t> in die </a:t>
            </a:r>
            <a:r>
              <a:rPr lang="en-US" dirty="0" err="1" smtClean="0"/>
              <a:t>andere</a:t>
            </a:r>
            <a:r>
              <a:rPr lang="en-US" dirty="0" smtClean="0"/>
              <a:t> </a:t>
            </a:r>
            <a:r>
              <a:rPr lang="en-US" dirty="0" err="1" smtClean="0"/>
              <a:t>wetenschappen</a:t>
            </a:r>
            <a:r>
              <a:rPr lang="en-US" dirty="0" smtClean="0"/>
              <a:t> </a:t>
            </a:r>
            <a:r>
              <a:rPr lang="en-US" dirty="0" err="1" smtClean="0"/>
              <a:t>aangezien</a:t>
            </a:r>
            <a:r>
              <a:rPr lang="en-US" dirty="0" smtClean="0"/>
              <a:t> </a:t>
            </a:r>
            <a:r>
              <a:rPr lang="en-US" dirty="0" err="1" smtClean="0"/>
              <a:t>economie</a:t>
            </a:r>
            <a:r>
              <a:rPr lang="en-US" dirty="0" smtClean="0"/>
              <a:t> </a:t>
            </a:r>
            <a:r>
              <a:rPr lang="en-US" dirty="0" err="1" smtClean="0"/>
              <a:t>dichter</a:t>
            </a:r>
            <a:r>
              <a:rPr lang="en-US" dirty="0" smtClean="0"/>
              <a:t> de </a:t>
            </a:r>
            <a:r>
              <a:rPr lang="en-US" dirty="0" err="1" smtClean="0"/>
              <a:t>menselijke</a:t>
            </a:r>
            <a:r>
              <a:rPr lang="en-US" dirty="0" smtClean="0"/>
              <a:t> </a:t>
            </a:r>
            <a:r>
              <a:rPr lang="en-US" dirty="0" err="1" smtClean="0"/>
              <a:t>belangen</a:t>
            </a:r>
            <a:r>
              <a:rPr lang="en-US" dirty="0" smtClean="0"/>
              <a:t> </a:t>
            </a:r>
            <a:r>
              <a:rPr lang="en-US" dirty="0" err="1" smtClean="0"/>
              <a:t>raakt</a:t>
            </a:r>
            <a:r>
              <a:rPr lang="en-US" dirty="0" smtClean="0"/>
              <a:t>. </a:t>
            </a:r>
          </a:p>
          <a:p>
            <a:pPr marL="0" marR="0" indent="0" algn="l" defTabSz="649288" rtl="0" eaLnBrk="0" fontAlgn="base" latinLnBrk="0" hangingPunct="0">
              <a:lnSpc>
                <a:spcPct val="100000"/>
              </a:lnSpc>
              <a:spcBef>
                <a:spcPct val="30000"/>
              </a:spcBef>
              <a:spcAft>
                <a:spcPct val="0"/>
              </a:spcAft>
              <a:buClrTx/>
              <a:buSzTx/>
              <a:buFontTx/>
              <a:buNone/>
              <a:tabLst/>
              <a:defRPr/>
            </a:pPr>
            <a:r>
              <a:rPr lang="en-US" dirty="0" err="1" smtClean="0"/>
              <a:t>Juist</a:t>
            </a:r>
            <a:r>
              <a:rPr lang="en-US" dirty="0" smtClean="0"/>
              <a:t> </a:t>
            </a:r>
            <a:r>
              <a:rPr lang="en-US" dirty="0" err="1" smtClean="0"/>
              <a:t>daarom</a:t>
            </a:r>
            <a:r>
              <a:rPr lang="en-US" dirty="0" smtClean="0"/>
              <a:t> is het extra </a:t>
            </a:r>
            <a:r>
              <a:rPr lang="en-US" dirty="0" err="1" smtClean="0"/>
              <a:t>belangrijk</a:t>
            </a:r>
            <a:r>
              <a:rPr lang="en-US" dirty="0" smtClean="0"/>
              <a:t> </a:t>
            </a:r>
            <a:r>
              <a:rPr lang="en-US" dirty="0" err="1" smtClean="0"/>
              <a:t>dat</a:t>
            </a:r>
            <a:r>
              <a:rPr lang="en-US" dirty="0" smtClean="0"/>
              <a:t> </a:t>
            </a:r>
            <a:r>
              <a:rPr lang="en-US" dirty="0" err="1" smtClean="0"/>
              <a:t>leerlingen</a:t>
            </a:r>
            <a:r>
              <a:rPr lang="en-US" dirty="0" smtClean="0"/>
              <a:t> </a:t>
            </a:r>
            <a:r>
              <a:rPr lang="en-US" dirty="0" err="1" smtClean="0"/>
              <a:t>wordt</a:t>
            </a:r>
            <a:r>
              <a:rPr lang="en-US" dirty="0" smtClean="0"/>
              <a:t> </a:t>
            </a:r>
            <a:r>
              <a:rPr lang="en-US" dirty="0" err="1" smtClean="0"/>
              <a:t>geleerd</a:t>
            </a:r>
            <a:r>
              <a:rPr lang="en-US" dirty="0" smtClean="0"/>
              <a:t> met </a:t>
            </a:r>
            <a:r>
              <a:rPr lang="en-US" dirty="0" err="1" smtClean="0"/>
              <a:t>dezelfde</a:t>
            </a:r>
            <a:r>
              <a:rPr lang="en-US" baseline="0" dirty="0" smtClean="0"/>
              <a:t> </a:t>
            </a:r>
            <a:r>
              <a:rPr lang="en-US" baseline="0" dirty="0" err="1" smtClean="0"/>
              <a:t>bril</a:t>
            </a:r>
            <a:r>
              <a:rPr lang="en-US" baseline="0" dirty="0" smtClean="0"/>
              <a:t> </a:t>
            </a:r>
            <a:r>
              <a:rPr lang="en-US" baseline="0" dirty="0" err="1" smtClean="0"/>
              <a:t>verschillende</a:t>
            </a:r>
            <a:r>
              <a:rPr lang="en-US" baseline="0" dirty="0" smtClean="0"/>
              <a:t> </a:t>
            </a:r>
            <a:r>
              <a:rPr lang="en-US" baseline="0" dirty="0" err="1" smtClean="0"/>
              <a:t>contexten</a:t>
            </a:r>
            <a:r>
              <a:rPr lang="en-US" baseline="0" dirty="0" smtClean="0"/>
              <a:t> </a:t>
            </a:r>
            <a:r>
              <a:rPr lang="en-US" baseline="0" dirty="0" err="1" smtClean="0"/>
              <a:t>te</a:t>
            </a:r>
            <a:r>
              <a:rPr lang="en-US" baseline="0" dirty="0" smtClean="0"/>
              <a:t> </a:t>
            </a:r>
            <a:r>
              <a:rPr lang="en-US" baseline="0" dirty="0" err="1" smtClean="0"/>
              <a:t>bekijken</a:t>
            </a:r>
            <a:r>
              <a:rPr lang="en-US" baseline="0" dirty="0" smtClean="0"/>
              <a:t> </a:t>
            </a:r>
            <a:r>
              <a:rPr lang="en-US" baseline="0" dirty="0" err="1" smtClean="0"/>
              <a:t>en</a:t>
            </a:r>
            <a:r>
              <a:rPr lang="en-US" baseline="0" dirty="0" smtClean="0"/>
              <a:t> met </a:t>
            </a:r>
            <a:r>
              <a:rPr lang="en-US" baseline="0" dirty="0" err="1" smtClean="0"/>
              <a:t>verchillende</a:t>
            </a:r>
            <a:r>
              <a:rPr lang="en-US" baseline="0" dirty="0" smtClean="0"/>
              <a:t> </a:t>
            </a:r>
            <a:r>
              <a:rPr lang="en-US" baseline="0" dirty="0" err="1" smtClean="0"/>
              <a:t>brillen</a:t>
            </a:r>
            <a:r>
              <a:rPr lang="en-US" baseline="0" dirty="0" smtClean="0"/>
              <a:t> </a:t>
            </a:r>
            <a:r>
              <a:rPr lang="en-US" baseline="0" dirty="0" err="1" smtClean="0"/>
              <a:t>dezelfde</a:t>
            </a:r>
            <a:r>
              <a:rPr lang="en-US" baseline="0" dirty="0" smtClean="0"/>
              <a:t> context. </a:t>
            </a:r>
            <a:r>
              <a:rPr lang="nl-NL" sz="1200" kern="1200" baseline="0" dirty="0" smtClean="0">
                <a:solidFill>
                  <a:schemeClr val="tx1"/>
                </a:solidFill>
                <a:effectLst/>
                <a:latin typeface="+mn-lt"/>
                <a:ea typeface="ＭＳ Ｐゴシック" charset="0"/>
                <a:cs typeface="ＭＳ Ｐゴシック" charset="0"/>
              </a:rPr>
              <a:t>De </a:t>
            </a:r>
            <a:r>
              <a:rPr lang="nl-NL" sz="1200" kern="1200" baseline="0" dirty="0" err="1" smtClean="0">
                <a:solidFill>
                  <a:schemeClr val="tx1"/>
                </a:solidFill>
                <a:effectLst/>
                <a:latin typeface="+mn-lt"/>
                <a:ea typeface="ＭＳ Ｐゴシック" charset="0"/>
                <a:cs typeface="ＭＳ Ｐゴシック" charset="0"/>
              </a:rPr>
              <a:t>gedragseconomische</a:t>
            </a:r>
            <a:r>
              <a:rPr lang="nl-NL" sz="1200" kern="1200" baseline="0" dirty="0" smtClean="0">
                <a:solidFill>
                  <a:schemeClr val="tx1"/>
                </a:solidFill>
                <a:effectLst/>
                <a:latin typeface="+mn-lt"/>
                <a:ea typeface="ＭＳ Ｐゴシック" charset="0"/>
                <a:cs typeface="ＭＳ Ｐゴシック" charset="0"/>
              </a:rPr>
              <a:t> bril mag hierbij niet ontbreken</a:t>
            </a:r>
            <a:r>
              <a:rPr lang="nl-NL" sz="1200" kern="1200" dirty="0" smtClean="0">
                <a:solidFill>
                  <a:schemeClr val="tx1"/>
                </a:solidFill>
                <a:effectLst/>
                <a:latin typeface="+mn-lt"/>
                <a:ea typeface="ＭＳ Ｐゴシック" charset="0"/>
                <a:cs typeface="ＭＳ Ｐゴシック" charset="0"/>
              </a:rPr>
              <a:t>. Door mensen al op jonge leeftijd, op middelbare scholen, bewust te maken van de mogelijke oorzaken van ‘domme financiële keuzes’, kan een omgeving gecreëerd worden waarin meer mensen dit probleem wellicht eerder gaan herkennen. De gevolgen van irrationeel gedrag zijn groot (zie bijvoorbeeld de bubbels in huizenmarkten en financiële markten). Hier kan alleen wat aan gedaan worden door mensen hiervan bewust te maken. Het zou dan raar zijn als een fenomeen dat een dergelijke voorname rol speelt in onze maatschappij, niet ook al zou worden meegenomen in de economie van het voortgezet onderwijs. </a:t>
            </a:r>
          </a:p>
          <a:p>
            <a:pPr marL="0" marR="0" indent="0" algn="l" defTabSz="649288"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effectLst/>
                <a:latin typeface="+mn-lt"/>
                <a:ea typeface="ＭＳ Ｐゴシック" charset="0"/>
                <a:cs typeface="ＭＳ Ｐゴシック" charset="0"/>
              </a:rPr>
              <a:t>Door in het onderwijs meer in te gaan op alternatieven, leren scholieren</a:t>
            </a:r>
            <a:r>
              <a:rPr lang="nl-NL" sz="1200" kern="1200" baseline="0" dirty="0" smtClean="0">
                <a:solidFill>
                  <a:schemeClr val="tx1"/>
                </a:solidFill>
                <a:effectLst/>
                <a:latin typeface="+mn-lt"/>
                <a:ea typeface="ＭＳ Ｐゴシック" charset="0"/>
                <a:cs typeface="ＭＳ Ｐゴシック" charset="0"/>
              </a:rPr>
              <a:t> kritisch na te denken over het economisch publieke debat. Hierdoor zijn ze beter in staat het ‘totaalplaatje’ te overzien, omdat verschillende benaderingen geïntegreerd worden, en bovendien het belang van de begrensd rationele mens centraler komt te staan.</a:t>
            </a:r>
            <a:endParaRPr lang="nl-NL" sz="1200" kern="1200" dirty="0" smtClean="0">
              <a:solidFill>
                <a:schemeClr val="tx1"/>
              </a:solidFill>
              <a:effectLst/>
              <a:latin typeface="+mn-lt"/>
              <a:ea typeface="ＭＳ Ｐゴシック" charset="0"/>
              <a:cs typeface="ＭＳ Ｐゴシック" charset="0"/>
            </a:endParaRPr>
          </a:p>
          <a:p>
            <a:pPr marL="0" marR="0" indent="0" algn="l" defTabSz="649288"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ＭＳ Ｐゴシック" charset="0"/>
                <a:cs typeface="ＭＳ Ｐゴシック" charset="0"/>
              </a:rPr>
              <a:t>Daarom</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kan</a:t>
            </a:r>
            <a:r>
              <a:rPr lang="en-US" sz="1200" kern="1200" dirty="0" smtClean="0">
                <a:solidFill>
                  <a:schemeClr val="tx1"/>
                </a:solidFill>
                <a:effectLst/>
                <a:latin typeface="+mn-lt"/>
                <a:ea typeface="ＭＳ Ｐゴシック" charset="0"/>
                <a:cs typeface="ＭＳ Ｐゴシック" charset="0"/>
              </a:rPr>
              <a:t> het </a:t>
            </a:r>
            <a:r>
              <a:rPr lang="en-US" sz="1200" kern="1200" dirty="0" err="1" smtClean="0">
                <a:solidFill>
                  <a:schemeClr val="tx1"/>
                </a:solidFill>
                <a:effectLst/>
                <a:latin typeface="+mn-lt"/>
                <a:ea typeface="ＭＳ Ｐゴシック" charset="0"/>
                <a:cs typeface="ＭＳ Ｐゴシック" charset="0"/>
              </a:rPr>
              <a:t>economieonderwijs</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wel</a:t>
            </a:r>
            <a:r>
              <a:rPr lang="en-US" sz="1200" kern="1200" dirty="0" smtClean="0">
                <a:solidFill>
                  <a:schemeClr val="tx1"/>
                </a:solidFill>
                <a:effectLst/>
                <a:latin typeface="+mn-lt"/>
                <a:ea typeface="ＭＳ Ｐゴシック" charset="0"/>
                <a:cs typeface="ＭＳ Ｐゴシック" charset="0"/>
              </a:rPr>
              <a:t> wat </a:t>
            </a:r>
            <a:r>
              <a:rPr lang="en-US" sz="1200" kern="1200" dirty="0" err="1" smtClean="0">
                <a:solidFill>
                  <a:schemeClr val="tx1"/>
                </a:solidFill>
                <a:effectLst/>
                <a:latin typeface="+mn-lt"/>
                <a:ea typeface="ＭＳ Ｐゴシック" charset="0"/>
                <a:cs typeface="ＭＳ Ｐゴシック" charset="0"/>
              </a:rPr>
              <a:t>meer</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pluralisme</a:t>
            </a:r>
            <a:r>
              <a:rPr lang="en-US" sz="1200" kern="1200" dirty="0" smtClean="0">
                <a:solidFill>
                  <a:schemeClr val="tx1"/>
                </a:solidFill>
                <a:effectLst/>
                <a:latin typeface="+mn-lt"/>
                <a:ea typeface="ＭＳ Ｐゴシック" charset="0"/>
                <a:cs typeface="ＭＳ Ｐゴシック" charset="0"/>
              </a:rPr>
              <a:t> </a:t>
            </a:r>
            <a:r>
              <a:rPr lang="en-US" sz="1200" kern="1200" dirty="0" err="1" smtClean="0">
                <a:solidFill>
                  <a:schemeClr val="tx1"/>
                </a:solidFill>
                <a:effectLst/>
                <a:latin typeface="+mn-lt"/>
                <a:ea typeface="ＭＳ Ｐゴシック" charset="0"/>
                <a:cs typeface="ＭＳ Ｐゴシック" charset="0"/>
              </a:rPr>
              <a:t>gebruiken</a:t>
            </a:r>
            <a:r>
              <a:rPr lang="en-US" sz="1200" kern="1200" dirty="0" smtClean="0">
                <a:solidFill>
                  <a:schemeClr val="tx1"/>
                </a:solidFill>
                <a:effectLst/>
                <a:latin typeface="+mn-lt"/>
                <a:ea typeface="ＭＳ Ｐゴシック" charset="0"/>
                <a:cs typeface="ＭＳ Ｐゴシック" charset="0"/>
              </a:rPr>
              <a:t>.</a:t>
            </a:r>
          </a:p>
          <a:p>
            <a:pPr marL="0" marR="0" indent="0" algn="l" defTabSz="649288"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649288" rtl="0" eaLnBrk="0" fontAlgn="base" latinLnBrk="0" hangingPunct="0">
              <a:lnSpc>
                <a:spcPct val="100000"/>
              </a:lnSpc>
              <a:spcBef>
                <a:spcPct val="30000"/>
              </a:spcBef>
              <a:spcAft>
                <a:spcPct val="0"/>
              </a:spcAft>
              <a:buClrTx/>
              <a:buSzTx/>
              <a:buFontTx/>
              <a:buNone/>
              <a:tabLst/>
              <a:defRPr/>
            </a:pPr>
            <a:endParaRPr lang="nl-NL" dirty="0" smtClean="0"/>
          </a:p>
          <a:p>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27</a:t>
            </a:fld>
            <a:endParaRPr lang="nl-NL"/>
          </a:p>
        </p:txBody>
      </p:sp>
    </p:spTree>
    <p:extLst>
      <p:ext uri="{BB962C8B-B14F-4D97-AF65-F5344CB8AC3E}">
        <p14:creationId xmlns:p14="http://schemas.microsoft.com/office/powerpoint/2010/main" val="164949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Anatole </a:t>
            </a:r>
            <a:r>
              <a:rPr lang="nl-NL" dirty="0" err="1" smtClean="0"/>
              <a:t>Kaletsky</a:t>
            </a:r>
            <a:r>
              <a:rPr lang="nl-NL" dirty="0" smtClean="0"/>
              <a:t>: En economen hebben daar een belangrijke rol in gespeeld.</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3</a:t>
            </a:fld>
            <a:endParaRPr lang="nl-NL"/>
          </a:p>
        </p:txBody>
      </p:sp>
    </p:spTree>
    <p:extLst>
      <p:ext uri="{BB962C8B-B14F-4D97-AF65-F5344CB8AC3E}">
        <p14:creationId xmlns:p14="http://schemas.microsoft.com/office/powerpoint/2010/main" val="192763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Dat blijkt ook uit de documentaire.</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4</a:t>
            </a:fld>
            <a:endParaRPr lang="nl-NL"/>
          </a:p>
        </p:txBody>
      </p:sp>
    </p:spTree>
    <p:extLst>
      <p:ext uri="{BB962C8B-B14F-4D97-AF65-F5344CB8AC3E}">
        <p14:creationId xmlns:p14="http://schemas.microsoft.com/office/powerpoint/2010/main" val="184246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r>
              <a:rPr lang="nl-NL" dirty="0" smtClean="0"/>
              <a:t>En wel in het bijzonder uit het interview met Frederic </a:t>
            </a:r>
            <a:r>
              <a:rPr lang="nl-NL" dirty="0" err="1" smtClean="0"/>
              <a:t>Mishkin</a:t>
            </a:r>
            <a:r>
              <a:rPr lang="nl-NL" dirty="0" smtClean="0"/>
              <a:t>.</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5</a:t>
            </a:fld>
            <a:endParaRPr lang="nl-NL"/>
          </a:p>
        </p:txBody>
      </p:sp>
    </p:spTree>
    <p:extLst>
      <p:ext uri="{BB962C8B-B14F-4D97-AF65-F5344CB8AC3E}">
        <p14:creationId xmlns:p14="http://schemas.microsoft.com/office/powerpoint/2010/main" val="121849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Het gevolg was een enorme stroom kritiek op economen.</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6</a:t>
            </a:fld>
            <a:endParaRPr lang="nl-NL"/>
          </a:p>
        </p:txBody>
      </p:sp>
    </p:spTree>
    <p:extLst>
      <p:ext uri="{BB962C8B-B14F-4D97-AF65-F5344CB8AC3E}">
        <p14:creationId xmlns:p14="http://schemas.microsoft.com/office/powerpoint/2010/main" val="157774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Ook door vooraanstaande economen zelf.</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7</a:t>
            </a:fld>
            <a:endParaRPr lang="nl-NL"/>
          </a:p>
        </p:txBody>
      </p:sp>
    </p:spTree>
    <p:extLst>
      <p:ext uri="{BB962C8B-B14F-4D97-AF65-F5344CB8AC3E}">
        <p14:creationId xmlns:p14="http://schemas.microsoft.com/office/powerpoint/2010/main" val="1114543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Zelfs de president van de </a:t>
            </a:r>
            <a:r>
              <a:rPr lang="nl-NL" dirty="0" err="1" smtClean="0"/>
              <a:t>Fed</a:t>
            </a:r>
            <a:r>
              <a:rPr lang="nl-NL" dirty="0" smtClean="0"/>
              <a:t> gaf toe dat hij</a:t>
            </a:r>
            <a:r>
              <a:rPr lang="nl-NL" baseline="0" dirty="0" smtClean="0"/>
              <a:t> de economie met de verkeerde bril had bekeken (over die bril kom ik zo te spreken).</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8</a:t>
            </a:fld>
            <a:endParaRPr lang="nl-NL"/>
          </a:p>
        </p:txBody>
      </p:sp>
    </p:spTree>
    <p:extLst>
      <p:ext uri="{BB962C8B-B14F-4D97-AF65-F5344CB8AC3E}">
        <p14:creationId xmlns:p14="http://schemas.microsoft.com/office/powerpoint/2010/main" val="102322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0"/>
            <a:ext cx="2736850" cy="2054225"/>
          </a:xfrm>
        </p:spPr>
      </p:sp>
      <p:sp>
        <p:nvSpPr>
          <p:cNvPr id="3" name="Notes Placeholder 2"/>
          <p:cNvSpPr>
            <a:spLocks noGrp="1"/>
          </p:cNvSpPr>
          <p:nvPr>
            <p:ph type="body" idx="1"/>
          </p:nvPr>
        </p:nvSpPr>
        <p:spPr/>
        <p:txBody>
          <a:bodyPr/>
          <a:lstStyle/>
          <a:p>
            <a:pPr marL="171450" marR="0" indent="-171450" algn="l" defTabSz="649288" rtl="0" eaLnBrk="0" fontAlgn="base" latinLnBrk="0" hangingPunct="0">
              <a:lnSpc>
                <a:spcPct val="100000"/>
              </a:lnSpc>
              <a:spcBef>
                <a:spcPct val="30000"/>
              </a:spcBef>
              <a:spcAft>
                <a:spcPct val="0"/>
              </a:spcAft>
              <a:buClrTx/>
              <a:buSzTx/>
              <a:buFont typeface="Arial" charset="0"/>
              <a:buChar char="•"/>
              <a:tabLst/>
              <a:defRPr/>
            </a:pPr>
            <a:r>
              <a:rPr lang="nl-NL" dirty="0" smtClean="0"/>
              <a:t>Meer geschiedenis van het economisch denken.</a:t>
            </a:r>
          </a:p>
          <a:p>
            <a:pPr marL="171450" indent="-171450">
              <a:buFont typeface="Arial" charset="0"/>
              <a:buChar char="•"/>
            </a:pPr>
            <a:r>
              <a:rPr lang="nl-NL" dirty="0" smtClean="0"/>
              <a:t>Meer economische geschiedenis.</a:t>
            </a:r>
          </a:p>
          <a:p>
            <a:pPr marL="171450" indent="-171450">
              <a:buFont typeface="Arial" charset="0"/>
              <a:buChar char="•"/>
            </a:pPr>
            <a:r>
              <a:rPr lang="nl-NL" dirty="0" smtClean="0"/>
              <a:t>Meer aandacht</a:t>
            </a:r>
            <a:r>
              <a:rPr lang="nl-NL" baseline="0" dirty="0" smtClean="0"/>
              <a:t> voor instituties.</a:t>
            </a:r>
          </a:p>
          <a:p>
            <a:pPr marL="171450" indent="-171450">
              <a:buFont typeface="Arial" charset="0"/>
              <a:buChar char="•"/>
            </a:pPr>
            <a:r>
              <a:rPr lang="nl-NL" baseline="0" dirty="0" smtClean="0"/>
              <a:t>Meer tijd voor kritische reflectie.</a:t>
            </a:r>
          </a:p>
          <a:p>
            <a:pPr marL="171450" indent="-171450">
              <a:buFont typeface="Arial" charset="0"/>
              <a:buChar char="•"/>
            </a:pPr>
            <a:r>
              <a:rPr lang="nl-NL" baseline="0" dirty="0" smtClean="0"/>
              <a:t>Meerdere benaderingen.</a:t>
            </a:r>
            <a:endParaRPr lang="nl-NL" dirty="0"/>
          </a:p>
        </p:txBody>
      </p:sp>
      <p:sp>
        <p:nvSpPr>
          <p:cNvPr id="4" name="Slide Number Placeholder 3"/>
          <p:cNvSpPr>
            <a:spLocks noGrp="1"/>
          </p:cNvSpPr>
          <p:nvPr>
            <p:ph type="sldNum" sz="quarter" idx="10"/>
          </p:nvPr>
        </p:nvSpPr>
        <p:spPr/>
        <p:txBody>
          <a:bodyPr/>
          <a:lstStyle/>
          <a:p>
            <a:fld id="{00BA9C7F-8996-D649-A033-223E390F26FB}" type="slidenum">
              <a:rPr lang="nl-NL" smtClean="0"/>
              <a:pPr/>
              <a:t>9</a:t>
            </a:fld>
            <a:endParaRPr lang="nl-NL"/>
          </a:p>
        </p:txBody>
      </p:sp>
    </p:spTree>
    <p:extLst>
      <p:ext uri="{BB962C8B-B14F-4D97-AF65-F5344CB8AC3E}">
        <p14:creationId xmlns:p14="http://schemas.microsoft.com/office/powerpoint/2010/main" val="58110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6" name="Tijdelijke aanduiding voor inhoud 2"/>
          <p:cNvSpPr>
            <a:spLocks noGrp="1"/>
          </p:cNvSpPr>
          <p:nvPr>
            <p:ph sz="half" idx="1"/>
          </p:nvPr>
        </p:nvSpPr>
        <p:spPr>
          <a:xfrm>
            <a:off x="900000" y="1800000"/>
            <a:ext cx="5400000"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inhoud 3"/>
          <p:cNvSpPr>
            <a:spLocks noGrp="1"/>
          </p:cNvSpPr>
          <p:nvPr>
            <p:ph sz="half" idx="2"/>
          </p:nvPr>
        </p:nvSpPr>
        <p:spPr>
          <a:xfrm>
            <a:off x="6660000" y="1800000"/>
            <a:ext cx="5400000"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dianummer 5"/>
          <p:cNvSpPr>
            <a:spLocks noGrp="1"/>
          </p:cNvSpPr>
          <p:nvPr>
            <p:ph type="sldNum" sz="quarter" idx="10"/>
          </p:nvPr>
        </p:nvSpPr>
        <p:spPr/>
        <p:txBody>
          <a:bodyPr/>
          <a:lstStyle>
            <a:lvl1pPr>
              <a:defRPr/>
            </a:lvl1pPr>
          </a:lstStyle>
          <a:p>
            <a:fld id="{8A43F43B-F6FE-4647-8698-75923AC0E8E2}" type="slidenum">
              <a:rPr lang="nl-NL"/>
              <a:pPr/>
              <a:t>‹nr.›</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9" name="Tijdelijke aanduiding voor datum 3"/>
          <p:cNvSpPr>
            <a:spLocks noGrp="1"/>
          </p:cNvSpPr>
          <p:nvPr>
            <p:ph type="dt" sz="half" idx="12"/>
          </p:nvPr>
        </p:nvSpPr>
        <p:spPr/>
        <p:txBody>
          <a:bodyPr/>
          <a:lstStyle>
            <a:lvl1pPr>
              <a:defRPr/>
            </a:lvl1pPr>
          </a:lstStyle>
          <a:p>
            <a:fld id="{17D9F857-FA3D-2545-9939-946C70058F22}" type="datetime1">
              <a:rPr lang="en-US" smtClean="0"/>
              <a:t>12/15/2016</a:t>
            </a:fld>
            <a:endParaRPr lang="nl-NL"/>
          </a:p>
        </p:txBody>
      </p:sp>
    </p:spTree>
    <p:extLst>
      <p:ext uri="{BB962C8B-B14F-4D97-AF65-F5344CB8AC3E}">
        <p14:creationId xmlns:p14="http://schemas.microsoft.com/office/powerpoint/2010/main" val="185257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6" name="Tijdelijke aanduiding voor inhoud 2"/>
          <p:cNvSpPr>
            <a:spLocks noGrp="1"/>
          </p:cNvSpPr>
          <p:nvPr>
            <p:ph idx="1"/>
          </p:nvPr>
        </p:nvSpPr>
        <p:spPr>
          <a:xfrm>
            <a:off x="900000" y="1800000"/>
            <a:ext cx="11160000" cy="612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dianummer 5"/>
          <p:cNvSpPr>
            <a:spLocks noGrp="1"/>
          </p:cNvSpPr>
          <p:nvPr>
            <p:ph type="sldNum" sz="quarter" idx="10"/>
          </p:nvPr>
        </p:nvSpPr>
        <p:spPr/>
        <p:txBody>
          <a:bodyPr/>
          <a:lstStyle>
            <a:lvl1pPr>
              <a:defRPr/>
            </a:lvl1pPr>
          </a:lstStyle>
          <a:p>
            <a:fld id="{03DC61DE-2C51-6D4C-B266-AD24A8E36D7C}" type="slidenum">
              <a:rPr lang="nl-NL"/>
              <a:pPr/>
              <a:t>‹nr.›</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fld id="{F5E8170E-F6C0-704C-BE16-BC475B88776A}" type="datetime1">
              <a:rPr lang="en-US" smtClean="0"/>
              <a:t>12/15/2016</a:t>
            </a:fld>
            <a:endParaRPr lang="nl-NL"/>
          </a:p>
        </p:txBody>
      </p:sp>
    </p:spTree>
    <p:extLst>
      <p:ext uri="{BB962C8B-B14F-4D97-AF65-F5344CB8AC3E}">
        <p14:creationId xmlns:p14="http://schemas.microsoft.com/office/powerpoint/2010/main" val="31938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6" name="Tijdelijke aanduiding voor tekst 2"/>
          <p:cNvSpPr>
            <a:spLocks noGrp="1"/>
          </p:cNvSpPr>
          <p:nvPr>
            <p:ph type="body" idx="1"/>
          </p:nvPr>
        </p:nvSpPr>
        <p:spPr>
          <a:xfrm>
            <a:off x="900000" y="1800000"/>
            <a:ext cx="5400000"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smtClean="0"/>
              <a:t>Click to edit Master text styles</a:t>
            </a:r>
          </a:p>
        </p:txBody>
      </p:sp>
      <p:sp>
        <p:nvSpPr>
          <p:cNvPr id="7" name="Tijdelijke aanduiding voor inhoud 3"/>
          <p:cNvSpPr>
            <a:spLocks noGrp="1"/>
          </p:cNvSpPr>
          <p:nvPr>
            <p:ph sz="half" idx="2"/>
          </p:nvPr>
        </p:nvSpPr>
        <p:spPr>
          <a:xfrm>
            <a:off x="900000" y="2700000"/>
            <a:ext cx="5400000"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tekst 4"/>
          <p:cNvSpPr>
            <a:spLocks noGrp="1"/>
          </p:cNvSpPr>
          <p:nvPr>
            <p:ph type="body" sz="quarter" idx="3"/>
          </p:nvPr>
        </p:nvSpPr>
        <p:spPr>
          <a:xfrm>
            <a:off x="6660000" y="1800000"/>
            <a:ext cx="5400000"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en-US" smtClean="0"/>
              <a:t>Click to edit Master text styles</a:t>
            </a:r>
          </a:p>
        </p:txBody>
      </p:sp>
      <p:sp>
        <p:nvSpPr>
          <p:cNvPr id="9" name="Tijdelijke aanduiding voor inhoud 5"/>
          <p:cNvSpPr>
            <a:spLocks noGrp="1"/>
          </p:cNvSpPr>
          <p:nvPr>
            <p:ph sz="quarter" idx="4"/>
          </p:nvPr>
        </p:nvSpPr>
        <p:spPr>
          <a:xfrm>
            <a:off x="6660000" y="2700000"/>
            <a:ext cx="5400000"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Tijdelijke aanduiding voor dianummer 5"/>
          <p:cNvSpPr>
            <a:spLocks noGrp="1"/>
          </p:cNvSpPr>
          <p:nvPr>
            <p:ph type="sldNum" sz="quarter" idx="10"/>
          </p:nvPr>
        </p:nvSpPr>
        <p:spPr/>
        <p:txBody>
          <a:bodyPr/>
          <a:lstStyle>
            <a:lvl1pPr>
              <a:defRPr/>
            </a:lvl1pPr>
          </a:lstStyle>
          <a:p>
            <a:fld id="{8A4A65F9-7386-844C-BDFD-3FE40820F7D2}" type="slidenum">
              <a:rPr lang="nl-NL"/>
              <a:pPr/>
              <a:t>‹nr.›</a:t>
            </a:fld>
            <a:endParaRPr lang="nl-NL"/>
          </a:p>
        </p:txBody>
      </p:sp>
      <p:sp>
        <p:nvSpPr>
          <p:cNvPr id="11"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12" name="Tijdelijke aanduiding voor datum 3"/>
          <p:cNvSpPr>
            <a:spLocks noGrp="1"/>
          </p:cNvSpPr>
          <p:nvPr>
            <p:ph type="dt" sz="half" idx="12"/>
          </p:nvPr>
        </p:nvSpPr>
        <p:spPr/>
        <p:txBody>
          <a:bodyPr/>
          <a:lstStyle>
            <a:lvl1pPr>
              <a:defRPr/>
            </a:lvl1pPr>
          </a:lstStyle>
          <a:p>
            <a:fld id="{36D3BCFF-0FD2-D246-A1A2-7E6150BFE77A}" type="datetime1">
              <a:rPr lang="en-US" smtClean="0"/>
              <a:t>12/15/2016</a:t>
            </a:fld>
            <a:endParaRPr lang="nl-NL"/>
          </a:p>
        </p:txBody>
      </p:sp>
    </p:spTree>
    <p:extLst>
      <p:ext uri="{BB962C8B-B14F-4D97-AF65-F5344CB8AC3E}">
        <p14:creationId xmlns:p14="http://schemas.microsoft.com/office/powerpoint/2010/main" val="49626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ianummer 5"/>
          <p:cNvSpPr>
            <a:spLocks noGrp="1"/>
          </p:cNvSpPr>
          <p:nvPr>
            <p:ph type="sldNum" sz="quarter" idx="10"/>
          </p:nvPr>
        </p:nvSpPr>
        <p:spPr/>
        <p:txBody>
          <a:bodyPr/>
          <a:lstStyle>
            <a:lvl1pPr>
              <a:defRPr/>
            </a:lvl1pPr>
          </a:lstStyle>
          <a:p>
            <a:fld id="{4093DF9D-22EC-E04C-B21A-630F44360D82}" type="slidenum">
              <a:rPr lang="nl-NL"/>
              <a:pPr/>
              <a:t>‹nr.›</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5" name="Tijdelijke aanduiding voor datum 3"/>
          <p:cNvSpPr>
            <a:spLocks noGrp="1"/>
          </p:cNvSpPr>
          <p:nvPr>
            <p:ph type="dt" sz="half" idx="12"/>
          </p:nvPr>
        </p:nvSpPr>
        <p:spPr/>
        <p:txBody>
          <a:bodyPr/>
          <a:lstStyle>
            <a:lvl1pPr>
              <a:defRPr/>
            </a:lvl1pPr>
          </a:lstStyle>
          <a:p>
            <a:fld id="{B2CDD51D-7168-1F4D-B080-4B3B6A90D7B2}" type="datetime1">
              <a:rPr lang="en-US" smtClean="0"/>
              <a:t>12/15/2016</a:t>
            </a:fld>
            <a:endParaRPr lang="nl-NL"/>
          </a:p>
        </p:txBody>
      </p:sp>
    </p:spTree>
    <p:extLst>
      <p:ext uri="{BB962C8B-B14F-4D97-AF65-F5344CB8AC3E}">
        <p14:creationId xmlns:p14="http://schemas.microsoft.com/office/powerpoint/2010/main" val="167465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6" name="Tijdelijke aanduiding voor afbeelding 2"/>
          <p:cNvSpPr>
            <a:spLocks noGrp="1"/>
          </p:cNvSpPr>
          <p:nvPr>
            <p:ph type="pic" idx="1"/>
          </p:nvPr>
        </p:nvSpPr>
        <p:spPr>
          <a:xfrm>
            <a:off x="1977370" y="554351"/>
            <a:ext cx="8944630" cy="6711476"/>
          </a:xfrm>
        </p:spPr>
        <p:txBody>
          <a:bodyPr rtlCol="0">
            <a:noAutofit/>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pPr lvl="0"/>
            <a:r>
              <a:rPr lang="en-US" noProof="0" smtClean="0"/>
              <a:t>Drag picture to placeholder or click icon to add</a:t>
            </a:r>
            <a:endParaRPr lang="nl-NL" noProof="0"/>
          </a:p>
        </p:txBody>
      </p:sp>
      <p:sp>
        <p:nvSpPr>
          <p:cNvPr id="7" name="Tijdelijke aanduiding voor tekst 3"/>
          <p:cNvSpPr>
            <a:spLocks noGrp="1"/>
          </p:cNvSpPr>
          <p:nvPr>
            <p:ph type="body" sz="half" idx="2"/>
          </p:nvPr>
        </p:nvSpPr>
        <p:spPr>
          <a:xfrm>
            <a:off x="1977370" y="7265828"/>
            <a:ext cx="8944630" cy="796768"/>
          </a:xfrm>
        </p:spPr>
        <p:txBody>
          <a:bodyPr/>
          <a:lstStyle>
            <a:lvl1pPr marL="0" indent="0" algn="ctr">
              <a:buNone/>
              <a:defRPr sz="18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en-US" smtClean="0"/>
              <a:t>Click to edit Master text styles</a:t>
            </a:r>
          </a:p>
        </p:txBody>
      </p:sp>
      <p:sp>
        <p:nvSpPr>
          <p:cNvPr id="4" name="Tijdelijke aanduiding voor dianummer 5"/>
          <p:cNvSpPr>
            <a:spLocks noGrp="1"/>
          </p:cNvSpPr>
          <p:nvPr>
            <p:ph type="sldNum" sz="quarter" idx="10"/>
          </p:nvPr>
        </p:nvSpPr>
        <p:spPr/>
        <p:txBody>
          <a:bodyPr/>
          <a:lstStyle>
            <a:lvl1pPr>
              <a:defRPr/>
            </a:lvl1pPr>
          </a:lstStyle>
          <a:p>
            <a:fld id="{F758EF78-476B-364C-BD00-872374030AD9}" type="slidenum">
              <a:rPr lang="nl-NL"/>
              <a:pPr/>
              <a:t>‹nr.›</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8" name="Tijdelijke aanduiding voor datum 3"/>
          <p:cNvSpPr>
            <a:spLocks noGrp="1"/>
          </p:cNvSpPr>
          <p:nvPr>
            <p:ph type="dt" sz="half" idx="12"/>
          </p:nvPr>
        </p:nvSpPr>
        <p:spPr/>
        <p:txBody>
          <a:bodyPr/>
          <a:lstStyle>
            <a:lvl1pPr>
              <a:defRPr/>
            </a:lvl1pPr>
          </a:lstStyle>
          <a:p>
            <a:fld id="{E875A44C-92C6-D94E-B291-A60BFAA6A6B7}" type="datetime1">
              <a:rPr lang="en-US" smtClean="0"/>
              <a:t>12/15/2016</a:t>
            </a:fld>
            <a:endParaRPr lang="nl-NL"/>
          </a:p>
        </p:txBody>
      </p:sp>
    </p:spTree>
    <p:extLst>
      <p:ext uri="{BB962C8B-B14F-4D97-AF65-F5344CB8AC3E}">
        <p14:creationId xmlns:p14="http://schemas.microsoft.com/office/powerpoint/2010/main" val="137904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fbeelding paginavullen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ianummer 5"/>
          <p:cNvSpPr>
            <a:spLocks noGrp="1"/>
          </p:cNvSpPr>
          <p:nvPr>
            <p:ph type="sldNum" sz="quarter" idx="10"/>
          </p:nvPr>
        </p:nvSpPr>
        <p:spPr/>
        <p:txBody>
          <a:bodyPr/>
          <a:lstStyle>
            <a:lvl1pPr>
              <a:defRPr/>
            </a:lvl1pPr>
          </a:lstStyle>
          <a:p>
            <a:fld id="{E6999E3A-81E8-A746-9A4F-9F45EF6A7AB2}" type="slidenum">
              <a:rPr lang="nl-NL"/>
              <a:pPr/>
              <a:t>‹nr.›</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5" name="Tijdelijke aanduiding voor datum 3"/>
          <p:cNvSpPr>
            <a:spLocks noGrp="1"/>
          </p:cNvSpPr>
          <p:nvPr>
            <p:ph type="dt" sz="half" idx="12"/>
          </p:nvPr>
        </p:nvSpPr>
        <p:spPr/>
        <p:txBody>
          <a:bodyPr/>
          <a:lstStyle>
            <a:lvl1pPr>
              <a:defRPr/>
            </a:lvl1pPr>
          </a:lstStyle>
          <a:p>
            <a:fld id="{D29EFCCD-8E08-4644-8709-D9CAEFF5F932}" type="datetime1">
              <a:rPr lang="en-US" smtClean="0"/>
              <a:t>12/15/2016</a:t>
            </a:fld>
            <a:endParaRPr lang="nl-NL"/>
          </a:p>
        </p:txBody>
      </p:sp>
    </p:spTree>
    <p:extLst>
      <p:ext uri="{BB962C8B-B14F-4D97-AF65-F5344CB8AC3E}">
        <p14:creationId xmlns:p14="http://schemas.microsoft.com/office/powerpoint/2010/main" val="124402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6" name="Tijdelijke aanduiding voor inhoud 2"/>
          <p:cNvSpPr>
            <a:spLocks noGrp="1"/>
          </p:cNvSpPr>
          <p:nvPr>
            <p:ph idx="1"/>
          </p:nvPr>
        </p:nvSpPr>
        <p:spPr>
          <a:xfrm>
            <a:off x="900000" y="1800000"/>
            <a:ext cx="11160000" cy="6120000"/>
          </a:xfrm>
        </p:spPr>
        <p:txBody>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4A50C6AA-E252-F049-A8ED-7BCAB5EFB6D7}" type="slidenum">
              <a:rPr lang="nl-NL"/>
              <a:pPr/>
              <a:t>‹nr.›</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fld id="{CFB83580-AA54-6C46-8364-9044354E113B}" type="datetime1">
              <a:rPr lang="en-US" smtClean="0"/>
              <a:t>12/15/2016</a:t>
            </a:fld>
            <a:endParaRPr lang="nl-NL"/>
          </a:p>
        </p:txBody>
      </p:sp>
    </p:spTree>
    <p:extLst>
      <p:ext uri="{BB962C8B-B14F-4D97-AF65-F5344CB8AC3E}">
        <p14:creationId xmlns:p14="http://schemas.microsoft.com/office/powerpoint/2010/main" val="155525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6" name="Tijdelijke aanduiding voor inhoud 2"/>
          <p:cNvSpPr>
            <a:spLocks noGrp="1"/>
          </p:cNvSpPr>
          <p:nvPr>
            <p:ph idx="1"/>
          </p:nvPr>
        </p:nvSpPr>
        <p:spPr>
          <a:xfrm>
            <a:off x="900000" y="1800000"/>
            <a:ext cx="11160000" cy="6120000"/>
          </a:xfrm>
        </p:spPr>
        <p:txBody>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4A50C6AA-E252-F049-A8ED-7BCAB5EFB6D7}" type="slidenum">
              <a:rPr lang="nl-NL"/>
              <a:pPr/>
              <a:t>‹nr.›</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fld id="{CFB83580-AA54-6C46-8364-9044354E113B}" type="datetime1">
              <a:rPr lang="en-US" smtClean="0"/>
              <a:t>12/15/2016</a:t>
            </a:fld>
            <a:endParaRPr lang="nl-NL"/>
          </a:p>
        </p:txBody>
      </p:sp>
    </p:spTree>
    <p:extLst>
      <p:ext uri="{BB962C8B-B14F-4D97-AF65-F5344CB8AC3E}">
        <p14:creationId xmlns:p14="http://schemas.microsoft.com/office/powerpoint/2010/main" val="101842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900113" y="720725"/>
            <a:ext cx="11160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bodyPr>
          <a:lstStyle/>
          <a:p>
            <a:pPr lvl="0"/>
            <a:r>
              <a:rPr lang="nl-NL"/>
              <a:t>Titelstijl van model bewerken</a:t>
            </a:r>
          </a:p>
        </p:txBody>
      </p:sp>
      <p:sp>
        <p:nvSpPr>
          <p:cNvPr id="1027" name="Tijdelijke aanduiding voor tekst 2"/>
          <p:cNvSpPr>
            <a:spLocks noGrp="1"/>
          </p:cNvSpPr>
          <p:nvPr>
            <p:ph type="body" idx="1"/>
          </p:nvPr>
        </p:nvSpPr>
        <p:spPr bwMode="auto">
          <a:xfrm>
            <a:off x="900113" y="1800225"/>
            <a:ext cx="111601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12053888" y="185738"/>
            <a:ext cx="625475" cy="519112"/>
          </a:xfrm>
          <a:prstGeom prst="rect">
            <a:avLst/>
          </a:prstGeom>
        </p:spPr>
        <p:txBody>
          <a:bodyPr vert="horz" wrap="square" lIns="0" tIns="0" rIns="0" bIns="0" numCol="1" anchor="ctr" anchorCtr="0" compatLnSpc="1">
            <a:prstTxWarp prst="textNoShape">
              <a:avLst/>
            </a:prstTxWarp>
          </a:bodyPr>
          <a:lstStyle>
            <a:lvl1pPr>
              <a:defRPr sz="1200"/>
            </a:lvl1pPr>
          </a:lstStyle>
          <a:p>
            <a:fld id="{11EB21E5-0094-0A49-814A-AC49C2B0C509}" type="slidenum">
              <a:rPr lang="nl-NL"/>
              <a:pPr/>
              <a:t>‹nr.›</a:t>
            </a:fld>
            <a:endParaRPr lang="nl-NL"/>
          </a:p>
        </p:txBody>
      </p:sp>
      <p:sp>
        <p:nvSpPr>
          <p:cNvPr id="9" name="Tijdelijke aanduiding voor voettekst 4"/>
          <p:cNvSpPr>
            <a:spLocks noGrp="1"/>
          </p:cNvSpPr>
          <p:nvPr>
            <p:ph type="ftr" sz="quarter" idx="3"/>
          </p:nvPr>
        </p:nvSpPr>
        <p:spPr>
          <a:xfrm>
            <a:off x="3143250" y="8916988"/>
            <a:ext cx="4860925" cy="519112"/>
          </a:xfrm>
          <a:prstGeom prst="rect">
            <a:avLst/>
          </a:prstGeom>
        </p:spPr>
        <p:txBody>
          <a:bodyPr vert="horz" lIns="0" tIns="0" rIns="0" bIns="0" rtlCol="0" anchor="ctr"/>
          <a:lstStyle>
            <a:lvl1pPr algn="l" defTabSz="650276" fontAlgn="auto">
              <a:spcBef>
                <a:spcPts val="0"/>
              </a:spcBef>
              <a:spcAft>
                <a:spcPts val="0"/>
              </a:spcAft>
              <a:defRPr sz="1400">
                <a:solidFill>
                  <a:srgbClr val="000000"/>
                </a:solidFill>
                <a:latin typeface="+mn-lt"/>
                <a:ea typeface="+mn-ea"/>
                <a:cs typeface="+mn-cs"/>
              </a:defRPr>
            </a:lvl1pPr>
          </a:lstStyle>
          <a:p>
            <a:pPr>
              <a:defRPr/>
            </a:pPr>
            <a:r>
              <a:rPr lang="nl-NL"/>
              <a:t>Voettekst</a:t>
            </a:r>
          </a:p>
        </p:txBody>
      </p:sp>
      <p:sp>
        <p:nvSpPr>
          <p:cNvPr id="8" name="Tijdelijke aanduiding voor datum 3"/>
          <p:cNvSpPr>
            <a:spLocks noGrp="1"/>
          </p:cNvSpPr>
          <p:nvPr>
            <p:ph type="dt" sz="half" idx="2"/>
          </p:nvPr>
        </p:nvSpPr>
        <p:spPr>
          <a:xfrm>
            <a:off x="10995025" y="185738"/>
            <a:ext cx="923925" cy="519112"/>
          </a:xfrm>
          <a:prstGeom prst="rect">
            <a:avLst/>
          </a:prstGeom>
        </p:spPr>
        <p:txBody>
          <a:bodyPr vert="horz" wrap="square" lIns="0" tIns="0" rIns="0" bIns="0" numCol="1" anchor="ctr" anchorCtr="0" compatLnSpc="1">
            <a:prstTxWarp prst="textNoShape">
              <a:avLst/>
            </a:prstTxWarp>
          </a:bodyPr>
          <a:lstStyle>
            <a:lvl1pPr algn="r">
              <a:defRPr sz="1200">
                <a:solidFill>
                  <a:srgbClr val="000000"/>
                </a:solidFill>
              </a:defRPr>
            </a:lvl1pPr>
          </a:lstStyle>
          <a:p>
            <a:fld id="{F54F47CC-82F5-B14C-BEDA-DF655DE78E98}" type="datetime1">
              <a:rPr lang="en-US" smtClean="0"/>
              <a:t>12/15/2016</a:t>
            </a:fld>
            <a:endParaRPr lang="nl-NL"/>
          </a:p>
        </p:txBody>
      </p:sp>
      <p:pic>
        <p:nvPicPr>
          <p:cNvPr id="1031" name="Afbeelding 9" descr="RU_E_RGB_2014_wit.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799513" y="8705850"/>
            <a:ext cx="360203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Afbeelding 10" descr="txt_cp_wit.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00113" y="9045575"/>
            <a:ext cx="20018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iming>
    <p:tnLst>
      <p:par>
        <p:cTn id="1" dur="indefinite" restart="never" nodeType="tmRoot"/>
      </p:par>
    </p:tnLst>
  </p:timing>
  <p:hf sldNum="0" hdr="0" ftr="0" dt="0"/>
  <p:txStyles>
    <p:titleStyle>
      <a:lvl1pPr algn="l" defTabSz="649288" rtl="0" eaLnBrk="1" fontAlgn="base" hangingPunct="1">
        <a:spcBef>
          <a:spcPct val="0"/>
        </a:spcBef>
        <a:spcAft>
          <a:spcPct val="0"/>
        </a:spcAft>
        <a:defRPr sz="3000" b="1" kern="1200">
          <a:solidFill>
            <a:srgbClr val="BE2E1A"/>
          </a:solidFill>
          <a:latin typeface="+mj-lt"/>
          <a:ea typeface="ＭＳ Ｐゴシック" charset="0"/>
          <a:cs typeface="ＭＳ Ｐゴシック" charset="0"/>
        </a:defRPr>
      </a:lvl1pPr>
      <a:lvl2pPr algn="l" defTabSz="649288" rtl="0" eaLnBrk="1" fontAlgn="base" hangingPunct="1">
        <a:spcBef>
          <a:spcPct val="0"/>
        </a:spcBef>
        <a:spcAft>
          <a:spcPct val="0"/>
        </a:spcAft>
        <a:defRPr sz="3000" b="1">
          <a:solidFill>
            <a:srgbClr val="BE2E1A"/>
          </a:solidFill>
          <a:latin typeface="Arial" charset="0"/>
          <a:ea typeface="ＭＳ Ｐゴシック" charset="0"/>
          <a:cs typeface="ＭＳ Ｐゴシック" charset="0"/>
        </a:defRPr>
      </a:lvl2pPr>
      <a:lvl3pPr algn="l" defTabSz="649288" rtl="0" eaLnBrk="1" fontAlgn="base" hangingPunct="1">
        <a:spcBef>
          <a:spcPct val="0"/>
        </a:spcBef>
        <a:spcAft>
          <a:spcPct val="0"/>
        </a:spcAft>
        <a:defRPr sz="3000" b="1">
          <a:solidFill>
            <a:srgbClr val="BE2E1A"/>
          </a:solidFill>
          <a:latin typeface="Arial" charset="0"/>
          <a:ea typeface="ＭＳ Ｐゴシック" charset="0"/>
          <a:cs typeface="ＭＳ Ｐゴシック" charset="0"/>
        </a:defRPr>
      </a:lvl3pPr>
      <a:lvl4pPr algn="l" defTabSz="649288" rtl="0" eaLnBrk="1" fontAlgn="base" hangingPunct="1">
        <a:spcBef>
          <a:spcPct val="0"/>
        </a:spcBef>
        <a:spcAft>
          <a:spcPct val="0"/>
        </a:spcAft>
        <a:defRPr sz="3000" b="1">
          <a:solidFill>
            <a:srgbClr val="BE2E1A"/>
          </a:solidFill>
          <a:latin typeface="Arial" charset="0"/>
          <a:ea typeface="ＭＳ Ｐゴシック" charset="0"/>
          <a:cs typeface="ＭＳ Ｐゴシック" charset="0"/>
        </a:defRPr>
      </a:lvl4pPr>
      <a:lvl5pPr algn="l" defTabSz="649288" rtl="0" eaLnBrk="1" fontAlgn="base" hangingPunct="1">
        <a:spcBef>
          <a:spcPct val="0"/>
        </a:spcBef>
        <a:spcAft>
          <a:spcPct val="0"/>
        </a:spcAft>
        <a:defRPr sz="3000" b="1">
          <a:solidFill>
            <a:srgbClr val="BE2E1A"/>
          </a:solidFill>
          <a:latin typeface="Arial" charset="0"/>
          <a:ea typeface="ＭＳ Ｐゴシック" charset="0"/>
          <a:cs typeface="ＭＳ Ｐゴシック" charset="0"/>
        </a:defRPr>
      </a:lvl5pPr>
      <a:lvl6pPr marL="457200" algn="l" defTabSz="649288" rtl="0" eaLnBrk="1" fontAlgn="base" hangingPunct="1">
        <a:spcBef>
          <a:spcPct val="0"/>
        </a:spcBef>
        <a:spcAft>
          <a:spcPct val="0"/>
        </a:spcAft>
        <a:defRPr sz="3000" b="1">
          <a:solidFill>
            <a:srgbClr val="BE2E1A"/>
          </a:solidFill>
          <a:latin typeface="Arial" charset="0"/>
          <a:ea typeface="ＭＳ Ｐゴシック" charset="0"/>
          <a:cs typeface="ＭＳ Ｐゴシック" charset="0"/>
        </a:defRPr>
      </a:lvl6pPr>
      <a:lvl7pPr marL="914400" algn="l" defTabSz="649288" rtl="0" eaLnBrk="1" fontAlgn="base" hangingPunct="1">
        <a:spcBef>
          <a:spcPct val="0"/>
        </a:spcBef>
        <a:spcAft>
          <a:spcPct val="0"/>
        </a:spcAft>
        <a:defRPr sz="3000" b="1">
          <a:solidFill>
            <a:srgbClr val="BE2E1A"/>
          </a:solidFill>
          <a:latin typeface="Arial" charset="0"/>
          <a:ea typeface="ＭＳ Ｐゴシック" charset="0"/>
          <a:cs typeface="ＭＳ Ｐゴシック" charset="0"/>
        </a:defRPr>
      </a:lvl7pPr>
      <a:lvl8pPr marL="1371600" algn="l" defTabSz="649288" rtl="0" eaLnBrk="1" fontAlgn="base" hangingPunct="1">
        <a:spcBef>
          <a:spcPct val="0"/>
        </a:spcBef>
        <a:spcAft>
          <a:spcPct val="0"/>
        </a:spcAft>
        <a:defRPr sz="3000" b="1">
          <a:solidFill>
            <a:srgbClr val="BE2E1A"/>
          </a:solidFill>
          <a:latin typeface="Arial" charset="0"/>
          <a:ea typeface="ＭＳ Ｐゴシック" charset="0"/>
          <a:cs typeface="ＭＳ Ｐゴシック" charset="0"/>
        </a:defRPr>
      </a:lvl8pPr>
      <a:lvl9pPr marL="1828800" algn="l" defTabSz="649288" rtl="0" eaLnBrk="1" fontAlgn="base" hangingPunct="1">
        <a:spcBef>
          <a:spcPct val="0"/>
        </a:spcBef>
        <a:spcAft>
          <a:spcPct val="0"/>
        </a:spcAft>
        <a:defRPr sz="3000" b="1">
          <a:solidFill>
            <a:srgbClr val="BE2E1A"/>
          </a:solidFill>
          <a:latin typeface="Arial" charset="0"/>
          <a:ea typeface="ＭＳ Ｐゴシック" charset="0"/>
          <a:cs typeface="ＭＳ Ｐゴシック" charset="0"/>
        </a:defRPr>
      </a:lvl9pPr>
    </p:titleStyle>
    <p:bodyStyle>
      <a:lvl1pPr marL="358775" indent="-358775" algn="l" defTabSz="649288" rtl="0" eaLnBrk="1" fontAlgn="base" hangingPunct="1">
        <a:spcBef>
          <a:spcPct val="0"/>
        </a:spcBef>
        <a:spcAft>
          <a:spcPct val="0"/>
        </a:spcAft>
        <a:buFont typeface="Arial" charset="0"/>
        <a:buChar char="•"/>
        <a:defRPr sz="2500" kern="1200">
          <a:solidFill>
            <a:schemeClr val="tx1"/>
          </a:solidFill>
          <a:latin typeface="+mn-lt"/>
          <a:ea typeface="ＭＳ Ｐゴシック" charset="0"/>
          <a:cs typeface="ＭＳ Ｐゴシック" charset="0"/>
        </a:defRPr>
      </a:lvl1pPr>
      <a:lvl2pPr marL="719138" indent="-358775" algn="l" defTabSz="649288" rtl="0" eaLnBrk="1" fontAlgn="base" hangingPunct="1">
        <a:spcBef>
          <a:spcPct val="0"/>
        </a:spcBef>
        <a:spcAft>
          <a:spcPct val="0"/>
        </a:spcAft>
        <a:buFont typeface="Lucida Grande" charset="0"/>
        <a:buChar char="-"/>
        <a:defRPr sz="2500" kern="1200">
          <a:solidFill>
            <a:schemeClr val="tx1"/>
          </a:solidFill>
          <a:latin typeface="+mn-lt"/>
          <a:ea typeface="ＭＳ Ｐゴシック" charset="0"/>
          <a:cs typeface="+mn-cs"/>
        </a:defRPr>
      </a:lvl2pPr>
      <a:lvl3pPr marL="1114425" indent="-358775" algn="l" defTabSz="649288" rtl="0" eaLnBrk="1" fontAlgn="base" hangingPunct="1">
        <a:spcBef>
          <a:spcPct val="0"/>
        </a:spcBef>
        <a:spcAft>
          <a:spcPct val="0"/>
        </a:spcAft>
        <a:buFont typeface="Lucida Grande" charset="0"/>
        <a:buChar char="–"/>
        <a:defRPr sz="2100" kern="1200">
          <a:solidFill>
            <a:schemeClr val="tx1"/>
          </a:solidFill>
          <a:latin typeface="+mn-lt"/>
          <a:ea typeface="ＭＳ Ｐゴシック" charset="0"/>
          <a:cs typeface="+mn-cs"/>
        </a:defRPr>
      </a:lvl3pPr>
      <a:lvl4pPr marL="1511300" indent="-358775" algn="l" defTabSz="649288" rtl="0" eaLnBrk="1" fontAlgn="base" hangingPunct="1">
        <a:spcBef>
          <a:spcPct val="0"/>
        </a:spcBef>
        <a:spcAft>
          <a:spcPct val="0"/>
        </a:spcAft>
        <a:buFont typeface="Lucida Grande" charset="0"/>
        <a:buChar char="-"/>
        <a:defRPr sz="2100" kern="1200">
          <a:solidFill>
            <a:schemeClr val="tx1"/>
          </a:solidFill>
          <a:latin typeface="+mn-lt"/>
          <a:ea typeface="ＭＳ Ｐゴシック" charset="0"/>
          <a:cs typeface="+mn-cs"/>
        </a:defRPr>
      </a:lvl4pPr>
      <a:lvl5pPr marL="1906588" indent="-358775" algn="l" defTabSz="649288" rtl="0" eaLnBrk="1" fontAlgn="base" hangingPunct="1">
        <a:spcBef>
          <a:spcPct val="0"/>
        </a:spcBef>
        <a:spcAft>
          <a:spcPct val="0"/>
        </a:spcAft>
        <a:buFont typeface="Lucida Grande" charset="0"/>
        <a:buChar char="-"/>
        <a:defRPr sz="2100" kern="1200">
          <a:solidFill>
            <a:schemeClr val="tx1"/>
          </a:solidFill>
          <a:latin typeface="+mn-lt"/>
          <a:ea typeface="ＭＳ Ｐゴシック" charset="0"/>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900113" y="720725"/>
            <a:ext cx="11160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bodyPr>
          <a:lstStyle/>
          <a:p>
            <a:pPr lvl="0"/>
            <a:r>
              <a:rPr lang="nl-NL"/>
              <a:t>Titelstijl van model bewerken</a:t>
            </a:r>
          </a:p>
        </p:txBody>
      </p:sp>
      <p:sp>
        <p:nvSpPr>
          <p:cNvPr id="2051" name="Tijdelijke aanduiding voor tekst 2"/>
          <p:cNvSpPr>
            <a:spLocks noGrp="1"/>
          </p:cNvSpPr>
          <p:nvPr>
            <p:ph type="body" idx="1"/>
          </p:nvPr>
        </p:nvSpPr>
        <p:spPr bwMode="auto">
          <a:xfrm>
            <a:off x="900113" y="1800225"/>
            <a:ext cx="111601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ianummer 5"/>
          <p:cNvSpPr>
            <a:spLocks noGrp="1"/>
          </p:cNvSpPr>
          <p:nvPr>
            <p:ph type="sldNum" sz="quarter" idx="4"/>
          </p:nvPr>
        </p:nvSpPr>
        <p:spPr>
          <a:xfrm>
            <a:off x="900113" y="8916988"/>
            <a:ext cx="627062" cy="519112"/>
          </a:xfrm>
          <a:prstGeom prst="rect">
            <a:avLst/>
          </a:prstGeom>
        </p:spPr>
        <p:txBody>
          <a:bodyPr vert="horz" wrap="square" lIns="0" tIns="0" rIns="0" bIns="0" numCol="1" anchor="ctr" anchorCtr="0" compatLnSpc="1">
            <a:prstTxWarp prst="textNoShape">
              <a:avLst/>
            </a:prstTxWarp>
          </a:bodyPr>
          <a:lstStyle>
            <a:lvl1pPr>
              <a:defRPr sz="1400">
                <a:solidFill>
                  <a:srgbClr val="FFFFFF"/>
                </a:solidFill>
              </a:defRPr>
            </a:lvl1pPr>
          </a:lstStyle>
          <a:p>
            <a:fld id="{5071DE7D-7E46-D14C-8DFC-17831E1D7033}" type="slidenum">
              <a:rPr lang="nl-NL"/>
              <a:pPr/>
              <a:t>‹nr.›</a:t>
            </a:fld>
            <a:endParaRPr lang="nl-NL"/>
          </a:p>
        </p:txBody>
      </p:sp>
      <p:sp>
        <p:nvSpPr>
          <p:cNvPr id="15" name="Tijdelijke aanduiding voor voettekst 4"/>
          <p:cNvSpPr>
            <a:spLocks noGrp="1"/>
          </p:cNvSpPr>
          <p:nvPr>
            <p:ph type="ftr" sz="quarter" idx="3"/>
          </p:nvPr>
        </p:nvSpPr>
        <p:spPr>
          <a:xfrm>
            <a:off x="1616075" y="8916988"/>
            <a:ext cx="5708650" cy="519112"/>
          </a:xfrm>
          <a:prstGeom prst="rect">
            <a:avLst/>
          </a:prstGeom>
        </p:spPr>
        <p:txBody>
          <a:bodyPr vert="horz" lIns="0" tIns="0" rIns="0" bIns="0" rtlCol="0" anchor="ctr"/>
          <a:lstStyle>
            <a:lvl1pPr algn="l" defTabSz="650276" fontAlgn="auto">
              <a:spcBef>
                <a:spcPts val="0"/>
              </a:spcBef>
              <a:spcAft>
                <a:spcPts val="0"/>
              </a:spcAft>
              <a:defRPr sz="1400">
                <a:solidFill>
                  <a:srgbClr val="FFFFFF"/>
                </a:solidFill>
                <a:latin typeface="+mn-lt"/>
                <a:ea typeface="+mn-ea"/>
                <a:cs typeface="+mn-cs"/>
              </a:defRPr>
            </a:lvl1pPr>
          </a:lstStyle>
          <a:p>
            <a:pPr>
              <a:defRPr/>
            </a:pPr>
            <a:r>
              <a:rPr lang="nl-NL"/>
              <a:t>Voettekst</a:t>
            </a:r>
          </a:p>
        </p:txBody>
      </p:sp>
      <p:sp>
        <p:nvSpPr>
          <p:cNvPr id="16" name="Tijdelijke aanduiding voor datum 3"/>
          <p:cNvSpPr>
            <a:spLocks noGrp="1"/>
          </p:cNvSpPr>
          <p:nvPr>
            <p:ph type="dt" sz="half" idx="2"/>
          </p:nvPr>
        </p:nvSpPr>
        <p:spPr>
          <a:xfrm>
            <a:off x="7507288" y="8916988"/>
            <a:ext cx="922337" cy="519112"/>
          </a:xfrm>
          <a:prstGeom prst="rect">
            <a:avLst/>
          </a:prstGeom>
        </p:spPr>
        <p:txBody>
          <a:bodyPr vert="horz" wrap="square" lIns="0" tIns="0" rIns="0" bIns="0" numCol="1" anchor="ctr" anchorCtr="0" compatLnSpc="1">
            <a:prstTxWarp prst="textNoShape">
              <a:avLst/>
            </a:prstTxWarp>
          </a:bodyPr>
          <a:lstStyle>
            <a:lvl1pPr>
              <a:defRPr sz="1200">
                <a:solidFill>
                  <a:schemeClr val="bg1"/>
                </a:solidFill>
              </a:defRPr>
            </a:lvl1pPr>
          </a:lstStyle>
          <a:p>
            <a:fld id="{72A6D572-2DDB-1141-947C-169642F81972}" type="datetime1">
              <a:rPr lang="en-US" smtClean="0"/>
              <a:t>12/15/2016</a:t>
            </a:fld>
            <a:endParaRPr lang="nl-NL"/>
          </a:p>
        </p:txBody>
      </p:sp>
      <p:pic>
        <p:nvPicPr>
          <p:cNvPr id="2055" name="Afbeelding 8" descr="RU_E_RGB_2014_wi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99513" y="8705850"/>
            <a:ext cx="360203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Afbeelding 7" descr="txt_cp_wi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113" y="8039100"/>
            <a:ext cx="20018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sldNum="0" hdr="0" ftr="0" dt="0"/>
  <p:txStyles>
    <p:titleStyle>
      <a:lvl1pPr algn="l" defTabSz="649288" rtl="0" eaLnBrk="0" fontAlgn="base" hangingPunct="0">
        <a:spcBef>
          <a:spcPct val="0"/>
        </a:spcBef>
        <a:spcAft>
          <a:spcPct val="0"/>
        </a:spcAft>
        <a:defRPr sz="5000" kern="1200">
          <a:solidFill>
            <a:schemeClr val="tx1"/>
          </a:solidFill>
          <a:latin typeface="+mj-lt"/>
          <a:ea typeface="ＭＳ Ｐゴシック" charset="0"/>
          <a:cs typeface="ＭＳ Ｐゴシック" charset="0"/>
        </a:defRPr>
      </a:lvl1pPr>
      <a:lvl2pPr algn="l" defTabSz="649288"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2pPr>
      <a:lvl3pPr algn="l" defTabSz="649288"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3pPr>
      <a:lvl4pPr algn="l" defTabSz="649288"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4pPr>
      <a:lvl5pPr algn="l" defTabSz="649288" rtl="0" eaLnBrk="0" fontAlgn="base" hangingPunct="0">
        <a:spcBef>
          <a:spcPct val="0"/>
        </a:spcBef>
        <a:spcAft>
          <a:spcPct val="0"/>
        </a:spcAft>
        <a:defRPr sz="5000">
          <a:solidFill>
            <a:schemeClr val="tx1"/>
          </a:solidFill>
          <a:latin typeface="Arial" charset="0"/>
          <a:ea typeface="ＭＳ Ｐゴシック" charset="0"/>
          <a:cs typeface="ＭＳ Ｐゴシック" charset="0"/>
        </a:defRPr>
      </a:lvl5pPr>
      <a:lvl6pPr marL="457200" algn="l" defTabSz="649288" rtl="0" fontAlgn="base">
        <a:spcBef>
          <a:spcPct val="0"/>
        </a:spcBef>
        <a:spcAft>
          <a:spcPct val="0"/>
        </a:spcAft>
        <a:defRPr sz="5000">
          <a:solidFill>
            <a:schemeClr val="tx1"/>
          </a:solidFill>
          <a:latin typeface="Arial" charset="0"/>
          <a:ea typeface="ＭＳ Ｐゴシック" charset="0"/>
          <a:cs typeface="ＭＳ Ｐゴシック" charset="0"/>
        </a:defRPr>
      </a:lvl6pPr>
      <a:lvl7pPr marL="914400" algn="l" defTabSz="649288" rtl="0" fontAlgn="base">
        <a:spcBef>
          <a:spcPct val="0"/>
        </a:spcBef>
        <a:spcAft>
          <a:spcPct val="0"/>
        </a:spcAft>
        <a:defRPr sz="5000">
          <a:solidFill>
            <a:schemeClr val="tx1"/>
          </a:solidFill>
          <a:latin typeface="Arial" charset="0"/>
          <a:ea typeface="ＭＳ Ｐゴシック" charset="0"/>
          <a:cs typeface="ＭＳ Ｐゴシック" charset="0"/>
        </a:defRPr>
      </a:lvl7pPr>
      <a:lvl8pPr marL="1371600" algn="l" defTabSz="649288" rtl="0" fontAlgn="base">
        <a:spcBef>
          <a:spcPct val="0"/>
        </a:spcBef>
        <a:spcAft>
          <a:spcPct val="0"/>
        </a:spcAft>
        <a:defRPr sz="5000">
          <a:solidFill>
            <a:schemeClr val="tx1"/>
          </a:solidFill>
          <a:latin typeface="Arial" charset="0"/>
          <a:ea typeface="ＭＳ Ｐゴシック" charset="0"/>
          <a:cs typeface="ＭＳ Ｐゴシック" charset="0"/>
        </a:defRPr>
      </a:lvl8pPr>
      <a:lvl9pPr marL="1828800" algn="l" defTabSz="649288" rtl="0" fontAlgn="base">
        <a:spcBef>
          <a:spcPct val="0"/>
        </a:spcBef>
        <a:spcAft>
          <a:spcPct val="0"/>
        </a:spcAft>
        <a:defRPr sz="5000">
          <a:solidFill>
            <a:schemeClr val="tx1"/>
          </a:solidFill>
          <a:latin typeface="Arial" charset="0"/>
          <a:ea typeface="ＭＳ Ｐゴシック" charset="0"/>
          <a:cs typeface="ＭＳ Ｐゴシック" charset="0"/>
        </a:defRPr>
      </a:lvl9pPr>
    </p:titleStyle>
    <p:bodyStyle>
      <a:lvl1pPr marL="358775" indent="-358775" algn="l" defTabSz="649288" rtl="0" eaLnBrk="0" fontAlgn="base" hangingPunct="0">
        <a:spcBef>
          <a:spcPct val="0"/>
        </a:spcBef>
        <a:spcAft>
          <a:spcPct val="0"/>
        </a:spcAft>
        <a:buFont typeface="Arial" charset="0"/>
        <a:buChar char="•"/>
        <a:defRPr sz="2500" kern="1200">
          <a:solidFill>
            <a:srgbClr val="000000"/>
          </a:solidFill>
          <a:latin typeface="+mn-lt"/>
          <a:ea typeface="ＭＳ Ｐゴシック" charset="0"/>
          <a:cs typeface="ＭＳ Ｐゴシック" charset="0"/>
        </a:defRPr>
      </a:lvl1pPr>
      <a:lvl2pPr marL="719138" indent="-358775" algn="l" defTabSz="649288" rtl="0" eaLnBrk="0" fontAlgn="base" hangingPunct="0">
        <a:spcBef>
          <a:spcPct val="0"/>
        </a:spcBef>
        <a:spcAft>
          <a:spcPct val="0"/>
        </a:spcAft>
        <a:buFont typeface="Lucida Grande" charset="0"/>
        <a:buChar char="-"/>
        <a:defRPr sz="2500" kern="1200">
          <a:solidFill>
            <a:srgbClr val="000000"/>
          </a:solidFill>
          <a:latin typeface="+mn-lt"/>
          <a:ea typeface="ＭＳ Ｐゴシック" charset="0"/>
          <a:cs typeface="+mn-cs"/>
        </a:defRPr>
      </a:lvl2pPr>
      <a:lvl3pPr marL="1114425" indent="-358775" algn="l" defTabSz="649288" rtl="0" eaLnBrk="0" fontAlgn="base" hangingPunct="0">
        <a:spcBef>
          <a:spcPct val="0"/>
        </a:spcBef>
        <a:spcAft>
          <a:spcPct val="0"/>
        </a:spcAft>
        <a:buFont typeface="Lucida Grande" charset="0"/>
        <a:buChar char="–"/>
        <a:defRPr sz="2100" kern="1200">
          <a:solidFill>
            <a:srgbClr val="000000"/>
          </a:solidFill>
          <a:latin typeface="+mn-lt"/>
          <a:ea typeface="ＭＳ Ｐゴシック" charset="0"/>
          <a:cs typeface="+mn-cs"/>
        </a:defRPr>
      </a:lvl3pPr>
      <a:lvl4pPr marL="1511300" indent="-358775" algn="l" defTabSz="649288" rtl="0" eaLnBrk="0" fontAlgn="base" hangingPunct="0">
        <a:spcBef>
          <a:spcPct val="0"/>
        </a:spcBef>
        <a:spcAft>
          <a:spcPct val="0"/>
        </a:spcAft>
        <a:buFont typeface="Lucida Grande" charset="0"/>
        <a:buChar char="-"/>
        <a:defRPr sz="2100" kern="1200">
          <a:solidFill>
            <a:srgbClr val="000000"/>
          </a:solidFill>
          <a:latin typeface="+mn-lt"/>
          <a:ea typeface="ＭＳ Ｐゴシック" charset="0"/>
          <a:cs typeface="+mn-cs"/>
        </a:defRPr>
      </a:lvl4pPr>
      <a:lvl5pPr marL="1906588" indent="-358775" algn="l" defTabSz="649288" rtl="0" eaLnBrk="0" fontAlgn="base" hangingPunct="0">
        <a:spcBef>
          <a:spcPct val="0"/>
        </a:spcBef>
        <a:spcAft>
          <a:spcPct val="0"/>
        </a:spcAft>
        <a:buFont typeface="Lucida Grande" charset="0"/>
        <a:buChar char="-"/>
        <a:defRPr sz="2100" kern="1200">
          <a:solidFill>
            <a:srgbClr val="000000"/>
          </a:solidFill>
          <a:latin typeface="+mn-lt"/>
          <a:ea typeface="ＭＳ Ｐゴシック" charset="0"/>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nl-NL" dirty="0" smtClean="0">
                <a:latin typeface="Arial" charset="0"/>
              </a:rPr>
              <a:t>Het economieonderwijs kan wel wat meer pluralisme gebruiken</a:t>
            </a:r>
            <a:endParaRPr lang="nl-NL" dirty="0">
              <a:latin typeface="Arial" charset="0"/>
            </a:endParaRPr>
          </a:p>
        </p:txBody>
      </p:sp>
      <p:sp>
        <p:nvSpPr>
          <p:cNvPr id="3075" name="Tijdelijke aanduiding voor inhoud 2"/>
          <p:cNvSpPr>
            <a:spLocks noGrp="1"/>
          </p:cNvSpPr>
          <p:nvPr>
            <p:ph idx="1"/>
          </p:nvPr>
        </p:nvSpPr>
        <p:spPr>
          <a:xfrm>
            <a:off x="900113" y="1800225"/>
            <a:ext cx="11160125" cy="6119813"/>
          </a:xfrm>
        </p:spPr>
        <p:txBody>
          <a:bodyPr/>
          <a:lstStyle/>
          <a:p>
            <a:endParaRPr lang="nl-NL" dirty="0" smtClean="0">
              <a:latin typeface="Arial" charset="0"/>
            </a:endParaRPr>
          </a:p>
          <a:p>
            <a:endParaRPr lang="nl-NL" dirty="0">
              <a:latin typeface="Arial" charset="0"/>
            </a:endParaRPr>
          </a:p>
          <a:p>
            <a:endParaRPr lang="nl-NL" dirty="0" smtClean="0">
              <a:latin typeface="Arial" charset="0"/>
            </a:endParaRPr>
          </a:p>
          <a:p>
            <a:endParaRPr lang="nl-NL" dirty="0">
              <a:latin typeface="Arial" charset="0"/>
            </a:endParaRPr>
          </a:p>
          <a:p>
            <a:endParaRPr lang="nl-NL" dirty="0" smtClean="0">
              <a:latin typeface="Arial" charset="0"/>
            </a:endParaRPr>
          </a:p>
          <a:p>
            <a:endParaRPr lang="nl-NL" dirty="0">
              <a:latin typeface="Arial" charset="0"/>
            </a:endParaRPr>
          </a:p>
          <a:p>
            <a:endParaRPr lang="nl-NL" dirty="0" smtClean="0">
              <a:latin typeface="Arial" charset="0"/>
            </a:endParaRPr>
          </a:p>
          <a:p>
            <a:endParaRPr lang="nl-NL" dirty="0">
              <a:latin typeface="Arial" charset="0"/>
            </a:endParaRPr>
          </a:p>
          <a:p>
            <a:endParaRPr lang="nl-NL" dirty="0" smtClean="0">
              <a:latin typeface="Arial" charset="0"/>
            </a:endParaRPr>
          </a:p>
          <a:p>
            <a:pPr marL="0" indent="0">
              <a:buNone/>
            </a:pPr>
            <a:r>
              <a:rPr lang="nl-NL" i="1" dirty="0" err="1" smtClean="0">
                <a:solidFill>
                  <a:srgbClr val="FFFFFF"/>
                </a:solidFill>
                <a:latin typeface="Arial" charset="0"/>
              </a:rPr>
              <a:t>Prof.dr</a:t>
            </a:r>
            <a:r>
              <a:rPr lang="nl-NL" i="1" dirty="0" smtClean="0">
                <a:solidFill>
                  <a:srgbClr val="FFFFFF"/>
                </a:solidFill>
                <a:latin typeface="Arial" charset="0"/>
              </a:rPr>
              <a:t>. Esther-Mirjam Sent</a:t>
            </a:r>
            <a:endParaRPr lang="nl-NL" i="1"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19000" t="-1000" r="-4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61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57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p:nvPr>
        </p:nvSpPr>
        <p:spPr>
          <a:xfrm>
            <a:off x="324380" y="246592"/>
            <a:ext cx="3333220" cy="1079500"/>
          </a:xfrm>
          <a:solidFill>
            <a:srgbClr val="FFFFFF">
              <a:alpha val="74902"/>
            </a:srgbClr>
          </a:solidFill>
        </p:spPr>
        <p:txBody>
          <a:bodyPr/>
          <a:lstStyle/>
          <a:p>
            <a:pPr algn="ctr"/>
            <a:r>
              <a:rPr lang="en-US" sz="4800" dirty="0" smtClean="0">
                <a:latin typeface="Arial" charset="0"/>
              </a:rPr>
              <a:t>De </a:t>
            </a:r>
            <a:r>
              <a:rPr lang="nl-NL" sz="4800" dirty="0" smtClean="0">
                <a:latin typeface="Arial" charset="0"/>
              </a:rPr>
              <a:t>theorie</a:t>
            </a:r>
            <a:endParaRPr lang="nl-NL" sz="4800" dirty="0">
              <a:latin typeface="Arial" charset="0"/>
            </a:endParaRPr>
          </a:p>
        </p:txBody>
      </p:sp>
    </p:spTree>
    <p:extLst>
      <p:ext uri="{BB962C8B-B14F-4D97-AF65-F5344CB8AC3E}">
        <p14:creationId xmlns:p14="http://schemas.microsoft.com/office/powerpoint/2010/main" val="1528119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756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17000" r="-17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58248" y="720725"/>
            <a:ext cx="8480952" cy="1040342"/>
          </a:xfrm>
          <a:solidFill>
            <a:srgbClr val="FFFFFF">
              <a:alpha val="74902"/>
            </a:srgbClr>
          </a:solidFill>
        </p:spPr>
        <p:txBody>
          <a:bodyPr/>
          <a:lstStyle/>
          <a:p>
            <a:pPr algn="ctr"/>
            <a:r>
              <a:rPr lang="en-US" sz="4800" dirty="0" smtClean="0">
                <a:latin typeface="Arial" charset="0"/>
              </a:rPr>
              <a:t>Hoe </a:t>
            </a:r>
            <a:r>
              <a:rPr lang="en-US" sz="4800" dirty="0" err="1" smtClean="0">
                <a:latin typeface="Arial" charset="0"/>
              </a:rPr>
              <a:t>werkt</a:t>
            </a:r>
            <a:r>
              <a:rPr lang="en-US" sz="4800" dirty="0" smtClean="0">
                <a:latin typeface="Arial" charset="0"/>
              </a:rPr>
              <a:t> het in de </a:t>
            </a:r>
            <a:r>
              <a:rPr lang="nl-NL" sz="4800" dirty="0" smtClean="0">
                <a:latin typeface="Arial" charset="0"/>
              </a:rPr>
              <a:t>praktijk</a:t>
            </a:r>
            <a:r>
              <a:rPr lang="en-US" sz="4800" dirty="0" smtClean="0">
                <a:latin typeface="Arial" charset="0"/>
              </a:rPr>
              <a:t>?</a:t>
            </a:r>
            <a:endParaRPr lang="nl-NL" sz="4800" dirty="0">
              <a:latin typeface="Arial" charset="0"/>
            </a:endParaRPr>
          </a:p>
        </p:txBody>
      </p:sp>
      <p:sp>
        <p:nvSpPr>
          <p:cNvPr id="3" name="Content Placeholder 2"/>
          <p:cNvSpPr>
            <a:spLocks noGrp="1"/>
          </p:cNvSpPr>
          <p:nvPr>
            <p:ph idx="1"/>
          </p:nvPr>
        </p:nvSpPr>
        <p:spPr>
          <a:xfrm>
            <a:off x="8839200" y="7726667"/>
            <a:ext cx="3649600" cy="1417333"/>
          </a:xfrm>
          <a:solidFill>
            <a:srgbClr val="FFFFFF">
              <a:alpha val="75294"/>
            </a:srgbClr>
          </a:solidFill>
        </p:spPr>
        <p:txBody>
          <a:bodyPr/>
          <a:lstStyle/>
          <a:p>
            <a:pPr marL="0" indent="0" algn="ctr">
              <a:buNone/>
            </a:pPr>
            <a:r>
              <a:rPr lang="en-US" sz="4000" b="1" smtClean="0">
                <a:solidFill>
                  <a:srgbClr val="BE2E1A"/>
                </a:solidFill>
              </a:rPr>
              <a:t>The Wealth of Education</a:t>
            </a:r>
            <a:endParaRPr lang="en-US" sz="4000" b="1" dirty="0">
              <a:solidFill>
                <a:srgbClr val="BE2E1A"/>
              </a:solidFill>
            </a:endParaRPr>
          </a:p>
        </p:txBody>
      </p:sp>
    </p:spTree>
    <p:extLst>
      <p:ext uri="{BB962C8B-B14F-4D97-AF65-F5344CB8AC3E}">
        <p14:creationId xmlns:p14="http://schemas.microsoft.com/office/powerpoint/2010/main" val="87367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15000" b="-15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58248" y="720725"/>
            <a:ext cx="8480952" cy="1040342"/>
          </a:xfrm>
          <a:solidFill>
            <a:srgbClr val="FFFFFF">
              <a:alpha val="74902"/>
            </a:srgbClr>
          </a:solidFill>
        </p:spPr>
        <p:txBody>
          <a:bodyPr/>
          <a:lstStyle/>
          <a:p>
            <a:pPr algn="ctr"/>
            <a:r>
              <a:rPr lang="en-US" sz="4800" dirty="0" smtClean="0">
                <a:latin typeface="Arial" charset="0"/>
              </a:rPr>
              <a:t>Hoe </a:t>
            </a:r>
            <a:r>
              <a:rPr lang="en-US" sz="4800" dirty="0" err="1" smtClean="0">
                <a:latin typeface="Arial" charset="0"/>
              </a:rPr>
              <a:t>werkt</a:t>
            </a:r>
            <a:r>
              <a:rPr lang="en-US" sz="4800" dirty="0" smtClean="0">
                <a:latin typeface="Arial" charset="0"/>
              </a:rPr>
              <a:t> het in de </a:t>
            </a:r>
            <a:r>
              <a:rPr lang="nl-NL" sz="4800" dirty="0" smtClean="0">
                <a:latin typeface="Arial" charset="0"/>
              </a:rPr>
              <a:t>praktijk</a:t>
            </a:r>
            <a:r>
              <a:rPr lang="en-US" sz="4800" dirty="0" smtClean="0">
                <a:latin typeface="Arial" charset="0"/>
              </a:rPr>
              <a:t>?</a:t>
            </a:r>
            <a:endParaRPr lang="nl-NL" sz="4800" dirty="0">
              <a:latin typeface="Arial" charset="0"/>
            </a:endParaRPr>
          </a:p>
        </p:txBody>
      </p:sp>
    </p:spTree>
    <p:extLst>
      <p:ext uri="{BB962C8B-B14F-4D97-AF65-F5344CB8AC3E}">
        <p14:creationId xmlns:p14="http://schemas.microsoft.com/office/powerpoint/2010/main" val="2032319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58248" y="720725"/>
            <a:ext cx="12138552" cy="1717676"/>
          </a:xfrm>
          <a:solidFill>
            <a:srgbClr val="FFFFFF">
              <a:alpha val="74902"/>
            </a:srgbClr>
          </a:solidFill>
        </p:spPr>
        <p:txBody>
          <a:bodyPr/>
          <a:lstStyle/>
          <a:p>
            <a:pPr algn="ctr"/>
            <a:r>
              <a:rPr lang="nl-NL" sz="4800" dirty="0" smtClean="0">
                <a:latin typeface="Arial" charset="0"/>
              </a:rPr>
              <a:t>Door welke bril kijken mensen eigenlijk als ze financiële keuzes maken?</a:t>
            </a:r>
            <a:endParaRPr lang="nl-NL" sz="4800" dirty="0">
              <a:latin typeface="Arial" charset="0"/>
            </a:endParaRPr>
          </a:p>
        </p:txBody>
      </p:sp>
    </p:spTree>
    <p:extLst>
      <p:ext uri="{BB962C8B-B14F-4D97-AF65-F5344CB8AC3E}">
        <p14:creationId xmlns:p14="http://schemas.microsoft.com/office/powerpoint/2010/main" val="1158558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900113" y="720725"/>
            <a:ext cx="11160125" cy="904875"/>
          </a:xfrm>
        </p:spPr>
        <p:txBody>
          <a:bodyPr/>
          <a:lstStyle/>
          <a:p>
            <a:pPr algn="ctr"/>
            <a:r>
              <a:rPr lang="nl-NL" sz="4800" dirty="0" smtClean="0">
                <a:latin typeface="Arial" charset="0"/>
              </a:rPr>
              <a:t>Welke vervormingen levert dit op?</a:t>
            </a:r>
            <a:endParaRPr lang="nl-NL" sz="4800" dirty="0">
              <a:latin typeface="Arial"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1665" y="2134131"/>
            <a:ext cx="5892950" cy="5892950"/>
          </a:xfrm>
        </p:spPr>
      </p:pic>
      <p:sp>
        <p:nvSpPr>
          <p:cNvPr id="3" name="TextBox 2"/>
          <p:cNvSpPr txBox="1"/>
          <p:nvPr/>
        </p:nvSpPr>
        <p:spPr>
          <a:xfrm>
            <a:off x="494467" y="4385733"/>
            <a:ext cx="2746265" cy="954107"/>
          </a:xfrm>
          <a:prstGeom prst="rect">
            <a:avLst/>
          </a:prstGeom>
          <a:noFill/>
          <a:ln w="76200">
            <a:solidFill>
              <a:srgbClr val="C00000"/>
            </a:solidFill>
          </a:ln>
        </p:spPr>
        <p:txBody>
          <a:bodyPr wrap="none" rtlCol="0">
            <a:spAutoFit/>
          </a:bodyPr>
          <a:lstStyle/>
          <a:p>
            <a:r>
              <a:rPr lang="nl-NL" sz="2800" dirty="0" smtClean="0"/>
              <a:t>7 rode snoepjes</a:t>
            </a:r>
            <a:br>
              <a:rPr lang="nl-NL" sz="2800" dirty="0" smtClean="0"/>
            </a:br>
            <a:r>
              <a:rPr lang="nl-NL" sz="2800" dirty="0" smtClean="0"/>
              <a:t>100 totaal</a:t>
            </a:r>
            <a:endParaRPr lang="nl-NL" sz="2800" dirty="0"/>
          </a:p>
        </p:txBody>
      </p:sp>
      <p:sp>
        <p:nvSpPr>
          <p:cNvPr id="6" name="TextBox 5"/>
          <p:cNvSpPr txBox="1"/>
          <p:nvPr/>
        </p:nvSpPr>
        <p:spPr>
          <a:xfrm>
            <a:off x="9719619" y="4385733"/>
            <a:ext cx="2566728" cy="954107"/>
          </a:xfrm>
          <a:prstGeom prst="rect">
            <a:avLst/>
          </a:prstGeom>
          <a:noFill/>
          <a:ln w="76200">
            <a:solidFill>
              <a:srgbClr val="C00000"/>
            </a:solidFill>
          </a:ln>
        </p:spPr>
        <p:txBody>
          <a:bodyPr wrap="none" rtlCol="0">
            <a:spAutoFit/>
          </a:bodyPr>
          <a:lstStyle/>
          <a:p>
            <a:r>
              <a:rPr lang="nl-NL" sz="2800" dirty="0" smtClean="0"/>
              <a:t>1 rood snoepje</a:t>
            </a:r>
          </a:p>
          <a:p>
            <a:r>
              <a:rPr lang="nl-NL" sz="2800" dirty="0" smtClean="0"/>
              <a:t>10 totaal</a:t>
            </a:r>
            <a:endParaRPr lang="nl-NL" sz="2800" dirty="0"/>
          </a:p>
        </p:txBody>
      </p:sp>
    </p:spTree>
    <p:extLst>
      <p:ext uri="{BB962C8B-B14F-4D97-AF65-F5344CB8AC3E}">
        <p14:creationId xmlns:p14="http://schemas.microsoft.com/office/powerpoint/2010/main" val="2363974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36000" r="-36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58248" y="720725"/>
            <a:ext cx="5771619" cy="1040342"/>
          </a:xfrm>
          <a:solidFill>
            <a:srgbClr val="FFFFFF">
              <a:alpha val="74902"/>
            </a:srgbClr>
          </a:solidFill>
        </p:spPr>
        <p:txBody>
          <a:bodyPr/>
          <a:lstStyle/>
          <a:p>
            <a:pPr algn="ctr"/>
            <a:r>
              <a:rPr lang="en-US" sz="4800" dirty="0" err="1" smtClean="0">
                <a:latin typeface="Arial" charset="0"/>
              </a:rPr>
              <a:t>Meerdere</a:t>
            </a:r>
            <a:r>
              <a:rPr lang="en-US" sz="4800" dirty="0" smtClean="0">
                <a:latin typeface="Arial" charset="0"/>
              </a:rPr>
              <a:t> </a:t>
            </a:r>
            <a:r>
              <a:rPr lang="en-US" sz="4800" dirty="0" err="1" smtClean="0">
                <a:latin typeface="Arial" charset="0"/>
              </a:rPr>
              <a:t>brillen</a:t>
            </a:r>
            <a:r>
              <a:rPr lang="mr-IN" sz="4800" dirty="0" smtClean="0">
                <a:latin typeface="Arial" charset="0"/>
              </a:rPr>
              <a:t>…</a:t>
            </a:r>
            <a:endParaRPr lang="nl-NL" sz="4800" dirty="0">
              <a:latin typeface="Arial" charset="0"/>
            </a:endParaRPr>
          </a:p>
        </p:txBody>
      </p:sp>
    </p:spTree>
    <p:extLst>
      <p:ext uri="{BB962C8B-B14F-4D97-AF65-F5344CB8AC3E}">
        <p14:creationId xmlns:p14="http://schemas.microsoft.com/office/powerpoint/2010/main" val="691180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33000" r="-33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58248" y="720725"/>
            <a:ext cx="7227885" cy="1040342"/>
          </a:xfrm>
          <a:solidFill>
            <a:srgbClr val="FFFFFF">
              <a:alpha val="74902"/>
            </a:srgbClr>
          </a:solidFill>
        </p:spPr>
        <p:txBody>
          <a:bodyPr/>
          <a:lstStyle/>
          <a:p>
            <a:pPr algn="ctr"/>
            <a:r>
              <a:rPr lang="mr-IN" sz="4800" dirty="0" smtClean="0">
                <a:latin typeface="Arial" charset="0"/>
              </a:rPr>
              <a:t>…</a:t>
            </a:r>
            <a:r>
              <a:rPr lang="en-US" sz="4800" dirty="0" smtClean="0">
                <a:latin typeface="Arial" charset="0"/>
              </a:rPr>
              <a:t>in </a:t>
            </a:r>
            <a:r>
              <a:rPr lang="en-US" sz="4800" dirty="0" err="1" smtClean="0">
                <a:latin typeface="Arial" charset="0"/>
              </a:rPr>
              <a:t>meerdere</a:t>
            </a:r>
            <a:r>
              <a:rPr lang="en-US" sz="4800" dirty="0" smtClean="0">
                <a:latin typeface="Arial" charset="0"/>
              </a:rPr>
              <a:t> </a:t>
            </a:r>
            <a:r>
              <a:rPr lang="en-US" sz="4800" dirty="0" err="1" smtClean="0">
                <a:latin typeface="Arial" charset="0"/>
              </a:rPr>
              <a:t>contexten</a:t>
            </a:r>
            <a:endParaRPr lang="nl-NL" sz="4800" dirty="0">
              <a:latin typeface="Arial" charset="0"/>
            </a:endParaRPr>
          </a:p>
        </p:txBody>
      </p:sp>
    </p:spTree>
    <p:extLst>
      <p:ext uri="{BB962C8B-B14F-4D97-AF65-F5344CB8AC3E}">
        <p14:creationId xmlns:p14="http://schemas.microsoft.com/office/powerpoint/2010/main" val="783319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14000" r="-14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24380" y="720725"/>
            <a:ext cx="5636154" cy="1079500"/>
          </a:xfrm>
          <a:solidFill>
            <a:srgbClr val="FFFFFF">
              <a:alpha val="74902"/>
            </a:srgbClr>
          </a:solidFill>
        </p:spPr>
        <p:txBody>
          <a:bodyPr/>
          <a:lstStyle/>
          <a:p>
            <a:pPr algn="ctr"/>
            <a:r>
              <a:rPr lang="en-US" sz="4800" dirty="0" err="1" smtClean="0">
                <a:latin typeface="Arial" charset="0"/>
              </a:rPr>
              <a:t>Waarom</a:t>
            </a:r>
            <a:r>
              <a:rPr lang="en-US" sz="4800" dirty="0" smtClean="0">
                <a:latin typeface="Arial" charset="0"/>
              </a:rPr>
              <a:t> </a:t>
            </a:r>
            <a:r>
              <a:rPr lang="en-US" sz="4800" dirty="0" err="1" smtClean="0">
                <a:latin typeface="Arial" charset="0"/>
              </a:rPr>
              <a:t>eigenlijk</a:t>
            </a:r>
            <a:r>
              <a:rPr lang="en-US" sz="4800" dirty="0" smtClean="0">
                <a:latin typeface="Arial" charset="0"/>
              </a:rPr>
              <a:t>?</a:t>
            </a:r>
            <a:endParaRPr lang="nl-NL" sz="4800" dirty="0">
              <a:latin typeface="Arial" charset="0"/>
            </a:endParaRPr>
          </a:p>
        </p:txBody>
      </p:sp>
      <p:sp>
        <p:nvSpPr>
          <p:cNvPr id="3" name="Content Placeholder 2"/>
          <p:cNvSpPr>
            <a:spLocks noGrp="1"/>
          </p:cNvSpPr>
          <p:nvPr>
            <p:ph idx="1"/>
          </p:nvPr>
        </p:nvSpPr>
        <p:spPr>
          <a:xfrm>
            <a:off x="900113" y="2748267"/>
            <a:ext cx="11160000" cy="5752266"/>
          </a:xfrm>
          <a:solidFill>
            <a:srgbClr val="FFFFFF">
              <a:alpha val="75294"/>
            </a:srgbClr>
          </a:solidFill>
        </p:spPr>
        <p:txBody>
          <a:bodyPr/>
          <a:lstStyle/>
          <a:p>
            <a:pPr marL="0" indent="0" algn="ctr">
              <a:buNone/>
            </a:pPr>
            <a:r>
              <a:rPr lang="en-US" sz="4000" b="1" dirty="0" smtClean="0">
                <a:solidFill>
                  <a:srgbClr val="BE2E1A"/>
                </a:solidFill>
              </a:rPr>
              <a:t>For </a:t>
            </a:r>
            <a:r>
              <a:rPr lang="en-US" sz="4000" b="1" dirty="0">
                <a:solidFill>
                  <a:srgbClr val="BE2E1A"/>
                </a:solidFill>
              </a:rPr>
              <a:t>decades the American financial system was stable and safe. But then </a:t>
            </a:r>
            <a:r>
              <a:rPr lang="en-US" sz="4000" b="1" dirty="0" smtClean="0">
                <a:solidFill>
                  <a:srgbClr val="BE2E1A"/>
                </a:solidFill>
              </a:rPr>
              <a:t>something </a:t>
            </a:r>
            <a:r>
              <a:rPr lang="en-US" sz="4000" b="1" dirty="0">
                <a:solidFill>
                  <a:srgbClr val="BE2E1A"/>
                </a:solidFill>
              </a:rPr>
              <a:t>changed. The financial industry turned it's back on society, corrupted our political system and plunged the world economy into crisis. At enormous cost, we've avoided disaster and are recovering. But the men and institutions that caused the crisis are still in power and that needs to change</a:t>
            </a:r>
            <a:r>
              <a:rPr lang="en-US" sz="4000" b="1" dirty="0" smtClean="0">
                <a:solidFill>
                  <a:srgbClr val="BE2E1A"/>
                </a:solidFill>
              </a:rPr>
              <a:t>.</a:t>
            </a:r>
            <a:endParaRPr lang="en-US" sz="4000" b="1" dirty="0">
              <a:solidFill>
                <a:srgbClr val="BE2E1A"/>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24000" r="-24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58249" y="720725"/>
            <a:ext cx="10208152" cy="938742"/>
          </a:xfrm>
          <a:solidFill>
            <a:srgbClr val="FFFFFF">
              <a:alpha val="74902"/>
            </a:srgbClr>
          </a:solidFill>
        </p:spPr>
        <p:txBody>
          <a:bodyPr/>
          <a:lstStyle/>
          <a:p>
            <a:pPr algn="ctr"/>
            <a:r>
              <a:rPr lang="nl-NL" sz="4800" dirty="0" smtClean="0">
                <a:latin typeface="Arial" charset="0"/>
              </a:rPr>
              <a:t>Waarom is context zo belangrijk?</a:t>
            </a:r>
            <a:endParaRPr lang="nl-NL" sz="4800" dirty="0">
              <a:latin typeface="Arial" charset="0"/>
            </a:endParaRPr>
          </a:p>
        </p:txBody>
      </p:sp>
    </p:spTree>
    <p:extLst>
      <p:ext uri="{BB962C8B-B14F-4D97-AF65-F5344CB8AC3E}">
        <p14:creationId xmlns:p14="http://schemas.microsoft.com/office/powerpoint/2010/main" val="1448575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81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506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595316" y="7663392"/>
            <a:ext cx="12070818" cy="938742"/>
          </a:xfrm>
          <a:solidFill>
            <a:srgbClr val="FFFFFF">
              <a:alpha val="74902"/>
            </a:srgbClr>
          </a:solidFill>
        </p:spPr>
        <p:txBody>
          <a:bodyPr/>
          <a:lstStyle/>
          <a:p>
            <a:pPr algn="ctr"/>
            <a:r>
              <a:rPr lang="nl-NL" sz="4800" smtClean="0">
                <a:latin typeface="Arial" charset="0"/>
              </a:rPr>
              <a:t>Doe eens een experiment</a:t>
            </a:r>
            <a:endParaRPr lang="nl-NL" sz="4800" dirty="0">
              <a:latin typeface="Arial" charset="0"/>
            </a:endParaRPr>
          </a:p>
        </p:txBody>
      </p:sp>
    </p:spTree>
    <p:extLst>
      <p:ext uri="{BB962C8B-B14F-4D97-AF65-F5344CB8AC3E}">
        <p14:creationId xmlns:p14="http://schemas.microsoft.com/office/powerpoint/2010/main" val="137222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14000" b="-14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92116" y="8171392"/>
            <a:ext cx="12070818" cy="938742"/>
          </a:xfrm>
          <a:solidFill>
            <a:srgbClr val="FFFFFF">
              <a:alpha val="74902"/>
            </a:srgbClr>
          </a:solidFill>
        </p:spPr>
        <p:txBody>
          <a:bodyPr/>
          <a:lstStyle/>
          <a:p>
            <a:pPr algn="ctr"/>
            <a:r>
              <a:rPr lang="nl-NL" sz="4800" smtClean="0">
                <a:latin typeface="Arial" charset="0"/>
              </a:rPr>
              <a:t>Doe eens een experiment</a:t>
            </a:r>
            <a:endParaRPr lang="nl-NL" sz="4800" dirty="0">
              <a:latin typeface="Arial" charset="0"/>
            </a:endParaRPr>
          </a:p>
        </p:txBody>
      </p:sp>
    </p:spTree>
    <p:extLst>
      <p:ext uri="{BB962C8B-B14F-4D97-AF65-F5344CB8AC3E}">
        <p14:creationId xmlns:p14="http://schemas.microsoft.com/office/powerpoint/2010/main" val="111835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5000"/>
          </a:stretch>
        </a:blipFill>
        <a:effectLst/>
      </p:bgPr>
    </p:bg>
    <p:spTree>
      <p:nvGrpSpPr>
        <p:cNvPr id="1" name=""/>
        <p:cNvGrpSpPr/>
        <p:nvPr/>
      </p:nvGrpSpPr>
      <p:grpSpPr>
        <a:xfrm>
          <a:off x="0" y="0"/>
          <a:ext cx="0" cy="0"/>
          <a:chOff x="0" y="0"/>
          <a:chExt cx="0" cy="0"/>
        </a:xfrm>
      </p:grpSpPr>
      <p:sp>
        <p:nvSpPr>
          <p:cNvPr id="5" name="Titel 1"/>
          <p:cNvSpPr>
            <a:spLocks noGrp="1"/>
          </p:cNvSpPr>
          <p:nvPr>
            <p:ph type="title"/>
          </p:nvPr>
        </p:nvSpPr>
        <p:spPr>
          <a:xfrm>
            <a:off x="1272649" y="517525"/>
            <a:ext cx="10208152" cy="938742"/>
          </a:xfrm>
          <a:solidFill>
            <a:srgbClr val="FFFFFF">
              <a:alpha val="74902"/>
            </a:srgbClr>
          </a:solidFill>
        </p:spPr>
        <p:txBody>
          <a:bodyPr/>
          <a:lstStyle/>
          <a:p>
            <a:pPr algn="ctr"/>
            <a:r>
              <a:rPr lang="nl-NL" sz="4800" dirty="0" smtClean="0">
                <a:latin typeface="Arial" charset="0"/>
              </a:rPr>
              <a:t>Kijk eens bij </a:t>
            </a:r>
            <a:r>
              <a:rPr lang="nl-NL" sz="4800" smtClean="0">
                <a:latin typeface="Arial" charset="0"/>
              </a:rPr>
              <a:t>de </a:t>
            </a:r>
            <a:br>
              <a:rPr lang="nl-NL" sz="4800" smtClean="0">
                <a:latin typeface="Arial" charset="0"/>
              </a:rPr>
            </a:br>
            <a:r>
              <a:rPr lang="nl-NL" sz="4800" smtClean="0">
                <a:latin typeface="Arial" charset="0"/>
              </a:rPr>
              <a:t>Universiteit van Nederland</a:t>
            </a:r>
            <a:endParaRPr lang="nl-NL" sz="4800" dirty="0">
              <a:latin typeface="Arial" charset="0"/>
            </a:endParaRPr>
          </a:p>
        </p:txBody>
      </p:sp>
    </p:spTree>
    <p:extLst>
      <p:ext uri="{BB962C8B-B14F-4D97-AF65-F5344CB8AC3E}">
        <p14:creationId xmlns:p14="http://schemas.microsoft.com/office/powerpoint/2010/main" val="15599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1272649" y="7663392"/>
            <a:ext cx="10208152" cy="1683808"/>
          </a:xfrm>
          <a:solidFill>
            <a:srgbClr val="FFFFFF">
              <a:alpha val="74902"/>
            </a:srgbClr>
          </a:solidFill>
        </p:spPr>
        <p:txBody>
          <a:bodyPr/>
          <a:lstStyle/>
          <a:p>
            <a:pPr algn="ctr"/>
            <a:r>
              <a:rPr lang="nl-NL" sz="4800" dirty="0" smtClean="0">
                <a:latin typeface="Arial" charset="0"/>
              </a:rPr>
              <a:t>Of lees het proefschrift </a:t>
            </a:r>
            <a:br>
              <a:rPr lang="nl-NL" sz="4800" dirty="0" smtClean="0">
                <a:latin typeface="Arial" charset="0"/>
              </a:rPr>
            </a:br>
            <a:r>
              <a:rPr lang="nl-NL" sz="4800" dirty="0" smtClean="0">
                <a:latin typeface="Arial" charset="0"/>
              </a:rPr>
              <a:t>van Roel Grol</a:t>
            </a:r>
            <a:endParaRPr lang="nl-NL" sz="4800" dirty="0">
              <a:latin typeface="Arial" charset="0"/>
            </a:endParaRPr>
          </a:p>
        </p:txBody>
      </p:sp>
    </p:spTree>
    <p:extLst>
      <p:ext uri="{BB962C8B-B14F-4D97-AF65-F5344CB8AC3E}">
        <p14:creationId xmlns:p14="http://schemas.microsoft.com/office/powerpoint/2010/main" val="1021744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ctr"/>
            <a:r>
              <a:rPr lang="nl-NL" dirty="0" smtClean="0">
                <a:latin typeface="Arial" charset="0"/>
              </a:rPr>
              <a:t>Het economieonderwijs kan wel wat meer pluralisme gebruiken</a:t>
            </a:r>
            <a:endParaRPr lang="nl-NL" dirty="0">
              <a:latin typeface="Arial" charset="0"/>
            </a:endParaRPr>
          </a:p>
        </p:txBody>
      </p:sp>
      <p:sp>
        <p:nvSpPr>
          <p:cNvPr id="3075" name="Tijdelijke aanduiding voor inhoud 2"/>
          <p:cNvSpPr>
            <a:spLocks noGrp="1"/>
          </p:cNvSpPr>
          <p:nvPr>
            <p:ph idx="1"/>
          </p:nvPr>
        </p:nvSpPr>
        <p:spPr/>
        <p:txBody>
          <a:bodyPr/>
          <a:lstStyle/>
          <a:p>
            <a:endParaRPr lang="nl-NL" dirty="0" smtClean="0">
              <a:latin typeface="Arial" charset="0"/>
            </a:endParaRPr>
          </a:p>
          <a:p>
            <a:endParaRPr lang="nl-NL" dirty="0">
              <a:latin typeface="Arial" charset="0"/>
            </a:endParaRPr>
          </a:p>
          <a:p>
            <a:endParaRPr lang="nl-NL" dirty="0" smtClean="0">
              <a:latin typeface="Arial" charset="0"/>
            </a:endParaRPr>
          </a:p>
          <a:p>
            <a:endParaRPr lang="nl-NL" dirty="0">
              <a:latin typeface="Arial" charset="0"/>
            </a:endParaRPr>
          </a:p>
          <a:p>
            <a:endParaRPr lang="nl-NL" dirty="0" smtClean="0">
              <a:latin typeface="Arial" charset="0"/>
            </a:endParaRPr>
          </a:p>
          <a:p>
            <a:endParaRPr lang="nl-NL" dirty="0">
              <a:latin typeface="Arial" charset="0"/>
            </a:endParaRPr>
          </a:p>
          <a:p>
            <a:endParaRPr lang="nl-NL" dirty="0" smtClean="0">
              <a:latin typeface="Arial" charset="0"/>
            </a:endParaRPr>
          </a:p>
          <a:p>
            <a:endParaRPr lang="nl-NL" dirty="0">
              <a:latin typeface="Arial" charset="0"/>
            </a:endParaRPr>
          </a:p>
          <a:p>
            <a:endParaRPr lang="nl-NL" dirty="0" smtClean="0">
              <a:latin typeface="Arial" charset="0"/>
            </a:endParaRPr>
          </a:p>
          <a:p>
            <a:pPr marL="0" indent="0">
              <a:buNone/>
            </a:pPr>
            <a:r>
              <a:rPr lang="nl-NL" i="1" dirty="0" err="1" smtClean="0">
                <a:solidFill>
                  <a:srgbClr val="FFFFFF"/>
                </a:solidFill>
                <a:latin typeface="Arial" charset="0"/>
              </a:rPr>
              <a:t>Prof.dr</a:t>
            </a:r>
            <a:r>
              <a:rPr lang="nl-NL" i="1" dirty="0" smtClean="0">
                <a:solidFill>
                  <a:srgbClr val="FFFFFF"/>
                </a:solidFill>
                <a:latin typeface="Arial" charset="0"/>
              </a:rPr>
              <a:t>. Esther-Mirjam Sent</a:t>
            </a:r>
            <a:endParaRPr lang="nl-NL" i="1" dirty="0">
              <a:solidFill>
                <a:srgbClr val="FFFFFF"/>
              </a:solidFill>
              <a:latin typeface="Arial" charset="0"/>
            </a:endParaRPr>
          </a:p>
        </p:txBody>
      </p:sp>
    </p:spTree>
    <p:extLst>
      <p:ext uri="{BB962C8B-B14F-4D97-AF65-F5344CB8AC3E}">
        <p14:creationId xmlns:p14="http://schemas.microsoft.com/office/powerpoint/2010/main" val="2140426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24380" y="720725"/>
            <a:ext cx="5636154" cy="1079500"/>
          </a:xfrm>
          <a:solidFill>
            <a:srgbClr val="FFFFFF">
              <a:alpha val="74902"/>
            </a:srgbClr>
          </a:solidFill>
        </p:spPr>
        <p:txBody>
          <a:bodyPr/>
          <a:lstStyle/>
          <a:p>
            <a:pPr algn="ctr"/>
            <a:r>
              <a:rPr lang="en-US" sz="4800" dirty="0" err="1" smtClean="0">
                <a:latin typeface="Arial" charset="0"/>
              </a:rPr>
              <a:t>Waarom</a:t>
            </a:r>
            <a:r>
              <a:rPr lang="en-US" sz="4800" dirty="0" smtClean="0">
                <a:latin typeface="Arial" charset="0"/>
              </a:rPr>
              <a:t> </a:t>
            </a:r>
            <a:r>
              <a:rPr lang="en-US" sz="4800" dirty="0" err="1" smtClean="0">
                <a:latin typeface="Arial" charset="0"/>
              </a:rPr>
              <a:t>eigenlijk</a:t>
            </a:r>
            <a:r>
              <a:rPr lang="en-US" sz="4800" dirty="0" smtClean="0">
                <a:latin typeface="Arial" charset="0"/>
              </a:rPr>
              <a:t>?</a:t>
            </a:r>
            <a:endParaRPr lang="nl-NL" sz="4800" dirty="0">
              <a:latin typeface="Arial" charset="0"/>
            </a:endParaRPr>
          </a:p>
        </p:txBody>
      </p:sp>
      <p:sp>
        <p:nvSpPr>
          <p:cNvPr id="3" name="Content Placeholder 2"/>
          <p:cNvSpPr>
            <a:spLocks noGrp="1"/>
          </p:cNvSpPr>
          <p:nvPr>
            <p:ph idx="1"/>
          </p:nvPr>
        </p:nvSpPr>
        <p:spPr>
          <a:xfrm>
            <a:off x="324380" y="2680533"/>
            <a:ext cx="4416954" cy="6531200"/>
          </a:xfrm>
          <a:solidFill>
            <a:srgbClr val="FFFFFF">
              <a:alpha val="75294"/>
            </a:srgbClr>
          </a:solidFill>
        </p:spPr>
        <p:txBody>
          <a:bodyPr/>
          <a:lstStyle/>
          <a:p>
            <a:pPr marL="0" indent="0" algn="ctr">
              <a:buNone/>
            </a:pPr>
            <a:r>
              <a:rPr lang="en-US" sz="4000" b="1" i="1" dirty="0" smtClean="0">
                <a:solidFill>
                  <a:srgbClr val="BE2E1A"/>
                </a:solidFill>
              </a:rPr>
              <a:t>In search for ‘guilty men’ responsible for the near-collapse of the global economy, one obvious group of scapegoats has escaped blame: the economists.</a:t>
            </a:r>
            <a:endParaRPr lang="en-US" sz="4000" b="1" i="1" dirty="0">
              <a:solidFill>
                <a:srgbClr val="BE2E1A"/>
              </a:solidFill>
            </a:endParaRPr>
          </a:p>
        </p:txBody>
      </p:sp>
    </p:spTree>
    <p:extLst>
      <p:ext uri="{BB962C8B-B14F-4D97-AF65-F5344CB8AC3E}">
        <p14:creationId xmlns:p14="http://schemas.microsoft.com/office/powerpoint/2010/main" val="1550003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14000" r="-14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58248" y="720725"/>
            <a:ext cx="5636154" cy="1079500"/>
          </a:xfrm>
          <a:solidFill>
            <a:srgbClr val="FFFFFF">
              <a:alpha val="74902"/>
            </a:srgbClr>
          </a:solidFill>
        </p:spPr>
        <p:txBody>
          <a:bodyPr/>
          <a:lstStyle/>
          <a:p>
            <a:pPr algn="ctr"/>
            <a:r>
              <a:rPr lang="en-US" sz="4800" dirty="0" err="1" smtClean="0">
                <a:latin typeface="Arial" charset="0"/>
              </a:rPr>
              <a:t>Waarom</a:t>
            </a:r>
            <a:r>
              <a:rPr lang="en-US" sz="4800" dirty="0" smtClean="0">
                <a:latin typeface="Arial" charset="0"/>
              </a:rPr>
              <a:t> </a:t>
            </a:r>
            <a:r>
              <a:rPr lang="en-US" sz="4800" dirty="0" err="1" smtClean="0">
                <a:latin typeface="Arial" charset="0"/>
              </a:rPr>
              <a:t>eigenlijk</a:t>
            </a:r>
            <a:r>
              <a:rPr lang="en-US" sz="4800" dirty="0" smtClean="0">
                <a:latin typeface="Arial" charset="0"/>
              </a:rPr>
              <a:t>?</a:t>
            </a:r>
            <a:endParaRPr lang="nl-NL" sz="4800" dirty="0">
              <a:latin typeface="Arial" charset="0"/>
            </a:endParaRPr>
          </a:p>
        </p:txBody>
      </p:sp>
      <p:sp>
        <p:nvSpPr>
          <p:cNvPr id="3" name="Content Placeholder 2"/>
          <p:cNvSpPr>
            <a:spLocks noGrp="1"/>
          </p:cNvSpPr>
          <p:nvPr>
            <p:ph idx="1"/>
          </p:nvPr>
        </p:nvSpPr>
        <p:spPr>
          <a:xfrm>
            <a:off x="956268" y="3594934"/>
            <a:ext cx="11160000" cy="2704266"/>
          </a:xfrm>
          <a:solidFill>
            <a:srgbClr val="FFFFFF">
              <a:alpha val="75294"/>
            </a:srgbClr>
          </a:solidFill>
        </p:spPr>
        <p:txBody>
          <a:bodyPr/>
          <a:lstStyle/>
          <a:p>
            <a:pPr marL="0" indent="0" algn="ctr">
              <a:buNone/>
            </a:pPr>
            <a:r>
              <a:rPr lang="en-US" sz="4000" b="1">
                <a:solidFill>
                  <a:srgbClr val="BE2E1A"/>
                </a:solidFill>
              </a:rPr>
              <a:t>The financial industry also exerts its influence in a more subtle way, one that most Americans don't know about: It has corrupted the study of economics itself.</a:t>
            </a:r>
          </a:p>
        </p:txBody>
      </p:sp>
    </p:spTree>
    <p:extLst>
      <p:ext uri="{BB962C8B-B14F-4D97-AF65-F5344CB8AC3E}">
        <p14:creationId xmlns:p14="http://schemas.microsoft.com/office/powerpoint/2010/main" val="84823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87315" y="720725"/>
            <a:ext cx="5636154" cy="1079500"/>
          </a:xfrm>
          <a:solidFill>
            <a:srgbClr val="FFFFFF">
              <a:alpha val="74902"/>
            </a:srgbClr>
          </a:solidFill>
        </p:spPr>
        <p:txBody>
          <a:bodyPr/>
          <a:lstStyle/>
          <a:p>
            <a:pPr algn="ctr"/>
            <a:r>
              <a:rPr lang="en-US" sz="4800" dirty="0" err="1" smtClean="0">
                <a:latin typeface="Arial" charset="0"/>
              </a:rPr>
              <a:t>Waarom</a:t>
            </a:r>
            <a:r>
              <a:rPr lang="en-US" sz="4800" dirty="0" smtClean="0">
                <a:latin typeface="Arial" charset="0"/>
              </a:rPr>
              <a:t> </a:t>
            </a:r>
            <a:r>
              <a:rPr lang="en-US" sz="4800" dirty="0" err="1" smtClean="0">
                <a:latin typeface="Arial" charset="0"/>
              </a:rPr>
              <a:t>eigenlijk</a:t>
            </a:r>
            <a:r>
              <a:rPr lang="en-US" sz="4800" dirty="0" smtClean="0">
                <a:latin typeface="Arial" charset="0"/>
              </a:rPr>
              <a:t>?</a:t>
            </a:r>
            <a:endParaRPr lang="nl-NL" sz="4800" dirty="0">
              <a:latin typeface="Arial" charset="0"/>
            </a:endParaRPr>
          </a:p>
        </p:txBody>
      </p:sp>
      <p:sp>
        <p:nvSpPr>
          <p:cNvPr id="3" name="Content Placeholder 2"/>
          <p:cNvSpPr>
            <a:spLocks noGrp="1"/>
          </p:cNvSpPr>
          <p:nvPr>
            <p:ph idx="1"/>
          </p:nvPr>
        </p:nvSpPr>
        <p:spPr>
          <a:xfrm>
            <a:off x="87314" y="2477333"/>
            <a:ext cx="5636155" cy="6937600"/>
          </a:xfrm>
          <a:solidFill>
            <a:srgbClr val="FFFFFF">
              <a:alpha val="75294"/>
            </a:srgbClr>
          </a:solidFill>
        </p:spPr>
        <p:txBody>
          <a:bodyPr/>
          <a:lstStyle/>
          <a:p>
            <a:pPr marL="0" indent="0" algn="ctr">
              <a:buNone/>
            </a:pPr>
            <a:r>
              <a:rPr lang="en-US" sz="3600" b="1" dirty="0" smtClean="0">
                <a:solidFill>
                  <a:srgbClr val="BE2E1A"/>
                </a:solidFill>
              </a:rPr>
              <a:t>Interviewer</a:t>
            </a:r>
            <a:r>
              <a:rPr lang="en-US" sz="3600" b="1" dirty="0">
                <a:solidFill>
                  <a:srgbClr val="BE2E1A"/>
                </a:solidFill>
              </a:rPr>
              <a:t>: </a:t>
            </a:r>
            <a:r>
              <a:rPr lang="en-US" sz="3600" b="1" i="1" dirty="0">
                <a:solidFill>
                  <a:srgbClr val="BE2E1A"/>
                </a:solidFill>
              </a:rPr>
              <a:t>On your CV the title of this report has been changed from "Financial Stability in Iceland" to "Financial *In*stability in Iceland."</a:t>
            </a:r>
          </a:p>
          <a:p>
            <a:pPr marL="0" indent="0" algn="ctr">
              <a:buNone/>
            </a:pPr>
            <a:endParaRPr lang="en-US" sz="3600" b="1" i="1" dirty="0" smtClean="0">
              <a:solidFill>
                <a:srgbClr val="BE2E1A"/>
              </a:solidFill>
            </a:endParaRPr>
          </a:p>
          <a:p>
            <a:pPr marL="0" indent="0" algn="ctr">
              <a:buNone/>
            </a:pPr>
            <a:r>
              <a:rPr lang="en-US" sz="3600" b="1" dirty="0" smtClean="0">
                <a:solidFill>
                  <a:srgbClr val="BE2E1A"/>
                </a:solidFill>
              </a:rPr>
              <a:t>Frederic </a:t>
            </a:r>
            <a:r>
              <a:rPr lang="en-US" sz="3600" b="1" dirty="0" err="1">
                <a:solidFill>
                  <a:srgbClr val="BE2E1A"/>
                </a:solidFill>
              </a:rPr>
              <a:t>Mishkin</a:t>
            </a:r>
            <a:r>
              <a:rPr lang="en-US" sz="3600" b="1" dirty="0">
                <a:solidFill>
                  <a:srgbClr val="BE2E1A"/>
                </a:solidFill>
              </a:rPr>
              <a:t>: </a:t>
            </a:r>
            <a:r>
              <a:rPr lang="en-US" sz="3600" b="1" i="1" dirty="0">
                <a:solidFill>
                  <a:srgbClr val="BE2E1A"/>
                </a:solidFill>
              </a:rPr>
              <a:t>Um, well, I don't know. </a:t>
            </a:r>
            <a:r>
              <a:rPr lang="en-US" sz="3600" b="1" i="1" dirty="0" err="1">
                <a:solidFill>
                  <a:srgbClr val="BE2E1A"/>
                </a:solidFill>
              </a:rPr>
              <a:t>Er</a:t>
            </a:r>
            <a:r>
              <a:rPr lang="en-US" sz="3600" b="1" i="1" dirty="0">
                <a:solidFill>
                  <a:srgbClr val="BE2E1A"/>
                </a:solidFill>
              </a:rPr>
              <a:t>, which, </a:t>
            </a:r>
            <a:r>
              <a:rPr lang="en-US" sz="3600" b="1" i="1" dirty="0" err="1">
                <a:solidFill>
                  <a:srgbClr val="BE2E1A"/>
                </a:solidFill>
              </a:rPr>
              <a:t>er</a:t>
            </a:r>
            <a:r>
              <a:rPr lang="en-US" sz="3600" b="1" i="1" dirty="0">
                <a:solidFill>
                  <a:srgbClr val="BE2E1A"/>
                </a:solidFill>
              </a:rPr>
              <a:t> whatever it is, is - the thing - if there's a typo, there's a typo</a:t>
            </a:r>
            <a:r>
              <a:rPr lang="en-US" sz="3600" b="1" dirty="0">
                <a:solidFill>
                  <a:srgbClr val="BE2E1A"/>
                </a:solidFill>
              </a:rPr>
              <a:t>.</a:t>
            </a:r>
          </a:p>
        </p:txBody>
      </p:sp>
    </p:spTree>
    <p:extLst>
      <p:ext uri="{BB962C8B-B14F-4D97-AF65-F5344CB8AC3E}">
        <p14:creationId xmlns:p14="http://schemas.microsoft.com/office/powerpoint/2010/main" val="1818029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solidFill>
            <a:srgbClr val="FFFFFF">
              <a:alpha val="74902"/>
            </a:srgbClr>
          </a:solidFill>
        </p:spPr>
        <p:txBody>
          <a:bodyPr/>
          <a:lstStyle/>
          <a:p>
            <a:pPr algn="ctr"/>
            <a:r>
              <a:rPr lang="en-US" sz="4800" dirty="0" err="1" smtClean="0">
                <a:latin typeface="Arial" charset="0"/>
              </a:rPr>
              <a:t>Waarom</a:t>
            </a:r>
            <a:r>
              <a:rPr lang="en-US" sz="4800" dirty="0" smtClean="0">
                <a:latin typeface="Arial" charset="0"/>
              </a:rPr>
              <a:t> </a:t>
            </a:r>
            <a:r>
              <a:rPr lang="en-US" sz="4800" dirty="0" err="1" smtClean="0">
                <a:latin typeface="Arial" charset="0"/>
              </a:rPr>
              <a:t>eigenlijk</a:t>
            </a:r>
            <a:r>
              <a:rPr lang="en-US" sz="4800" dirty="0" smtClean="0">
                <a:latin typeface="Arial" charset="0"/>
              </a:rPr>
              <a:t>?</a:t>
            </a:r>
            <a:endParaRPr lang="nl-NL" sz="4800" dirty="0">
              <a:latin typeface="Arial" charset="0"/>
            </a:endParaRPr>
          </a:p>
        </p:txBody>
      </p:sp>
      <p:sp>
        <p:nvSpPr>
          <p:cNvPr id="5" name="Content Placeholder 2"/>
          <p:cNvSpPr>
            <a:spLocks noGrp="1"/>
          </p:cNvSpPr>
          <p:nvPr>
            <p:ph idx="1"/>
          </p:nvPr>
        </p:nvSpPr>
        <p:spPr>
          <a:xfrm>
            <a:off x="900113" y="3555999"/>
            <a:ext cx="11160000" cy="2302935"/>
          </a:xfrm>
          <a:solidFill>
            <a:srgbClr val="FFFFFF">
              <a:alpha val="75294"/>
            </a:srgbClr>
          </a:solidFill>
        </p:spPr>
        <p:txBody>
          <a:bodyPr/>
          <a:lstStyle/>
          <a:p>
            <a:pPr marL="0" indent="0" algn="ctr">
              <a:buNone/>
            </a:pPr>
            <a:r>
              <a:rPr lang="en-US" sz="4000" b="1" dirty="0">
                <a:solidFill>
                  <a:srgbClr val="BE2E1A"/>
                </a:solidFill>
              </a:rPr>
              <a:t>Economists misread the economy on the way up, misread it on the way down and now mistake the right way out.</a:t>
            </a:r>
          </a:p>
        </p:txBody>
      </p:sp>
    </p:spTree>
    <p:extLst>
      <p:ext uri="{BB962C8B-B14F-4D97-AF65-F5344CB8AC3E}">
        <p14:creationId xmlns:p14="http://schemas.microsoft.com/office/powerpoint/2010/main" val="214559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15000" r="-15000"/>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237067" y="720725"/>
            <a:ext cx="5568420" cy="1079500"/>
          </a:xfrm>
          <a:solidFill>
            <a:srgbClr val="FFFFFF">
              <a:alpha val="74902"/>
            </a:srgbClr>
          </a:solidFill>
        </p:spPr>
        <p:txBody>
          <a:bodyPr/>
          <a:lstStyle/>
          <a:p>
            <a:pPr algn="ctr"/>
            <a:r>
              <a:rPr lang="en-US" sz="4800" dirty="0" err="1" smtClean="0">
                <a:latin typeface="Arial" charset="0"/>
              </a:rPr>
              <a:t>Waarom</a:t>
            </a:r>
            <a:r>
              <a:rPr lang="en-US" sz="4800" dirty="0" smtClean="0">
                <a:latin typeface="Arial" charset="0"/>
              </a:rPr>
              <a:t> </a:t>
            </a:r>
            <a:r>
              <a:rPr lang="en-US" sz="4800" dirty="0" err="1" smtClean="0">
                <a:latin typeface="Arial" charset="0"/>
              </a:rPr>
              <a:t>eigenlijk</a:t>
            </a:r>
            <a:r>
              <a:rPr lang="en-US" sz="4800" dirty="0" smtClean="0">
                <a:latin typeface="Arial" charset="0"/>
              </a:rPr>
              <a:t>?</a:t>
            </a:r>
            <a:endParaRPr lang="nl-NL" sz="4800" dirty="0">
              <a:latin typeface="Arial" charset="0"/>
            </a:endParaRPr>
          </a:p>
        </p:txBody>
      </p:sp>
      <p:sp>
        <p:nvSpPr>
          <p:cNvPr id="5" name="Content Placeholder 2"/>
          <p:cNvSpPr>
            <a:spLocks noGrp="1"/>
          </p:cNvSpPr>
          <p:nvPr>
            <p:ph idx="1"/>
          </p:nvPr>
        </p:nvSpPr>
        <p:spPr>
          <a:xfrm>
            <a:off x="237068" y="2506132"/>
            <a:ext cx="5568420" cy="5858935"/>
          </a:xfrm>
          <a:solidFill>
            <a:srgbClr val="FFFFFF">
              <a:alpha val="75294"/>
            </a:srgbClr>
          </a:solidFill>
        </p:spPr>
        <p:txBody>
          <a:bodyPr/>
          <a:lstStyle/>
          <a:p>
            <a:pPr marL="0" indent="0" algn="ctr">
              <a:buNone/>
            </a:pPr>
            <a:r>
              <a:rPr lang="en-US" sz="4000" b="1" i="1" dirty="0" smtClean="0">
                <a:solidFill>
                  <a:srgbClr val="BE2E1A"/>
                </a:solidFill>
              </a:rPr>
              <a:t>As I see it, the economics profession went astray because economists, as a group, mistook beauty, clad in impressive-looking mathematics, for truth.</a:t>
            </a:r>
            <a:endParaRPr lang="en-US" sz="4000" b="1" i="1" dirty="0">
              <a:solidFill>
                <a:srgbClr val="BE2E1A"/>
              </a:solidFill>
            </a:endParaRPr>
          </a:p>
        </p:txBody>
      </p:sp>
    </p:spTree>
    <p:extLst>
      <p:ext uri="{BB962C8B-B14F-4D97-AF65-F5344CB8AC3E}">
        <p14:creationId xmlns:p14="http://schemas.microsoft.com/office/powerpoint/2010/main" val="137512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237067" y="720725"/>
            <a:ext cx="5568420" cy="1079500"/>
          </a:xfrm>
          <a:solidFill>
            <a:srgbClr val="FFFFFF">
              <a:alpha val="74902"/>
            </a:srgbClr>
          </a:solidFill>
        </p:spPr>
        <p:txBody>
          <a:bodyPr/>
          <a:lstStyle/>
          <a:p>
            <a:pPr algn="ctr"/>
            <a:r>
              <a:rPr lang="en-US" sz="4800" dirty="0" err="1" smtClean="0">
                <a:latin typeface="Arial" charset="0"/>
              </a:rPr>
              <a:t>Waarom</a:t>
            </a:r>
            <a:r>
              <a:rPr lang="en-US" sz="4800" dirty="0" smtClean="0">
                <a:latin typeface="Arial" charset="0"/>
              </a:rPr>
              <a:t> </a:t>
            </a:r>
            <a:r>
              <a:rPr lang="en-US" sz="4800" dirty="0" err="1" smtClean="0">
                <a:latin typeface="Arial" charset="0"/>
              </a:rPr>
              <a:t>eigenlijk</a:t>
            </a:r>
            <a:r>
              <a:rPr lang="en-US" sz="4800" dirty="0" smtClean="0">
                <a:latin typeface="Arial" charset="0"/>
              </a:rPr>
              <a:t>?</a:t>
            </a:r>
            <a:endParaRPr lang="nl-NL" sz="4800" dirty="0">
              <a:latin typeface="Arial" charset="0"/>
            </a:endParaRPr>
          </a:p>
        </p:txBody>
      </p:sp>
      <p:sp>
        <p:nvSpPr>
          <p:cNvPr id="5" name="Content Placeholder 2"/>
          <p:cNvSpPr>
            <a:spLocks noGrp="1"/>
          </p:cNvSpPr>
          <p:nvPr>
            <p:ph idx="1"/>
          </p:nvPr>
        </p:nvSpPr>
        <p:spPr>
          <a:xfrm>
            <a:off x="900113" y="4707465"/>
            <a:ext cx="11160000" cy="2777068"/>
          </a:xfrm>
          <a:solidFill>
            <a:srgbClr val="FFFFFF">
              <a:alpha val="75294"/>
            </a:srgbClr>
          </a:solidFill>
        </p:spPr>
        <p:txBody>
          <a:bodyPr/>
          <a:lstStyle/>
          <a:p>
            <a:pPr marL="0" indent="0" algn="ctr">
              <a:buNone/>
            </a:pPr>
            <a:r>
              <a:rPr lang="en-US" sz="4000" b="1" i="1" dirty="0">
                <a:solidFill>
                  <a:srgbClr val="BE2E1A"/>
                </a:solidFill>
              </a:rPr>
              <a:t>I have made the error to expect that the self-interest of organizations, especially banks and others, was the best way to protect shareholders, capital, and business.</a:t>
            </a:r>
          </a:p>
        </p:txBody>
      </p:sp>
    </p:spTree>
    <p:extLst>
      <p:ext uri="{BB962C8B-B14F-4D97-AF65-F5344CB8AC3E}">
        <p14:creationId xmlns:p14="http://schemas.microsoft.com/office/powerpoint/2010/main" val="1903374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2670000" y="116192"/>
            <a:ext cx="7620000" cy="1683808"/>
          </a:xfrm>
          <a:solidFill>
            <a:srgbClr val="FFFFFF">
              <a:alpha val="74902"/>
            </a:srgbClr>
          </a:solidFill>
        </p:spPr>
        <p:txBody>
          <a:bodyPr/>
          <a:lstStyle/>
          <a:p>
            <a:pPr algn="ctr"/>
            <a:r>
              <a:rPr lang="nl-NL" sz="4800" dirty="0" smtClean="0">
                <a:latin typeface="Arial" charset="0"/>
              </a:rPr>
              <a:t>Wat betekent dit voor het economieonderwijs?</a:t>
            </a:r>
            <a:endParaRPr lang="nl-NL" sz="4800" dirty="0">
              <a:latin typeface="Arial" charset="0"/>
            </a:endParaRPr>
          </a:p>
        </p:txBody>
      </p:sp>
    </p:spTree>
    <p:extLst>
      <p:ext uri="{BB962C8B-B14F-4D97-AF65-F5344CB8AC3E}">
        <p14:creationId xmlns:p14="http://schemas.microsoft.com/office/powerpoint/2010/main" val="1665443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p_ems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U Titeldi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sep_emsent.potm</Template>
  <TotalTime>3154</TotalTime>
  <Words>2227</Words>
  <Application>Microsoft Office PowerPoint</Application>
  <PresentationFormat>Aangepast</PresentationFormat>
  <Paragraphs>152</Paragraphs>
  <Slides>27</Slides>
  <Notes>27</Notes>
  <HiddenSlides>0</HiddenSlides>
  <MMClips>0</MMClips>
  <ScaleCrop>false</ScaleCrop>
  <HeadingPairs>
    <vt:vector size="4" baseType="variant">
      <vt:variant>
        <vt:lpstr>Thema</vt:lpstr>
      </vt:variant>
      <vt:variant>
        <vt:i4>2</vt:i4>
      </vt:variant>
      <vt:variant>
        <vt:lpstr>Diatitels</vt:lpstr>
      </vt:variant>
      <vt:variant>
        <vt:i4>27</vt:i4>
      </vt:variant>
    </vt:vector>
  </HeadingPairs>
  <TitlesOfParts>
    <vt:vector size="29" baseType="lpstr">
      <vt:lpstr>sep_emsent</vt:lpstr>
      <vt:lpstr>RU Titeldia's</vt:lpstr>
      <vt:lpstr>Het economieonderwijs kan wel wat meer pluralisme gebruiken</vt:lpstr>
      <vt:lpstr>Waarom eigenlijk?</vt:lpstr>
      <vt:lpstr>Waarom eigenlijk?</vt:lpstr>
      <vt:lpstr>Waarom eigenlijk?</vt:lpstr>
      <vt:lpstr>Waarom eigenlijk?</vt:lpstr>
      <vt:lpstr>Waarom eigenlijk?</vt:lpstr>
      <vt:lpstr>Waarom eigenlijk?</vt:lpstr>
      <vt:lpstr>Waarom eigenlijk?</vt:lpstr>
      <vt:lpstr>Wat betekent dit voor het economieonderwijs?</vt:lpstr>
      <vt:lpstr>PowerPoint-presentatie</vt:lpstr>
      <vt:lpstr>PowerPoint-presentatie</vt:lpstr>
      <vt:lpstr>De theorie</vt:lpstr>
      <vt:lpstr>PowerPoint-presentatie</vt:lpstr>
      <vt:lpstr>Hoe werkt het in de praktijk?</vt:lpstr>
      <vt:lpstr>Hoe werkt het in de praktijk?</vt:lpstr>
      <vt:lpstr>Door welke bril kijken mensen eigenlijk als ze financiële keuzes maken?</vt:lpstr>
      <vt:lpstr>Welke vervormingen levert dit op?</vt:lpstr>
      <vt:lpstr>Meerdere brillen…</vt:lpstr>
      <vt:lpstr>…in meerdere contexten</vt:lpstr>
      <vt:lpstr>Waarom is context zo belangrijk?</vt:lpstr>
      <vt:lpstr>PowerPoint-presentatie</vt:lpstr>
      <vt:lpstr>PowerPoint-presentatie</vt:lpstr>
      <vt:lpstr>Doe eens een experiment</vt:lpstr>
      <vt:lpstr>Doe eens een experiment</vt:lpstr>
      <vt:lpstr>Kijk eens bij de  Universiteit van Nederland</vt:lpstr>
      <vt:lpstr>Of lees het proefschrift  van Roel Grol</vt:lpstr>
      <vt:lpstr>Het economieonderwijs kan wel wat meer pluralisme gebruiken</vt:lpstr>
    </vt:vector>
  </TitlesOfParts>
  <Company>Radboud Universiteit Nijmegen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u560141</dc:creator>
  <cp:lastModifiedBy>Hans Semeijn</cp:lastModifiedBy>
  <cp:revision>129</cp:revision>
  <dcterms:created xsi:type="dcterms:W3CDTF">2014-10-28T09:43:46Z</dcterms:created>
  <dcterms:modified xsi:type="dcterms:W3CDTF">2016-12-15T14:54:45Z</dcterms:modified>
</cp:coreProperties>
</file>