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3"/>
  </p:notesMasterIdLst>
  <p:sldIdLst>
    <p:sldId id="256" r:id="rId2"/>
    <p:sldId id="298" r:id="rId3"/>
    <p:sldId id="855" r:id="rId4"/>
    <p:sldId id="300" r:id="rId5"/>
    <p:sldId id="854" r:id="rId6"/>
    <p:sldId id="858" r:id="rId7"/>
    <p:sldId id="859" r:id="rId8"/>
    <p:sldId id="840" r:id="rId9"/>
    <p:sldId id="908" r:id="rId10"/>
    <p:sldId id="841" r:id="rId11"/>
    <p:sldId id="843" r:id="rId12"/>
    <p:sldId id="899" r:id="rId13"/>
    <p:sldId id="842" r:id="rId14"/>
    <p:sldId id="905" r:id="rId15"/>
    <p:sldId id="906" r:id="rId16"/>
    <p:sldId id="907" r:id="rId17"/>
    <p:sldId id="909" r:id="rId18"/>
    <p:sldId id="863" r:id="rId19"/>
    <p:sldId id="262" r:id="rId20"/>
    <p:sldId id="263" r:id="rId21"/>
    <p:sldId id="266" r:id="rId22"/>
    <p:sldId id="844" r:id="rId23"/>
    <p:sldId id="845" r:id="rId24"/>
    <p:sldId id="846" r:id="rId25"/>
    <p:sldId id="321" r:id="rId26"/>
    <p:sldId id="258" r:id="rId27"/>
    <p:sldId id="847" r:id="rId28"/>
    <p:sldId id="848" r:id="rId29"/>
    <p:sldId id="322" r:id="rId30"/>
    <p:sldId id="849" r:id="rId31"/>
    <p:sldId id="284" r:id="rId32"/>
    <p:sldId id="267" r:id="rId33"/>
    <p:sldId id="867" r:id="rId34"/>
    <p:sldId id="326" r:id="rId35"/>
    <p:sldId id="327" r:id="rId36"/>
    <p:sldId id="328" r:id="rId37"/>
    <p:sldId id="274" r:id="rId38"/>
    <p:sldId id="330" r:id="rId39"/>
    <p:sldId id="864" r:id="rId40"/>
    <p:sldId id="850" r:id="rId41"/>
    <p:sldId id="851" r:id="rId42"/>
    <p:sldId id="323" r:id="rId43"/>
    <p:sldId id="868" r:id="rId44"/>
    <p:sldId id="852" r:id="rId45"/>
    <p:sldId id="876" r:id="rId46"/>
    <p:sldId id="910" r:id="rId47"/>
    <p:sldId id="904" r:id="rId48"/>
    <p:sldId id="902" r:id="rId49"/>
    <p:sldId id="903" r:id="rId50"/>
    <p:sldId id="857" r:id="rId51"/>
    <p:sldId id="873" r:id="rId52"/>
    <p:sldId id="911" r:id="rId53"/>
    <p:sldId id="872" r:id="rId54"/>
    <p:sldId id="866" r:id="rId55"/>
    <p:sldId id="870" r:id="rId56"/>
    <p:sldId id="871" r:id="rId57"/>
    <p:sldId id="913" r:id="rId58"/>
    <p:sldId id="862" r:id="rId59"/>
    <p:sldId id="912" r:id="rId60"/>
    <p:sldId id="869" r:id="rId61"/>
    <p:sldId id="875" r:id="rId62"/>
  </p:sldIdLst>
  <p:sldSz cx="12192000" cy="6858000"/>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6B8B5C9-AA82-40D7-BE5D-4FB3BAA2D24C}">
          <p14:sldIdLst>
            <p14:sldId id="256"/>
            <p14:sldId id="298"/>
            <p14:sldId id="855"/>
            <p14:sldId id="300"/>
            <p14:sldId id="854"/>
            <p14:sldId id="858"/>
            <p14:sldId id="859"/>
          </p14:sldIdLst>
        </p14:section>
        <p14:section name="Theorie 1: de technologie" id="{8A9A2E0D-70A0-4EB5-8AA9-5A1F1844D122}">
          <p14:sldIdLst>
            <p14:sldId id="840"/>
            <p14:sldId id="908"/>
            <p14:sldId id="841"/>
            <p14:sldId id="843"/>
            <p14:sldId id="899"/>
            <p14:sldId id="842"/>
            <p14:sldId id="905"/>
            <p14:sldId id="906"/>
            <p14:sldId id="907"/>
            <p14:sldId id="909"/>
            <p14:sldId id="863"/>
            <p14:sldId id="262"/>
            <p14:sldId id="263"/>
            <p14:sldId id="266"/>
            <p14:sldId id="844"/>
            <p14:sldId id="845"/>
            <p14:sldId id="846"/>
            <p14:sldId id="321"/>
            <p14:sldId id="258"/>
            <p14:sldId id="847"/>
            <p14:sldId id="848"/>
            <p14:sldId id="322"/>
            <p14:sldId id="849"/>
            <p14:sldId id="284"/>
            <p14:sldId id="267"/>
            <p14:sldId id="867"/>
            <p14:sldId id="326"/>
            <p14:sldId id="327"/>
            <p14:sldId id="328"/>
            <p14:sldId id="274"/>
            <p14:sldId id="330"/>
            <p14:sldId id="864"/>
            <p14:sldId id="850"/>
            <p14:sldId id="851"/>
            <p14:sldId id="323"/>
            <p14:sldId id="868"/>
            <p14:sldId id="852"/>
            <p14:sldId id="876"/>
          </p14:sldIdLst>
        </p14:section>
        <p14:section name="Werkvorm: Making Money" id="{C4D45A77-29E6-413B-A464-A2F1E7F9AE3C}">
          <p14:sldIdLst/>
        </p14:section>
        <p14:section name="theorie 2: de markt" id="{32D03A58-DCCC-4197-B4B1-B3F91CBC9EA5}">
          <p14:sldIdLst>
            <p14:sldId id="910"/>
            <p14:sldId id="904"/>
            <p14:sldId id="902"/>
            <p14:sldId id="903"/>
            <p14:sldId id="857"/>
            <p14:sldId id="873"/>
            <p14:sldId id="911"/>
            <p14:sldId id="872"/>
            <p14:sldId id="866"/>
            <p14:sldId id="870"/>
            <p14:sldId id="871"/>
            <p14:sldId id="913"/>
          </p14:sldIdLst>
        </p14:section>
        <p14:section name="afsluiting" id="{EE9DA1CF-EED5-4536-A5A9-D7B5B969D19F}">
          <p14:sldIdLst>
            <p14:sldId id="862"/>
            <p14:sldId id="912"/>
            <p14:sldId id="869"/>
            <p14:sldId id="87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CF08"/>
    <a:srgbClr val="5B5B5B"/>
    <a:srgbClr val="092E66"/>
    <a:srgbClr val="063B5B"/>
    <a:srgbClr val="05364E"/>
    <a:srgbClr val="1295E6"/>
    <a:srgbClr val="0E79B6"/>
    <a:srgbClr val="0C6598"/>
    <a:srgbClr val="05334F"/>
    <a:srgbClr val="F261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2695" autoAdjust="0"/>
  </p:normalViewPr>
  <p:slideViewPr>
    <p:cSldViewPr snapToGrid="0">
      <p:cViewPr varScale="1">
        <p:scale>
          <a:sx n="60" d="100"/>
          <a:sy n="60" d="100"/>
        </p:scale>
        <p:origin x="1488" y="38"/>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EB5EDB35-0E20-43B1-8FF5-6C5D6120FF0A}" type="datetimeFigureOut">
              <a:rPr lang="nl-NL" smtClean="0"/>
              <a:t>31-3-2024</a:t>
            </a:fld>
            <a:endParaRPr lang="nl-NL"/>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CA25C759-2477-42EF-9D2B-EED47B6437E8}" type="slidenum">
              <a:rPr lang="nl-NL" smtClean="0"/>
              <a:t>‹nr.›</a:t>
            </a:fld>
            <a:endParaRPr lang="nl-NL"/>
          </a:p>
        </p:txBody>
      </p:sp>
    </p:spTree>
    <p:extLst>
      <p:ext uri="{BB962C8B-B14F-4D97-AF65-F5344CB8AC3E}">
        <p14:creationId xmlns:p14="http://schemas.microsoft.com/office/powerpoint/2010/main" val="4233007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businessinsider.com/kids-wish-network-named-worst-charity-2013-6"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Crypto:</a:t>
            </a:r>
          </a:p>
          <a:p>
            <a:pPr marL="171450" indent="-171450">
              <a:buFontTx/>
              <a:buChar char="-"/>
            </a:pPr>
            <a:r>
              <a:rPr lang="en-US" dirty="0"/>
              <a:t>Wie </a:t>
            </a:r>
            <a:r>
              <a:rPr lang="en-US" dirty="0" err="1"/>
              <a:t>bezit</a:t>
            </a:r>
            <a:r>
              <a:rPr lang="en-US" dirty="0"/>
              <a:t> cryptocurrencies?</a:t>
            </a:r>
          </a:p>
          <a:p>
            <a:pPr marL="171450" indent="-171450">
              <a:buFontTx/>
              <a:buChar char="-"/>
            </a:pPr>
            <a:r>
              <a:rPr lang="en-US" dirty="0"/>
              <a:t>Wie </a:t>
            </a:r>
            <a:r>
              <a:rPr lang="en-US" dirty="0" err="1"/>
              <a:t>kent</a:t>
            </a:r>
            <a:r>
              <a:rPr lang="en-US" dirty="0"/>
              <a:t> de </a:t>
            </a:r>
            <a:r>
              <a:rPr lang="en-US" dirty="0" err="1"/>
              <a:t>technologie</a:t>
            </a:r>
            <a:r>
              <a:rPr lang="en-US" dirty="0"/>
              <a:t> van cryptocurrencies?</a:t>
            </a:r>
          </a:p>
          <a:p>
            <a:pPr marL="171450" indent="-171450">
              <a:buFontTx/>
              <a:buChar char="-"/>
            </a:pPr>
            <a:r>
              <a:rPr lang="en-US" dirty="0"/>
              <a:t>Wie </a:t>
            </a:r>
            <a:r>
              <a:rPr lang="en-US" dirty="0" err="1"/>
              <a:t>weet</a:t>
            </a:r>
            <a:r>
              <a:rPr lang="en-US" dirty="0"/>
              <a:t> hoe </a:t>
            </a:r>
            <a:r>
              <a:rPr lang="en-US" dirty="0" err="1"/>
              <a:t>een</a:t>
            </a:r>
            <a:r>
              <a:rPr lang="en-US" dirty="0"/>
              <a:t> blockchain </a:t>
            </a:r>
            <a:r>
              <a:rPr lang="en-US" dirty="0" err="1"/>
              <a:t>werkt</a:t>
            </a:r>
            <a:r>
              <a:rPr lang="en-US" dirty="0"/>
              <a:t>?</a:t>
            </a:r>
            <a:endParaRPr lang="nl-NL" dirty="0"/>
          </a:p>
        </p:txBody>
      </p:sp>
      <p:sp>
        <p:nvSpPr>
          <p:cNvPr id="4" name="Slide Number Placeholder 3"/>
          <p:cNvSpPr>
            <a:spLocks noGrp="1"/>
          </p:cNvSpPr>
          <p:nvPr>
            <p:ph type="sldNum" sz="quarter" idx="10"/>
          </p:nvPr>
        </p:nvSpPr>
        <p:spPr/>
        <p:txBody>
          <a:bodyPr/>
          <a:lstStyle/>
          <a:p>
            <a:fld id="{CA25C759-2477-42EF-9D2B-EED47B6437E8}" type="slidenum">
              <a:rPr lang="nl-NL" smtClean="0"/>
              <a:t>1</a:t>
            </a:fld>
            <a:endParaRPr lang="nl-NL"/>
          </a:p>
        </p:txBody>
      </p:sp>
    </p:spTree>
    <p:extLst>
      <p:ext uri="{BB962C8B-B14F-4D97-AF65-F5344CB8AC3E}">
        <p14:creationId xmlns:p14="http://schemas.microsoft.com/office/powerpoint/2010/main" val="3704478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premise for </a:t>
            </a:r>
            <a:r>
              <a:rPr lang="en-US" dirty="0" err="1"/>
              <a:t>Bitcoin’s</a:t>
            </a:r>
            <a:r>
              <a:rPr lang="en-US" dirty="0"/>
              <a:t> existence</a:t>
            </a:r>
            <a:r>
              <a:rPr lang="en-US" baseline="0" dirty="0"/>
              <a:t> is the tight grip that governments and central banks enforce in the area of money. Governments and central banks protect the dominance and stability a, in the eyes of the </a:t>
            </a:r>
            <a:r>
              <a:rPr lang="en-US" baseline="0" dirty="0" err="1"/>
              <a:t>Cypherpunks</a:t>
            </a:r>
            <a:r>
              <a:rPr lang="en-US" baseline="0" dirty="0"/>
              <a:t>, inherently imperfect form of money which is the dollar/euro/pound. Since central banks control the money supply, your money devaluates each year due to inflation. Moreover, nowadays you don’t own your own wealth. Your bank owns it and owes it to you. Lastly, as we have seen after the 2008 financial crisis, governments are willing to use taxpayer money to bail out myopic behavior incentivized by fractional reserve banking. They actively bailed out banks with taxpayer money or even printed extra supply through </a:t>
            </a:r>
            <a:r>
              <a:rPr lang="en-US" baseline="0" dirty="0" err="1"/>
              <a:t>quantative</a:t>
            </a:r>
            <a:r>
              <a:rPr lang="en-US" baseline="0" dirty="0"/>
              <a:t> easing to buy up so-called “toxic assets”. </a:t>
            </a:r>
          </a:p>
          <a:p>
            <a:r>
              <a:rPr lang="en-US" baseline="0" dirty="0"/>
              <a:t>It was partly an outrage over this that </a:t>
            </a:r>
            <a:r>
              <a:rPr lang="en-US" baseline="0" dirty="0" err="1"/>
              <a:t>Bitcoin</a:t>
            </a:r>
            <a:r>
              <a:rPr lang="en-US" baseline="0" dirty="0"/>
              <a:t> was invented. A need for independency. This news article we see here has been made immortal, since the inventor of </a:t>
            </a:r>
            <a:r>
              <a:rPr lang="en-US" baseline="0" dirty="0" err="1"/>
              <a:t>Bitcoin</a:t>
            </a:r>
            <a:r>
              <a:rPr lang="en-US" baseline="0" dirty="0"/>
              <a:t> added it’s title as a sort of subscript to the inception of the </a:t>
            </a:r>
            <a:r>
              <a:rPr lang="en-US" baseline="0" dirty="0" err="1"/>
              <a:t>Bitcoin</a:t>
            </a:r>
            <a:r>
              <a:rPr lang="en-US" baseline="0" dirty="0"/>
              <a:t> database.</a:t>
            </a:r>
            <a:endParaRPr lang="en-US" dirty="0"/>
          </a:p>
        </p:txBody>
      </p:sp>
      <p:sp>
        <p:nvSpPr>
          <p:cNvPr id="4" name="Slide Number Placeholder 3"/>
          <p:cNvSpPr>
            <a:spLocks noGrp="1"/>
          </p:cNvSpPr>
          <p:nvPr>
            <p:ph type="sldNum" sz="quarter" idx="10"/>
          </p:nvPr>
        </p:nvSpPr>
        <p:spPr/>
        <p:txBody>
          <a:bodyPr/>
          <a:lstStyle/>
          <a:p>
            <a:fld id="{CA25C759-2477-42EF-9D2B-EED47B6437E8}" type="slidenum">
              <a:rPr lang="nl-NL" smtClean="0"/>
              <a:t>13</a:t>
            </a:fld>
            <a:endParaRPr lang="nl-NL"/>
          </a:p>
        </p:txBody>
      </p:sp>
    </p:spTree>
    <p:extLst>
      <p:ext uri="{BB962C8B-B14F-4D97-AF65-F5344CB8AC3E}">
        <p14:creationId xmlns:p14="http://schemas.microsoft.com/office/powerpoint/2010/main" val="2850888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vordering</a:t>
            </a:r>
            <a:endParaRPr lang="nl-NL" dirty="0"/>
          </a:p>
        </p:txBody>
      </p:sp>
      <p:sp>
        <p:nvSpPr>
          <p:cNvPr id="4" name="Slide Number Placeholder 3"/>
          <p:cNvSpPr>
            <a:spLocks noGrp="1"/>
          </p:cNvSpPr>
          <p:nvPr>
            <p:ph type="sldNum" sz="quarter" idx="5"/>
          </p:nvPr>
        </p:nvSpPr>
        <p:spPr/>
        <p:txBody>
          <a:bodyPr/>
          <a:lstStyle/>
          <a:p>
            <a:fld id="{CA25C759-2477-42EF-9D2B-EED47B6437E8}" type="slidenum">
              <a:rPr lang="nl-NL" smtClean="0"/>
              <a:t>14</a:t>
            </a:fld>
            <a:endParaRPr lang="nl-NL"/>
          </a:p>
        </p:txBody>
      </p:sp>
    </p:spTree>
    <p:extLst>
      <p:ext uri="{BB962C8B-B14F-4D97-AF65-F5344CB8AC3E}">
        <p14:creationId xmlns:p14="http://schemas.microsoft.com/office/powerpoint/2010/main" val="1804724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 Minimum reserve ratio = 1%</a:t>
            </a:r>
            <a:endParaRPr lang="nl-NL" dirty="0"/>
          </a:p>
        </p:txBody>
      </p:sp>
      <p:sp>
        <p:nvSpPr>
          <p:cNvPr id="4" name="Slide Number Placeholder 3"/>
          <p:cNvSpPr>
            <a:spLocks noGrp="1"/>
          </p:cNvSpPr>
          <p:nvPr>
            <p:ph type="sldNum" sz="quarter" idx="5"/>
          </p:nvPr>
        </p:nvSpPr>
        <p:spPr/>
        <p:txBody>
          <a:bodyPr/>
          <a:lstStyle/>
          <a:p>
            <a:fld id="{CA25C759-2477-42EF-9D2B-EED47B6437E8}" type="slidenum">
              <a:rPr lang="nl-NL" smtClean="0"/>
              <a:t>15</a:t>
            </a:fld>
            <a:endParaRPr lang="nl-NL"/>
          </a:p>
        </p:txBody>
      </p:sp>
    </p:spTree>
    <p:extLst>
      <p:ext uri="{BB962C8B-B14F-4D97-AF65-F5344CB8AC3E}">
        <p14:creationId xmlns:p14="http://schemas.microsoft.com/office/powerpoint/2010/main" val="346766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a:t>
            </a:r>
            <a:r>
              <a:rPr lang="en-US" dirty="0" err="1"/>
              <a:t>miljard</a:t>
            </a:r>
            <a:r>
              <a:rPr lang="en-US" dirty="0"/>
              <a:t> unbanked</a:t>
            </a:r>
          </a:p>
          <a:p>
            <a:r>
              <a:rPr lang="nl-NL" dirty="0" err="1"/>
              <a:t>Voorbeel</a:t>
            </a:r>
            <a:r>
              <a:rPr lang="nl-NL" dirty="0"/>
              <a:t> </a:t>
            </a:r>
            <a:r>
              <a:rPr lang="nl-NL" dirty="0" err="1"/>
              <a:t>julian</a:t>
            </a:r>
            <a:r>
              <a:rPr lang="nl-NL" dirty="0"/>
              <a:t> </a:t>
            </a:r>
            <a:r>
              <a:rPr lang="nl-NL" dirty="0" err="1"/>
              <a:t>assange</a:t>
            </a:r>
            <a:r>
              <a:rPr lang="nl-NL" dirty="0"/>
              <a:t> (</a:t>
            </a:r>
            <a:r>
              <a:rPr lang="nl-NL" dirty="0" err="1"/>
              <a:t>wikileaks</a:t>
            </a:r>
            <a:r>
              <a:rPr lang="nl-NL" dirty="0"/>
              <a:t>)</a:t>
            </a:r>
          </a:p>
        </p:txBody>
      </p:sp>
      <p:sp>
        <p:nvSpPr>
          <p:cNvPr id="4" name="Slide Number Placeholder 3"/>
          <p:cNvSpPr>
            <a:spLocks noGrp="1"/>
          </p:cNvSpPr>
          <p:nvPr>
            <p:ph type="sldNum" sz="quarter" idx="5"/>
          </p:nvPr>
        </p:nvSpPr>
        <p:spPr/>
        <p:txBody>
          <a:bodyPr/>
          <a:lstStyle/>
          <a:p>
            <a:fld id="{CA25C759-2477-42EF-9D2B-EED47B6437E8}" type="slidenum">
              <a:rPr lang="nl-NL" smtClean="0"/>
              <a:t>16</a:t>
            </a:fld>
            <a:endParaRPr lang="nl-NL"/>
          </a:p>
        </p:txBody>
      </p:sp>
    </p:spTree>
    <p:extLst>
      <p:ext uri="{BB962C8B-B14F-4D97-AF65-F5344CB8AC3E}">
        <p14:creationId xmlns:p14="http://schemas.microsoft.com/office/powerpoint/2010/main" val="3551485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Bitcoin</a:t>
            </a:r>
            <a:r>
              <a:rPr lang="en-US" dirty="0"/>
              <a:t> network launched in 2009. However, it didn’t appear</a:t>
            </a:r>
            <a:r>
              <a:rPr lang="en-US" baseline="0" dirty="0"/>
              <a:t> out of thin air. There is actually a whole history behind the idea of electronic money. I will explain that there were two pillars the invention of </a:t>
            </a:r>
            <a:r>
              <a:rPr lang="en-US" baseline="0" dirty="0" err="1"/>
              <a:t>Bitcoin</a:t>
            </a:r>
            <a:r>
              <a:rPr lang="en-US" baseline="0" dirty="0"/>
              <a:t> stood on.</a:t>
            </a:r>
            <a:endParaRPr lang="en-US" dirty="0"/>
          </a:p>
        </p:txBody>
      </p:sp>
      <p:sp>
        <p:nvSpPr>
          <p:cNvPr id="4" name="Slide Number Placeholder 3"/>
          <p:cNvSpPr>
            <a:spLocks noGrp="1"/>
          </p:cNvSpPr>
          <p:nvPr>
            <p:ph type="sldNum" sz="quarter" idx="10"/>
          </p:nvPr>
        </p:nvSpPr>
        <p:spPr/>
        <p:txBody>
          <a:bodyPr/>
          <a:lstStyle/>
          <a:p>
            <a:fld id="{CA25C759-2477-42EF-9D2B-EED47B6437E8}" type="slidenum">
              <a:rPr lang="nl-NL" smtClean="0"/>
              <a:t>18</a:t>
            </a:fld>
            <a:endParaRPr lang="nl-NL"/>
          </a:p>
        </p:txBody>
      </p:sp>
    </p:spTree>
    <p:extLst>
      <p:ext uri="{BB962C8B-B14F-4D97-AF65-F5344CB8AC3E}">
        <p14:creationId xmlns:p14="http://schemas.microsoft.com/office/powerpoint/2010/main" val="3239455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Accounting</a:t>
            </a:r>
            <a:r>
              <a:rPr lang="en-US" baseline="0" dirty="0"/>
              <a:t> is the process or work of keeping financial records</a:t>
            </a:r>
          </a:p>
          <a:p>
            <a:r>
              <a:rPr lang="en-US" baseline="0" dirty="0"/>
              <a:t>Arabic numerical system, which ironically enough was invented in what is now </a:t>
            </a:r>
            <a:r>
              <a:rPr lang="en-US" baseline="0" dirty="0" err="1"/>
              <a:t>india</a:t>
            </a:r>
            <a:endParaRPr lang="en-US" baseline="0" dirty="0"/>
          </a:p>
          <a:p>
            <a:r>
              <a:rPr lang="en-US" baseline="0" dirty="0"/>
              <a:t>The second invention in accounting was double entry bookkeeping. Invented in 1494 by Luca </a:t>
            </a:r>
            <a:r>
              <a:rPr lang="en-US" baseline="0" dirty="0" err="1"/>
              <a:t>Pacioli</a:t>
            </a:r>
            <a:r>
              <a:rPr lang="en-US" baseline="0" dirty="0"/>
              <a:t> (mathematician)</a:t>
            </a:r>
          </a:p>
          <a:p>
            <a:r>
              <a:rPr lang="en-US" baseline="0" dirty="0"/>
              <a:t>This allowed tradesmen in that time to register their transactions and keep track of their assets. These books were updated by debits and credits, i.e. double entries</a:t>
            </a:r>
          </a:p>
          <a:p>
            <a:r>
              <a:rPr lang="en-US" baseline="0" dirty="0"/>
              <a:t>Who uses the books? </a:t>
            </a:r>
          </a:p>
          <a:p>
            <a:r>
              <a:rPr lang="en-US" baseline="0" dirty="0"/>
              <a:t>Internal function + external users (tax-authority, AND as of the 16</a:t>
            </a:r>
            <a:r>
              <a:rPr lang="en-US" baseline="30000" dirty="0"/>
              <a:t>th</a:t>
            </a:r>
            <a:r>
              <a:rPr lang="en-US" baseline="0" dirty="0"/>
              <a:t> century shareholders</a:t>
            </a:r>
          </a:p>
          <a:p>
            <a:r>
              <a:rPr lang="en-US" baseline="0" dirty="0"/>
              <a:t>Accounting stayed like this</a:t>
            </a:r>
          </a:p>
        </p:txBody>
      </p:sp>
      <p:sp>
        <p:nvSpPr>
          <p:cNvPr id="4" name="Slide Number Placeholder 3"/>
          <p:cNvSpPr>
            <a:spLocks noGrp="1"/>
          </p:cNvSpPr>
          <p:nvPr>
            <p:ph type="sldNum" sz="quarter" idx="10"/>
          </p:nvPr>
        </p:nvSpPr>
        <p:spPr/>
        <p:txBody>
          <a:bodyPr/>
          <a:lstStyle/>
          <a:p>
            <a:fld id="{802AEEBC-5A82-48A7-9258-692E7E892D8E}" type="slidenum">
              <a:rPr lang="nl-NL" smtClean="0"/>
              <a:t>19</a:t>
            </a:fld>
            <a:endParaRPr lang="nl-NL"/>
          </a:p>
        </p:txBody>
      </p:sp>
    </p:spTree>
    <p:extLst>
      <p:ext uri="{BB962C8B-B14F-4D97-AF65-F5344CB8AC3E}">
        <p14:creationId xmlns:p14="http://schemas.microsoft.com/office/powerpoint/2010/main" val="764271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Books are kept by people (bounded rationality</a:t>
            </a:r>
            <a:r>
              <a:rPr lang="en-US" baseline="0" dirty="0"/>
              <a:t> + self-interest)</a:t>
            </a:r>
            <a:endParaRPr lang="en-US" dirty="0"/>
          </a:p>
          <a:p>
            <a:r>
              <a:rPr lang="en-US" dirty="0"/>
              <a:t>Books are controlled by agents</a:t>
            </a:r>
          </a:p>
          <a:p>
            <a:r>
              <a:rPr lang="en-US" dirty="0"/>
              <a:t>Books are checked by people paid by agents = The </a:t>
            </a:r>
            <a:r>
              <a:rPr lang="en-US" dirty="0" err="1"/>
              <a:t>wikipedia</a:t>
            </a:r>
            <a:r>
              <a:rPr lang="en-US" dirty="0"/>
              <a:t> article “accounting scandals” contains almost</a:t>
            </a:r>
            <a:r>
              <a:rPr lang="en-US" baseline="0" dirty="0"/>
              <a:t> 3 times as much words as the article “accounting”</a:t>
            </a:r>
            <a:endParaRPr lang="en-US" dirty="0"/>
          </a:p>
          <a:p>
            <a:r>
              <a:rPr lang="en-US" dirty="0"/>
              <a:t>Books are kept separately = Often books are not reconcilable. Tax authorities try to reconcile large transactions but that’s is. If you would add all financial</a:t>
            </a:r>
            <a:r>
              <a:rPr lang="en-US" baseline="0" dirty="0"/>
              <a:t> assets in the world and all financial liabilities in the world you would probably end up with a big deficit. Another example we might have heard of is reported China’s export and reported import from China, which notoriously doesn’t add up.</a:t>
            </a:r>
          </a:p>
          <a:p>
            <a:r>
              <a:rPr lang="en-US" baseline="0" dirty="0"/>
              <a:t>To conclude, the current system of best practice (centralized double entry bookkeeping) is costly, slow and unreliable.</a:t>
            </a:r>
            <a:endParaRPr lang="en-US" dirty="0"/>
          </a:p>
          <a:p>
            <a:endParaRPr lang="en-US" dirty="0"/>
          </a:p>
        </p:txBody>
      </p:sp>
      <p:sp>
        <p:nvSpPr>
          <p:cNvPr id="4" name="Slide Number Placeholder 3"/>
          <p:cNvSpPr>
            <a:spLocks noGrp="1"/>
          </p:cNvSpPr>
          <p:nvPr>
            <p:ph type="sldNum" sz="quarter" idx="10"/>
          </p:nvPr>
        </p:nvSpPr>
        <p:spPr/>
        <p:txBody>
          <a:bodyPr/>
          <a:lstStyle/>
          <a:p>
            <a:fld id="{CA25C759-2477-42EF-9D2B-EED47B6437E8}" type="slidenum">
              <a:rPr lang="nl-NL" smtClean="0"/>
              <a:t>20</a:t>
            </a:fld>
            <a:endParaRPr lang="nl-NL"/>
          </a:p>
        </p:txBody>
      </p:sp>
    </p:spTree>
    <p:extLst>
      <p:ext uri="{BB962C8B-B14F-4D97-AF65-F5344CB8AC3E}">
        <p14:creationId xmlns:p14="http://schemas.microsoft.com/office/powerpoint/2010/main" val="1549768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a concept called memory is money, which says that if one</a:t>
            </a:r>
            <a:r>
              <a:rPr lang="en-US" baseline="0" dirty="0"/>
              <a:t> knows all transactions in history, one also knows the ownership state in the present.</a:t>
            </a:r>
          </a:p>
          <a:p>
            <a:r>
              <a:rPr lang="en-US" baseline="0" dirty="0"/>
              <a:t>This kind of bookkeeping can be applied for a digital representation of an asset</a:t>
            </a:r>
          </a:p>
          <a:p>
            <a:r>
              <a:rPr lang="en-US" baseline="0" dirty="0"/>
              <a:t>With transactions only being added to the network if they are conform a set of rules that everyone agrees to.</a:t>
            </a:r>
          </a:p>
          <a:p>
            <a:r>
              <a:rPr lang="en-US" baseline="0" dirty="0"/>
              <a:t>And they are signed by the sender’s so-called public key</a:t>
            </a:r>
          </a:p>
          <a:p>
            <a:r>
              <a:rPr lang="en-US" baseline="0" dirty="0"/>
              <a:t>The history of transactions stored by all nodes in the network and after that unchangeable.</a:t>
            </a:r>
            <a:endParaRPr lang="en-US" dirty="0"/>
          </a:p>
        </p:txBody>
      </p:sp>
      <p:sp>
        <p:nvSpPr>
          <p:cNvPr id="4" name="Slide Number Placeholder 3"/>
          <p:cNvSpPr>
            <a:spLocks noGrp="1"/>
          </p:cNvSpPr>
          <p:nvPr>
            <p:ph type="sldNum" sz="quarter" idx="10"/>
          </p:nvPr>
        </p:nvSpPr>
        <p:spPr/>
        <p:txBody>
          <a:bodyPr/>
          <a:lstStyle/>
          <a:p>
            <a:fld id="{CA25C759-2477-42EF-9D2B-EED47B6437E8}" type="slidenum">
              <a:rPr lang="nl-NL" smtClean="0"/>
              <a:t>21</a:t>
            </a:fld>
            <a:endParaRPr lang="nl-NL"/>
          </a:p>
        </p:txBody>
      </p:sp>
    </p:spTree>
    <p:extLst>
      <p:ext uri="{BB962C8B-B14F-4D97-AF65-F5344CB8AC3E}">
        <p14:creationId xmlns:p14="http://schemas.microsoft.com/office/powerpoint/2010/main" val="4041593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CA25C759-2477-42EF-9D2B-EED47B6437E8}" type="slidenum">
              <a:rPr lang="nl-NL" smtClean="0"/>
              <a:t>22</a:t>
            </a:fld>
            <a:endParaRPr lang="nl-NL"/>
          </a:p>
        </p:txBody>
      </p:sp>
    </p:spTree>
    <p:extLst>
      <p:ext uri="{BB962C8B-B14F-4D97-AF65-F5344CB8AC3E}">
        <p14:creationId xmlns:p14="http://schemas.microsoft.com/office/powerpoint/2010/main" val="3664904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2008 the </a:t>
            </a:r>
            <a:r>
              <a:rPr lang="en-US" dirty="0" err="1"/>
              <a:t>Bitcoin</a:t>
            </a:r>
            <a:r>
              <a:rPr lang="en-US" baseline="0" dirty="0"/>
              <a:t> whitepaper was sent through the famous </a:t>
            </a:r>
            <a:r>
              <a:rPr lang="en-US" baseline="0" dirty="0" err="1"/>
              <a:t>cypherpunk</a:t>
            </a:r>
            <a:r>
              <a:rPr lang="en-US" baseline="0" dirty="0"/>
              <a:t> mailing list. It was a proposition for a new currency, solving the double-spending problem.</a:t>
            </a:r>
            <a:endParaRPr lang="en-US" dirty="0"/>
          </a:p>
        </p:txBody>
      </p:sp>
      <p:sp>
        <p:nvSpPr>
          <p:cNvPr id="4" name="Slide Number Placeholder 3"/>
          <p:cNvSpPr>
            <a:spLocks noGrp="1"/>
          </p:cNvSpPr>
          <p:nvPr>
            <p:ph type="sldNum" sz="quarter" idx="10"/>
          </p:nvPr>
        </p:nvSpPr>
        <p:spPr/>
        <p:txBody>
          <a:bodyPr/>
          <a:lstStyle/>
          <a:p>
            <a:fld id="{CA25C759-2477-42EF-9D2B-EED47B6437E8}" type="slidenum">
              <a:rPr lang="nl-NL" smtClean="0"/>
              <a:t>23</a:t>
            </a:fld>
            <a:endParaRPr lang="nl-NL"/>
          </a:p>
        </p:txBody>
      </p:sp>
    </p:spTree>
    <p:extLst>
      <p:ext uri="{BB962C8B-B14F-4D97-AF65-F5344CB8AC3E}">
        <p14:creationId xmlns:p14="http://schemas.microsoft.com/office/powerpoint/2010/main" val="3648241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Crypto:</a:t>
            </a:r>
          </a:p>
          <a:p>
            <a:r>
              <a:rPr lang="en-US" dirty="0"/>
              <a:t>- Wie </a:t>
            </a:r>
            <a:r>
              <a:rPr lang="en-US" dirty="0" err="1"/>
              <a:t>kent</a:t>
            </a:r>
            <a:r>
              <a:rPr lang="en-US" dirty="0"/>
              <a:t> de </a:t>
            </a:r>
            <a:r>
              <a:rPr lang="en-US" dirty="0" err="1"/>
              <a:t>technologie</a:t>
            </a:r>
            <a:r>
              <a:rPr lang="en-US" dirty="0"/>
              <a:t> van cryptocurrencies?</a:t>
            </a:r>
          </a:p>
          <a:p>
            <a:r>
              <a:rPr lang="en-US" dirty="0"/>
              <a:t>- Wie </a:t>
            </a:r>
            <a:r>
              <a:rPr lang="en-US" dirty="0" err="1"/>
              <a:t>weet</a:t>
            </a:r>
            <a:r>
              <a:rPr lang="en-US" dirty="0"/>
              <a:t> hoe </a:t>
            </a:r>
            <a:r>
              <a:rPr lang="en-US" dirty="0" err="1"/>
              <a:t>een</a:t>
            </a:r>
            <a:r>
              <a:rPr lang="en-US" dirty="0"/>
              <a:t> blockchain </a:t>
            </a:r>
            <a:r>
              <a:rPr lang="en-US" dirty="0" err="1"/>
              <a:t>werkt</a:t>
            </a:r>
            <a:r>
              <a:rPr lang="en-US" dirty="0"/>
              <a:t>?</a:t>
            </a:r>
          </a:p>
          <a:p>
            <a:r>
              <a:rPr lang="en-US" dirty="0"/>
              <a:t>- Wie </a:t>
            </a:r>
            <a:r>
              <a:rPr lang="en-US" dirty="0" err="1"/>
              <a:t>weet</a:t>
            </a:r>
            <a:r>
              <a:rPr lang="en-US" dirty="0"/>
              <a:t> </a:t>
            </a:r>
            <a:r>
              <a:rPr lang="en-US" dirty="0" err="1"/>
              <a:t>hoeveel</a:t>
            </a:r>
            <a:r>
              <a:rPr lang="en-US" dirty="0"/>
              <a:t> bitcoin </a:t>
            </a:r>
            <a:r>
              <a:rPr lang="en-US" dirty="0" err="1"/>
              <a:t>uitgegeven</a:t>
            </a:r>
            <a:r>
              <a:rPr lang="en-US" dirty="0"/>
              <a:t> is op </a:t>
            </a:r>
            <a:r>
              <a:rPr lang="en-US" dirty="0" err="1"/>
              <a:t>dit</a:t>
            </a:r>
            <a:r>
              <a:rPr lang="en-US" dirty="0"/>
              <a:t> moment?</a:t>
            </a:r>
          </a:p>
          <a:p>
            <a:pPr marL="0" indent="0">
              <a:buFontTx/>
              <a:buNone/>
            </a:pPr>
            <a:r>
              <a:rPr lang="en-US" dirty="0"/>
              <a:t>- Wie </a:t>
            </a:r>
            <a:r>
              <a:rPr lang="en-US" dirty="0" err="1"/>
              <a:t>bezit</a:t>
            </a:r>
            <a:r>
              <a:rPr lang="en-US" dirty="0"/>
              <a:t> cryptocurrencies?</a:t>
            </a:r>
          </a:p>
          <a:p>
            <a:pPr marL="171450" indent="-171450">
              <a:buFontTx/>
              <a:buChar char="-"/>
            </a:pPr>
            <a:endParaRPr lang="nl-NL" dirty="0"/>
          </a:p>
          <a:p>
            <a:endParaRPr lang="nl-NL" dirty="0"/>
          </a:p>
        </p:txBody>
      </p:sp>
      <p:sp>
        <p:nvSpPr>
          <p:cNvPr id="4" name="Slide Number Placeholder 3"/>
          <p:cNvSpPr>
            <a:spLocks noGrp="1"/>
          </p:cNvSpPr>
          <p:nvPr>
            <p:ph type="sldNum" sz="quarter" idx="5"/>
          </p:nvPr>
        </p:nvSpPr>
        <p:spPr/>
        <p:txBody>
          <a:bodyPr/>
          <a:lstStyle/>
          <a:p>
            <a:fld id="{CA25C759-2477-42EF-9D2B-EED47B6437E8}" type="slidenum">
              <a:rPr lang="nl-NL" smtClean="0"/>
              <a:t>2</a:t>
            </a:fld>
            <a:endParaRPr lang="nl-NL"/>
          </a:p>
        </p:txBody>
      </p:sp>
    </p:spTree>
    <p:extLst>
      <p:ext uri="{BB962C8B-B14F-4D97-AF65-F5344CB8AC3E}">
        <p14:creationId xmlns:p14="http://schemas.microsoft.com/office/powerpoint/2010/main" val="3742648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CA25C759-2477-42EF-9D2B-EED47B6437E8}" type="slidenum">
              <a:rPr lang="nl-NL" smtClean="0"/>
              <a:t>24</a:t>
            </a:fld>
            <a:endParaRPr lang="nl-NL"/>
          </a:p>
        </p:txBody>
      </p:sp>
    </p:spTree>
    <p:extLst>
      <p:ext uri="{BB962C8B-B14F-4D97-AF65-F5344CB8AC3E}">
        <p14:creationId xmlns:p14="http://schemas.microsoft.com/office/powerpoint/2010/main" val="1279382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CA25C759-2477-42EF-9D2B-EED47B6437E8}" type="slidenum">
              <a:rPr lang="nl-NL" smtClean="0"/>
              <a:t>25</a:t>
            </a:fld>
            <a:endParaRPr lang="nl-NL"/>
          </a:p>
        </p:txBody>
      </p:sp>
    </p:spTree>
    <p:extLst>
      <p:ext uri="{BB962C8B-B14F-4D97-AF65-F5344CB8AC3E}">
        <p14:creationId xmlns:p14="http://schemas.microsoft.com/office/powerpoint/2010/main" val="2843666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CA25C759-2477-42EF-9D2B-EED47B6437E8}" type="slidenum">
              <a:rPr lang="nl-NL" smtClean="0"/>
              <a:t>26</a:t>
            </a:fld>
            <a:endParaRPr lang="nl-NL"/>
          </a:p>
        </p:txBody>
      </p:sp>
    </p:spTree>
    <p:extLst>
      <p:ext uri="{BB962C8B-B14F-4D97-AF65-F5344CB8AC3E}">
        <p14:creationId xmlns:p14="http://schemas.microsoft.com/office/powerpoint/2010/main" val="4269417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anyone can verify</a:t>
            </a:r>
            <a:r>
              <a:rPr lang="en-US" baseline="0" dirty="0"/>
              <a:t> o</a:t>
            </a:r>
            <a:r>
              <a:rPr lang="en-US" dirty="0"/>
              <a:t>wnership of the sender and legitimacy of the transaction</a:t>
            </a:r>
            <a:r>
              <a:rPr lang="en-US" baseline="0" dirty="0"/>
              <a:t>, the middle-man is cut out.</a:t>
            </a:r>
            <a:endParaRPr lang="en-US" dirty="0"/>
          </a:p>
        </p:txBody>
      </p:sp>
      <p:sp>
        <p:nvSpPr>
          <p:cNvPr id="4" name="Slide Number Placeholder 3"/>
          <p:cNvSpPr>
            <a:spLocks noGrp="1"/>
          </p:cNvSpPr>
          <p:nvPr>
            <p:ph type="sldNum" sz="quarter" idx="10"/>
          </p:nvPr>
        </p:nvSpPr>
        <p:spPr/>
        <p:txBody>
          <a:bodyPr/>
          <a:lstStyle/>
          <a:p>
            <a:fld id="{CA25C759-2477-42EF-9D2B-EED47B6437E8}" type="slidenum">
              <a:rPr lang="nl-NL" smtClean="0"/>
              <a:t>27</a:t>
            </a:fld>
            <a:endParaRPr lang="nl-NL"/>
          </a:p>
        </p:txBody>
      </p:sp>
    </p:spTree>
    <p:extLst>
      <p:ext uri="{BB962C8B-B14F-4D97-AF65-F5344CB8AC3E}">
        <p14:creationId xmlns:p14="http://schemas.microsoft.com/office/powerpoint/2010/main" val="4152758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a concept called memory is money, which says that if one</a:t>
            </a:r>
            <a:r>
              <a:rPr lang="en-US" baseline="0" dirty="0"/>
              <a:t> knows all transactions in history, one also knows the ownership state in the present.</a:t>
            </a:r>
          </a:p>
          <a:p>
            <a:r>
              <a:rPr lang="en-US" baseline="0" dirty="0"/>
              <a:t>This kind of bookkeeping can be applied for a digital representation of an asset, for example cash.</a:t>
            </a:r>
          </a:p>
          <a:p>
            <a:r>
              <a:rPr lang="en-US" baseline="0" dirty="0"/>
              <a:t>With transactions only being added to the network if they are conform a set of rules that everyone agrees to (the protocol)</a:t>
            </a:r>
          </a:p>
          <a:p>
            <a:r>
              <a:rPr lang="en-US" baseline="0" dirty="0"/>
              <a:t>And they are signed by the sender’s so-called public key</a:t>
            </a:r>
          </a:p>
          <a:p>
            <a:r>
              <a:rPr lang="en-US" baseline="0" dirty="0"/>
              <a:t>The history of transactions stored by all nodes in the network and after that is unchangeable.</a:t>
            </a:r>
            <a:endParaRPr lang="en-US" dirty="0"/>
          </a:p>
        </p:txBody>
      </p:sp>
      <p:sp>
        <p:nvSpPr>
          <p:cNvPr id="4" name="Slide Number Placeholder 3"/>
          <p:cNvSpPr>
            <a:spLocks noGrp="1"/>
          </p:cNvSpPr>
          <p:nvPr>
            <p:ph type="sldNum" sz="quarter" idx="10"/>
          </p:nvPr>
        </p:nvSpPr>
        <p:spPr/>
        <p:txBody>
          <a:bodyPr/>
          <a:lstStyle/>
          <a:p>
            <a:fld id="{CA25C759-2477-42EF-9D2B-EED47B6437E8}" type="slidenum">
              <a:rPr lang="nl-NL" smtClean="0"/>
              <a:t>28</a:t>
            </a:fld>
            <a:endParaRPr lang="nl-NL"/>
          </a:p>
        </p:txBody>
      </p:sp>
    </p:spTree>
    <p:extLst>
      <p:ext uri="{BB962C8B-B14F-4D97-AF65-F5344CB8AC3E}">
        <p14:creationId xmlns:p14="http://schemas.microsoft.com/office/powerpoint/2010/main" val="2575818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a concept called memory is money, which says that if one</a:t>
            </a:r>
            <a:r>
              <a:rPr lang="en-US" baseline="0" dirty="0"/>
              <a:t> knows all transactions in history, one also knows the ownership state in the present.</a:t>
            </a:r>
          </a:p>
          <a:p>
            <a:r>
              <a:rPr lang="en-US" baseline="0" dirty="0"/>
              <a:t>This kind of bookkeeping can be applied for a digital representation of an asset, for example cash.</a:t>
            </a:r>
          </a:p>
          <a:p>
            <a:r>
              <a:rPr lang="en-US" baseline="0" dirty="0"/>
              <a:t>With transactions only being added to the network if they are conform a set of rules that everyone agrees to (the protocol)</a:t>
            </a:r>
          </a:p>
          <a:p>
            <a:r>
              <a:rPr lang="en-US" baseline="0" dirty="0"/>
              <a:t>And they are signed by the sender’s so-called public key</a:t>
            </a:r>
          </a:p>
          <a:p>
            <a:r>
              <a:rPr lang="en-US" baseline="0" dirty="0"/>
              <a:t>The history of transactions stored by all nodes in the network and after that is unchangeable.</a:t>
            </a:r>
            <a:endParaRPr lang="en-US" dirty="0"/>
          </a:p>
        </p:txBody>
      </p:sp>
      <p:sp>
        <p:nvSpPr>
          <p:cNvPr id="4" name="Slide Number Placeholder 3"/>
          <p:cNvSpPr>
            <a:spLocks noGrp="1"/>
          </p:cNvSpPr>
          <p:nvPr>
            <p:ph type="sldNum" sz="quarter" idx="10"/>
          </p:nvPr>
        </p:nvSpPr>
        <p:spPr/>
        <p:txBody>
          <a:bodyPr/>
          <a:lstStyle/>
          <a:p>
            <a:fld id="{CA25C759-2477-42EF-9D2B-EED47B6437E8}" type="slidenum">
              <a:rPr lang="nl-NL" smtClean="0"/>
              <a:t>29</a:t>
            </a:fld>
            <a:endParaRPr lang="nl-NL"/>
          </a:p>
        </p:txBody>
      </p:sp>
    </p:spTree>
    <p:extLst>
      <p:ext uri="{BB962C8B-B14F-4D97-AF65-F5344CB8AC3E}">
        <p14:creationId xmlns:p14="http://schemas.microsoft.com/office/powerpoint/2010/main" val="2575818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a concept called memory is money, which says that if one</a:t>
            </a:r>
            <a:r>
              <a:rPr lang="en-US" baseline="0" dirty="0"/>
              <a:t> knows all transactions in history, one also knows the ownership state in the present.</a:t>
            </a:r>
          </a:p>
          <a:p>
            <a:r>
              <a:rPr lang="en-US" baseline="0" dirty="0"/>
              <a:t>This kind of bookkeeping can be applied for a digital representation of an asset, for example cash.</a:t>
            </a:r>
          </a:p>
          <a:p>
            <a:r>
              <a:rPr lang="en-US" baseline="0" dirty="0"/>
              <a:t>With transactions only being added to the network if they are conform a set of rules that everyone agrees to (the protocol)</a:t>
            </a:r>
          </a:p>
          <a:p>
            <a:r>
              <a:rPr lang="en-US" baseline="0" dirty="0"/>
              <a:t>And they are signed by the sender’s so-called public key</a:t>
            </a:r>
          </a:p>
          <a:p>
            <a:r>
              <a:rPr lang="en-US" baseline="0" dirty="0"/>
              <a:t>The history of transactions stored by all nodes in the network and after that is unchangeable.</a:t>
            </a:r>
            <a:endParaRPr lang="en-US" dirty="0"/>
          </a:p>
        </p:txBody>
      </p:sp>
      <p:sp>
        <p:nvSpPr>
          <p:cNvPr id="4" name="Slide Number Placeholder 3"/>
          <p:cNvSpPr>
            <a:spLocks noGrp="1"/>
          </p:cNvSpPr>
          <p:nvPr>
            <p:ph type="sldNum" sz="quarter" idx="10"/>
          </p:nvPr>
        </p:nvSpPr>
        <p:spPr/>
        <p:txBody>
          <a:bodyPr/>
          <a:lstStyle/>
          <a:p>
            <a:fld id="{CA25C759-2477-42EF-9D2B-EED47B6437E8}" type="slidenum">
              <a:rPr lang="nl-NL" smtClean="0"/>
              <a:t>30</a:t>
            </a:fld>
            <a:endParaRPr lang="nl-NL"/>
          </a:p>
        </p:txBody>
      </p:sp>
    </p:spTree>
    <p:extLst>
      <p:ext uri="{BB962C8B-B14F-4D97-AF65-F5344CB8AC3E}">
        <p14:creationId xmlns:p14="http://schemas.microsoft.com/office/powerpoint/2010/main" val="2179006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said everyone</a:t>
            </a:r>
            <a:r>
              <a:rPr lang="en-US" baseline="0" dirty="0"/>
              <a:t> can send transactions to this ledger as long as these adhere to some rules.</a:t>
            </a:r>
          </a:p>
          <a:p>
            <a:r>
              <a:rPr lang="en-US" baseline="0" dirty="0"/>
              <a:t>Broadcast to the network</a:t>
            </a:r>
          </a:p>
          <a:p>
            <a:r>
              <a:rPr lang="en-US" dirty="0"/>
              <a:t>Who</a:t>
            </a:r>
            <a:r>
              <a:rPr lang="en-US" baseline="0" dirty="0"/>
              <a:t> decides which transactions to add to the history is done based on a lottery (</a:t>
            </a:r>
            <a:r>
              <a:rPr lang="en-US" baseline="0" dirty="0" err="1"/>
              <a:t>PoW</a:t>
            </a:r>
            <a:r>
              <a:rPr lang="en-US" baseline="0" dirty="0"/>
              <a:t>)</a:t>
            </a:r>
          </a:p>
          <a:p>
            <a:r>
              <a:rPr lang="en-US" baseline="0" dirty="0"/>
              <a:t>Batched transactions are added to the </a:t>
            </a:r>
            <a:r>
              <a:rPr lang="en-US" baseline="0" dirty="0" err="1"/>
              <a:t>blockchain</a:t>
            </a:r>
            <a:endParaRPr lang="en-US" baseline="0" dirty="0"/>
          </a:p>
          <a:p>
            <a:r>
              <a:rPr lang="en-US" baseline="0" dirty="0"/>
              <a:t>Every participant </a:t>
            </a:r>
          </a:p>
        </p:txBody>
      </p:sp>
      <p:sp>
        <p:nvSpPr>
          <p:cNvPr id="4" name="Slide Number Placeholder 3"/>
          <p:cNvSpPr>
            <a:spLocks noGrp="1"/>
          </p:cNvSpPr>
          <p:nvPr>
            <p:ph type="sldNum" sz="quarter" idx="10"/>
          </p:nvPr>
        </p:nvSpPr>
        <p:spPr/>
        <p:txBody>
          <a:bodyPr/>
          <a:lstStyle/>
          <a:p>
            <a:fld id="{802AEEBC-5A82-48A7-9258-692E7E892D8E}" type="slidenum">
              <a:rPr lang="nl-NL" smtClean="0"/>
              <a:t>31</a:t>
            </a:fld>
            <a:endParaRPr lang="nl-NL"/>
          </a:p>
        </p:txBody>
      </p:sp>
    </p:spTree>
    <p:extLst>
      <p:ext uri="{BB962C8B-B14F-4D97-AF65-F5344CB8AC3E}">
        <p14:creationId xmlns:p14="http://schemas.microsoft.com/office/powerpoint/2010/main" val="3024928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200" u="sng" dirty="0"/>
              <a:t>Cost. </a:t>
            </a:r>
            <a:r>
              <a:rPr lang="en-US" sz="1200" dirty="0"/>
              <a:t>Records can be updated electronically, saving the costs of banks facilitating transactions, lawyers changing land titles, or notaries counting votes. TRUSTLESS</a:t>
            </a:r>
          </a:p>
          <a:p>
            <a:pPr marL="285750" indent="-285750">
              <a:buFontTx/>
              <a:buChar char="-"/>
            </a:pPr>
            <a:endParaRPr lang="en-US" sz="1200" dirty="0"/>
          </a:p>
          <a:p>
            <a:pPr marL="285750" indent="-285750">
              <a:buFontTx/>
              <a:buChar char="-"/>
            </a:pPr>
            <a:r>
              <a:rPr lang="en-US" sz="1200" u="sng" dirty="0"/>
              <a:t>Speed. </a:t>
            </a:r>
            <a:r>
              <a:rPr lang="en-US" sz="1200" dirty="0"/>
              <a:t>Records can be updated within 10 minutes. In contrast, a company’s accounts may be updated only annually; counting votes takes a whole day.</a:t>
            </a:r>
          </a:p>
          <a:p>
            <a:pPr marL="285750" indent="-285750">
              <a:buFontTx/>
              <a:buChar char="-"/>
            </a:pPr>
            <a:endParaRPr lang="en-US" sz="1200" dirty="0"/>
          </a:p>
          <a:p>
            <a:pPr marL="285750" indent="-285750">
              <a:buFontTx/>
              <a:buChar char="-"/>
            </a:pPr>
            <a:r>
              <a:rPr lang="en-US" sz="1200" u="sng" dirty="0"/>
              <a:t>Data Integrity</a:t>
            </a:r>
            <a:r>
              <a:rPr lang="en-US" sz="1200" dirty="0"/>
              <a:t>. Data stored in distributed ledgers is immutable and inalterable. Land records can be falsified, corporate income statements can be manipulated, and option grants can be backdated. CENSORSHIP</a:t>
            </a:r>
            <a:r>
              <a:rPr lang="en-US" sz="1200" baseline="0" dirty="0"/>
              <a:t> RESISTANT </a:t>
            </a:r>
            <a:endParaRPr lang="nl-NL" sz="1200" dirty="0"/>
          </a:p>
          <a:p>
            <a:endParaRPr lang="en-US" baseline="0" dirty="0"/>
          </a:p>
        </p:txBody>
      </p:sp>
      <p:sp>
        <p:nvSpPr>
          <p:cNvPr id="4" name="Slide Number Placeholder 3"/>
          <p:cNvSpPr>
            <a:spLocks noGrp="1"/>
          </p:cNvSpPr>
          <p:nvPr>
            <p:ph type="sldNum" sz="quarter" idx="10"/>
          </p:nvPr>
        </p:nvSpPr>
        <p:spPr/>
        <p:txBody>
          <a:bodyPr/>
          <a:lstStyle/>
          <a:p>
            <a:fld id="{F89D516A-986B-DE48-9129-5E53828ED2D6}" type="slidenum">
              <a:rPr lang="en-US" smtClean="0"/>
              <a:t>32</a:t>
            </a:fld>
            <a:endParaRPr lang="en-US"/>
          </a:p>
        </p:txBody>
      </p:sp>
    </p:spTree>
    <p:extLst>
      <p:ext uri="{BB962C8B-B14F-4D97-AF65-F5344CB8AC3E}">
        <p14:creationId xmlns:p14="http://schemas.microsoft.com/office/powerpoint/2010/main" val="1531040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CA25C759-2477-42EF-9D2B-EED47B6437E8}" type="slidenum">
              <a:rPr lang="nl-NL" smtClean="0"/>
              <a:t>34</a:t>
            </a:fld>
            <a:endParaRPr lang="nl-NL"/>
          </a:p>
        </p:txBody>
      </p:sp>
    </p:spTree>
    <p:extLst>
      <p:ext uri="{BB962C8B-B14F-4D97-AF65-F5344CB8AC3E}">
        <p14:creationId xmlns:p14="http://schemas.microsoft.com/office/powerpoint/2010/main" val="3083609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Wie </a:t>
            </a:r>
            <a:r>
              <a:rPr lang="en-US" dirty="0" err="1"/>
              <a:t>zijn</a:t>
            </a:r>
            <a:r>
              <a:rPr lang="en-US" dirty="0"/>
              <a:t> </a:t>
            </a:r>
            <a:r>
              <a:rPr lang="en-US" dirty="0" err="1"/>
              <a:t>jullie</a:t>
            </a:r>
            <a:r>
              <a:rPr lang="en-US" dirty="0"/>
              <a:t>?</a:t>
            </a:r>
            <a:endParaRPr lang="nl-NL" dirty="0"/>
          </a:p>
        </p:txBody>
      </p:sp>
      <p:sp>
        <p:nvSpPr>
          <p:cNvPr id="4" name="Slide Number Placeholder 3"/>
          <p:cNvSpPr>
            <a:spLocks noGrp="1"/>
          </p:cNvSpPr>
          <p:nvPr>
            <p:ph type="sldNum" sz="quarter" idx="5"/>
          </p:nvPr>
        </p:nvSpPr>
        <p:spPr/>
        <p:txBody>
          <a:bodyPr/>
          <a:lstStyle/>
          <a:p>
            <a:fld id="{CA25C759-2477-42EF-9D2B-EED47B6437E8}" type="slidenum">
              <a:rPr lang="nl-NL" smtClean="0"/>
              <a:t>3</a:t>
            </a:fld>
            <a:endParaRPr lang="nl-NL"/>
          </a:p>
        </p:txBody>
      </p:sp>
    </p:spTree>
    <p:extLst>
      <p:ext uri="{BB962C8B-B14F-4D97-AF65-F5344CB8AC3E}">
        <p14:creationId xmlns:p14="http://schemas.microsoft.com/office/powerpoint/2010/main" val="547486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CA25C759-2477-42EF-9D2B-EED47B6437E8}" type="slidenum">
              <a:rPr lang="nl-NL" smtClean="0"/>
              <a:t>35</a:t>
            </a:fld>
            <a:endParaRPr lang="nl-NL"/>
          </a:p>
        </p:txBody>
      </p:sp>
    </p:spTree>
    <p:extLst>
      <p:ext uri="{BB962C8B-B14F-4D97-AF65-F5344CB8AC3E}">
        <p14:creationId xmlns:p14="http://schemas.microsoft.com/office/powerpoint/2010/main" val="2593539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CA25C759-2477-42EF-9D2B-EED47B6437E8}" type="slidenum">
              <a:rPr lang="nl-NL" smtClean="0"/>
              <a:t>36</a:t>
            </a:fld>
            <a:endParaRPr lang="nl-NL"/>
          </a:p>
        </p:txBody>
      </p:sp>
    </p:spTree>
    <p:extLst>
      <p:ext uri="{BB962C8B-B14F-4D97-AF65-F5344CB8AC3E}">
        <p14:creationId xmlns:p14="http://schemas.microsoft.com/office/powerpoint/2010/main" val="2599762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it? Good luck</a:t>
            </a:r>
          </a:p>
          <a:p>
            <a:endParaRPr lang="nl-NL" dirty="0"/>
          </a:p>
        </p:txBody>
      </p:sp>
      <p:sp>
        <p:nvSpPr>
          <p:cNvPr id="4" name="Slide Number Placeholder 3"/>
          <p:cNvSpPr>
            <a:spLocks noGrp="1"/>
          </p:cNvSpPr>
          <p:nvPr>
            <p:ph type="sldNum" sz="quarter" idx="10"/>
          </p:nvPr>
        </p:nvSpPr>
        <p:spPr/>
        <p:txBody>
          <a:bodyPr/>
          <a:lstStyle/>
          <a:p>
            <a:fld id="{CA25C759-2477-42EF-9D2B-EED47B6437E8}" type="slidenum">
              <a:rPr lang="nl-NL" smtClean="0"/>
              <a:t>38</a:t>
            </a:fld>
            <a:endParaRPr lang="nl-NL"/>
          </a:p>
        </p:txBody>
      </p:sp>
    </p:spTree>
    <p:extLst>
      <p:ext uri="{BB962C8B-B14F-4D97-AF65-F5344CB8AC3E}">
        <p14:creationId xmlns:p14="http://schemas.microsoft.com/office/powerpoint/2010/main" val="480921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CA25C759-2477-42EF-9D2B-EED47B6437E8}" type="slidenum">
              <a:rPr lang="nl-NL" smtClean="0"/>
              <a:t>40</a:t>
            </a:fld>
            <a:endParaRPr lang="nl-NL"/>
          </a:p>
        </p:txBody>
      </p:sp>
    </p:spTree>
    <p:extLst>
      <p:ext uri="{BB962C8B-B14F-4D97-AF65-F5344CB8AC3E}">
        <p14:creationId xmlns:p14="http://schemas.microsoft.com/office/powerpoint/2010/main" val="512974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Blocks are made by miners, expending CPU power to secure the network through a protocol called </a:t>
            </a:r>
            <a:r>
              <a:rPr lang="en-US" dirty="0" err="1"/>
              <a:t>PoW</a:t>
            </a:r>
            <a:r>
              <a:rPr lang="en-US" dirty="0"/>
              <a:t>. They are rewarded for this</a:t>
            </a:r>
            <a:r>
              <a:rPr lang="en-US" baseline="0" dirty="0"/>
              <a:t> work with newly minted </a:t>
            </a:r>
            <a:r>
              <a:rPr lang="en-US" baseline="0" dirty="0" err="1"/>
              <a:t>bitcoin</a:t>
            </a:r>
            <a:r>
              <a:rPr lang="en-US" baseline="0" dirty="0"/>
              <a:t>. Right now you can earn 12 </a:t>
            </a:r>
            <a:r>
              <a:rPr lang="en-US" baseline="0" dirty="0" err="1"/>
              <a:t>bitcoin</a:t>
            </a:r>
            <a:r>
              <a:rPr lang="en-US" baseline="0" dirty="0"/>
              <a:t> every 10 minutes by mining it. However, every 10 minutes only 1 node in the network gets this 12 </a:t>
            </a:r>
            <a:r>
              <a:rPr lang="en-US" baseline="0" dirty="0" err="1"/>
              <a:t>bitcoin</a:t>
            </a:r>
            <a:r>
              <a:rPr lang="en-US" baseline="0" dirty="0"/>
              <a:t>. It is like a </a:t>
            </a:r>
            <a:r>
              <a:rPr lang="en-US" baseline="0" dirty="0" err="1"/>
              <a:t>lotery</a:t>
            </a:r>
            <a:r>
              <a:rPr lang="en-US" baseline="0" dirty="0"/>
              <a:t>. Each block can fit roughly 3000 transactions, which means that unless there are too many transactions waiting your transaction can be processed with 10 minutes. A downside of the fixed </a:t>
            </a:r>
            <a:r>
              <a:rPr lang="en-US" baseline="0" dirty="0" err="1"/>
              <a:t>blocksize</a:t>
            </a:r>
            <a:r>
              <a:rPr lang="en-US" baseline="0" dirty="0"/>
              <a:t> of 1 MB is scalability.</a:t>
            </a:r>
            <a:endParaRPr lang="en-US" dirty="0"/>
          </a:p>
          <a:p>
            <a:endParaRPr lang="en-US" dirty="0"/>
          </a:p>
        </p:txBody>
      </p:sp>
      <p:sp>
        <p:nvSpPr>
          <p:cNvPr id="4" name="Slide Number Placeholder 3"/>
          <p:cNvSpPr>
            <a:spLocks noGrp="1"/>
          </p:cNvSpPr>
          <p:nvPr>
            <p:ph type="sldNum" sz="quarter" idx="10"/>
          </p:nvPr>
        </p:nvSpPr>
        <p:spPr/>
        <p:txBody>
          <a:bodyPr/>
          <a:lstStyle/>
          <a:p>
            <a:fld id="{CA25C759-2477-42EF-9D2B-EED47B6437E8}" type="slidenum">
              <a:rPr lang="nl-NL" smtClean="0"/>
              <a:t>41</a:t>
            </a:fld>
            <a:endParaRPr lang="nl-NL"/>
          </a:p>
        </p:txBody>
      </p:sp>
    </p:spTree>
    <p:extLst>
      <p:ext uri="{BB962C8B-B14F-4D97-AF65-F5344CB8AC3E}">
        <p14:creationId xmlns:p14="http://schemas.microsoft.com/office/powerpoint/2010/main" val="922961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Coffe</a:t>
            </a:r>
            <a:r>
              <a:rPr lang="en-US" sz="1200" b="0" i="0" kern="1200" dirty="0">
                <a:solidFill>
                  <a:schemeClr val="tx1"/>
                </a:solidFill>
                <a:effectLst/>
                <a:latin typeface="+mn-lt"/>
                <a:ea typeface="+mn-ea"/>
                <a:cs typeface="+mn-cs"/>
              </a:rPr>
              <a:t> cafe</a:t>
            </a:r>
          </a:p>
          <a:p>
            <a:r>
              <a:rPr lang="en-US" sz="1200" b="0" i="0" kern="1200" dirty="0">
                <a:solidFill>
                  <a:schemeClr val="tx1"/>
                </a:solidFill>
                <a:effectLst/>
                <a:latin typeface="+mn-lt"/>
                <a:ea typeface="+mn-ea"/>
                <a:cs typeface="+mn-cs"/>
              </a:rPr>
              <a:t>Kids Wish Network, a charity for dying children, has raised $125 million for the “cause.” Of that, $110 million went directly to solicitors and $4 million into the </a:t>
            </a:r>
            <a:r>
              <a:rPr lang="en-US" sz="1200" b="0" i="0" u="none" strike="noStrike" kern="1200" dirty="0">
                <a:solidFill>
                  <a:schemeClr val="tx1"/>
                </a:solidFill>
                <a:effectLst/>
                <a:latin typeface="+mn-lt"/>
                <a:ea typeface="+mn-ea"/>
                <a:cs typeface="+mn-cs"/>
                <a:hlinkClick r:id="rId3"/>
              </a:rPr>
              <a:t>charity founder’s pockets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nl-NL" dirty="0"/>
              <a:t>https://bitinfocharts.com/comparison/confirmationtime-btc-ltc-eth.html#1y</a:t>
            </a:r>
            <a:r>
              <a:rPr lang="en-US" sz="1200" b="0" i="0" kern="1200" dirty="0">
                <a:solidFill>
                  <a:schemeClr val="tx1"/>
                </a:solidFill>
                <a:effectLst/>
                <a:latin typeface="+mn-lt"/>
                <a:ea typeface="+mn-ea"/>
                <a:cs typeface="+mn-cs"/>
              </a:rPr>
              <a:t> </a:t>
            </a:r>
            <a:endParaRPr lang="nl-NL" dirty="0"/>
          </a:p>
        </p:txBody>
      </p:sp>
      <p:sp>
        <p:nvSpPr>
          <p:cNvPr id="4" name="Slide Number Placeholder 3"/>
          <p:cNvSpPr>
            <a:spLocks noGrp="1"/>
          </p:cNvSpPr>
          <p:nvPr>
            <p:ph type="sldNum" sz="quarter" idx="10"/>
          </p:nvPr>
        </p:nvSpPr>
        <p:spPr/>
        <p:txBody>
          <a:bodyPr/>
          <a:lstStyle/>
          <a:p>
            <a:fld id="{CA25C759-2477-42EF-9D2B-EED47B6437E8}" type="slidenum">
              <a:rPr lang="nl-NL" smtClean="0"/>
              <a:t>42</a:t>
            </a:fld>
            <a:endParaRPr lang="nl-NL"/>
          </a:p>
        </p:txBody>
      </p:sp>
    </p:spTree>
    <p:extLst>
      <p:ext uri="{BB962C8B-B14F-4D97-AF65-F5344CB8AC3E}">
        <p14:creationId xmlns:p14="http://schemas.microsoft.com/office/powerpoint/2010/main" val="41448176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or not?</a:t>
            </a:r>
          </a:p>
          <a:p>
            <a:r>
              <a:rPr lang="en-US" dirty="0"/>
              <a:t>Unbanked</a:t>
            </a:r>
            <a:r>
              <a:rPr lang="nl-NL" baseline="0" dirty="0"/>
              <a:t> </a:t>
            </a:r>
            <a:r>
              <a:rPr lang="nl-NL" baseline="0" dirty="0" err="1"/>
              <a:t>people</a:t>
            </a:r>
            <a:endParaRPr lang="nl-NL" baseline="0" dirty="0"/>
          </a:p>
          <a:p>
            <a:endParaRPr lang="en-US" dirty="0"/>
          </a:p>
        </p:txBody>
      </p:sp>
      <p:sp>
        <p:nvSpPr>
          <p:cNvPr id="4" name="Slide Number Placeholder 3"/>
          <p:cNvSpPr>
            <a:spLocks noGrp="1"/>
          </p:cNvSpPr>
          <p:nvPr>
            <p:ph type="sldNum" sz="quarter" idx="10"/>
          </p:nvPr>
        </p:nvSpPr>
        <p:spPr/>
        <p:txBody>
          <a:bodyPr/>
          <a:lstStyle/>
          <a:p>
            <a:fld id="{CA25C759-2477-42EF-9D2B-EED47B6437E8}" type="slidenum">
              <a:rPr lang="nl-NL" smtClean="0"/>
              <a:t>44</a:t>
            </a:fld>
            <a:endParaRPr lang="nl-NL"/>
          </a:p>
        </p:txBody>
      </p:sp>
    </p:spTree>
    <p:extLst>
      <p:ext uri="{BB962C8B-B14F-4D97-AF65-F5344CB8AC3E}">
        <p14:creationId xmlns:p14="http://schemas.microsoft.com/office/powerpoint/2010/main" val="3960440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CA25C759-2477-42EF-9D2B-EED47B6437E8}" type="slidenum">
              <a:rPr lang="nl-NL" smtClean="0"/>
              <a:t>45</a:t>
            </a:fld>
            <a:endParaRPr lang="nl-NL"/>
          </a:p>
        </p:txBody>
      </p:sp>
    </p:spTree>
    <p:extLst>
      <p:ext uri="{BB962C8B-B14F-4D97-AF65-F5344CB8AC3E}">
        <p14:creationId xmlns:p14="http://schemas.microsoft.com/office/powerpoint/2010/main" val="729130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Crypto:</a:t>
            </a:r>
          </a:p>
          <a:p>
            <a:r>
              <a:rPr lang="en-US" dirty="0"/>
              <a:t>- Wie </a:t>
            </a:r>
            <a:r>
              <a:rPr lang="en-US" dirty="0" err="1"/>
              <a:t>kent</a:t>
            </a:r>
            <a:r>
              <a:rPr lang="en-US" dirty="0"/>
              <a:t> de </a:t>
            </a:r>
            <a:r>
              <a:rPr lang="en-US" dirty="0" err="1"/>
              <a:t>technologie</a:t>
            </a:r>
            <a:r>
              <a:rPr lang="en-US" dirty="0"/>
              <a:t> van cryptocurrencies?</a:t>
            </a:r>
          </a:p>
          <a:p>
            <a:r>
              <a:rPr lang="en-US" dirty="0"/>
              <a:t>- Wie </a:t>
            </a:r>
            <a:r>
              <a:rPr lang="en-US" dirty="0" err="1"/>
              <a:t>weet</a:t>
            </a:r>
            <a:r>
              <a:rPr lang="en-US" dirty="0"/>
              <a:t> hoe </a:t>
            </a:r>
            <a:r>
              <a:rPr lang="en-US" dirty="0" err="1"/>
              <a:t>een</a:t>
            </a:r>
            <a:r>
              <a:rPr lang="en-US" dirty="0"/>
              <a:t> blockchain </a:t>
            </a:r>
            <a:r>
              <a:rPr lang="en-US" dirty="0" err="1"/>
              <a:t>werkt</a:t>
            </a:r>
            <a:r>
              <a:rPr lang="en-US" dirty="0"/>
              <a:t>?</a:t>
            </a:r>
          </a:p>
          <a:p>
            <a:pPr marL="0" indent="0">
              <a:buFontTx/>
              <a:buNone/>
            </a:pPr>
            <a:r>
              <a:rPr lang="en-US" dirty="0"/>
              <a:t>- Wie </a:t>
            </a:r>
            <a:r>
              <a:rPr lang="en-US" dirty="0" err="1"/>
              <a:t>bezit</a:t>
            </a:r>
            <a:r>
              <a:rPr lang="en-US" dirty="0"/>
              <a:t> cryptocurrencies?</a:t>
            </a:r>
          </a:p>
          <a:p>
            <a:pPr marL="171450" indent="-171450">
              <a:buFontTx/>
              <a:buChar char="-"/>
            </a:pPr>
            <a:endParaRPr lang="nl-NL" dirty="0"/>
          </a:p>
          <a:p>
            <a:endParaRPr lang="nl-NL" dirty="0"/>
          </a:p>
        </p:txBody>
      </p:sp>
      <p:sp>
        <p:nvSpPr>
          <p:cNvPr id="4" name="Slide Number Placeholder 3"/>
          <p:cNvSpPr>
            <a:spLocks noGrp="1"/>
          </p:cNvSpPr>
          <p:nvPr>
            <p:ph type="sldNum" sz="quarter" idx="5"/>
          </p:nvPr>
        </p:nvSpPr>
        <p:spPr/>
        <p:txBody>
          <a:bodyPr/>
          <a:lstStyle/>
          <a:p>
            <a:fld id="{CA25C759-2477-42EF-9D2B-EED47B6437E8}" type="slidenum">
              <a:rPr lang="nl-NL" smtClean="0"/>
              <a:t>47</a:t>
            </a:fld>
            <a:endParaRPr lang="nl-NL"/>
          </a:p>
        </p:txBody>
      </p:sp>
    </p:spTree>
    <p:extLst>
      <p:ext uri="{BB962C8B-B14F-4D97-AF65-F5344CB8AC3E}">
        <p14:creationId xmlns:p14="http://schemas.microsoft.com/office/powerpoint/2010/main" val="4212433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Pokemon</a:t>
            </a:r>
            <a:r>
              <a:rPr lang="en-US" dirty="0"/>
              <a:t>:</a:t>
            </a:r>
          </a:p>
          <a:p>
            <a:r>
              <a:rPr lang="en-US" dirty="0"/>
              <a:t>- Wie </a:t>
            </a:r>
            <a:r>
              <a:rPr lang="en-US" dirty="0" err="1"/>
              <a:t>weet</a:t>
            </a:r>
            <a:r>
              <a:rPr lang="en-US" dirty="0"/>
              <a:t> </a:t>
            </a:r>
            <a:r>
              <a:rPr lang="en-US" dirty="0" err="1"/>
              <a:t>welke</a:t>
            </a:r>
            <a:r>
              <a:rPr lang="en-US" dirty="0"/>
              <a:t> </a:t>
            </a:r>
            <a:r>
              <a:rPr lang="en-US" dirty="0" err="1"/>
              <a:t>pokemonkaart</a:t>
            </a:r>
            <a:r>
              <a:rPr lang="en-US" dirty="0"/>
              <a:t> het </a:t>
            </a:r>
            <a:r>
              <a:rPr lang="en-US" dirty="0" err="1"/>
              <a:t>meeste</a:t>
            </a:r>
            <a:r>
              <a:rPr lang="en-US" dirty="0"/>
              <a:t> </a:t>
            </a:r>
            <a:r>
              <a:rPr lang="en-US" dirty="0" err="1"/>
              <a:t>waard</a:t>
            </a:r>
            <a:r>
              <a:rPr lang="en-US" dirty="0"/>
              <a:t> is?</a:t>
            </a:r>
          </a:p>
          <a:p>
            <a:r>
              <a:rPr lang="nl-NL" dirty="0"/>
              <a:t>- Wie heeft er </a:t>
            </a:r>
            <a:r>
              <a:rPr lang="nl-NL" dirty="0" err="1"/>
              <a:t>pokemonkaarten</a:t>
            </a:r>
            <a:r>
              <a:rPr lang="nl-NL" dirty="0"/>
              <a:t>?</a:t>
            </a:r>
          </a:p>
        </p:txBody>
      </p:sp>
      <p:sp>
        <p:nvSpPr>
          <p:cNvPr id="4" name="Slide Number Placeholder 3"/>
          <p:cNvSpPr>
            <a:spLocks noGrp="1"/>
          </p:cNvSpPr>
          <p:nvPr>
            <p:ph type="sldNum" sz="quarter" idx="5"/>
          </p:nvPr>
        </p:nvSpPr>
        <p:spPr/>
        <p:txBody>
          <a:bodyPr/>
          <a:lstStyle/>
          <a:p>
            <a:fld id="{CA25C759-2477-42EF-9D2B-EED47B6437E8}" type="slidenum">
              <a:rPr lang="nl-NL" smtClean="0"/>
              <a:t>48</a:t>
            </a:fld>
            <a:endParaRPr lang="nl-NL"/>
          </a:p>
        </p:txBody>
      </p:sp>
    </p:spTree>
    <p:extLst>
      <p:ext uri="{BB962C8B-B14F-4D97-AF65-F5344CB8AC3E}">
        <p14:creationId xmlns:p14="http://schemas.microsoft.com/office/powerpoint/2010/main" val="759226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dirty="0" err="1"/>
              <a:t>komen</a:t>
            </a:r>
            <a:r>
              <a:rPr lang="en-US" dirty="0"/>
              <a:t> </a:t>
            </a:r>
            <a:r>
              <a:rPr lang="en-US" dirty="0" err="1"/>
              <a:t>hier</a:t>
            </a:r>
            <a:r>
              <a:rPr lang="en-US" dirty="0"/>
              <a:t> later op </a:t>
            </a:r>
            <a:r>
              <a:rPr lang="en-US" dirty="0" err="1"/>
              <a:t>terug</a:t>
            </a:r>
            <a:r>
              <a:rPr lang="en-US" dirty="0"/>
              <a:t>. </a:t>
            </a:r>
            <a:endParaRPr lang="nl-NL" dirty="0"/>
          </a:p>
        </p:txBody>
      </p:sp>
      <p:sp>
        <p:nvSpPr>
          <p:cNvPr id="4" name="Slide Number Placeholder 3"/>
          <p:cNvSpPr>
            <a:spLocks noGrp="1"/>
          </p:cNvSpPr>
          <p:nvPr>
            <p:ph type="sldNum" sz="quarter" idx="5"/>
          </p:nvPr>
        </p:nvSpPr>
        <p:spPr/>
        <p:txBody>
          <a:bodyPr/>
          <a:lstStyle/>
          <a:p>
            <a:fld id="{CA25C759-2477-42EF-9D2B-EED47B6437E8}" type="slidenum">
              <a:rPr lang="nl-NL" smtClean="0"/>
              <a:t>5</a:t>
            </a:fld>
            <a:endParaRPr lang="nl-NL"/>
          </a:p>
        </p:txBody>
      </p:sp>
    </p:spTree>
    <p:extLst>
      <p:ext uri="{BB962C8B-B14F-4D97-AF65-F5344CB8AC3E}">
        <p14:creationId xmlns:p14="http://schemas.microsoft.com/office/powerpoint/2010/main" val="16735991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https://www.afm.nl/nl-nl/consumenten/themas/crypto</a:t>
            </a:r>
          </a:p>
        </p:txBody>
      </p:sp>
      <p:sp>
        <p:nvSpPr>
          <p:cNvPr id="4" name="Slide Number Placeholder 3"/>
          <p:cNvSpPr>
            <a:spLocks noGrp="1"/>
          </p:cNvSpPr>
          <p:nvPr>
            <p:ph type="sldNum" sz="quarter" idx="5"/>
          </p:nvPr>
        </p:nvSpPr>
        <p:spPr/>
        <p:txBody>
          <a:bodyPr/>
          <a:lstStyle/>
          <a:p>
            <a:fld id="{CA25C759-2477-42EF-9D2B-EED47B6437E8}" type="slidenum">
              <a:rPr lang="nl-NL" smtClean="0"/>
              <a:t>53</a:t>
            </a:fld>
            <a:endParaRPr lang="nl-NL"/>
          </a:p>
        </p:txBody>
      </p:sp>
    </p:spTree>
    <p:extLst>
      <p:ext uri="{BB962C8B-B14F-4D97-AF65-F5344CB8AC3E}">
        <p14:creationId xmlns:p14="http://schemas.microsoft.com/office/powerpoint/2010/main" val="17843657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Discrepantie</a:t>
            </a:r>
            <a:r>
              <a:rPr lang="en-US" dirty="0"/>
              <a:t> </a:t>
            </a:r>
            <a:r>
              <a:rPr lang="en-US" dirty="0" err="1"/>
              <a:t>betekent</a:t>
            </a:r>
            <a:r>
              <a:rPr lang="en-US" dirty="0"/>
              <a:t> </a:t>
            </a:r>
            <a:r>
              <a:rPr lang="en-US" dirty="0" err="1"/>
              <a:t>rol</a:t>
            </a:r>
            <a:r>
              <a:rPr lang="en-US" dirty="0"/>
              <a:t> </a:t>
            </a:r>
            <a:r>
              <a:rPr lang="en-US" dirty="0" err="1"/>
              <a:t>voor</a:t>
            </a:r>
            <a:r>
              <a:rPr lang="en-US" dirty="0"/>
              <a:t> de docent</a:t>
            </a:r>
            <a:endParaRPr lang="nl-NL" dirty="0"/>
          </a:p>
        </p:txBody>
      </p:sp>
      <p:sp>
        <p:nvSpPr>
          <p:cNvPr id="4" name="Slide Number Placeholder 3"/>
          <p:cNvSpPr>
            <a:spLocks noGrp="1"/>
          </p:cNvSpPr>
          <p:nvPr>
            <p:ph type="sldNum" sz="quarter" idx="5"/>
          </p:nvPr>
        </p:nvSpPr>
        <p:spPr/>
        <p:txBody>
          <a:bodyPr/>
          <a:lstStyle/>
          <a:p>
            <a:fld id="{CA25C759-2477-42EF-9D2B-EED47B6437E8}" type="slidenum">
              <a:rPr lang="nl-NL" smtClean="0"/>
              <a:t>59</a:t>
            </a:fld>
            <a:endParaRPr lang="nl-NL"/>
          </a:p>
        </p:txBody>
      </p:sp>
    </p:spTree>
    <p:extLst>
      <p:ext uri="{BB962C8B-B14F-4D97-AF65-F5344CB8AC3E}">
        <p14:creationId xmlns:p14="http://schemas.microsoft.com/office/powerpoint/2010/main" val="4157350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Discrepantie</a:t>
            </a:r>
            <a:r>
              <a:rPr lang="en-US" dirty="0"/>
              <a:t> </a:t>
            </a:r>
            <a:r>
              <a:rPr lang="en-US" dirty="0" err="1"/>
              <a:t>betekent</a:t>
            </a:r>
            <a:r>
              <a:rPr lang="en-US" dirty="0"/>
              <a:t> </a:t>
            </a:r>
            <a:r>
              <a:rPr lang="en-US" dirty="0" err="1"/>
              <a:t>rol</a:t>
            </a:r>
            <a:r>
              <a:rPr lang="en-US" dirty="0"/>
              <a:t> </a:t>
            </a:r>
            <a:r>
              <a:rPr lang="en-US" dirty="0" err="1"/>
              <a:t>voor</a:t>
            </a:r>
            <a:r>
              <a:rPr lang="en-US" dirty="0"/>
              <a:t> de docent</a:t>
            </a:r>
            <a:endParaRPr lang="nl-NL" dirty="0"/>
          </a:p>
        </p:txBody>
      </p:sp>
      <p:sp>
        <p:nvSpPr>
          <p:cNvPr id="4" name="Slide Number Placeholder 3"/>
          <p:cNvSpPr>
            <a:spLocks noGrp="1"/>
          </p:cNvSpPr>
          <p:nvPr>
            <p:ph type="sldNum" sz="quarter" idx="5"/>
          </p:nvPr>
        </p:nvSpPr>
        <p:spPr/>
        <p:txBody>
          <a:bodyPr/>
          <a:lstStyle/>
          <a:p>
            <a:fld id="{CA25C759-2477-42EF-9D2B-EED47B6437E8}" type="slidenum">
              <a:rPr lang="nl-NL" smtClean="0"/>
              <a:t>6</a:t>
            </a:fld>
            <a:endParaRPr lang="nl-NL"/>
          </a:p>
        </p:txBody>
      </p:sp>
    </p:spTree>
    <p:extLst>
      <p:ext uri="{BB962C8B-B14F-4D97-AF65-F5344CB8AC3E}">
        <p14:creationId xmlns:p14="http://schemas.microsoft.com/office/powerpoint/2010/main" val="3218007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Economie: Domein B (schaarste), Domein C (ruil), Domein I (specifiek I.4 geld)</a:t>
            </a:r>
          </a:p>
          <a:p>
            <a:pPr marL="342900" lvl="0" indent="-342900">
              <a:lnSpc>
                <a:spcPct val="107000"/>
              </a:lnSpc>
              <a:spcAft>
                <a:spcPts val="800"/>
              </a:spcAft>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Bedrijfseconomie: Domein B (specifiek B1 beleggen), Domein F (boekhouding)</a:t>
            </a:r>
          </a:p>
          <a:p>
            <a:endParaRPr lang="nl-NL" dirty="0"/>
          </a:p>
        </p:txBody>
      </p:sp>
      <p:sp>
        <p:nvSpPr>
          <p:cNvPr id="4" name="Slide Number Placeholder 3"/>
          <p:cNvSpPr>
            <a:spLocks noGrp="1"/>
          </p:cNvSpPr>
          <p:nvPr>
            <p:ph type="sldNum" sz="quarter" idx="5"/>
          </p:nvPr>
        </p:nvSpPr>
        <p:spPr/>
        <p:txBody>
          <a:bodyPr/>
          <a:lstStyle/>
          <a:p>
            <a:fld id="{CA25C759-2477-42EF-9D2B-EED47B6437E8}" type="slidenum">
              <a:rPr lang="nl-NL" smtClean="0"/>
              <a:t>7</a:t>
            </a:fld>
            <a:endParaRPr lang="nl-NL"/>
          </a:p>
        </p:txBody>
      </p:sp>
    </p:spTree>
    <p:extLst>
      <p:ext uri="{BB962C8B-B14F-4D97-AF65-F5344CB8AC3E}">
        <p14:creationId xmlns:p14="http://schemas.microsoft.com/office/powerpoint/2010/main" val="3835227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Bitcoin</a:t>
            </a:r>
            <a:r>
              <a:rPr lang="en-US" dirty="0"/>
              <a:t> network launched in 2009. However, it didn’t appear</a:t>
            </a:r>
            <a:r>
              <a:rPr lang="en-US" baseline="0" dirty="0"/>
              <a:t> out of thin air. There is actually a whole history behind the idea of electronic money. I will explain that there were two pillars the invention of </a:t>
            </a:r>
            <a:r>
              <a:rPr lang="en-US" baseline="0" dirty="0" err="1"/>
              <a:t>Bitcoin</a:t>
            </a:r>
            <a:r>
              <a:rPr lang="en-US" baseline="0" dirty="0"/>
              <a:t> stood on.</a:t>
            </a:r>
            <a:endParaRPr lang="en-US" dirty="0"/>
          </a:p>
        </p:txBody>
      </p:sp>
      <p:sp>
        <p:nvSpPr>
          <p:cNvPr id="4" name="Slide Number Placeholder 3"/>
          <p:cNvSpPr>
            <a:spLocks noGrp="1"/>
          </p:cNvSpPr>
          <p:nvPr>
            <p:ph type="sldNum" sz="quarter" idx="10"/>
          </p:nvPr>
        </p:nvSpPr>
        <p:spPr/>
        <p:txBody>
          <a:bodyPr/>
          <a:lstStyle/>
          <a:p>
            <a:fld id="{CA25C759-2477-42EF-9D2B-EED47B6437E8}" type="slidenum">
              <a:rPr lang="nl-NL" smtClean="0"/>
              <a:t>8</a:t>
            </a:fld>
            <a:endParaRPr lang="nl-NL"/>
          </a:p>
        </p:txBody>
      </p:sp>
    </p:spTree>
    <p:extLst>
      <p:ext uri="{BB962C8B-B14F-4D97-AF65-F5344CB8AC3E}">
        <p14:creationId xmlns:p14="http://schemas.microsoft.com/office/powerpoint/2010/main" val="1658639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idea to start </a:t>
            </a:r>
            <a:r>
              <a:rPr lang="en-US" dirty="0" err="1"/>
              <a:t>Bitcoin</a:t>
            </a:r>
            <a:r>
              <a:rPr lang="en-US" dirty="0"/>
              <a:t> or</a:t>
            </a:r>
            <a:r>
              <a:rPr lang="en-US" baseline="0" dirty="0"/>
              <a:t> a digital form of money originated from a movement that started in the late 1980’s and was called the </a:t>
            </a:r>
            <a:r>
              <a:rPr lang="en-US" baseline="0" dirty="0" err="1"/>
              <a:t>Cypherpunk</a:t>
            </a:r>
            <a:r>
              <a:rPr lang="en-US" baseline="0" dirty="0"/>
              <a:t> movement. It was a group of activists that actively worked on ways to preserve privacy in the digital world. As we have seen last week in the </a:t>
            </a:r>
            <a:r>
              <a:rPr lang="en-US" baseline="0" dirty="0" err="1"/>
              <a:t>facebook</a:t>
            </a:r>
            <a:r>
              <a:rPr lang="en-US" baseline="0" dirty="0"/>
              <a:t>-gate, data has become power (literally). The </a:t>
            </a:r>
            <a:r>
              <a:rPr lang="en-US" baseline="0" dirty="0" err="1"/>
              <a:t>cypherpunks</a:t>
            </a:r>
            <a:r>
              <a:rPr lang="en-US" baseline="0" dirty="0"/>
              <a:t> recognized this very early on. This was a group of computer scientists including some of the brightest people of the world. This piece (A CYPHERPUNKS MANIFESTO) written in 1993 by Eric </a:t>
            </a:r>
            <a:r>
              <a:rPr lang="en-US" baseline="0" dirty="0" err="1"/>
              <a:t>Huges</a:t>
            </a:r>
            <a:r>
              <a:rPr lang="en-US" baseline="0" dirty="0"/>
              <a:t> has become a notorious stance on their principles. Let me quote a short piece that is relevant for this lecture: “Therefore, privacy in an open society requires anonymous transaction systems. Until now, cash has been the primary such system. An anonymous transaction system is not a secret transaction system. An anonymous system empowers individuals to reveal their identity when desired and only when desired; this is the essence of privacy.”</a:t>
            </a:r>
            <a:endParaRPr lang="en-US" dirty="0"/>
          </a:p>
        </p:txBody>
      </p:sp>
      <p:sp>
        <p:nvSpPr>
          <p:cNvPr id="4" name="Slide Number Placeholder 3"/>
          <p:cNvSpPr>
            <a:spLocks noGrp="1"/>
          </p:cNvSpPr>
          <p:nvPr>
            <p:ph type="sldNum" sz="quarter" idx="10"/>
          </p:nvPr>
        </p:nvSpPr>
        <p:spPr/>
        <p:txBody>
          <a:bodyPr/>
          <a:lstStyle/>
          <a:p>
            <a:fld id="{CA25C759-2477-42EF-9D2B-EED47B6437E8}" type="slidenum">
              <a:rPr lang="nl-NL" smtClean="0"/>
              <a:t>10</a:t>
            </a:fld>
            <a:endParaRPr lang="nl-NL"/>
          </a:p>
        </p:txBody>
      </p:sp>
    </p:spTree>
    <p:extLst>
      <p:ext uri="{BB962C8B-B14F-4D97-AF65-F5344CB8AC3E}">
        <p14:creationId xmlns:p14="http://schemas.microsoft.com/office/powerpoint/2010/main" val="3926662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said, there is a </a:t>
            </a:r>
            <a:r>
              <a:rPr lang="en-US" dirty="0" err="1"/>
              <a:t>Cypherpunk</a:t>
            </a:r>
            <a:r>
              <a:rPr lang="en-US" dirty="0"/>
              <a:t> pre-history attached to </a:t>
            </a:r>
            <a:r>
              <a:rPr lang="en-US" dirty="0" err="1"/>
              <a:t>bitcoin</a:t>
            </a:r>
            <a:r>
              <a:rPr lang="en-US" dirty="0"/>
              <a:t>. </a:t>
            </a:r>
            <a:r>
              <a:rPr lang="en-US" dirty="0" err="1"/>
              <a:t>Bitcoin</a:t>
            </a:r>
            <a:r>
              <a:rPr lang="en-US" dirty="0"/>
              <a:t> wasn’t the first attempt to</a:t>
            </a:r>
            <a:r>
              <a:rPr lang="en-US" baseline="0" dirty="0"/>
              <a:t> create economic cash.</a:t>
            </a:r>
            <a:endParaRPr lang="en-US" dirty="0"/>
          </a:p>
          <a:p>
            <a:r>
              <a:rPr lang="en-US" dirty="0" err="1"/>
              <a:t>Ecash</a:t>
            </a:r>
            <a:r>
              <a:rPr lang="en-US" dirty="0"/>
              <a:t>, making payments untraceable with the use of digital signatures</a:t>
            </a:r>
          </a:p>
          <a:p>
            <a:r>
              <a:rPr lang="en-US" dirty="0" err="1"/>
              <a:t>Hashcash</a:t>
            </a:r>
            <a:r>
              <a:rPr lang="en-US" dirty="0"/>
              <a:t>, coming up with proof of work to prevent spammers</a:t>
            </a:r>
            <a:r>
              <a:rPr lang="en-US" baseline="0" dirty="0"/>
              <a:t> in a network</a:t>
            </a:r>
          </a:p>
          <a:p>
            <a:r>
              <a:rPr lang="en-US" dirty="0"/>
              <a:t>B-money and </a:t>
            </a:r>
            <a:r>
              <a:rPr lang="en-US" dirty="0" err="1"/>
              <a:t>bitgold</a:t>
            </a:r>
            <a:r>
              <a:rPr lang="en-US" dirty="0"/>
              <a:t>, now having a limited supply and using hashes as proof of work and </a:t>
            </a:r>
            <a:r>
              <a:rPr lang="en-US" dirty="0" err="1"/>
              <a:t>timesstamping</a:t>
            </a:r>
            <a:endParaRPr lang="en-US" dirty="0"/>
          </a:p>
          <a:p>
            <a:r>
              <a:rPr lang="en-US" dirty="0" err="1"/>
              <a:t>Bitcoin</a:t>
            </a:r>
            <a:r>
              <a:rPr lang="en-US" baseline="0" dirty="0"/>
              <a:t> was a continuation of the work done by all these cryptographers and uses many of their Idea’s. These idea’s just had one problem they had not solved yet.</a:t>
            </a:r>
          </a:p>
          <a:p>
            <a:r>
              <a:rPr lang="en-US" baseline="0" dirty="0"/>
              <a:t>Double-spending problem: “How does one prevent that the same money is send twice?”. If I send an email, who has the email??</a:t>
            </a:r>
            <a:endParaRPr lang="nl-NL" dirty="0"/>
          </a:p>
        </p:txBody>
      </p:sp>
      <p:sp>
        <p:nvSpPr>
          <p:cNvPr id="4" name="Slide Number Placeholder 3"/>
          <p:cNvSpPr>
            <a:spLocks noGrp="1"/>
          </p:cNvSpPr>
          <p:nvPr>
            <p:ph type="sldNum" sz="quarter" idx="10"/>
          </p:nvPr>
        </p:nvSpPr>
        <p:spPr/>
        <p:txBody>
          <a:bodyPr/>
          <a:lstStyle/>
          <a:p>
            <a:fld id="{CA25C759-2477-42EF-9D2B-EED47B6437E8}" type="slidenum">
              <a:rPr lang="nl-NL" smtClean="0"/>
              <a:t>11</a:t>
            </a:fld>
            <a:endParaRPr lang="nl-NL"/>
          </a:p>
        </p:txBody>
      </p:sp>
    </p:spTree>
    <p:extLst>
      <p:ext uri="{BB962C8B-B14F-4D97-AF65-F5344CB8AC3E}">
        <p14:creationId xmlns:p14="http://schemas.microsoft.com/office/powerpoint/2010/main" val="12612937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99090"/>
            <a:ext cx="9144000" cy="1761514"/>
          </a:xfrm>
        </p:spPr>
        <p:txBody>
          <a:bodyPr anchor="b"/>
          <a:lstStyle>
            <a:lvl1pPr algn="ct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2560604"/>
            <a:ext cx="9144000" cy="1133941"/>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Content Placeholder 2"/>
          <p:cNvSpPr>
            <a:spLocks noGrp="1"/>
          </p:cNvSpPr>
          <p:nvPr>
            <p:ph idx="10" hasCustomPrompt="1"/>
          </p:nvPr>
        </p:nvSpPr>
        <p:spPr>
          <a:xfrm>
            <a:off x="4569994" y="6352005"/>
            <a:ext cx="3052011" cy="385929"/>
          </a:xfrm>
        </p:spPr>
        <p:txBody>
          <a:bodyPr>
            <a:normAutofit/>
          </a:bodyPr>
          <a:lstStyle>
            <a:lvl1pPr marL="0" indent="0" algn="ct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[EVENT]  |  [NAME]</a:t>
            </a:r>
          </a:p>
        </p:txBody>
      </p:sp>
    </p:spTree>
    <p:extLst>
      <p:ext uri="{BB962C8B-B14F-4D97-AF65-F5344CB8AC3E}">
        <p14:creationId xmlns:p14="http://schemas.microsoft.com/office/powerpoint/2010/main" val="3827819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Text Placeholder 2"/>
          <p:cNvSpPr>
            <a:spLocks noGrp="1"/>
          </p:cNvSpPr>
          <p:nvPr>
            <p:ph idx="11"/>
          </p:nvPr>
        </p:nvSpPr>
        <p:spPr>
          <a:xfrm>
            <a:off x="838199" y="1667875"/>
            <a:ext cx="10515600" cy="43945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a:xfrm>
            <a:off x="838199" y="17262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Content Placeholder 2"/>
          <p:cNvSpPr>
            <a:spLocks noGrp="1"/>
          </p:cNvSpPr>
          <p:nvPr>
            <p:ph idx="10" hasCustomPrompt="1"/>
          </p:nvPr>
        </p:nvSpPr>
        <p:spPr>
          <a:xfrm>
            <a:off x="4569994" y="6352005"/>
            <a:ext cx="3052011" cy="385929"/>
          </a:xfrm>
        </p:spPr>
        <p:txBody>
          <a:bodyPr>
            <a:normAutofit/>
          </a:bodyPr>
          <a:lstStyle>
            <a:lvl1pPr marL="0" indent="0" algn="ct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[EVENT]  |  [NAME]</a:t>
            </a:r>
          </a:p>
        </p:txBody>
      </p:sp>
    </p:spTree>
    <p:extLst>
      <p:ext uri="{BB962C8B-B14F-4D97-AF65-F5344CB8AC3E}">
        <p14:creationId xmlns:p14="http://schemas.microsoft.com/office/powerpoint/2010/main" val="25790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8" y="1665203"/>
            <a:ext cx="5181600" cy="4397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665203"/>
            <a:ext cx="5181600" cy="4397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0" hasCustomPrompt="1"/>
          </p:nvPr>
        </p:nvSpPr>
        <p:spPr>
          <a:xfrm>
            <a:off x="4569994" y="6352005"/>
            <a:ext cx="3052011" cy="385929"/>
          </a:xfrm>
        </p:spPr>
        <p:txBody>
          <a:bodyPr>
            <a:normAutofit/>
          </a:bodyPr>
          <a:lstStyle>
            <a:lvl1pPr marL="0" indent="0" algn="ct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[EVENT]  |  [NAME]</a:t>
            </a:r>
          </a:p>
        </p:txBody>
      </p:sp>
    </p:spTree>
    <p:extLst>
      <p:ext uri="{BB962C8B-B14F-4D97-AF65-F5344CB8AC3E}">
        <p14:creationId xmlns:p14="http://schemas.microsoft.com/office/powerpoint/2010/main" val="360561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199" y="1498183"/>
            <a:ext cx="5157787" cy="535276"/>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8198" y="2033459"/>
            <a:ext cx="5157787" cy="4028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611" y="1495802"/>
            <a:ext cx="5183188" cy="540038"/>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1" y="2033459"/>
            <a:ext cx="5183188" cy="4028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838199" y="172620"/>
            <a:ext cx="10515600" cy="1325563"/>
          </a:xfrm>
        </p:spPr>
        <p:txBody>
          <a:bodyPr/>
          <a:lstStyle/>
          <a:p>
            <a:r>
              <a:rPr lang="en-US"/>
              <a:t>Click to edit Master title style</a:t>
            </a:r>
          </a:p>
        </p:txBody>
      </p:sp>
      <p:sp>
        <p:nvSpPr>
          <p:cNvPr id="12" name="Content Placeholder 2"/>
          <p:cNvSpPr>
            <a:spLocks noGrp="1"/>
          </p:cNvSpPr>
          <p:nvPr>
            <p:ph idx="10" hasCustomPrompt="1"/>
          </p:nvPr>
        </p:nvSpPr>
        <p:spPr>
          <a:xfrm>
            <a:off x="4569994" y="6352005"/>
            <a:ext cx="3052011" cy="385929"/>
          </a:xfrm>
        </p:spPr>
        <p:txBody>
          <a:bodyPr>
            <a:normAutofit/>
          </a:bodyPr>
          <a:lstStyle>
            <a:lvl1pPr marL="0" indent="0" algn="ct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[EVENT]  |  [NAME]</a:t>
            </a:r>
          </a:p>
        </p:txBody>
      </p:sp>
    </p:spTree>
    <p:extLst>
      <p:ext uri="{BB962C8B-B14F-4D97-AF65-F5344CB8AC3E}">
        <p14:creationId xmlns:p14="http://schemas.microsoft.com/office/powerpoint/2010/main" val="657763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idx="10" hasCustomPrompt="1"/>
          </p:nvPr>
        </p:nvSpPr>
        <p:spPr>
          <a:xfrm>
            <a:off x="4569994" y="6352005"/>
            <a:ext cx="3052011" cy="385929"/>
          </a:xfrm>
        </p:spPr>
        <p:txBody>
          <a:bodyPr>
            <a:normAutofit/>
          </a:bodyPr>
          <a:lstStyle>
            <a:lvl1pPr marL="0" indent="0" algn="ct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[EVENT]  |  [NAME]</a:t>
            </a:r>
          </a:p>
        </p:txBody>
      </p:sp>
    </p:spTree>
    <p:extLst>
      <p:ext uri="{BB962C8B-B14F-4D97-AF65-F5344CB8AC3E}">
        <p14:creationId xmlns:p14="http://schemas.microsoft.com/office/powerpoint/2010/main" val="402507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Content Placeholder 2"/>
          <p:cNvSpPr>
            <a:spLocks noGrp="1"/>
          </p:cNvSpPr>
          <p:nvPr>
            <p:ph idx="10" hasCustomPrompt="1"/>
          </p:nvPr>
        </p:nvSpPr>
        <p:spPr>
          <a:xfrm>
            <a:off x="4569994" y="6352005"/>
            <a:ext cx="3052011" cy="385929"/>
          </a:xfrm>
        </p:spPr>
        <p:txBody>
          <a:bodyPr>
            <a:normAutofit/>
          </a:bodyPr>
          <a:lstStyle>
            <a:lvl1pPr marL="0" indent="0" algn="ct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[EVENT]  |  [NAME]</a:t>
            </a:r>
          </a:p>
        </p:txBody>
      </p:sp>
    </p:spTree>
    <p:extLst>
      <p:ext uri="{BB962C8B-B14F-4D97-AF65-F5344CB8AC3E}">
        <p14:creationId xmlns:p14="http://schemas.microsoft.com/office/powerpoint/2010/main" val="3529438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813342"/>
          </a:xfrm>
        </p:spPr>
        <p:txBody>
          <a:bodyPr anchor="b"/>
          <a:lstStyle>
            <a:lvl1pPr algn="ctr">
              <a:defRPr sz="6000"/>
            </a:lvl1pPr>
          </a:lstStyle>
          <a:p>
            <a:r>
              <a:rPr lang="en-US"/>
              <a:t>Click to edit Master title style</a:t>
            </a:r>
            <a:endParaRPr lang="nl-NL" dirty="0"/>
          </a:p>
        </p:txBody>
      </p:sp>
      <p:sp>
        <p:nvSpPr>
          <p:cNvPr id="3" name="Subtitle 2"/>
          <p:cNvSpPr>
            <a:spLocks noGrp="1"/>
          </p:cNvSpPr>
          <p:nvPr>
            <p:ph type="subTitle" idx="1"/>
          </p:nvPr>
        </p:nvSpPr>
        <p:spPr>
          <a:xfrm>
            <a:off x="1524000" y="3064042"/>
            <a:ext cx="9144000" cy="219375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8" name="Content Placeholder 2"/>
          <p:cNvSpPr>
            <a:spLocks noGrp="1"/>
          </p:cNvSpPr>
          <p:nvPr>
            <p:ph idx="10" hasCustomPrompt="1"/>
          </p:nvPr>
        </p:nvSpPr>
        <p:spPr>
          <a:xfrm>
            <a:off x="4569994" y="6352005"/>
            <a:ext cx="3052011" cy="385929"/>
          </a:xfrm>
        </p:spPr>
        <p:txBody>
          <a:bodyPr>
            <a:normAutofit/>
          </a:bodyPr>
          <a:lstStyle>
            <a:lvl1pPr marL="0" indent="0" algn="ct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[EVENT]  |  [NAME]</a:t>
            </a:r>
          </a:p>
        </p:txBody>
      </p:sp>
    </p:spTree>
    <p:extLst>
      <p:ext uri="{BB962C8B-B14F-4D97-AF65-F5344CB8AC3E}">
        <p14:creationId xmlns:p14="http://schemas.microsoft.com/office/powerpoint/2010/main" val="71627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644541-773D-443E-ABE7-CD91E2F7C1A1}"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EC07D-1396-43E8-BDAE-BC443019FED4}" type="slidenum">
              <a:rPr lang="en-US" smtClean="0"/>
              <a:t>‹nr.›</a:t>
            </a:fld>
            <a:endParaRPr lang="en-US"/>
          </a:p>
        </p:txBody>
      </p:sp>
    </p:spTree>
    <p:extLst>
      <p:ext uri="{BB962C8B-B14F-4D97-AF65-F5344CB8AC3E}">
        <p14:creationId xmlns:p14="http://schemas.microsoft.com/office/powerpoint/2010/main" val="3254898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054410"/>
            <a:ext cx="12192000" cy="1009650"/>
            <a:chOff x="0" y="6062431"/>
            <a:chExt cx="12192000" cy="1009650"/>
          </a:xfrm>
        </p:grpSpPr>
        <p:sp>
          <p:nvSpPr>
            <p:cNvPr id="8" name="Rectangle 7"/>
            <p:cNvSpPr/>
            <p:nvPr/>
          </p:nvSpPr>
          <p:spPr>
            <a:xfrm>
              <a:off x="0" y="6232123"/>
              <a:ext cx="12192000" cy="642389"/>
            </a:xfrm>
            <a:prstGeom prst="rect">
              <a:avLst/>
            </a:prstGeom>
            <a:solidFill>
              <a:srgbClr val="FFFFFF">
                <a:alpha val="8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13398" y="6062431"/>
              <a:ext cx="2047875" cy="1009650"/>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3828" y="6232124"/>
              <a:ext cx="2169574" cy="642388"/>
            </a:xfrm>
            <a:prstGeom prst="rect">
              <a:avLst/>
            </a:prstGeom>
          </p:spPr>
        </p:pic>
      </p:grpSp>
      <p:sp>
        <p:nvSpPr>
          <p:cNvPr id="2" name="Title Placeholder 1"/>
          <p:cNvSpPr>
            <a:spLocks noGrp="1"/>
          </p:cNvSpPr>
          <p:nvPr>
            <p:ph type="title"/>
          </p:nvPr>
        </p:nvSpPr>
        <p:spPr>
          <a:xfrm>
            <a:off x="838199" y="17262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199" y="1667875"/>
            <a:ext cx="10515600" cy="439455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ubtitle 2"/>
          <p:cNvSpPr txBox="1">
            <a:spLocks/>
          </p:cNvSpPr>
          <p:nvPr/>
        </p:nvSpPr>
        <p:spPr>
          <a:xfrm>
            <a:off x="2496844" y="6232123"/>
            <a:ext cx="7198311" cy="63475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solidFill>
                <a:srgbClr val="003569">
                  <a:alpha val="85000"/>
                </a:srgbClr>
              </a:solidFill>
              <a:latin typeface="ScalaSans" panose="020B0500000000000000" pitchFamily="34" charset="0"/>
              <a:cs typeface="Helvetica" panose="020B0604020202020204" pitchFamily="34" charset="0"/>
            </a:endParaRPr>
          </a:p>
        </p:txBody>
      </p:sp>
    </p:spTree>
    <p:extLst>
      <p:ext uri="{BB962C8B-B14F-4D97-AF65-F5344CB8AC3E}">
        <p14:creationId xmlns:p14="http://schemas.microsoft.com/office/powerpoint/2010/main" val="3932885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dt="0"/>
  <p:txStyles>
    <p:titleStyle>
      <a:lvl1pPr algn="ctr" defTabSz="914400" rtl="0" eaLnBrk="1" latinLnBrk="0" hangingPunct="1">
        <a:lnSpc>
          <a:spcPct val="90000"/>
        </a:lnSpc>
        <a:spcBef>
          <a:spcPct val="0"/>
        </a:spcBef>
        <a:buNone/>
        <a:defRPr sz="4400" kern="1200">
          <a:solidFill>
            <a:srgbClr val="06386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6386A"/>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6386A"/>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6386A"/>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06386A"/>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6386A"/>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eb.archive.org/web/20210324152736/https:/activism.net/cypherpunk/manifesto.html" TargetMode="External"/><Relationship Id="rId4" Type="http://schemas.openxmlformats.org/officeDocument/2006/relationships/hyperlink" Target="http://www.activism.net/cypherpunk/manifesto.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jpeg"/><Relationship Id="rId7" Type="http://schemas.microsoft.com/office/2007/relationships/hdphoto" Target="../media/hdphoto2.wdp"/><Relationship Id="rId12"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bitinfocharts.com/" TargetMode="External"/></Relationships>
</file>

<file path=ppt/slides/_rels/slide43.xml.rels><?xml version="1.0" encoding="UTF-8" standalone="yes"?>
<Relationships xmlns="http://schemas.openxmlformats.org/package/2006/relationships"><Relationship Id="rId2" Type="http://schemas.openxmlformats.org/officeDocument/2006/relationships/hyperlink" Target="http://www.blockchain.info/"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hyperlink" Target="http://www.coinmarketcap.com/"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 y="799090"/>
            <a:ext cx="12306300" cy="1761514"/>
          </a:xfrm>
        </p:spPr>
        <p:txBody>
          <a:bodyPr>
            <a:noAutofit/>
          </a:bodyPr>
          <a:lstStyle/>
          <a:p>
            <a:r>
              <a:rPr lang="en-US" sz="6600" dirty="0" err="1"/>
              <a:t>Ontwikkelingen</a:t>
            </a:r>
            <a:r>
              <a:rPr lang="en-US" sz="6600" dirty="0"/>
              <a:t> in de </a:t>
            </a:r>
            <a:r>
              <a:rPr lang="en-US" sz="6600" dirty="0" err="1"/>
              <a:t>boekhoudtechnologie</a:t>
            </a:r>
            <a:br>
              <a:rPr lang="en-US" sz="2800" dirty="0"/>
            </a:br>
            <a:r>
              <a:rPr lang="en-US" sz="2800" dirty="0"/>
              <a:t>VECON 15 </a:t>
            </a:r>
            <a:r>
              <a:rPr lang="en-US" sz="2800" dirty="0" err="1"/>
              <a:t>maart</a:t>
            </a:r>
            <a:r>
              <a:rPr lang="en-US" sz="2800" dirty="0"/>
              <a:t> 2024 </a:t>
            </a:r>
            <a:endParaRPr lang="nl-NL" sz="3600" dirty="0"/>
          </a:p>
        </p:txBody>
      </p:sp>
      <p:sp>
        <p:nvSpPr>
          <p:cNvPr id="3" name="Subtitle 2"/>
          <p:cNvSpPr>
            <a:spLocks noGrp="1"/>
          </p:cNvSpPr>
          <p:nvPr>
            <p:ph type="subTitle" idx="1"/>
          </p:nvPr>
        </p:nvSpPr>
        <p:spPr>
          <a:xfrm>
            <a:off x="3443062" y="2662205"/>
            <a:ext cx="5250736" cy="2503997"/>
          </a:xfrm>
        </p:spPr>
        <p:txBody>
          <a:bodyPr vert="horz" lIns="91440" tIns="45720" rIns="91440" bIns="45720" rtlCol="0" anchor="t">
            <a:noAutofit/>
          </a:bodyPr>
          <a:lstStyle/>
          <a:p>
            <a:r>
              <a:rPr lang="pt-BR" sz="2000" dirty="0">
                <a:cs typeface="Arial"/>
              </a:rPr>
              <a:t>Wim Maas</a:t>
            </a:r>
            <a:endParaRPr lang="en-US" sz="2000" dirty="0"/>
          </a:p>
        </p:txBody>
      </p:sp>
    </p:spTree>
    <p:extLst>
      <p:ext uri="{BB962C8B-B14F-4D97-AF65-F5344CB8AC3E}">
        <p14:creationId xmlns:p14="http://schemas.microsoft.com/office/powerpoint/2010/main" val="1337105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8-03-26 at 23.59.57.png"/>
          <p:cNvPicPr>
            <a:picLocks noChangeAspect="1"/>
          </p:cNvPicPr>
          <p:nvPr/>
        </p:nvPicPr>
        <p:blipFill rotWithShape="1">
          <a:blip r:embed="rId3">
            <a:extLst>
              <a:ext uri="{28A0092B-C50C-407E-A947-70E740481C1C}">
                <a14:useLocalDpi xmlns:a14="http://schemas.microsoft.com/office/drawing/2010/main" val="0"/>
              </a:ext>
            </a:extLst>
          </a:blip>
          <a:srcRect l="858" b="16371"/>
          <a:stretch/>
        </p:blipFill>
        <p:spPr>
          <a:xfrm>
            <a:off x="104588" y="510395"/>
            <a:ext cx="12087412" cy="5142104"/>
          </a:xfrm>
          <a:prstGeom prst="rect">
            <a:avLst/>
          </a:prstGeom>
        </p:spPr>
      </p:pic>
      <p:sp>
        <p:nvSpPr>
          <p:cNvPr id="3" name="TextBox 2">
            <a:extLst>
              <a:ext uri="{FF2B5EF4-FFF2-40B4-BE49-F238E27FC236}">
                <a16:creationId xmlns:a16="http://schemas.microsoft.com/office/drawing/2014/main" id="{69548E23-B281-EFB5-EAD0-13BA22B4128B}"/>
              </a:ext>
            </a:extLst>
          </p:cNvPr>
          <p:cNvSpPr txBox="1"/>
          <p:nvPr/>
        </p:nvSpPr>
        <p:spPr>
          <a:xfrm>
            <a:off x="3563816" y="5652499"/>
            <a:ext cx="6096000" cy="923330"/>
          </a:xfrm>
          <a:prstGeom prst="rect">
            <a:avLst/>
          </a:prstGeom>
          <a:noFill/>
        </p:spPr>
        <p:txBody>
          <a:bodyPr wrap="square">
            <a:spAutoFit/>
          </a:bodyPr>
          <a:lstStyle/>
          <a:p>
            <a:r>
              <a:rPr lang="en-US" b="0" i="0" dirty="0">
                <a:solidFill>
                  <a:srgbClr val="202122"/>
                </a:solidFill>
                <a:effectLst/>
                <a:latin typeface="Arial" panose="020B0604020202020204" pitchFamily="34" charset="0"/>
              </a:rPr>
              <a:t>Hughes, Eric (1993), </a:t>
            </a:r>
            <a:r>
              <a:rPr lang="en-US" b="0" i="1" u="none" strike="noStrike" dirty="0">
                <a:solidFill>
                  <a:srgbClr val="3366CC"/>
                </a:solidFill>
                <a:effectLst/>
                <a:latin typeface="Arial" panose="020B0604020202020204" pitchFamily="34" charset="0"/>
                <a:hlinkClick r:id="rId4"/>
              </a:rPr>
              <a:t>A Cypherpunk's Manifesto</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5"/>
              </a:rPr>
              <a:t>archived</a:t>
            </a:r>
            <a:r>
              <a:rPr lang="en-US" b="0" i="0" dirty="0">
                <a:solidFill>
                  <a:srgbClr val="202122"/>
                </a:solidFill>
                <a:effectLst/>
                <a:latin typeface="Arial" panose="020B0604020202020204" pitchFamily="34" charset="0"/>
              </a:rPr>
              <a:t> from the original on 2021-03-24, retrieved 2002-02-25</a:t>
            </a:r>
            <a:endParaRPr lang="nl-NL" dirty="0"/>
          </a:p>
        </p:txBody>
      </p:sp>
    </p:spTree>
    <p:extLst>
      <p:ext uri="{BB962C8B-B14F-4D97-AF65-F5344CB8AC3E}">
        <p14:creationId xmlns:p14="http://schemas.microsoft.com/office/powerpoint/2010/main" val="2263301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8-03-27 at 07.46.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088" y="1636508"/>
            <a:ext cx="6837598" cy="3549039"/>
          </a:xfrm>
          <a:prstGeom prst="rect">
            <a:avLst/>
          </a:prstGeom>
        </p:spPr>
      </p:pic>
      <p:sp>
        <p:nvSpPr>
          <p:cNvPr id="2" name="Content Placeholder 1"/>
          <p:cNvSpPr>
            <a:spLocks noGrp="1"/>
          </p:cNvSpPr>
          <p:nvPr>
            <p:ph idx="11"/>
          </p:nvPr>
        </p:nvSpPr>
        <p:spPr/>
        <p:txBody>
          <a:bodyPr/>
          <a:lstStyle/>
          <a:p>
            <a:r>
              <a:rPr lang="en-US" dirty="0"/>
              <a:t>……</a:t>
            </a:r>
          </a:p>
          <a:p>
            <a:r>
              <a:rPr lang="en-US" dirty="0"/>
              <a:t>David </a:t>
            </a:r>
            <a:r>
              <a:rPr lang="en-US" dirty="0" err="1"/>
              <a:t>Chaum’s</a:t>
            </a:r>
            <a:r>
              <a:rPr lang="en-US" dirty="0"/>
              <a:t> “</a:t>
            </a:r>
            <a:r>
              <a:rPr lang="en-US" dirty="0" err="1"/>
              <a:t>ecash</a:t>
            </a:r>
            <a:r>
              <a:rPr lang="en-US" dirty="0"/>
              <a:t>” (1983)</a:t>
            </a:r>
          </a:p>
          <a:p>
            <a:r>
              <a:rPr lang="en-US" dirty="0"/>
              <a:t>Adam Back’s “</a:t>
            </a:r>
            <a:r>
              <a:rPr lang="en-US" dirty="0" err="1"/>
              <a:t>hashcash</a:t>
            </a:r>
            <a:r>
              <a:rPr lang="en-US" dirty="0"/>
              <a:t>” (1992)</a:t>
            </a:r>
          </a:p>
          <a:p>
            <a:r>
              <a:rPr lang="en-US" dirty="0"/>
              <a:t>Wei Dai’s “b-money” (1998)</a:t>
            </a:r>
          </a:p>
          <a:p>
            <a:r>
              <a:rPr lang="en-US" dirty="0"/>
              <a:t>Nick Szabo’s “bit gold” (1998)</a:t>
            </a:r>
          </a:p>
          <a:p>
            <a:endParaRPr lang="en-US" dirty="0"/>
          </a:p>
        </p:txBody>
      </p:sp>
      <p:sp>
        <p:nvSpPr>
          <p:cNvPr id="3" name="Title 2"/>
          <p:cNvSpPr>
            <a:spLocks noGrp="1"/>
          </p:cNvSpPr>
          <p:nvPr>
            <p:ph type="title"/>
          </p:nvPr>
        </p:nvSpPr>
        <p:spPr/>
        <p:txBody>
          <a:bodyPr/>
          <a:lstStyle/>
          <a:p>
            <a:r>
              <a:rPr lang="en-US" dirty="0"/>
              <a:t>Pre-history</a:t>
            </a:r>
            <a:endParaRPr lang="nl-NL" dirty="0"/>
          </a:p>
        </p:txBody>
      </p:sp>
      <p:sp>
        <p:nvSpPr>
          <p:cNvPr id="10" name="TextBox 9"/>
          <p:cNvSpPr txBox="1"/>
          <p:nvPr/>
        </p:nvSpPr>
        <p:spPr>
          <a:xfrm>
            <a:off x="8421570" y="4852947"/>
            <a:ext cx="3020140" cy="369332"/>
          </a:xfrm>
          <a:prstGeom prst="rect">
            <a:avLst/>
          </a:prstGeom>
          <a:noFill/>
        </p:spPr>
        <p:txBody>
          <a:bodyPr wrap="none" rtlCol="0">
            <a:spAutoFit/>
          </a:bodyPr>
          <a:lstStyle/>
          <a:p>
            <a:r>
              <a:rPr lang="en-US" dirty="0">
                <a:solidFill>
                  <a:srgbClr val="5B5B5B"/>
                </a:solidFill>
              </a:rPr>
              <a:t>- Attributed to David </a:t>
            </a:r>
            <a:r>
              <a:rPr lang="en-US" dirty="0" err="1">
                <a:solidFill>
                  <a:srgbClr val="5B5B5B"/>
                </a:solidFill>
              </a:rPr>
              <a:t>Chaum</a:t>
            </a:r>
            <a:endParaRPr lang="en-US" dirty="0">
              <a:solidFill>
                <a:srgbClr val="5B5B5B"/>
              </a:solidFill>
            </a:endParaRPr>
          </a:p>
        </p:txBody>
      </p:sp>
    </p:spTree>
    <p:extLst>
      <p:ext uri="{BB962C8B-B14F-4D97-AF65-F5344CB8AC3E}">
        <p14:creationId xmlns:p14="http://schemas.microsoft.com/office/powerpoint/2010/main" val="262979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EC8472-D14A-7DC7-7401-6B417A05F157}"/>
              </a:ext>
            </a:extLst>
          </p:cNvPr>
          <p:cNvSpPr>
            <a:spLocks noGrp="1"/>
          </p:cNvSpPr>
          <p:nvPr>
            <p:ph idx="11"/>
          </p:nvPr>
        </p:nvSpPr>
        <p:spPr/>
        <p:txBody>
          <a:bodyPr/>
          <a:lstStyle/>
          <a:p>
            <a:endParaRPr lang="nl-NL"/>
          </a:p>
        </p:txBody>
      </p:sp>
      <p:sp>
        <p:nvSpPr>
          <p:cNvPr id="3" name="Title 2">
            <a:extLst>
              <a:ext uri="{FF2B5EF4-FFF2-40B4-BE49-F238E27FC236}">
                <a16:creationId xmlns:a16="http://schemas.microsoft.com/office/drawing/2014/main" id="{A701A2F2-34C8-0B8D-8074-D414739C2CD1}"/>
              </a:ext>
            </a:extLst>
          </p:cNvPr>
          <p:cNvSpPr>
            <a:spLocks noGrp="1"/>
          </p:cNvSpPr>
          <p:nvPr>
            <p:ph type="title"/>
          </p:nvPr>
        </p:nvSpPr>
        <p:spPr/>
        <p:txBody>
          <a:bodyPr/>
          <a:lstStyle/>
          <a:p>
            <a:endParaRPr lang="nl-NL"/>
          </a:p>
        </p:txBody>
      </p:sp>
      <p:sp>
        <p:nvSpPr>
          <p:cNvPr id="4" name="Content Placeholder 3">
            <a:extLst>
              <a:ext uri="{FF2B5EF4-FFF2-40B4-BE49-F238E27FC236}">
                <a16:creationId xmlns:a16="http://schemas.microsoft.com/office/drawing/2014/main" id="{C15DCCD1-76FD-629E-83AC-35068442888A}"/>
              </a:ext>
            </a:extLst>
          </p:cNvPr>
          <p:cNvSpPr>
            <a:spLocks noGrp="1"/>
          </p:cNvSpPr>
          <p:nvPr>
            <p:ph idx="10"/>
          </p:nvPr>
        </p:nvSpPr>
        <p:spPr/>
        <p:txBody>
          <a:bodyPr/>
          <a:lstStyle/>
          <a:p>
            <a:endParaRPr lang="nl-NL"/>
          </a:p>
        </p:txBody>
      </p:sp>
      <p:pic>
        <p:nvPicPr>
          <p:cNvPr id="1026" name="Picture 2" descr="No alt text provided for this image">
            <a:extLst>
              <a:ext uri="{FF2B5EF4-FFF2-40B4-BE49-F238E27FC236}">
                <a16:creationId xmlns:a16="http://schemas.microsoft.com/office/drawing/2014/main" id="{3C3CD7C2-FA68-77F2-7971-308184C15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716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cumenting ₿itcoin 📄 on Twitter: &quot;Twelve years ago today, an anonymous  developer by the name Satoshi Nakamoto, launched the #Bitcoin Network. The  first entry on this new global financial ledger read, &quot;The">
            <a:extLst>
              <a:ext uri="{FF2B5EF4-FFF2-40B4-BE49-F238E27FC236}">
                <a16:creationId xmlns:a16="http://schemas.microsoft.com/office/drawing/2014/main" id="{BABB99C7-97AD-AE6A-DFF7-DCE24519F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750" y="0"/>
            <a:ext cx="52689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568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86E40-F8DD-9F8C-E3D5-39EC5E4B6A02}"/>
              </a:ext>
            </a:extLst>
          </p:cNvPr>
          <p:cNvSpPr>
            <a:spLocks noGrp="1"/>
          </p:cNvSpPr>
          <p:nvPr>
            <p:ph type="title"/>
          </p:nvPr>
        </p:nvSpPr>
        <p:spPr/>
        <p:txBody>
          <a:bodyPr/>
          <a:lstStyle/>
          <a:p>
            <a:r>
              <a:rPr lang="en-US" sz="4400" dirty="0"/>
              <a:t>Hoe </a:t>
            </a:r>
            <a:r>
              <a:rPr lang="en-US" sz="4400" dirty="0" err="1"/>
              <a:t>werkt</a:t>
            </a:r>
            <a:r>
              <a:rPr lang="en-US" sz="4400" dirty="0"/>
              <a:t> </a:t>
            </a:r>
            <a:r>
              <a:rPr lang="en-US" sz="4400" dirty="0" err="1"/>
              <a:t>een</a:t>
            </a:r>
            <a:r>
              <a:rPr lang="en-US" sz="4400" dirty="0"/>
              <a:t> bank</a:t>
            </a:r>
            <a:endParaRPr lang="en-US" dirty="0"/>
          </a:p>
        </p:txBody>
      </p:sp>
      <p:sp>
        <p:nvSpPr>
          <p:cNvPr id="3" name="Content Placeholder 2">
            <a:extLst>
              <a:ext uri="{FF2B5EF4-FFF2-40B4-BE49-F238E27FC236}">
                <a16:creationId xmlns:a16="http://schemas.microsoft.com/office/drawing/2014/main" id="{9CA36357-7DA1-3C16-6F72-10EE9EC69716}"/>
              </a:ext>
            </a:extLst>
          </p:cNvPr>
          <p:cNvSpPr>
            <a:spLocks noGrp="1"/>
          </p:cNvSpPr>
          <p:nvPr>
            <p:ph idx="1"/>
          </p:nvPr>
        </p:nvSpPr>
        <p:spPr/>
        <p:txBody>
          <a:bodyPr/>
          <a:lstStyle/>
          <a:p>
            <a:r>
              <a:rPr lang="en-US" dirty="0"/>
              <a:t>Wat </a:t>
            </a:r>
            <a:r>
              <a:rPr lang="en-US" dirty="0" err="1"/>
              <a:t>gebeurt</a:t>
            </a:r>
            <a:r>
              <a:rPr lang="en-US" dirty="0"/>
              <a:t> er </a:t>
            </a:r>
            <a:r>
              <a:rPr lang="en-US" dirty="0" err="1"/>
              <a:t>als</a:t>
            </a:r>
            <a:r>
              <a:rPr lang="en-US" dirty="0"/>
              <a:t> je geld </a:t>
            </a:r>
            <a:r>
              <a:rPr lang="en-US" dirty="0" err="1"/>
              <a:t>wil</a:t>
            </a:r>
            <a:r>
              <a:rPr lang="en-US" dirty="0"/>
              <a:t> </a:t>
            </a:r>
            <a:r>
              <a:rPr lang="en-US" dirty="0" err="1"/>
              <a:t>sturen</a:t>
            </a:r>
            <a:r>
              <a:rPr lang="en-US" dirty="0"/>
              <a:t> </a:t>
            </a:r>
            <a:r>
              <a:rPr lang="en-US" dirty="0" err="1"/>
              <a:t>naar</a:t>
            </a:r>
            <a:r>
              <a:rPr lang="en-US" dirty="0"/>
              <a:t> </a:t>
            </a:r>
            <a:r>
              <a:rPr lang="en-US" dirty="0" err="1"/>
              <a:t>een</a:t>
            </a:r>
            <a:r>
              <a:rPr lang="en-US" dirty="0"/>
              <a:t> </a:t>
            </a:r>
            <a:r>
              <a:rPr lang="en-US" dirty="0" err="1"/>
              <a:t>vriend</a:t>
            </a:r>
            <a:r>
              <a:rPr lang="en-US" dirty="0"/>
              <a:t>?</a:t>
            </a:r>
          </a:p>
        </p:txBody>
      </p:sp>
      <p:sp>
        <p:nvSpPr>
          <p:cNvPr id="4" name="Footer Placeholder 3">
            <a:extLst>
              <a:ext uri="{FF2B5EF4-FFF2-40B4-BE49-F238E27FC236}">
                <a16:creationId xmlns:a16="http://schemas.microsoft.com/office/drawing/2014/main" id="{F2B60D0B-9188-0589-35C0-F0FBD3849E89}"/>
              </a:ext>
            </a:extLst>
          </p:cNvPr>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7FEFC634-351E-8C4D-EA11-9BA63E8541F5}"/>
              </a:ext>
            </a:extLst>
          </p:cNvPr>
          <p:cNvPicPr>
            <a:picLocks noChangeAspect="1"/>
          </p:cNvPicPr>
          <p:nvPr/>
        </p:nvPicPr>
        <p:blipFill rotWithShape="1">
          <a:blip r:embed="rId3"/>
          <a:srcRect l="55529" t="51734" r="19197" b="5132"/>
          <a:stretch/>
        </p:blipFill>
        <p:spPr>
          <a:xfrm>
            <a:off x="9074635" y="4382419"/>
            <a:ext cx="1545610" cy="1758551"/>
          </a:xfrm>
          <a:prstGeom prst="rect">
            <a:avLst/>
          </a:prstGeom>
        </p:spPr>
      </p:pic>
      <p:pic>
        <p:nvPicPr>
          <p:cNvPr id="6" name="Picture 5">
            <a:extLst>
              <a:ext uri="{FF2B5EF4-FFF2-40B4-BE49-F238E27FC236}">
                <a16:creationId xmlns:a16="http://schemas.microsoft.com/office/drawing/2014/main" id="{DAE8881F-4B41-DA38-1E09-A768F3603CC8}"/>
              </a:ext>
            </a:extLst>
          </p:cNvPr>
          <p:cNvPicPr>
            <a:picLocks noChangeAspect="1"/>
          </p:cNvPicPr>
          <p:nvPr/>
        </p:nvPicPr>
        <p:blipFill rotWithShape="1">
          <a:blip r:embed="rId3"/>
          <a:srcRect l="18181" t="8073" r="48120" b="49068"/>
          <a:stretch/>
        </p:blipFill>
        <p:spPr>
          <a:xfrm>
            <a:off x="2167060" y="4284723"/>
            <a:ext cx="1991721" cy="1688768"/>
          </a:xfrm>
          <a:prstGeom prst="rect">
            <a:avLst/>
          </a:prstGeom>
        </p:spPr>
      </p:pic>
      <p:sp>
        <p:nvSpPr>
          <p:cNvPr id="7" name="Freeform 20">
            <a:extLst>
              <a:ext uri="{FF2B5EF4-FFF2-40B4-BE49-F238E27FC236}">
                <a16:creationId xmlns:a16="http://schemas.microsoft.com/office/drawing/2014/main" id="{F3EA3FC1-73D9-97A1-F72E-F19185F36921}"/>
              </a:ext>
            </a:extLst>
          </p:cNvPr>
          <p:cNvSpPr/>
          <p:nvPr/>
        </p:nvSpPr>
        <p:spPr>
          <a:xfrm>
            <a:off x="9641025" y="5656329"/>
            <a:ext cx="288654" cy="115791"/>
          </a:xfrm>
          <a:custGeom>
            <a:avLst/>
            <a:gdLst>
              <a:gd name="connsiteX0" fmla="*/ 0 w 288654"/>
              <a:gd name="connsiteY0" fmla="*/ 115791 h 115791"/>
              <a:gd name="connsiteX1" fmla="*/ 129894 w 288654"/>
              <a:gd name="connsiteY1" fmla="*/ 349 h 115791"/>
              <a:gd name="connsiteX2" fmla="*/ 288654 w 288654"/>
              <a:gd name="connsiteY2" fmla="*/ 86930 h 115791"/>
            </a:gdLst>
            <a:ahLst/>
            <a:cxnLst>
              <a:cxn ang="0">
                <a:pos x="connsiteX0" y="connsiteY0"/>
              </a:cxn>
              <a:cxn ang="0">
                <a:pos x="connsiteX1" y="connsiteY1"/>
              </a:cxn>
              <a:cxn ang="0">
                <a:pos x="connsiteX2" y="connsiteY2"/>
              </a:cxn>
            </a:cxnLst>
            <a:rect l="l" t="t" r="r" b="b"/>
            <a:pathLst>
              <a:path w="288654" h="115791">
                <a:moveTo>
                  <a:pt x="0" y="115791"/>
                </a:moveTo>
                <a:cubicBezTo>
                  <a:pt x="40892" y="60475"/>
                  <a:pt x="81785" y="5159"/>
                  <a:pt x="129894" y="349"/>
                </a:cubicBezTo>
                <a:cubicBezTo>
                  <a:pt x="178003" y="-4461"/>
                  <a:pt x="233328" y="41234"/>
                  <a:pt x="288654" y="86930"/>
                </a:cubicBezTo>
              </a:path>
            </a:pathLst>
          </a:custGeom>
          <a:ln w="285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Arrow 11">
            <a:extLst>
              <a:ext uri="{FF2B5EF4-FFF2-40B4-BE49-F238E27FC236}">
                <a16:creationId xmlns:a16="http://schemas.microsoft.com/office/drawing/2014/main" id="{DB3F7E74-6E9B-180E-81BE-F89F25565094}"/>
              </a:ext>
            </a:extLst>
          </p:cNvPr>
          <p:cNvSpPr/>
          <p:nvPr/>
        </p:nvSpPr>
        <p:spPr>
          <a:xfrm rot="16200000">
            <a:off x="2583450" y="3795169"/>
            <a:ext cx="837095" cy="202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CA3A2CA-9D43-D178-1B6A-3DAFA44AFF97}"/>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aturation sat="0"/>
                    </a14:imgEffect>
                  </a14:imgLayer>
                </a14:imgProps>
              </a:ext>
            </a:extLst>
          </a:blip>
          <a:srcRect l="55245" t="15441" r="36102" b="71821"/>
          <a:stretch/>
        </p:blipFill>
        <p:spPr>
          <a:xfrm>
            <a:off x="2496636" y="2624417"/>
            <a:ext cx="879206" cy="752274"/>
          </a:xfrm>
          <a:prstGeom prst="rect">
            <a:avLst/>
          </a:prstGeom>
          <a:ln>
            <a:noFill/>
          </a:ln>
        </p:spPr>
      </p:pic>
      <p:pic>
        <p:nvPicPr>
          <p:cNvPr id="10" name="Picture 9">
            <a:extLst>
              <a:ext uri="{FF2B5EF4-FFF2-40B4-BE49-F238E27FC236}">
                <a16:creationId xmlns:a16="http://schemas.microsoft.com/office/drawing/2014/main" id="{F195E2FE-C708-9C82-3AC1-92B828EA62BB}"/>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aturation sat="0"/>
                    </a14:imgEffect>
                  </a14:imgLayer>
                </a14:imgProps>
              </a:ext>
            </a:extLst>
          </a:blip>
          <a:srcRect l="55245" t="15441" r="36102" b="71821"/>
          <a:stretch/>
        </p:blipFill>
        <p:spPr>
          <a:xfrm>
            <a:off x="9389094" y="2632514"/>
            <a:ext cx="879206" cy="752274"/>
          </a:xfrm>
          <a:prstGeom prst="rect">
            <a:avLst/>
          </a:prstGeom>
          <a:ln>
            <a:noFill/>
          </a:ln>
        </p:spPr>
      </p:pic>
      <p:sp>
        <p:nvSpPr>
          <p:cNvPr id="11" name="Right Arrow 14">
            <a:extLst>
              <a:ext uri="{FF2B5EF4-FFF2-40B4-BE49-F238E27FC236}">
                <a16:creationId xmlns:a16="http://schemas.microsoft.com/office/drawing/2014/main" id="{0174EEA1-1C2B-17A9-A0C1-B09D7593199B}"/>
              </a:ext>
            </a:extLst>
          </p:cNvPr>
          <p:cNvSpPr/>
          <p:nvPr/>
        </p:nvSpPr>
        <p:spPr>
          <a:xfrm rot="5400000">
            <a:off x="9418180" y="3875417"/>
            <a:ext cx="837095" cy="202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8D4C1BC-D256-9F83-8C1B-C8B6D4072D6F}"/>
              </a:ext>
            </a:extLst>
          </p:cNvPr>
          <p:cNvPicPr>
            <a:picLocks noChangeAspect="1"/>
          </p:cNvPicPr>
          <p:nvPr/>
        </p:nvPicPr>
        <p:blipFill rotWithShape="1">
          <a:blip r:embed="rId6">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400000"/>
                    </a14:imgEffect>
                    <a14:imgEffect>
                      <a14:brightnessContrast contrast="40000"/>
                    </a14:imgEffect>
                  </a14:imgLayer>
                </a14:imgProps>
              </a:ext>
            </a:extLst>
          </a:blip>
          <a:srcRect l="55245" t="15441" r="36102" b="71821"/>
          <a:stretch/>
        </p:blipFill>
        <p:spPr>
          <a:xfrm>
            <a:off x="5644673" y="2294282"/>
            <a:ext cx="1412904" cy="1208921"/>
          </a:xfrm>
          <a:prstGeom prst="rect">
            <a:avLst/>
          </a:prstGeom>
          <a:ln>
            <a:noFill/>
          </a:ln>
        </p:spPr>
      </p:pic>
      <p:sp>
        <p:nvSpPr>
          <p:cNvPr id="13" name="Left-Right Arrow 23">
            <a:extLst>
              <a:ext uri="{FF2B5EF4-FFF2-40B4-BE49-F238E27FC236}">
                <a16:creationId xmlns:a16="http://schemas.microsoft.com/office/drawing/2014/main" id="{10C8F73C-0B10-1E3D-6BCB-839854BB7493}"/>
              </a:ext>
            </a:extLst>
          </p:cNvPr>
          <p:cNvSpPr/>
          <p:nvPr/>
        </p:nvSpPr>
        <p:spPr>
          <a:xfrm>
            <a:off x="3940119" y="2987071"/>
            <a:ext cx="1385536" cy="38961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eft-Right Arrow 24">
            <a:extLst>
              <a:ext uri="{FF2B5EF4-FFF2-40B4-BE49-F238E27FC236}">
                <a16:creationId xmlns:a16="http://schemas.microsoft.com/office/drawing/2014/main" id="{F6F8A1DB-F445-527C-57A4-40319E7EA63E}"/>
              </a:ext>
            </a:extLst>
          </p:cNvPr>
          <p:cNvSpPr/>
          <p:nvPr/>
        </p:nvSpPr>
        <p:spPr>
          <a:xfrm>
            <a:off x="7513063" y="2980739"/>
            <a:ext cx="1385536" cy="38961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9E12176-CC9E-4B23-0BCB-EC10C078ED2F}"/>
              </a:ext>
            </a:extLst>
          </p:cNvPr>
          <p:cNvPicPr>
            <a:picLocks noChangeAspect="1"/>
          </p:cNvPicPr>
          <p:nvPr/>
        </p:nvPicPr>
        <p:blipFill>
          <a:blip r:embed="rId7"/>
          <a:stretch>
            <a:fillRect/>
          </a:stretch>
        </p:blipFill>
        <p:spPr>
          <a:xfrm>
            <a:off x="4378829" y="2510871"/>
            <a:ext cx="479807" cy="479807"/>
          </a:xfrm>
          <a:prstGeom prst="rect">
            <a:avLst/>
          </a:prstGeom>
        </p:spPr>
      </p:pic>
      <p:pic>
        <p:nvPicPr>
          <p:cNvPr id="16" name="Picture 15">
            <a:extLst>
              <a:ext uri="{FF2B5EF4-FFF2-40B4-BE49-F238E27FC236}">
                <a16:creationId xmlns:a16="http://schemas.microsoft.com/office/drawing/2014/main" id="{19C1808B-BF34-DAD7-6B46-6C7FFB1A3E80}"/>
              </a:ext>
            </a:extLst>
          </p:cNvPr>
          <p:cNvPicPr>
            <a:picLocks noChangeAspect="1"/>
          </p:cNvPicPr>
          <p:nvPr/>
        </p:nvPicPr>
        <p:blipFill>
          <a:blip r:embed="rId7"/>
          <a:stretch>
            <a:fillRect/>
          </a:stretch>
        </p:blipFill>
        <p:spPr>
          <a:xfrm>
            <a:off x="8038369" y="2504538"/>
            <a:ext cx="479807" cy="479807"/>
          </a:xfrm>
          <a:prstGeom prst="rect">
            <a:avLst/>
          </a:prstGeom>
        </p:spPr>
      </p:pic>
      <p:pic>
        <p:nvPicPr>
          <p:cNvPr id="17" name="Picture 16">
            <a:extLst>
              <a:ext uri="{FF2B5EF4-FFF2-40B4-BE49-F238E27FC236}">
                <a16:creationId xmlns:a16="http://schemas.microsoft.com/office/drawing/2014/main" id="{8C596F40-0672-145D-F30B-BE008F146E17}"/>
              </a:ext>
            </a:extLst>
          </p:cNvPr>
          <p:cNvPicPr>
            <a:picLocks noChangeAspect="1"/>
          </p:cNvPicPr>
          <p:nvPr/>
        </p:nvPicPr>
        <p:blipFill>
          <a:blip r:embed="rId8"/>
          <a:stretch>
            <a:fillRect/>
          </a:stretch>
        </p:blipFill>
        <p:spPr>
          <a:xfrm>
            <a:off x="1544297" y="3607574"/>
            <a:ext cx="1520396" cy="691020"/>
          </a:xfrm>
          <a:prstGeom prst="rect">
            <a:avLst/>
          </a:prstGeom>
        </p:spPr>
      </p:pic>
      <p:pic>
        <p:nvPicPr>
          <p:cNvPr id="18" name="Picture 17">
            <a:extLst>
              <a:ext uri="{FF2B5EF4-FFF2-40B4-BE49-F238E27FC236}">
                <a16:creationId xmlns:a16="http://schemas.microsoft.com/office/drawing/2014/main" id="{F1972F3E-4CBF-3FA6-3C4F-18696ABAB3B0}"/>
              </a:ext>
            </a:extLst>
          </p:cNvPr>
          <p:cNvPicPr>
            <a:picLocks noChangeAspect="1"/>
          </p:cNvPicPr>
          <p:nvPr/>
        </p:nvPicPr>
        <p:blipFill>
          <a:blip r:embed="rId8"/>
          <a:stretch>
            <a:fillRect/>
          </a:stretch>
        </p:blipFill>
        <p:spPr>
          <a:xfrm>
            <a:off x="9692397" y="3500228"/>
            <a:ext cx="1520396" cy="691020"/>
          </a:xfrm>
          <a:prstGeom prst="rect">
            <a:avLst/>
          </a:prstGeom>
        </p:spPr>
      </p:pic>
    </p:spTree>
    <p:extLst>
      <p:ext uri="{BB962C8B-B14F-4D97-AF65-F5344CB8AC3E}">
        <p14:creationId xmlns:p14="http://schemas.microsoft.com/office/powerpoint/2010/main" val="20997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0C3B8-2168-7420-1105-BDECCA28989F}"/>
              </a:ext>
            </a:extLst>
          </p:cNvPr>
          <p:cNvSpPr>
            <a:spLocks noGrp="1"/>
          </p:cNvSpPr>
          <p:nvPr>
            <p:ph type="title"/>
          </p:nvPr>
        </p:nvSpPr>
        <p:spPr/>
        <p:txBody>
          <a:bodyPr/>
          <a:lstStyle/>
          <a:p>
            <a:r>
              <a:rPr lang="en-US" dirty="0"/>
              <a:t>Wat </a:t>
            </a:r>
            <a:r>
              <a:rPr lang="en-US" dirty="0" err="1"/>
              <a:t>doet</a:t>
            </a:r>
            <a:r>
              <a:rPr lang="en-US" dirty="0"/>
              <a:t> de bank met je </a:t>
            </a:r>
            <a:r>
              <a:rPr lang="en-US" dirty="0" err="1"/>
              <a:t>spaargeld</a:t>
            </a:r>
            <a:r>
              <a:rPr lang="en-US" dirty="0"/>
              <a:t>?</a:t>
            </a:r>
            <a:endParaRPr lang="nl-NL" dirty="0"/>
          </a:p>
        </p:txBody>
      </p:sp>
      <p:sp>
        <p:nvSpPr>
          <p:cNvPr id="3" name="Content Placeholder 2">
            <a:extLst>
              <a:ext uri="{FF2B5EF4-FFF2-40B4-BE49-F238E27FC236}">
                <a16:creationId xmlns:a16="http://schemas.microsoft.com/office/drawing/2014/main" id="{B99BFC48-AAEE-3F26-07AE-8D7847E2645B}"/>
              </a:ext>
            </a:extLst>
          </p:cNvPr>
          <p:cNvSpPr>
            <a:spLocks noGrp="1"/>
          </p:cNvSpPr>
          <p:nvPr>
            <p:ph idx="1"/>
          </p:nvPr>
        </p:nvSpPr>
        <p:spPr>
          <a:xfrm>
            <a:off x="838198" y="1667875"/>
            <a:ext cx="11109961" cy="4394555"/>
          </a:xfrm>
        </p:spPr>
        <p:txBody>
          <a:bodyPr/>
          <a:lstStyle/>
          <a:p>
            <a:r>
              <a:rPr lang="en-US" dirty="0"/>
              <a:t>Hoe </a:t>
            </a:r>
            <a:r>
              <a:rPr lang="en-US" dirty="0" err="1"/>
              <a:t>ziet</a:t>
            </a:r>
            <a:r>
              <a:rPr lang="en-US" dirty="0"/>
              <a:t> de </a:t>
            </a:r>
            <a:r>
              <a:rPr lang="en-US" dirty="0" err="1"/>
              <a:t>balans</a:t>
            </a:r>
            <a:r>
              <a:rPr lang="en-US" dirty="0"/>
              <a:t> van </a:t>
            </a:r>
            <a:r>
              <a:rPr lang="en-US" dirty="0" err="1"/>
              <a:t>een</a:t>
            </a:r>
            <a:r>
              <a:rPr lang="en-US" dirty="0"/>
              <a:t> bank er </a:t>
            </a:r>
            <a:r>
              <a:rPr lang="en-US" dirty="0" err="1"/>
              <a:t>uit</a:t>
            </a:r>
            <a:r>
              <a:rPr lang="en-US" dirty="0"/>
              <a:t>?</a:t>
            </a:r>
          </a:p>
          <a:p>
            <a:endParaRPr lang="en-US" dirty="0"/>
          </a:p>
          <a:p>
            <a:r>
              <a:rPr lang="en-US" dirty="0"/>
              <a:t>Van </a:t>
            </a:r>
            <a:r>
              <a:rPr lang="en-US" dirty="0" err="1"/>
              <a:t>elke</a:t>
            </a:r>
            <a:r>
              <a:rPr lang="en-US" dirty="0"/>
              <a:t> euro </a:t>
            </a:r>
            <a:r>
              <a:rPr lang="en-US" dirty="0" err="1"/>
              <a:t>spaargeld</a:t>
            </a:r>
            <a:r>
              <a:rPr lang="en-US" dirty="0"/>
              <a:t>, </a:t>
            </a:r>
            <a:r>
              <a:rPr lang="en-US" dirty="0" err="1"/>
              <a:t>hoeveel</a:t>
            </a:r>
            <a:r>
              <a:rPr lang="en-US" dirty="0"/>
              <a:t> </a:t>
            </a:r>
            <a:r>
              <a:rPr lang="en-US" dirty="0" err="1"/>
              <a:t>denk</a:t>
            </a:r>
            <a:r>
              <a:rPr lang="en-US" dirty="0"/>
              <a:t> je </a:t>
            </a:r>
            <a:r>
              <a:rPr lang="en-US" dirty="0" err="1"/>
              <a:t>dat</a:t>
            </a:r>
            <a:r>
              <a:rPr lang="en-US" dirty="0"/>
              <a:t> de bank </a:t>
            </a:r>
            <a:r>
              <a:rPr lang="en-US" dirty="0" err="1"/>
              <a:t>zelf</a:t>
            </a:r>
            <a:r>
              <a:rPr lang="en-US" dirty="0"/>
              <a:t> in kas/bank </a:t>
            </a:r>
            <a:r>
              <a:rPr lang="en-US" dirty="0" err="1"/>
              <a:t>aanhoudt</a:t>
            </a:r>
            <a:r>
              <a:rPr lang="en-US" dirty="0"/>
              <a:t>?</a:t>
            </a:r>
            <a:endParaRPr lang="nl-NL" dirty="0"/>
          </a:p>
        </p:txBody>
      </p:sp>
      <p:sp>
        <p:nvSpPr>
          <p:cNvPr id="4" name="Footer Placeholder 3">
            <a:extLst>
              <a:ext uri="{FF2B5EF4-FFF2-40B4-BE49-F238E27FC236}">
                <a16:creationId xmlns:a16="http://schemas.microsoft.com/office/drawing/2014/main" id="{C0B2713F-9C51-57FD-A07A-A2D1D895029D}"/>
              </a:ext>
            </a:extLst>
          </p:cNvPr>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0C7DCC70-39B5-09D0-D8C7-7C3A593740D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aturation sat="0"/>
                    </a14:imgEffect>
                  </a14:imgLayer>
                </a14:imgProps>
              </a:ext>
            </a:extLst>
          </a:blip>
          <a:srcRect l="55245" t="15441" r="36102" b="71821"/>
          <a:stretch/>
        </p:blipFill>
        <p:spPr>
          <a:xfrm>
            <a:off x="5811335" y="3142413"/>
            <a:ext cx="879206" cy="752274"/>
          </a:xfrm>
          <a:prstGeom prst="rect">
            <a:avLst/>
          </a:prstGeom>
          <a:ln>
            <a:noFill/>
          </a:ln>
        </p:spPr>
      </p:pic>
    </p:spTree>
    <p:extLst>
      <p:ext uri="{BB962C8B-B14F-4D97-AF65-F5344CB8AC3E}">
        <p14:creationId xmlns:p14="http://schemas.microsoft.com/office/powerpoint/2010/main" val="133710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88671-0A49-2BAA-630C-1E9ECF4AD726}"/>
              </a:ext>
            </a:extLst>
          </p:cNvPr>
          <p:cNvSpPr>
            <a:spLocks noGrp="1"/>
          </p:cNvSpPr>
          <p:nvPr>
            <p:ph type="title"/>
          </p:nvPr>
        </p:nvSpPr>
        <p:spPr/>
        <p:txBody>
          <a:bodyPr/>
          <a:lstStyle/>
          <a:p>
            <a:r>
              <a:rPr lang="en-US" sz="4400" dirty="0"/>
              <a:t>Wat </a:t>
            </a:r>
            <a:r>
              <a:rPr lang="en-US" sz="4400" dirty="0" err="1"/>
              <a:t>als</a:t>
            </a:r>
            <a:r>
              <a:rPr lang="en-US" sz="4400" dirty="0"/>
              <a:t> je …</a:t>
            </a:r>
            <a:endParaRPr lang="en-US" dirty="0"/>
          </a:p>
        </p:txBody>
      </p:sp>
      <p:sp>
        <p:nvSpPr>
          <p:cNvPr id="3" name="Content Placeholder 2">
            <a:extLst>
              <a:ext uri="{FF2B5EF4-FFF2-40B4-BE49-F238E27FC236}">
                <a16:creationId xmlns:a16="http://schemas.microsoft.com/office/drawing/2014/main" id="{D490ECEC-DAFF-0457-A0A0-3121678F6991}"/>
              </a:ext>
            </a:extLst>
          </p:cNvPr>
          <p:cNvSpPr>
            <a:spLocks noGrp="1"/>
          </p:cNvSpPr>
          <p:nvPr>
            <p:ph idx="1"/>
          </p:nvPr>
        </p:nvSpPr>
        <p:spPr/>
        <p:txBody>
          <a:bodyPr/>
          <a:lstStyle/>
          <a:p>
            <a:r>
              <a:rPr lang="en-US" dirty="0"/>
              <a:t>…</a:t>
            </a:r>
            <a:r>
              <a:rPr lang="en-US" dirty="0" err="1"/>
              <a:t>geen</a:t>
            </a:r>
            <a:r>
              <a:rPr lang="en-US" dirty="0"/>
              <a:t> </a:t>
            </a:r>
            <a:r>
              <a:rPr lang="en-US" dirty="0" err="1"/>
              <a:t>bankrekening</a:t>
            </a:r>
            <a:r>
              <a:rPr lang="en-US" dirty="0"/>
              <a:t> </a:t>
            </a:r>
            <a:r>
              <a:rPr lang="en-US" dirty="0" err="1"/>
              <a:t>hebt</a:t>
            </a:r>
            <a:r>
              <a:rPr lang="en-US" dirty="0"/>
              <a:t>? </a:t>
            </a:r>
          </a:p>
          <a:p>
            <a:r>
              <a:rPr lang="en-US" dirty="0"/>
              <a:t>…</a:t>
            </a:r>
            <a:r>
              <a:rPr lang="en-US" dirty="0" err="1"/>
              <a:t>niet</a:t>
            </a:r>
            <a:r>
              <a:rPr lang="en-US" dirty="0"/>
              <a:t> </a:t>
            </a:r>
            <a:r>
              <a:rPr lang="en-US" dirty="0" err="1"/>
              <a:t>wil</a:t>
            </a:r>
            <a:r>
              <a:rPr lang="en-US" dirty="0"/>
              <a:t> </a:t>
            </a:r>
            <a:r>
              <a:rPr lang="en-US" dirty="0" err="1"/>
              <a:t>dat</a:t>
            </a:r>
            <a:r>
              <a:rPr lang="en-US" dirty="0"/>
              <a:t> de bank/</a:t>
            </a:r>
            <a:r>
              <a:rPr lang="en-US" dirty="0" err="1"/>
              <a:t>overheid</a:t>
            </a:r>
            <a:r>
              <a:rPr lang="en-US" dirty="0"/>
              <a:t>/</a:t>
            </a:r>
            <a:r>
              <a:rPr lang="en-US" dirty="0" err="1"/>
              <a:t>belastingdienst</a:t>
            </a:r>
            <a:r>
              <a:rPr lang="en-US" dirty="0"/>
              <a:t>/(…) </a:t>
            </a:r>
            <a:r>
              <a:rPr lang="en-US" dirty="0" err="1"/>
              <a:t>meekijkt</a:t>
            </a:r>
            <a:r>
              <a:rPr lang="en-US" dirty="0"/>
              <a:t>?</a:t>
            </a:r>
          </a:p>
          <a:p>
            <a:r>
              <a:rPr lang="en-US" dirty="0"/>
              <a:t>…</a:t>
            </a:r>
            <a:r>
              <a:rPr lang="en-US" dirty="0" err="1"/>
              <a:t>niet</a:t>
            </a:r>
            <a:r>
              <a:rPr lang="en-US" dirty="0"/>
              <a:t> </a:t>
            </a:r>
            <a:r>
              <a:rPr lang="en-US" dirty="0" err="1"/>
              <a:t>wil</a:t>
            </a:r>
            <a:r>
              <a:rPr lang="en-US" dirty="0"/>
              <a:t> </a:t>
            </a:r>
            <a:r>
              <a:rPr lang="en-US" dirty="0" err="1"/>
              <a:t>dat</a:t>
            </a:r>
            <a:r>
              <a:rPr lang="en-US" dirty="0"/>
              <a:t> </a:t>
            </a:r>
            <a:r>
              <a:rPr lang="en-US" dirty="0" err="1"/>
              <a:t>jouw</a:t>
            </a:r>
            <a:r>
              <a:rPr lang="en-US" dirty="0"/>
              <a:t> bank je geld </a:t>
            </a:r>
            <a:r>
              <a:rPr lang="en-US" dirty="0" err="1"/>
              <a:t>belegt</a:t>
            </a:r>
            <a:r>
              <a:rPr lang="en-US" dirty="0"/>
              <a:t> in de </a:t>
            </a:r>
            <a:r>
              <a:rPr lang="en-US" dirty="0" err="1"/>
              <a:t>wapenindustrie</a:t>
            </a:r>
            <a:r>
              <a:rPr lang="en-US" dirty="0"/>
              <a:t>?</a:t>
            </a:r>
          </a:p>
          <a:p>
            <a:r>
              <a:rPr lang="en-US" dirty="0"/>
              <a:t>…geld </a:t>
            </a:r>
            <a:r>
              <a:rPr lang="en-US" dirty="0" err="1"/>
              <a:t>naar</a:t>
            </a:r>
            <a:r>
              <a:rPr lang="en-US" dirty="0"/>
              <a:t> </a:t>
            </a:r>
            <a:r>
              <a:rPr lang="en-US" dirty="0" err="1"/>
              <a:t>een</a:t>
            </a:r>
            <a:r>
              <a:rPr lang="en-US" dirty="0"/>
              <a:t> </a:t>
            </a:r>
            <a:r>
              <a:rPr lang="en-US" dirty="0" err="1"/>
              <a:t>ander</a:t>
            </a:r>
            <a:r>
              <a:rPr lang="en-US" dirty="0"/>
              <a:t> </a:t>
            </a:r>
            <a:r>
              <a:rPr lang="en-US" dirty="0" err="1"/>
              <a:t>ver</a:t>
            </a:r>
            <a:r>
              <a:rPr lang="en-US" dirty="0"/>
              <a:t> land </a:t>
            </a:r>
            <a:r>
              <a:rPr lang="en-US" dirty="0" err="1"/>
              <a:t>wil</a:t>
            </a:r>
            <a:r>
              <a:rPr lang="en-US" dirty="0"/>
              <a:t> </a:t>
            </a:r>
            <a:r>
              <a:rPr lang="en-US" dirty="0" err="1"/>
              <a:t>sturen</a:t>
            </a:r>
            <a:r>
              <a:rPr lang="en-US" dirty="0"/>
              <a:t>?</a:t>
            </a:r>
          </a:p>
          <a:p>
            <a:r>
              <a:rPr lang="en-US" dirty="0"/>
              <a:t>…</a:t>
            </a:r>
            <a:r>
              <a:rPr lang="en-US" dirty="0" err="1"/>
              <a:t>afgesloten</a:t>
            </a:r>
            <a:r>
              <a:rPr lang="en-US" dirty="0"/>
              <a:t> bent van het </a:t>
            </a:r>
            <a:r>
              <a:rPr lang="en-US" dirty="0" err="1"/>
              <a:t>financiële</a:t>
            </a:r>
            <a:r>
              <a:rPr lang="en-US" dirty="0"/>
              <a:t> system (Noord-</a:t>
            </a:r>
            <a:r>
              <a:rPr lang="en-US" dirty="0" err="1"/>
              <a:t>korea</a:t>
            </a:r>
            <a:r>
              <a:rPr lang="en-US" dirty="0"/>
              <a:t>/Julian Assange)?</a:t>
            </a:r>
          </a:p>
          <a:p>
            <a:r>
              <a:rPr lang="en-US" dirty="0"/>
              <a:t>…het </a:t>
            </a:r>
            <a:r>
              <a:rPr lang="en-US" dirty="0" err="1"/>
              <a:t>niet</a:t>
            </a:r>
            <a:r>
              <a:rPr lang="en-US" dirty="0"/>
              <a:t> </a:t>
            </a:r>
            <a:r>
              <a:rPr lang="en-US" dirty="0" err="1"/>
              <a:t>eens</a:t>
            </a:r>
            <a:r>
              <a:rPr lang="en-US" dirty="0"/>
              <a:t> bent met de </a:t>
            </a:r>
            <a:r>
              <a:rPr lang="en-US" dirty="0" err="1"/>
              <a:t>manier</a:t>
            </a:r>
            <a:r>
              <a:rPr lang="en-US" dirty="0"/>
              <a:t> </a:t>
            </a:r>
            <a:r>
              <a:rPr lang="en-US" dirty="0" err="1"/>
              <a:t>waarop</a:t>
            </a:r>
            <a:r>
              <a:rPr lang="en-US" dirty="0"/>
              <a:t> </a:t>
            </a:r>
            <a:r>
              <a:rPr lang="en-US" dirty="0" err="1"/>
              <a:t>fiatgeld</a:t>
            </a:r>
            <a:r>
              <a:rPr lang="en-US" dirty="0"/>
              <a:t> </a:t>
            </a:r>
            <a:r>
              <a:rPr lang="en-US" dirty="0" err="1"/>
              <a:t>bijgedrukt</a:t>
            </a:r>
            <a:r>
              <a:rPr lang="en-US" dirty="0"/>
              <a:t> </a:t>
            </a:r>
            <a:r>
              <a:rPr lang="en-US" dirty="0" err="1"/>
              <a:t>wordt</a:t>
            </a:r>
            <a:r>
              <a:rPr lang="en-US" dirty="0"/>
              <a:t>?</a:t>
            </a:r>
          </a:p>
          <a:p>
            <a:r>
              <a:rPr lang="en-US" dirty="0"/>
              <a:t>…</a:t>
            </a:r>
            <a:r>
              <a:rPr lang="en-US" dirty="0" err="1"/>
              <a:t>niet</a:t>
            </a:r>
            <a:r>
              <a:rPr lang="en-US" dirty="0"/>
              <a:t> </a:t>
            </a:r>
            <a:r>
              <a:rPr lang="en-US" dirty="0" err="1"/>
              <a:t>afhankelijk</a:t>
            </a:r>
            <a:r>
              <a:rPr lang="en-US" dirty="0"/>
              <a:t> </a:t>
            </a:r>
            <a:r>
              <a:rPr lang="en-US" dirty="0" err="1"/>
              <a:t>wil</a:t>
            </a:r>
            <a:r>
              <a:rPr lang="en-US" dirty="0"/>
              <a:t> </a:t>
            </a:r>
            <a:r>
              <a:rPr lang="en-US" dirty="0" err="1"/>
              <a:t>zijn</a:t>
            </a:r>
            <a:r>
              <a:rPr lang="en-US" dirty="0"/>
              <a:t> van </a:t>
            </a:r>
            <a:r>
              <a:rPr lang="en-US" dirty="0" err="1"/>
              <a:t>een</a:t>
            </a:r>
            <a:r>
              <a:rPr lang="en-US" dirty="0"/>
              <a:t> bank of </a:t>
            </a:r>
            <a:r>
              <a:rPr lang="en-US" dirty="0" err="1"/>
              <a:t>banken</a:t>
            </a:r>
            <a:r>
              <a:rPr lang="en-US" dirty="0"/>
              <a:t> </a:t>
            </a:r>
            <a:r>
              <a:rPr lang="en-US" dirty="0" err="1"/>
              <a:t>wantrouwt</a:t>
            </a:r>
            <a:r>
              <a:rPr lang="en-US" dirty="0"/>
              <a:t>?</a:t>
            </a:r>
          </a:p>
        </p:txBody>
      </p:sp>
      <p:sp>
        <p:nvSpPr>
          <p:cNvPr id="4" name="Footer Placeholder 3">
            <a:extLst>
              <a:ext uri="{FF2B5EF4-FFF2-40B4-BE49-F238E27FC236}">
                <a16:creationId xmlns:a16="http://schemas.microsoft.com/office/drawing/2014/main" id="{143B9A40-E3A5-7F21-7E91-DDC6C1F4CC0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51703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graph&#10;&#10;Description automatically generated with medium confidence">
            <a:extLst>
              <a:ext uri="{FF2B5EF4-FFF2-40B4-BE49-F238E27FC236}">
                <a16:creationId xmlns:a16="http://schemas.microsoft.com/office/drawing/2014/main" id="{D7689624-CDB6-9C46-21EF-E5DB7EAD78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485" y="404446"/>
            <a:ext cx="11939029" cy="6049108"/>
          </a:xfrm>
        </p:spPr>
      </p:pic>
      <p:sp>
        <p:nvSpPr>
          <p:cNvPr id="4" name="Footer Placeholder 3">
            <a:extLst>
              <a:ext uri="{FF2B5EF4-FFF2-40B4-BE49-F238E27FC236}">
                <a16:creationId xmlns:a16="http://schemas.microsoft.com/office/drawing/2014/main" id="{E09BD324-37E8-FD24-A05B-7817D96298A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06202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Close-up Photo of Ledger's List  Stock Photo">
            <a:extLst>
              <a:ext uri="{FF2B5EF4-FFF2-40B4-BE49-F238E27FC236}">
                <a16:creationId xmlns:a16="http://schemas.microsoft.com/office/drawing/2014/main" id="{503B9559-8739-3FB5-C51A-467340803A5E}"/>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0" cy="810673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838199" y="2234685"/>
            <a:ext cx="10515600" cy="1325563"/>
          </a:xfrm>
        </p:spPr>
        <p:txBody>
          <a:bodyPr>
            <a:normAutofit/>
          </a:bodyPr>
          <a:lstStyle/>
          <a:p>
            <a:r>
              <a:rPr lang="en-US" sz="4800" b="1" dirty="0" err="1">
                <a:solidFill>
                  <a:schemeClr val="bg1"/>
                </a:solidFill>
              </a:rPr>
              <a:t>Boekhouden</a:t>
            </a:r>
            <a:endParaRPr lang="nl-NL" sz="4800" b="1" dirty="0">
              <a:solidFill>
                <a:schemeClr val="bg1"/>
              </a:solidFill>
            </a:endParaRPr>
          </a:p>
        </p:txBody>
      </p:sp>
      <p:sp>
        <p:nvSpPr>
          <p:cNvPr id="5" name="TextBox 4"/>
          <p:cNvSpPr txBox="1"/>
          <p:nvPr/>
        </p:nvSpPr>
        <p:spPr>
          <a:xfrm>
            <a:off x="5507376" y="1334278"/>
            <a:ext cx="942117" cy="584775"/>
          </a:xfrm>
          <a:prstGeom prst="rect">
            <a:avLst/>
          </a:prstGeom>
          <a:noFill/>
        </p:spPr>
        <p:txBody>
          <a:bodyPr wrap="none" rtlCol="0">
            <a:spAutoFit/>
          </a:bodyPr>
          <a:lstStyle/>
          <a:p>
            <a:r>
              <a:rPr lang="en-US" sz="3200" dirty="0">
                <a:solidFill>
                  <a:schemeClr val="bg1"/>
                </a:solidFill>
              </a:rPr>
              <a:t>Pt. 2</a:t>
            </a:r>
            <a:endParaRPr lang="nl-NL" sz="3200" dirty="0">
              <a:solidFill>
                <a:schemeClr val="bg1"/>
              </a:solidFill>
            </a:endParaRPr>
          </a:p>
        </p:txBody>
      </p:sp>
    </p:spTree>
    <p:extLst>
      <p:ext uri="{BB962C8B-B14F-4D97-AF65-F5344CB8AC3E}">
        <p14:creationId xmlns:p14="http://schemas.microsoft.com/office/powerpoint/2010/main" val="2377686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p:txBody>
          <a:bodyPr/>
          <a:lstStyle/>
          <a:p>
            <a:r>
              <a:rPr lang="en-US" dirty="0"/>
              <a:t>Accounting is “the process or work of keeping financial records.”</a:t>
            </a:r>
          </a:p>
          <a:p>
            <a:endParaRPr lang="en-US" dirty="0"/>
          </a:p>
          <a:p>
            <a:r>
              <a:rPr lang="nl-NL" dirty="0"/>
              <a:t>First </a:t>
            </a:r>
            <a:r>
              <a:rPr lang="nl-NL" dirty="0" err="1"/>
              <a:t>invention</a:t>
            </a:r>
            <a:r>
              <a:rPr lang="nl-NL" dirty="0"/>
              <a:t>: </a:t>
            </a:r>
            <a:r>
              <a:rPr lang="nl-NL" dirty="0" err="1"/>
              <a:t>Arabic</a:t>
            </a:r>
            <a:r>
              <a:rPr lang="nl-NL" dirty="0"/>
              <a:t> </a:t>
            </a:r>
            <a:r>
              <a:rPr lang="nl-NL" dirty="0" err="1"/>
              <a:t>numerical</a:t>
            </a:r>
            <a:r>
              <a:rPr lang="nl-NL" dirty="0"/>
              <a:t> system (±500BC)</a:t>
            </a:r>
          </a:p>
          <a:p>
            <a:endParaRPr lang="nl-NL" dirty="0"/>
          </a:p>
          <a:p>
            <a:r>
              <a:rPr lang="nl-NL" dirty="0"/>
              <a:t>Second </a:t>
            </a:r>
            <a:r>
              <a:rPr lang="nl-NL" dirty="0" err="1"/>
              <a:t>invention</a:t>
            </a:r>
            <a:r>
              <a:rPr lang="nl-NL" dirty="0"/>
              <a:t>: Double entry </a:t>
            </a:r>
            <a:r>
              <a:rPr lang="nl-NL" dirty="0" err="1"/>
              <a:t>bookkeeping</a:t>
            </a:r>
            <a:r>
              <a:rPr lang="nl-NL" dirty="0"/>
              <a:t> (1494)</a:t>
            </a:r>
          </a:p>
        </p:txBody>
      </p:sp>
      <p:sp>
        <p:nvSpPr>
          <p:cNvPr id="3" name="Title 2"/>
          <p:cNvSpPr>
            <a:spLocks noGrp="1"/>
          </p:cNvSpPr>
          <p:nvPr>
            <p:ph type="title"/>
          </p:nvPr>
        </p:nvSpPr>
        <p:spPr/>
        <p:txBody>
          <a:bodyPr/>
          <a:lstStyle/>
          <a:p>
            <a:r>
              <a:rPr lang="en-US" dirty="0"/>
              <a:t>Inventions in accounting</a:t>
            </a:r>
            <a:endParaRPr lang="nl-NL" dirty="0"/>
          </a:p>
        </p:txBody>
      </p:sp>
      <p:grpSp>
        <p:nvGrpSpPr>
          <p:cNvPr id="7" name="Group 6"/>
          <p:cNvGrpSpPr/>
          <p:nvPr/>
        </p:nvGrpSpPr>
        <p:grpSpPr>
          <a:xfrm>
            <a:off x="10451991" y="1081656"/>
            <a:ext cx="1576988" cy="2284446"/>
            <a:chOff x="3809891" y="4378124"/>
            <a:chExt cx="1576988" cy="2284446"/>
          </a:xfrm>
        </p:grpSpPr>
        <p:grpSp>
          <p:nvGrpSpPr>
            <p:cNvPr id="20" name="Group 19"/>
            <p:cNvGrpSpPr/>
            <p:nvPr/>
          </p:nvGrpSpPr>
          <p:grpSpPr>
            <a:xfrm>
              <a:off x="4186579" y="5666442"/>
              <a:ext cx="781631" cy="996128"/>
              <a:chOff x="8484917" y="2420944"/>
              <a:chExt cx="3641486" cy="364148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917" y="2420944"/>
                <a:ext cx="3641486" cy="3641486"/>
              </a:xfrm>
              <a:prstGeom prst="rect">
                <a:avLst/>
              </a:prstGeom>
            </p:spPr>
          </p:pic>
          <p:sp>
            <p:nvSpPr>
              <p:cNvPr id="19" name="TextBox 18"/>
              <p:cNvSpPr txBox="1"/>
              <p:nvPr/>
            </p:nvSpPr>
            <p:spPr>
              <a:xfrm>
                <a:off x="9052465" y="3559022"/>
                <a:ext cx="1147666" cy="1064804"/>
              </a:xfrm>
              <a:prstGeom prst="rect">
                <a:avLst/>
              </a:prstGeom>
              <a:noFill/>
            </p:spPr>
            <p:txBody>
              <a:bodyPr wrap="square" rtlCol="0">
                <a:spAutoFit/>
              </a:bodyPr>
              <a:lstStyle/>
              <a:p>
                <a:r>
                  <a:rPr lang="en-US" sz="3600" b="1" dirty="0">
                    <a:solidFill>
                      <a:schemeClr val="bg1"/>
                    </a:solidFill>
                    <a:latin typeface="Arial Black" panose="020B0A04020102020204" pitchFamily="34" charset="0"/>
                  </a:rPr>
                  <a:t>?</a:t>
                </a:r>
                <a:endParaRPr lang="nl-NL" sz="3600" b="1" dirty="0">
                  <a:solidFill>
                    <a:schemeClr val="bg1"/>
                  </a:solidFill>
                  <a:latin typeface="Arial Black" panose="020B0A04020102020204" pitchFamily="34" charset="0"/>
                </a:endParaRPr>
              </a:p>
            </p:txBody>
          </p:sp>
        </p:grpSp>
        <p:pic>
          <p:nvPicPr>
            <p:cNvPr id="6" name="Picture 5"/>
            <p:cNvPicPr>
              <a:picLocks noChangeAspect="1"/>
            </p:cNvPicPr>
            <p:nvPr/>
          </p:nvPicPr>
          <p:blipFill rotWithShape="1">
            <a:blip r:embed="rId4"/>
            <a:srcRect l="15489" r="22425" b="54774"/>
            <a:stretch/>
          </p:blipFill>
          <p:spPr>
            <a:xfrm>
              <a:off x="3809891" y="4378124"/>
              <a:ext cx="1576988" cy="1148750"/>
            </a:xfrm>
            <a:prstGeom prst="rect">
              <a:avLst/>
            </a:prstGeom>
          </p:spPr>
        </p:pic>
      </p:grpSp>
      <p:grpSp>
        <p:nvGrpSpPr>
          <p:cNvPr id="23" name="Group 22"/>
          <p:cNvGrpSpPr/>
          <p:nvPr/>
        </p:nvGrpSpPr>
        <p:grpSpPr>
          <a:xfrm>
            <a:off x="8780685" y="3366102"/>
            <a:ext cx="1463371" cy="2397260"/>
            <a:chOff x="6418485" y="4251389"/>
            <a:chExt cx="1463371" cy="2397260"/>
          </a:xfrm>
        </p:grpSpPr>
        <p:pic>
          <p:nvPicPr>
            <p:cNvPr id="12" name="Picture 11"/>
            <p:cNvPicPr>
              <a:picLocks noChangeAspect="1"/>
            </p:cNvPicPr>
            <p:nvPr/>
          </p:nvPicPr>
          <p:blipFill>
            <a:blip r:embed="rId5"/>
            <a:stretch>
              <a:fillRect/>
            </a:stretch>
          </p:blipFill>
          <p:spPr>
            <a:xfrm>
              <a:off x="6740189" y="4494075"/>
              <a:ext cx="1141667" cy="1085921"/>
            </a:xfrm>
            <a:prstGeom prst="rect">
              <a:avLst/>
            </a:prstGeom>
          </p:spPr>
        </p:pic>
        <p:pic>
          <p:nvPicPr>
            <p:cNvPr id="13" name="Picture 12"/>
            <p:cNvPicPr>
              <a:picLocks noChangeAspect="1"/>
            </p:cNvPicPr>
            <p:nvPr/>
          </p:nvPicPr>
          <p:blipFill>
            <a:blip r:embed="rId6"/>
            <a:stretch>
              <a:fillRect/>
            </a:stretch>
          </p:blipFill>
          <p:spPr>
            <a:xfrm>
              <a:off x="6987403" y="5862028"/>
              <a:ext cx="674246" cy="786621"/>
            </a:xfrm>
            <a:prstGeom prst="rect">
              <a:avLst/>
            </a:prstGeom>
          </p:spPr>
        </p:pic>
        <p:cxnSp>
          <p:nvCxnSpPr>
            <p:cNvPr id="16" name="Straight Connector 15"/>
            <p:cNvCxnSpPr/>
            <p:nvPr/>
          </p:nvCxnSpPr>
          <p:spPr>
            <a:xfrm flipV="1">
              <a:off x="6796395" y="4494075"/>
              <a:ext cx="334939" cy="83742"/>
            </a:xfrm>
            <a:prstGeom prst="line">
              <a:avLst/>
            </a:prstGeom>
            <a:ln w="76200" cmpd="sng"/>
          </p:spPr>
          <p:style>
            <a:lnRef idx="3">
              <a:schemeClr val="dk1"/>
            </a:lnRef>
            <a:fillRef idx="0">
              <a:schemeClr val="dk1"/>
            </a:fillRef>
            <a:effectRef idx="2">
              <a:schemeClr val="dk1"/>
            </a:effectRef>
            <a:fontRef idx="minor">
              <a:schemeClr val="tx1"/>
            </a:fontRef>
          </p:style>
        </p:cxnSp>
        <p:pic>
          <p:nvPicPr>
            <p:cNvPr id="22" name="Picture 21"/>
            <p:cNvPicPr>
              <a:picLocks noChangeAspect="1"/>
            </p:cNvPicPr>
            <p:nvPr/>
          </p:nvPicPr>
          <p:blipFill rotWithShape="1">
            <a:blip r:embed="rId4"/>
            <a:srcRect l="15489" r="65787" b="83852"/>
            <a:stretch/>
          </p:blipFill>
          <p:spPr>
            <a:xfrm>
              <a:off x="6418485" y="4251389"/>
              <a:ext cx="475604" cy="410167"/>
            </a:xfrm>
            <a:prstGeom prst="rect">
              <a:avLst/>
            </a:prstGeom>
          </p:spPr>
        </p:pic>
      </p:grpSp>
    </p:spTree>
    <p:extLst>
      <p:ext uri="{BB962C8B-B14F-4D97-AF65-F5344CB8AC3E}">
        <p14:creationId xmlns:p14="http://schemas.microsoft.com/office/powerpoint/2010/main" val="221894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 pile of cryptocurrencies">
            <a:extLst>
              <a:ext uri="{FF2B5EF4-FFF2-40B4-BE49-F238E27FC236}">
                <a16:creationId xmlns:a16="http://schemas.microsoft.com/office/drawing/2014/main" id="{0EB622FE-A4C9-4422-B897-7CF589D37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457043" cy="69205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3BE3B78-D485-E0DD-D7BB-CD748CDA1233}"/>
              </a:ext>
            </a:extLst>
          </p:cNvPr>
          <p:cNvPicPr>
            <a:picLocks noChangeAspect="1"/>
          </p:cNvPicPr>
          <p:nvPr/>
        </p:nvPicPr>
        <p:blipFill>
          <a:blip r:embed="rId4">
            <a:alphaModFix amt="85000"/>
          </a:blip>
          <a:stretch>
            <a:fillRect/>
          </a:stretch>
        </p:blipFill>
        <p:spPr>
          <a:xfrm>
            <a:off x="959075" y="-95665"/>
            <a:ext cx="10025300" cy="7049329"/>
          </a:xfrm>
          <a:prstGeom prst="rect">
            <a:avLst/>
          </a:prstGeom>
        </p:spPr>
      </p:pic>
    </p:spTree>
    <p:extLst>
      <p:ext uri="{BB962C8B-B14F-4D97-AF65-F5344CB8AC3E}">
        <p14:creationId xmlns:p14="http://schemas.microsoft.com/office/powerpoint/2010/main" val="2590747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biLevel thresh="75000"/>
            <a:extLst>
              <a:ext uri="{BEBA8EAE-BF5A-486C-A8C5-ECC9F3942E4B}">
                <a14:imgProps xmlns:a14="http://schemas.microsoft.com/office/drawing/2010/main">
                  <a14:imgLayer r:embed="rId4">
                    <a14:imgEffect>
                      <a14:saturation sat="0"/>
                    </a14:imgEffect>
                  </a14:imgLayer>
                </a14:imgProps>
              </a:ext>
            </a:extLst>
          </a:blip>
          <a:srcRect l="55245" t="15441" r="36102" b="71821"/>
          <a:stretch/>
        </p:blipFill>
        <p:spPr>
          <a:xfrm>
            <a:off x="10665529" y="1715308"/>
            <a:ext cx="879206" cy="752274"/>
          </a:xfrm>
          <a:prstGeom prst="rect">
            <a:avLst/>
          </a:prstGeom>
          <a:ln>
            <a:noFill/>
          </a:ln>
        </p:spPr>
      </p:pic>
      <p:sp>
        <p:nvSpPr>
          <p:cNvPr id="2" name="Content Placeholder 1"/>
          <p:cNvSpPr>
            <a:spLocks noGrp="1"/>
          </p:cNvSpPr>
          <p:nvPr>
            <p:ph idx="11"/>
          </p:nvPr>
        </p:nvSpPr>
        <p:spPr>
          <a:xfrm>
            <a:off x="823766" y="1667875"/>
            <a:ext cx="10515600" cy="4394555"/>
          </a:xfrm>
        </p:spPr>
        <p:txBody>
          <a:bodyPr/>
          <a:lstStyle/>
          <a:p>
            <a:r>
              <a:rPr lang="en-US" dirty="0"/>
              <a:t>Books are kept by people</a:t>
            </a:r>
          </a:p>
          <a:p>
            <a:r>
              <a:rPr lang="en-US" dirty="0"/>
              <a:t>Books are controlled by agents</a:t>
            </a:r>
          </a:p>
          <a:p>
            <a:r>
              <a:rPr lang="en-US" dirty="0"/>
              <a:t>Books are checked by people paid by agents</a:t>
            </a:r>
          </a:p>
          <a:p>
            <a:r>
              <a:rPr lang="en-US" dirty="0"/>
              <a:t>Books are kept separately</a:t>
            </a:r>
          </a:p>
          <a:p>
            <a:pPr marL="0" indent="0">
              <a:buNone/>
            </a:pPr>
            <a:endParaRPr lang="en-US" dirty="0"/>
          </a:p>
          <a:p>
            <a:pPr marL="0" indent="0">
              <a:buNone/>
            </a:pPr>
            <a:r>
              <a:rPr lang="en-US" dirty="0">
                <a:sym typeface="Wingdings"/>
              </a:rPr>
              <a:t> Costly, slow and unreliable</a:t>
            </a:r>
            <a:endParaRPr lang="en-US" dirty="0"/>
          </a:p>
          <a:p>
            <a:endParaRPr lang="en-US" dirty="0"/>
          </a:p>
        </p:txBody>
      </p:sp>
      <p:sp>
        <p:nvSpPr>
          <p:cNvPr id="3" name="Title 2"/>
          <p:cNvSpPr>
            <a:spLocks noGrp="1"/>
          </p:cNvSpPr>
          <p:nvPr>
            <p:ph type="title"/>
          </p:nvPr>
        </p:nvSpPr>
        <p:spPr>
          <a:xfrm>
            <a:off x="0" y="172620"/>
            <a:ext cx="10515600" cy="1325563"/>
          </a:xfrm>
        </p:spPr>
        <p:txBody>
          <a:bodyPr/>
          <a:lstStyle/>
          <a:p>
            <a:r>
              <a:rPr lang="en-US" dirty="0"/>
              <a:t>Flaws of centralized bookkeeping  </a:t>
            </a:r>
          </a:p>
        </p:txBody>
      </p:sp>
      <p:sp>
        <p:nvSpPr>
          <p:cNvPr id="5" name="Rectangle 4"/>
          <p:cNvSpPr/>
          <p:nvPr/>
        </p:nvSpPr>
        <p:spPr>
          <a:xfrm>
            <a:off x="5384262" y="4010817"/>
            <a:ext cx="6096000" cy="2308324"/>
          </a:xfrm>
          <a:prstGeom prst="rect">
            <a:avLst/>
          </a:prstGeom>
          <a:noFill/>
          <a:ln>
            <a:solidFill>
              <a:schemeClr val="tx1"/>
            </a:solidFill>
          </a:ln>
          <a:effectLst/>
        </p:spPr>
        <p:style>
          <a:lnRef idx="0">
            <a:schemeClr val="accent6"/>
          </a:lnRef>
          <a:fillRef idx="3">
            <a:schemeClr val="accent6"/>
          </a:fillRef>
          <a:effectRef idx="3">
            <a:schemeClr val="accent6"/>
          </a:effectRef>
          <a:fontRef idx="minor">
            <a:schemeClr val="lt1"/>
          </a:fontRef>
        </p:style>
        <p:txBody>
          <a:bodyPr>
            <a:spAutoFit/>
          </a:bodyPr>
          <a:lstStyle/>
          <a:p>
            <a:r>
              <a:rPr lang="en-US" b="1" dirty="0">
                <a:solidFill>
                  <a:schemeClr val="tx1"/>
                </a:solidFill>
              </a:rPr>
              <a:t>WIDER CHINA-HONG KONG DISCREPANCY REVIVES FAKE TRADE DOUBTS</a:t>
            </a:r>
          </a:p>
          <a:p>
            <a:r>
              <a:rPr lang="en-US" i="1" dirty="0">
                <a:solidFill>
                  <a:schemeClr val="tx1"/>
                </a:solidFill>
              </a:rPr>
              <a:t>Bloomberg News</a:t>
            </a:r>
          </a:p>
          <a:p>
            <a:r>
              <a:rPr lang="en-US" i="1" dirty="0">
                <a:solidFill>
                  <a:schemeClr val="tx1"/>
                </a:solidFill>
              </a:rPr>
              <a:t>January 26, 2016, 10:10 AM GMT+1 </a:t>
            </a:r>
          </a:p>
          <a:p>
            <a:r>
              <a:rPr lang="en-US" dirty="0">
                <a:solidFill>
                  <a:schemeClr val="tx1"/>
                </a:solidFill>
              </a:rPr>
              <a:t>The gap between China’s reported exports to Hong Kong and the shipments registered into Hong Kong widened in December, suggesting currency-market swings may have spurred a fresh round of fake trade invoicing</a:t>
            </a:r>
          </a:p>
        </p:txBody>
      </p:sp>
      <p:pic>
        <p:nvPicPr>
          <p:cNvPr id="7" name="Picture 6"/>
          <p:cNvPicPr>
            <a:picLocks noChangeAspect="1"/>
          </p:cNvPicPr>
          <p:nvPr/>
        </p:nvPicPr>
        <p:blipFill rotWithShape="1">
          <a:blip r:embed="rId5"/>
          <a:srcRect l="59793" t="28668" r="36102" b="63024"/>
          <a:stretch/>
        </p:blipFill>
        <p:spPr>
          <a:xfrm>
            <a:off x="10954398" y="1269864"/>
            <a:ext cx="417143" cy="490630"/>
          </a:xfrm>
          <a:prstGeom prst="rect">
            <a:avLst/>
          </a:prstGeom>
        </p:spPr>
      </p:pic>
      <p:pic>
        <p:nvPicPr>
          <p:cNvPr id="10" name="Picture 9"/>
          <p:cNvPicPr>
            <a:picLocks noChangeAspect="1"/>
          </p:cNvPicPr>
          <p:nvPr/>
        </p:nvPicPr>
        <p:blipFill>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9909093" y="189014"/>
            <a:ext cx="1958112" cy="979056"/>
          </a:xfrm>
          <a:prstGeom prst="rect">
            <a:avLst/>
          </a:prstGeom>
        </p:spPr>
      </p:pic>
      <p:pic>
        <p:nvPicPr>
          <p:cNvPr id="14" name="Picture 13"/>
          <p:cNvPicPr>
            <a:picLocks noChangeAspect="1"/>
          </p:cNvPicPr>
          <p:nvPr/>
        </p:nvPicPr>
        <p:blipFill>
          <a:blip r:embed="rId8"/>
          <a:stretch>
            <a:fillRect/>
          </a:stretch>
        </p:blipFill>
        <p:spPr>
          <a:xfrm>
            <a:off x="9006674" y="1226575"/>
            <a:ext cx="1177620" cy="1177620"/>
          </a:xfrm>
          <a:prstGeom prst="rect">
            <a:avLst/>
          </a:prstGeom>
        </p:spPr>
      </p:pic>
      <p:pic>
        <p:nvPicPr>
          <p:cNvPr id="15" name="Picture 14"/>
          <p:cNvPicPr>
            <a:picLocks noChangeAspect="1"/>
          </p:cNvPicPr>
          <p:nvPr/>
        </p:nvPicPr>
        <p:blipFill rotWithShape="1">
          <a:blip r:embed="rId5"/>
          <a:srcRect l="59793" t="28668" r="36102" b="63024"/>
          <a:stretch/>
        </p:blipFill>
        <p:spPr>
          <a:xfrm rot="6586029">
            <a:off x="9880021" y="1999476"/>
            <a:ext cx="417143" cy="490630"/>
          </a:xfrm>
          <a:prstGeom prst="rect">
            <a:avLst/>
          </a:prstGeom>
        </p:spPr>
      </p:pic>
      <p:pic>
        <p:nvPicPr>
          <p:cNvPr id="16" name="Picture 15"/>
          <p:cNvPicPr>
            <a:picLocks noChangeAspect="1"/>
          </p:cNvPicPr>
          <p:nvPr/>
        </p:nvPicPr>
        <p:blipFill rotWithShape="1">
          <a:blip r:embed="rId5"/>
          <a:srcRect l="59793" t="28668" r="36102" b="63024"/>
          <a:stretch/>
        </p:blipFill>
        <p:spPr>
          <a:xfrm rot="13623710">
            <a:off x="9830365" y="1055172"/>
            <a:ext cx="417143" cy="490630"/>
          </a:xfrm>
          <a:prstGeom prst="rect">
            <a:avLst/>
          </a:prstGeom>
        </p:spPr>
      </p:pic>
      <p:pic>
        <p:nvPicPr>
          <p:cNvPr id="17" name="Picture 16"/>
          <p:cNvPicPr>
            <a:picLocks noChangeAspect="1"/>
          </p:cNvPicPr>
          <p:nvPr/>
        </p:nvPicPr>
        <p:blipFill>
          <a:blip r:embed="rId9">
            <a:biLevel thresh="75000"/>
            <a:extLst>
              <a:ext uri="{BEBA8EAE-BF5A-486C-A8C5-ECC9F3942E4B}">
                <a14:imgProps xmlns:a14="http://schemas.microsoft.com/office/drawing/2010/main">
                  <a14:imgLayer r:embed="rId10">
                    <a14:imgEffect>
                      <a14:artisticTexturizer/>
                    </a14:imgEffect>
                  </a14:imgLayer>
                </a14:imgProps>
              </a:ext>
            </a:extLst>
          </a:blip>
          <a:stretch>
            <a:fillRect/>
          </a:stretch>
        </p:blipFill>
        <p:spPr>
          <a:xfrm>
            <a:off x="9809146" y="2323277"/>
            <a:ext cx="620504" cy="620504"/>
          </a:xfrm>
          <a:prstGeom prst="rect">
            <a:avLst/>
          </a:prstGeom>
        </p:spPr>
      </p:pic>
      <p:pic>
        <p:nvPicPr>
          <p:cNvPr id="18" name="Picture 17"/>
          <p:cNvPicPr>
            <a:picLocks noChangeAspect="1"/>
          </p:cNvPicPr>
          <p:nvPr/>
        </p:nvPicPr>
        <p:blipFill>
          <a:blip r:embed="rId11"/>
          <a:stretch>
            <a:fillRect/>
          </a:stretch>
        </p:blipFill>
        <p:spPr>
          <a:xfrm>
            <a:off x="10088438" y="1314781"/>
            <a:ext cx="418599" cy="391600"/>
          </a:xfrm>
          <a:prstGeom prst="rect">
            <a:avLst/>
          </a:prstGeom>
        </p:spPr>
      </p:pic>
      <p:pic>
        <p:nvPicPr>
          <p:cNvPr id="19" name="Picture 18"/>
          <p:cNvPicPr>
            <a:picLocks noChangeAspect="1"/>
          </p:cNvPicPr>
          <p:nvPr/>
        </p:nvPicPr>
        <p:blipFill>
          <a:blip r:embed="rId12"/>
          <a:stretch>
            <a:fillRect/>
          </a:stretch>
        </p:blipFill>
        <p:spPr>
          <a:xfrm>
            <a:off x="10853851" y="2868180"/>
            <a:ext cx="674246" cy="786621"/>
          </a:xfrm>
          <a:prstGeom prst="rect">
            <a:avLst/>
          </a:prstGeom>
        </p:spPr>
      </p:pic>
      <p:pic>
        <p:nvPicPr>
          <p:cNvPr id="22" name="Picture 21"/>
          <p:cNvPicPr>
            <a:picLocks noChangeAspect="1"/>
          </p:cNvPicPr>
          <p:nvPr/>
        </p:nvPicPr>
        <p:blipFill rotWithShape="1">
          <a:blip r:embed="rId5"/>
          <a:srcRect l="59793" t="31231" r="37564" b="63024"/>
          <a:stretch/>
        </p:blipFill>
        <p:spPr>
          <a:xfrm>
            <a:off x="10883946" y="2510871"/>
            <a:ext cx="286940" cy="362519"/>
          </a:xfrm>
          <a:prstGeom prst="rect">
            <a:avLst/>
          </a:prstGeom>
        </p:spPr>
      </p:pic>
      <p:pic>
        <p:nvPicPr>
          <p:cNvPr id="24" name="Picture 23"/>
          <p:cNvPicPr>
            <a:picLocks noChangeAspect="1"/>
          </p:cNvPicPr>
          <p:nvPr/>
        </p:nvPicPr>
        <p:blipFill rotWithShape="1">
          <a:blip r:embed="rId5"/>
          <a:srcRect l="59793" t="31231" r="37564" b="63024"/>
          <a:stretch/>
        </p:blipFill>
        <p:spPr>
          <a:xfrm>
            <a:off x="11137375" y="2475677"/>
            <a:ext cx="286940" cy="362519"/>
          </a:xfrm>
          <a:prstGeom prst="rect">
            <a:avLst/>
          </a:prstGeom>
          <a:scene3d>
            <a:camera prst="orthographicFront">
              <a:rot lat="0" lon="0" rev="10800000"/>
            </a:camera>
            <a:lightRig rig="threePt" dir="t"/>
          </a:scene3d>
        </p:spPr>
      </p:pic>
      <p:sp>
        <p:nvSpPr>
          <p:cNvPr id="25" name="TextBox 24"/>
          <p:cNvSpPr txBox="1"/>
          <p:nvPr/>
        </p:nvSpPr>
        <p:spPr>
          <a:xfrm>
            <a:off x="11178471" y="1242152"/>
            <a:ext cx="560670" cy="461665"/>
          </a:xfrm>
          <a:prstGeom prst="rect">
            <a:avLst/>
          </a:prstGeom>
          <a:noFill/>
        </p:spPr>
        <p:txBody>
          <a:bodyPr wrap="none" rtlCol="0">
            <a:spAutoFit/>
          </a:bodyPr>
          <a:lstStyle/>
          <a:p>
            <a:r>
              <a:rPr lang="en-US" sz="2400" b="1" dirty="0"/>
              <a:t>??</a:t>
            </a:r>
          </a:p>
        </p:txBody>
      </p:sp>
    </p:spTree>
    <p:extLst>
      <p:ext uri="{BB962C8B-B14F-4D97-AF65-F5344CB8AC3E}">
        <p14:creationId xmlns:p14="http://schemas.microsoft.com/office/powerpoint/2010/main" val="320494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Decentralized bookkeeping</a:t>
            </a:r>
          </a:p>
        </p:txBody>
      </p:sp>
      <p:pic>
        <p:nvPicPr>
          <p:cNvPr id="10" name="Picture 9"/>
          <p:cNvPicPr>
            <a:picLocks noChangeAspect="1"/>
          </p:cNvPicPr>
          <p:nvPr/>
        </p:nvPicPr>
        <p:blipFill>
          <a:blip r:embed="rId3"/>
          <a:stretch>
            <a:fillRect/>
          </a:stretch>
        </p:blipFill>
        <p:spPr>
          <a:xfrm>
            <a:off x="9248951" y="2686755"/>
            <a:ext cx="674246" cy="786621"/>
          </a:xfrm>
          <a:prstGeom prst="rect">
            <a:avLst/>
          </a:prstGeom>
        </p:spPr>
      </p:pic>
      <p:pic>
        <p:nvPicPr>
          <p:cNvPr id="11" name="Picture 10"/>
          <p:cNvPicPr>
            <a:picLocks noChangeAspect="1"/>
          </p:cNvPicPr>
          <p:nvPr/>
        </p:nvPicPr>
        <p:blipFill>
          <a:blip r:embed="rId3"/>
          <a:stretch>
            <a:fillRect/>
          </a:stretch>
        </p:blipFill>
        <p:spPr>
          <a:xfrm>
            <a:off x="8773348" y="5086192"/>
            <a:ext cx="674246" cy="786621"/>
          </a:xfrm>
          <a:prstGeom prst="rect">
            <a:avLst/>
          </a:prstGeom>
        </p:spPr>
      </p:pic>
      <p:pic>
        <p:nvPicPr>
          <p:cNvPr id="12" name="Picture 11"/>
          <p:cNvPicPr>
            <a:picLocks noChangeAspect="1"/>
          </p:cNvPicPr>
          <p:nvPr/>
        </p:nvPicPr>
        <p:blipFill>
          <a:blip r:embed="rId3"/>
          <a:stretch>
            <a:fillRect/>
          </a:stretch>
        </p:blipFill>
        <p:spPr>
          <a:xfrm>
            <a:off x="6357909" y="2182062"/>
            <a:ext cx="674246" cy="786621"/>
          </a:xfrm>
          <a:prstGeom prst="rect">
            <a:avLst/>
          </a:prstGeom>
        </p:spPr>
      </p:pic>
      <p:pic>
        <p:nvPicPr>
          <p:cNvPr id="13" name="Picture 12"/>
          <p:cNvPicPr>
            <a:picLocks noChangeAspect="1"/>
          </p:cNvPicPr>
          <p:nvPr/>
        </p:nvPicPr>
        <p:blipFill>
          <a:blip r:embed="rId3"/>
          <a:stretch>
            <a:fillRect/>
          </a:stretch>
        </p:blipFill>
        <p:spPr>
          <a:xfrm>
            <a:off x="2784151" y="2906690"/>
            <a:ext cx="674246" cy="786621"/>
          </a:xfrm>
          <a:prstGeom prst="rect">
            <a:avLst/>
          </a:prstGeom>
        </p:spPr>
      </p:pic>
      <p:pic>
        <p:nvPicPr>
          <p:cNvPr id="14" name="Picture 13"/>
          <p:cNvPicPr>
            <a:picLocks noChangeAspect="1"/>
          </p:cNvPicPr>
          <p:nvPr/>
        </p:nvPicPr>
        <p:blipFill>
          <a:blip r:embed="rId3"/>
          <a:stretch>
            <a:fillRect/>
          </a:stretch>
        </p:blipFill>
        <p:spPr>
          <a:xfrm>
            <a:off x="2894685" y="5013035"/>
            <a:ext cx="674246" cy="786621"/>
          </a:xfrm>
          <a:prstGeom prst="rect">
            <a:avLst/>
          </a:prstGeom>
        </p:spPr>
      </p:pic>
      <p:pic>
        <p:nvPicPr>
          <p:cNvPr id="15" name="Picture 14"/>
          <p:cNvPicPr>
            <a:picLocks noChangeAspect="1"/>
          </p:cNvPicPr>
          <p:nvPr/>
        </p:nvPicPr>
        <p:blipFill>
          <a:blip r:embed="rId3"/>
          <a:stretch>
            <a:fillRect/>
          </a:stretch>
        </p:blipFill>
        <p:spPr>
          <a:xfrm>
            <a:off x="5670745" y="5891188"/>
            <a:ext cx="674246" cy="786621"/>
          </a:xfrm>
          <a:prstGeom prst="rect">
            <a:avLst/>
          </a:prstGeom>
        </p:spPr>
      </p:pic>
      <p:cxnSp>
        <p:nvCxnSpPr>
          <p:cNvPr id="4" name="Straight Connector 3"/>
          <p:cNvCxnSpPr/>
          <p:nvPr/>
        </p:nvCxnSpPr>
        <p:spPr>
          <a:xfrm flipH="1">
            <a:off x="3568931" y="2686755"/>
            <a:ext cx="2654069" cy="475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162800" y="2686755"/>
            <a:ext cx="1879600" cy="37394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447594" y="3693311"/>
            <a:ext cx="217106" cy="1319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540500" y="5799656"/>
            <a:ext cx="1993900" cy="5122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3797300" y="5549900"/>
            <a:ext cx="1689100" cy="812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086100" y="3886200"/>
            <a:ext cx="25400" cy="10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683000" y="3581400"/>
            <a:ext cx="4851400" cy="1689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223000" y="3162300"/>
            <a:ext cx="508000" cy="2501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683000" y="3314626"/>
            <a:ext cx="5359400" cy="667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398448" y="3557604"/>
            <a:ext cx="2736434" cy="2141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578932" y="3751221"/>
            <a:ext cx="2517067" cy="1912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775482" y="3138504"/>
            <a:ext cx="2686466" cy="19711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797300" y="3473376"/>
            <a:ext cx="5245100" cy="1771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843541" y="5371294"/>
            <a:ext cx="4690859" cy="50051"/>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985000" y="3161494"/>
            <a:ext cx="1628950" cy="194815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38460" y="1451503"/>
            <a:ext cx="11619591" cy="646331"/>
          </a:xfrm>
          <a:prstGeom prst="rect">
            <a:avLst/>
          </a:prstGeom>
          <a:noFill/>
        </p:spPr>
        <p:txBody>
          <a:bodyPr wrap="none" rtlCol="0">
            <a:spAutoFit/>
          </a:bodyPr>
          <a:lstStyle/>
          <a:p>
            <a:r>
              <a:rPr lang="en-US" dirty="0"/>
              <a:t>Satoshi </a:t>
            </a:r>
            <a:r>
              <a:rPr lang="en-US" dirty="0" err="1"/>
              <a:t>Nakamoto’s</a:t>
            </a:r>
            <a:r>
              <a:rPr lang="en-US" dirty="0"/>
              <a:t> (2008) </a:t>
            </a:r>
            <a:r>
              <a:rPr lang="en-US" u="sng" dirty="0"/>
              <a:t>blockchain</a:t>
            </a:r>
            <a:r>
              <a:rPr lang="en-US" dirty="0"/>
              <a:t>: “A distributed ledger of transactions in virtual asset-ownership governed </a:t>
            </a:r>
            <a:br>
              <a:rPr lang="en-US" dirty="0"/>
            </a:br>
            <a:r>
              <a:rPr lang="en-US" dirty="0"/>
              <a:t>by a shared protocol and secured by cryptography”</a:t>
            </a:r>
          </a:p>
        </p:txBody>
      </p:sp>
    </p:spTree>
    <p:extLst>
      <p:ext uri="{BB962C8B-B14F-4D97-AF65-F5344CB8AC3E}">
        <p14:creationId xmlns:p14="http://schemas.microsoft.com/office/powerpoint/2010/main" val="382790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and sand girl photography leg love finger red child friendship close up human body friends hands eye photograph skin beauty organ toe emotion interaction best friends sense bff pinky swear pinky prom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7365"/>
            <a:ext cx="12192000" cy="811784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838199" y="2234685"/>
            <a:ext cx="10515600" cy="1325563"/>
          </a:xfrm>
        </p:spPr>
        <p:txBody>
          <a:bodyPr>
            <a:normAutofit/>
          </a:bodyPr>
          <a:lstStyle/>
          <a:p>
            <a:r>
              <a:rPr lang="en-US" sz="4800" b="1" dirty="0">
                <a:solidFill>
                  <a:schemeClr val="bg1"/>
                </a:solidFill>
              </a:rPr>
              <a:t>De </a:t>
            </a:r>
            <a:r>
              <a:rPr lang="en-US" sz="4800" b="1" dirty="0" err="1">
                <a:solidFill>
                  <a:schemeClr val="bg1"/>
                </a:solidFill>
              </a:rPr>
              <a:t>revolutie</a:t>
            </a:r>
            <a:endParaRPr lang="nl-NL" sz="4800" b="1" dirty="0">
              <a:solidFill>
                <a:schemeClr val="bg1"/>
              </a:solidFill>
            </a:endParaRPr>
          </a:p>
        </p:txBody>
      </p:sp>
      <p:sp>
        <p:nvSpPr>
          <p:cNvPr id="5" name="TextBox 4"/>
          <p:cNvSpPr txBox="1"/>
          <p:nvPr/>
        </p:nvSpPr>
        <p:spPr>
          <a:xfrm>
            <a:off x="5507376" y="1334278"/>
            <a:ext cx="1030282" cy="584775"/>
          </a:xfrm>
          <a:prstGeom prst="rect">
            <a:avLst/>
          </a:prstGeom>
          <a:noFill/>
        </p:spPr>
        <p:txBody>
          <a:bodyPr wrap="none" rtlCol="0">
            <a:spAutoFit/>
          </a:bodyPr>
          <a:lstStyle/>
          <a:p>
            <a:r>
              <a:rPr lang="en-US" sz="3200" dirty="0">
                <a:solidFill>
                  <a:schemeClr val="bg1"/>
                </a:solidFill>
              </a:rPr>
              <a:t>Pt. 3</a:t>
            </a:r>
            <a:endParaRPr lang="nl-NL" sz="3200" dirty="0">
              <a:solidFill>
                <a:schemeClr val="bg1"/>
              </a:solidFill>
            </a:endParaRPr>
          </a:p>
        </p:txBody>
      </p:sp>
    </p:spTree>
    <p:extLst>
      <p:ext uri="{BB962C8B-B14F-4D97-AF65-F5344CB8AC3E}">
        <p14:creationId xmlns:p14="http://schemas.microsoft.com/office/powerpoint/2010/main" val="2942107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p:txBody>
          <a:bodyPr/>
          <a:lstStyle/>
          <a:p>
            <a:endParaRPr lang="en-US"/>
          </a:p>
        </p:txBody>
      </p:sp>
      <p:pic>
        <p:nvPicPr>
          <p:cNvPr id="5" name="Picture 4"/>
          <p:cNvPicPr>
            <a:picLocks noChangeAspect="1"/>
          </p:cNvPicPr>
          <p:nvPr/>
        </p:nvPicPr>
        <p:blipFill rotWithShape="1">
          <a:blip r:embed="rId3"/>
          <a:srcRect l="57779" t="20987" r="7361" b="52448"/>
          <a:stretch/>
        </p:blipFill>
        <p:spPr>
          <a:xfrm>
            <a:off x="666343" y="634964"/>
            <a:ext cx="10969385" cy="470176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7280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p:txBody>
          <a:bodyPr/>
          <a:lstStyle/>
          <a:p>
            <a:endParaRPr lang="en-US"/>
          </a:p>
        </p:txBody>
      </p:sp>
      <p:sp>
        <p:nvSpPr>
          <p:cNvPr id="6" name="Title 2"/>
          <p:cNvSpPr>
            <a:spLocks noGrp="1"/>
          </p:cNvSpPr>
          <p:nvPr>
            <p:ph type="title"/>
          </p:nvPr>
        </p:nvSpPr>
        <p:spPr>
          <a:xfrm>
            <a:off x="-306664" y="2365134"/>
            <a:ext cx="12641917" cy="2323822"/>
          </a:xfrm>
        </p:spPr>
        <p:txBody>
          <a:bodyPr>
            <a:normAutofit/>
          </a:bodyPr>
          <a:lstStyle/>
          <a:p>
            <a:r>
              <a:rPr lang="en-US" sz="2400" dirty="0" err="1"/>
              <a:t>Bitcoin</a:t>
            </a:r>
            <a:r>
              <a:rPr lang="en-US" sz="2400" dirty="0"/>
              <a:t>, a peer-to-peer decentralized currency with fast transactions and low fees.</a:t>
            </a:r>
          </a:p>
        </p:txBody>
      </p:sp>
      <p:sp>
        <p:nvSpPr>
          <p:cNvPr id="7" name="Title 2"/>
          <p:cNvSpPr txBox="1">
            <a:spLocks/>
          </p:cNvSpPr>
          <p:nvPr/>
        </p:nvSpPr>
        <p:spPr>
          <a:xfrm>
            <a:off x="838199" y="172620"/>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06386A"/>
                </a:solidFill>
                <a:latin typeface="+mj-lt"/>
                <a:ea typeface="+mj-ea"/>
                <a:cs typeface="+mj-cs"/>
              </a:defRPr>
            </a:lvl1pPr>
          </a:lstStyle>
          <a:p>
            <a:r>
              <a:rPr lang="nl-NL" dirty="0" err="1"/>
              <a:t>Promise</a:t>
            </a:r>
            <a:endParaRPr lang="nl-NL" dirty="0"/>
          </a:p>
        </p:txBody>
      </p:sp>
    </p:spTree>
    <p:extLst>
      <p:ext uri="{BB962C8B-B14F-4D97-AF65-F5344CB8AC3E}">
        <p14:creationId xmlns:p14="http://schemas.microsoft.com/office/powerpoint/2010/main" val="3444933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p:txBody>
          <a:bodyPr/>
          <a:lstStyle/>
          <a:p>
            <a:endParaRPr lang="en-US"/>
          </a:p>
        </p:txBody>
      </p:sp>
      <p:sp>
        <p:nvSpPr>
          <p:cNvPr id="6" name="Title 2"/>
          <p:cNvSpPr>
            <a:spLocks noGrp="1"/>
          </p:cNvSpPr>
          <p:nvPr>
            <p:ph type="title"/>
          </p:nvPr>
        </p:nvSpPr>
        <p:spPr>
          <a:xfrm>
            <a:off x="-337144" y="2441333"/>
            <a:ext cx="12641917" cy="2323822"/>
          </a:xfrm>
        </p:spPr>
        <p:txBody>
          <a:bodyPr>
            <a:normAutofit/>
          </a:bodyPr>
          <a:lstStyle/>
          <a:p>
            <a:r>
              <a:rPr lang="en-US" sz="2500" dirty="0" err="1">
                <a:solidFill>
                  <a:schemeClr val="accent5"/>
                </a:solidFill>
              </a:rPr>
              <a:t>Bitcoin</a:t>
            </a:r>
            <a:r>
              <a:rPr lang="en-US" sz="2500" dirty="0">
                <a:solidFill>
                  <a:schemeClr val="accent5"/>
                </a:solidFill>
              </a:rPr>
              <a:t>, a peer-to-peer decentralized currency with fast transactions and low fees.</a:t>
            </a:r>
          </a:p>
        </p:txBody>
      </p:sp>
      <p:sp>
        <p:nvSpPr>
          <p:cNvPr id="7" name="Title 2"/>
          <p:cNvSpPr txBox="1">
            <a:spLocks/>
          </p:cNvSpPr>
          <p:nvPr/>
        </p:nvSpPr>
        <p:spPr>
          <a:xfrm>
            <a:off x="838199" y="172620"/>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06386A"/>
                </a:solidFill>
                <a:latin typeface="+mj-lt"/>
                <a:ea typeface="+mj-ea"/>
                <a:cs typeface="+mj-cs"/>
              </a:defRPr>
            </a:lvl1pPr>
          </a:lstStyle>
          <a:p>
            <a:r>
              <a:rPr lang="nl-NL" dirty="0" err="1"/>
              <a:t>Promise</a:t>
            </a:r>
            <a:endParaRPr lang="nl-NL" dirty="0"/>
          </a:p>
        </p:txBody>
      </p:sp>
      <p:cxnSp>
        <p:nvCxnSpPr>
          <p:cNvPr id="3" name="Straight Connector 2"/>
          <p:cNvCxnSpPr/>
          <p:nvPr/>
        </p:nvCxnSpPr>
        <p:spPr>
          <a:xfrm>
            <a:off x="1904980" y="3801363"/>
            <a:ext cx="173874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3765765" y="3801363"/>
            <a:ext cx="1631704" cy="1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520592" y="3801363"/>
            <a:ext cx="1176915" cy="24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259578" y="3789776"/>
            <a:ext cx="2264314" cy="11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0040243" y="3801241"/>
            <a:ext cx="1179322"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3414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5529" t="51734" r="19197" b="5132"/>
          <a:stretch/>
        </p:blipFill>
        <p:spPr>
          <a:xfrm>
            <a:off x="9074635" y="4382419"/>
            <a:ext cx="1545610" cy="1758551"/>
          </a:xfrm>
          <a:prstGeom prst="rect">
            <a:avLst/>
          </a:prstGeom>
        </p:spPr>
      </p:pic>
      <p:sp>
        <p:nvSpPr>
          <p:cNvPr id="2" name="Content Placeholder 1"/>
          <p:cNvSpPr>
            <a:spLocks noGrp="1"/>
          </p:cNvSpPr>
          <p:nvPr>
            <p:ph idx="11"/>
          </p:nvPr>
        </p:nvSpPr>
        <p:spPr>
          <a:xfrm>
            <a:off x="726227" y="1388735"/>
            <a:ext cx="10515600" cy="4394555"/>
          </a:xfrm>
        </p:spPr>
        <p:txBody>
          <a:bodyPr/>
          <a:lstStyle/>
          <a:p>
            <a:r>
              <a:rPr lang="en-US" dirty="0"/>
              <a:t>Say you want to transfer money to your friend</a:t>
            </a:r>
          </a:p>
          <a:p>
            <a:r>
              <a:rPr lang="en-US" dirty="0">
                <a:solidFill>
                  <a:srgbClr val="F2613E"/>
                </a:solidFill>
              </a:rPr>
              <a:t>Now:</a:t>
            </a:r>
          </a:p>
        </p:txBody>
      </p:sp>
      <p:sp>
        <p:nvSpPr>
          <p:cNvPr id="3" name="Title 2"/>
          <p:cNvSpPr>
            <a:spLocks noGrp="1"/>
          </p:cNvSpPr>
          <p:nvPr>
            <p:ph type="title"/>
          </p:nvPr>
        </p:nvSpPr>
        <p:spPr/>
        <p:txBody>
          <a:bodyPr/>
          <a:lstStyle/>
          <a:p>
            <a:r>
              <a:rPr lang="mr-IN" dirty="0">
                <a:solidFill>
                  <a:schemeClr val="accent5"/>
                </a:solidFill>
              </a:rPr>
              <a:t>…</a:t>
            </a:r>
            <a:r>
              <a:rPr lang="nl-NL" dirty="0">
                <a:solidFill>
                  <a:schemeClr val="accent5"/>
                </a:solidFill>
              </a:rPr>
              <a:t>p</a:t>
            </a:r>
            <a:r>
              <a:rPr lang="en-US" dirty="0" err="1">
                <a:solidFill>
                  <a:schemeClr val="accent5"/>
                </a:solidFill>
              </a:rPr>
              <a:t>eer</a:t>
            </a:r>
            <a:r>
              <a:rPr lang="en-US" dirty="0">
                <a:solidFill>
                  <a:schemeClr val="accent5"/>
                </a:solidFill>
              </a:rPr>
              <a:t>-to-peer</a:t>
            </a:r>
            <a:r>
              <a:rPr lang="mr-IN" dirty="0">
                <a:solidFill>
                  <a:schemeClr val="accent5"/>
                </a:solidFill>
              </a:rPr>
              <a:t>…</a:t>
            </a:r>
            <a:endParaRPr lang="nl-NL" dirty="0">
              <a:solidFill>
                <a:schemeClr val="accent5"/>
              </a:solidFill>
            </a:endParaRPr>
          </a:p>
        </p:txBody>
      </p:sp>
      <p:pic>
        <p:nvPicPr>
          <p:cNvPr id="11" name="Picture 10"/>
          <p:cNvPicPr>
            <a:picLocks noChangeAspect="1"/>
          </p:cNvPicPr>
          <p:nvPr/>
        </p:nvPicPr>
        <p:blipFill rotWithShape="1">
          <a:blip r:embed="rId3"/>
          <a:srcRect l="18181" t="8073" r="48120" b="49068"/>
          <a:stretch/>
        </p:blipFill>
        <p:spPr>
          <a:xfrm>
            <a:off x="2167060" y="4284723"/>
            <a:ext cx="1991721" cy="1688768"/>
          </a:xfrm>
          <a:prstGeom prst="rect">
            <a:avLst/>
          </a:prstGeom>
        </p:spPr>
      </p:pic>
      <p:sp>
        <p:nvSpPr>
          <p:cNvPr id="21" name="Freeform 20"/>
          <p:cNvSpPr/>
          <p:nvPr/>
        </p:nvSpPr>
        <p:spPr>
          <a:xfrm>
            <a:off x="9641025" y="5656329"/>
            <a:ext cx="288654" cy="115791"/>
          </a:xfrm>
          <a:custGeom>
            <a:avLst/>
            <a:gdLst>
              <a:gd name="connsiteX0" fmla="*/ 0 w 288654"/>
              <a:gd name="connsiteY0" fmla="*/ 115791 h 115791"/>
              <a:gd name="connsiteX1" fmla="*/ 129894 w 288654"/>
              <a:gd name="connsiteY1" fmla="*/ 349 h 115791"/>
              <a:gd name="connsiteX2" fmla="*/ 288654 w 288654"/>
              <a:gd name="connsiteY2" fmla="*/ 86930 h 115791"/>
            </a:gdLst>
            <a:ahLst/>
            <a:cxnLst>
              <a:cxn ang="0">
                <a:pos x="connsiteX0" y="connsiteY0"/>
              </a:cxn>
              <a:cxn ang="0">
                <a:pos x="connsiteX1" y="connsiteY1"/>
              </a:cxn>
              <a:cxn ang="0">
                <a:pos x="connsiteX2" y="connsiteY2"/>
              </a:cxn>
            </a:cxnLst>
            <a:rect l="l" t="t" r="r" b="b"/>
            <a:pathLst>
              <a:path w="288654" h="115791">
                <a:moveTo>
                  <a:pt x="0" y="115791"/>
                </a:moveTo>
                <a:cubicBezTo>
                  <a:pt x="40892" y="60475"/>
                  <a:pt x="81785" y="5159"/>
                  <a:pt x="129894" y="349"/>
                </a:cubicBezTo>
                <a:cubicBezTo>
                  <a:pt x="178003" y="-4461"/>
                  <a:pt x="233328" y="41234"/>
                  <a:pt x="288654" y="86930"/>
                </a:cubicBezTo>
              </a:path>
            </a:pathLst>
          </a:custGeom>
          <a:ln w="285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Arrow 11"/>
          <p:cNvSpPr/>
          <p:nvPr/>
        </p:nvSpPr>
        <p:spPr>
          <a:xfrm rot="16200000">
            <a:off x="2583450" y="3795169"/>
            <a:ext cx="837095" cy="202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4">
            <a:biLevel thresh="75000"/>
            <a:extLst>
              <a:ext uri="{BEBA8EAE-BF5A-486C-A8C5-ECC9F3942E4B}">
                <a14:imgProps xmlns:a14="http://schemas.microsoft.com/office/drawing/2010/main">
                  <a14:imgLayer r:embed="rId5">
                    <a14:imgEffect>
                      <a14:saturation sat="0"/>
                    </a14:imgEffect>
                  </a14:imgLayer>
                </a14:imgProps>
              </a:ext>
            </a:extLst>
          </a:blip>
          <a:srcRect l="55245" t="15441" r="36102" b="71821"/>
          <a:stretch/>
        </p:blipFill>
        <p:spPr>
          <a:xfrm>
            <a:off x="2496636" y="2624417"/>
            <a:ext cx="879206" cy="752274"/>
          </a:xfrm>
          <a:prstGeom prst="rect">
            <a:avLst/>
          </a:prstGeom>
          <a:ln>
            <a:noFill/>
          </a:ln>
        </p:spPr>
      </p:pic>
      <p:pic>
        <p:nvPicPr>
          <p:cNvPr id="14" name="Picture 13"/>
          <p:cNvPicPr>
            <a:picLocks noChangeAspect="1"/>
          </p:cNvPicPr>
          <p:nvPr/>
        </p:nvPicPr>
        <p:blipFill rotWithShape="1">
          <a:blip r:embed="rId4">
            <a:biLevel thresh="75000"/>
            <a:extLst>
              <a:ext uri="{BEBA8EAE-BF5A-486C-A8C5-ECC9F3942E4B}">
                <a14:imgProps xmlns:a14="http://schemas.microsoft.com/office/drawing/2010/main">
                  <a14:imgLayer r:embed="rId5">
                    <a14:imgEffect>
                      <a14:saturation sat="0"/>
                    </a14:imgEffect>
                  </a14:imgLayer>
                </a14:imgProps>
              </a:ext>
            </a:extLst>
          </a:blip>
          <a:srcRect l="55245" t="15441" r="36102" b="71821"/>
          <a:stretch/>
        </p:blipFill>
        <p:spPr>
          <a:xfrm>
            <a:off x="9389094" y="2632514"/>
            <a:ext cx="879206" cy="752274"/>
          </a:xfrm>
          <a:prstGeom prst="rect">
            <a:avLst/>
          </a:prstGeom>
          <a:ln>
            <a:noFill/>
          </a:ln>
        </p:spPr>
      </p:pic>
      <p:sp>
        <p:nvSpPr>
          <p:cNvPr id="15" name="Right Arrow 14"/>
          <p:cNvSpPr/>
          <p:nvPr/>
        </p:nvSpPr>
        <p:spPr>
          <a:xfrm rot="5400000">
            <a:off x="9418180" y="3875417"/>
            <a:ext cx="837095" cy="202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6">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400000"/>
                    </a14:imgEffect>
                    <a14:imgEffect>
                      <a14:brightnessContrast contrast="40000"/>
                    </a14:imgEffect>
                  </a14:imgLayer>
                </a14:imgProps>
              </a:ext>
            </a:extLst>
          </a:blip>
          <a:srcRect l="55245" t="15441" r="36102" b="71821"/>
          <a:stretch/>
        </p:blipFill>
        <p:spPr>
          <a:xfrm>
            <a:off x="5644673" y="2294282"/>
            <a:ext cx="1412904" cy="1208921"/>
          </a:xfrm>
          <a:prstGeom prst="rect">
            <a:avLst/>
          </a:prstGeom>
          <a:ln>
            <a:noFill/>
          </a:ln>
        </p:spPr>
      </p:pic>
      <p:sp>
        <p:nvSpPr>
          <p:cNvPr id="24" name="Left-Right Arrow 23"/>
          <p:cNvSpPr/>
          <p:nvPr/>
        </p:nvSpPr>
        <p:spPr>
          <a:xfrm>
            <a:off x="3940119" y="2987071"/>
            <a:ext cx="1385536" cy="38961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Left-Right Arrow 24"/>
          <p:cNvSpPr/>
          <p:nvPr/>
        </p:nvSpPr>
        <p:spPr>
          <a:xfrm>
            <a:off x="7513063" y="2980739"/>
            <a:ext cx="1385536" cy="38961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7"/>
          <a:stretch>
            <a:fillRect/>
          </a:stretch>
        </p:blipFill>
        <p:spPr>
          <a:xfrm>
            <a:off x="4378829" y="2510871"/>
            <a:ext cx="479807" cy="479807"/>
          </a:xfrm>
          <a:prstGeom prst="rect">
            <a:avLst/>
          </a:prstGeom>
        </p:spPr>
      </p:pic>
      <p:pic>
        <p:nvPicPr>
          <p:cNvPr id="27" name="Picture 26"/>
          <p:cNvPicPr>
            <a:picLocks noChangeAspect="1"/>
          </p:cNvPicPr>
          <p:nvPr/>
        </p:nvPicPr>
        <p:blipFill>
          <a:blip r:embed="rId7"/>
          <a:stretch>
            <a:fillRect/>
          </a:stretch>
        </p:blipFill>
        <p:spPr>
          <a:xfrm>
            <a:off x="8038369" y="2504538"/>
            <a:ext cx="479807" cy="479807"/>
          </a:xfrm>
          <a:prstGeom prst="rect">
            <a:avLst/>
          </a:prstGeom>
        </p:spPr>
      </p:pic>
      <p:pic>
        <p:nvPicPr>
          <p:cNvPr id="28" name="Picture 27"/>
          <p:cNvPicPr>
            <a:picLocks noChangeAspect="1"/>
          </p:cNvPicPr>
          <p:nvPr/>
        </p:nvPicPr>
        <p:blipFill>
          <a:blip r:embed="rId8"/>
          <a:stretch>
            <a:fillRect/>
          </a:stretch>
        </p:blipFill>
        <p:spPr>
          <a:xfrm>
            <a:off x="1544297" y="3607574"/>
            <a:ext cx="1520396" cy="691020"/>
          </a:xfrm>
          <a:prstGeom prst="rect">
            <a:avLst/>
          </a:prstGeom>
        </p:spPr>
      </p:pic>
      <p:pic>
        <p:nvPicPr>
          <p:cNvPr id="29" name="Picture 28"/>
          <p:cNvPicPr>
            <a:picLocks noChangeAspect="1"/>
          </p:cNvPicPr>
          <p:nvPr/>
        </p:nvPicPr>
        <p:blipFill>
          <a:blip r:embed="rId8"/>
          <a:stretch>
            <a:fillRect/>
          </a:stretch>
        </p:blipFill>
        <p:spPr>
          <a:xfrm>
            <a:off x="9692397" y="3500228"/>
            <a:ext cx="1520396" cy="691020"/>
          </a:xfrm>
          <a:prstGeom prst="rect">
            <a:avLst/>
          </a:prstGeom>
        </p:spPr>
      </p:pic>
    </p:spTree>
    <p:extLst>
      <p:ext uri="{BB962C8B-B14F-4D97-AF65-F5344CB8AC3E}">
        <p14:creationId xmlns:p14="http://schemas.microsoft.com/office/powerpoint/2010/main" val="335196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1" grpId="0" animBg="1"/>
      <p:bldP spid="12" grpId="0" animBg="1"/>
      <p:bldP spid="15" grpId="0" animBg="1"/>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5529" t="51734" r="19197" b="5132"/>
          <a:stretch/>
        </p:blipFill>
        <p:spPr>
          <a:xfrm>
            <a:off x="9074635" y="4382419"/>
            <a:ext cx="1545610" cy="1758551"/>
          </a:xfrm>
          <a:prstGeom prst="rect">
            <a:avLst/>
          </a:prstGeom>
        </p:spPr>
      </p:pic>
      <p:sp>
        <p:nvSpPr>
          <p:cNvPr id="2" name="Content Placeholder 1"/>
          <p:cNvSpPr>
            <a:spLocks noGrp="1"/>
          </p:cNvSpPr>
          <p:nvPr>
            <p:ph idx="11"/>
          </p:nvPr>
        </p:nvSpPr>
        <p:spPr>
          <a:xfrm>
            <a:off x="726227" y="1388735"/>
            <a:ext cx="10515600" cy="4394555"/>
          </a:xfrm>
        </p:spPr>
        <p:txBody>
          <a:bodyPr/>
          <a:lstStyle/>
          <a:p>
            <a:r>
              <a:rPr lang="en-US" dirty="0"/>
              <a:t>Say you want to transfer money to your friend</a:t>
            </a:r>
          </a:p>
          <a:p>
            <a:r>
              <a:rPr lang="en-US" dirty="0">
                <a:solidFill>
                  <a:srgbClr val="F2613E"/>
                </a:solidFill>
              </a:rPr>
              <a:t>With </a:t>
            </a:r>
            <a:r>
              <a:rPr lang="en-US" dirty="0" err="1">
                <a:solidFill>
                  <a:srgbClr val="F2613E"/>
                </a:solidFill>
              </a:rPr>
              <a:t>Bitcoin</a:t>
            </a:r>
            <a:r>
              <a:rPr lang="en-US" dirty="0">
                <a:solidFill>
                  <a:srgbClr val="F2613E"/>
                </a:solidFill>
              </a:rPr>
              <a:t>:</a:t>
            </a:r>
          </a:p>
        </p:txBody>
      </p:sp>
      <p:sp>
        <p:nvSpPr>
          <p:cNvPr id="3" name="Title 2"/>
          <p:cNvSpPr>
            <a:spLocks noGrp="1"/>
          </p:cNvSpPr>
          <p:nvPr>
            <p:ph type="title"/>
          </p:nvPr>
        </p:nvSpPr>
        <p:spPr/>
        <p:txBody>
          <a:bodyPr/>
          <a:lstStyle/>
          <a:p>
            <a:r>
              <a:rPr lang="mr-IN" dirty="0">
                <a:solidFill>
                  <a:schemeClr val="accent5"/>
                </a:solidFill>
              </a:rPr>
              <a:t>…</a:t>
            </a:r>
            <a:r>
              <a:rPr lang="nl-NL" dirty="0">
                <a:solidFill>
                  <a:schemeClr val="accent5"/>
                </a:solidFill>
              </a:rPr>
              <a:t>peer-</a:t>
            </a:r>
            <a:r>
              <a:rPr lang="nl-NL" dirty="0" err="1">
                <a:solidFill>
                  <a:schemeClr val="accent5"/>
                </a:solidFill>
              </a:rPr>
              <a:t>to</a:t>
            </a:r>
            <a:r>
              <a:rPr lang="nl-NL" dirty="0">
                <a:solidFill>
                  <a:schemeClr val="accent5"/>
                </a:solidFill>
              </a:rPr>
              <a:t>-peer</a:t>
            </a:r>
            <a:r>
              <a:rPr lang="mr-IN" dirty="0">
                <a:solidFill>
                  <a:schemeClr val="accent5"/>
                </a:solidFill>
              </a:rPr>
              <a:t>…</a:t>
            </a:r>
            <a:endParaRPr lang="nl-NL" dirty="0">
              <a:solidFill>
                <a:schemeClr val="accent5"/>
              </a:solidFill>
            </a:endParaRPr>
          </a:p>
        </p:txBody>
      </p:sp>
      <p:pic>
        <p:nvPicPr>
          <p:cNvPr id="11" name="Picture 10"/>
          <p:cNvPicPr>
            <a:picLocks noChangeAspect="1"/>
          </p:cNvPicPr>
          <p:nvPr/>
        </p:nvPicPr>
        <p:blipFill rotWithShape="1">
          <a:blip r:embed="rId3"/>
          <a:srcRect l="18181" t="8073" r="48120" b="49068"/>
          <a:stretch/>
        </p:blipFill>
        <p:spPr>
          <a:xfrm>
            <a:off x="2167060" y="4284723"/>
            <a:ext cx="1991721" cy="1688768"/>
          </a:xfrm>
          <a:prstGeom prst="rect">
            <a:avLst/>
          </a:prstGeom>
        </p:spPr>
      </p:pic>
      <p:sp>
        <p:nvSpPr>
          <p:cNvPr id="6" name="Freeform 5"/>
          <p:cNvSpPr/>
          <p:nvPr/>
        </p:nvSpPr>
        <p:spPr>
          <a:xfrm rot="10800000">
            <a:off x="9641025" y="5656329"/>
            <a:ext cx="288654" cy="115791"/>
          </a:xfrm>
          <a:custGeom>
            <a:avLst/>
            <a:gdLst>
              <a:gd name="connsiteX0" fmla="*/ 0 w 288654"/>
              <a:gd name="connsiteY0" fmla="*/ 115791 h 115791"/>
              <a:gd name="connsiteX1" fmla="*/ 129894 w 288654"/>
              <a:gd name="connsiteY1" fmla="*/ 349 h 115791"/>
              <a:gd name="connsiteX2" fmla="*/ 288654 w 288654"/>
              <a:gd name="connsiteY2" fmla="*/ 86930 h 115791"/>
            </a:gdLst>
            <a:ahLst/>
            <a:cxnLst>
              <a:cxn ang="0">
                <a:pos x="connsiteX0" y="connsiteY0"/>
              </a:cxn>
              <a:cxn ang="0">
                <a:pos x="connsiteX1" y="connsiteY1"/>
              </a:cxn>
              <a:cxn ang="0">
                <a:pos x="connsiteX2" y="connsiteY2"/>
              </a:cxn>
            </a:cxnLst>
            <a:rect l="l" t="t" r="r" b="b"/>
            <a:pathLst>
              <a:path w="288654" h="115791">
                <a:moveTo>
                  <a:pt x="0" y="115791"/>
                </a:moveTo>
                <a:cubicBezTo>
                  <a:pt x="40892" y="60475"/>
                  <a:pt x="81785" y="5159"/>
                  <a:pt x="129894" y="349"/>
                </a:cubicBezTo>
                <a:cubicBezTo>
                  <a:pt x="178003" y="-4461"/>
                  <a:pt x="233328" y="41234"/>
                  <a:pt x="288654" y="86930"/>
                </a:cubicBezTo>
              </a:path>
            </a:pathLst>
          </a:custGeom>
          <a:ln w="285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ight Arrow 3"/>
          <p:cNvSpPr/>
          <p:nvPr/>
        </p:nvSpPr>
        <p:spPr>
          <a:xfrm>
            <a:off x="4979272" y="5281490"/>
            <a:ext cx="3348380" cy="4184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6101051" y="4199216"/>
            <a:ext cx="1052383" cy="1052383"/>
          </a:xfrm>
          <a:prstGeom prst="rect">
            <a:avLst/>
          </a:prstGeom>
        </p:spPr>
      </p:pic>
    </p:spTree>
    <p:extLst>
      <p:ext uri="{BB962C8B-B14F-4D97-AF65-F5344CB8AC3E}">
        <p14:creationId xmlns:p14="http://schemas.microsoft.com/office/powerpoint/2010/main" val="2527938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mr-IN" dirty="0">
                <a:solidFill>
                  <a:schemeClr val="accent5"/>
                </a:solidFill>
              </a:rPr>
              <a:t>…</a:t>
            </a:r>
            <a:r>
              <a:rPr lang="nl-NL" dirty="0" err="1">
                <a:solidFill>
                  <a:schemeClr val="accent5"/>
                </a:solidFill>
              </a:rPr>
              <a:t>decentralized</a:t>
            </a:r>
            <a:r>
              <a:rPr lang="mr-IN" dirty="0">
                <a:solidFill>
                  <a:schemeClr val="accent5"/>
                </a:solidFill>
              </a:rPr>
              <a:t>…</a:t>
            </a:r>
            <a:endParaRPr lang="en-US" dirty="0">
              <a:solidFill>
                <a:schemeClr val="accent5"/>
              </a:solidFill>
            </a:endParaRPr>
          </a:p>
        </p:txBody>
      </p:sp>
      <p:sp>
        <p:nvSpPr>
          <p:cNvPr id="17" name="Content Placeholder 1"/>
          <p:cNvSpPr>
            <a:spLocks noGrp="1"/>
          </p:cNvSpPr>
          <p:nvPr>
            <p:ph idx="11"/>
          </p:nvPr>
        </p:nvSpPr>
        <p:spPr>
          <a:xfrm>
            <a:off x="838199" y="1667875"/>
            <a:ext cx="10515600" cy="4394555"/>
          </a:xfrm>
        </p:spPr>
        <p:txBody>
          <a:bodyPr/>
          <a:lstStyle/>
          <a:p>
            <a:r>
              <a:rPr lang="en-US" dirty="0"/>
              <a:t>“Money is memory” (</a:t>
            </a:r>
            <a:r>
              <a:rPr lang="en-US" dirty="0" err="1"/>
              <a:t>Kocherlacota</a:t>
            </a:r>
            <a:r>
              <a:rPr lang="en-US" dirty="0"/>
              <a:t> R., 1996): Any ownership-state of money can be known if one knows all prior transactions that ever occurred. </a:t>
            </a:r>
          </a:p>
          <a:p>
            <a:endParaRPr lang="en-US" dirty="0"/>
          </a:p>
          <a:p>
            <a:r>
              <a:rPr lang="en-US" dirty="0"/>
              <a:t>The only thing </a:t>
            </a:r>
            <a:r>
              <a:rPr lang="en-US" dirty="0" err="1"/>
              <a:t>Nakamoto</a:t>
            </a:r>
            <a:r>
              <a:rPr lang="en-US" dirty="0"/>
              <a:t> needed was a </a:t>
            </a:r>
            <a:r>
              <a:rPr lang="en-US" u="sng" dirty="0"/>
              <a:t>ledger</a:t>
            </a:r>
            <a:r>
              <a:rPr lang="en-US" dirty="0"/>
              <a:t> everyone agrees on.</a:t>
            </a:r>
          </a:p>
        </p:txBody>
      </p:sp>
      <p:pic>
        <p:nvPicPr>
          <p:cNvPr id="5" name="Picture 4" descr="Screen Shot 2018-03-27 at 08.11.09.png"/>
          <p:cNvPicPr>
            <a:picLocks noChangeAspect="1"/>
          </p:cNvPicPr>
          <p:nvPr/>
        </p:nvPicPr>
        <p:blipFill rotWithShape="1">
          <a:blip r:embed="rId3">
            <a:extLst>
              <a:ext uri="{28A0092B-C50C-407E-A947-70E740481C1C}">
                <a14:useLocalDpi xmlns:a14="http://schemas.microsoft.com/office/drawing/2010/main" val="0"/>
              </a:ext>
            </a:extLst>
          </a:blip>
          <a:srcRect l="3202" r="577"/>
          <a:stretch/>
        </p:blipFill>
        <p:spPr>
          <a:xfrm>
            <a:off x="2022527" y="3379261"/>
            <a:ext cx="8215539" cy="2945412"/>
          </a:xfrm>
          <a:prstGeom prst="rect">
            <a:avLst/>
          </a:prstGeom>
        </p:spPr>
      </p:pic>
    </p:spTree>
    <p:extLst>
      <p:ext uri="{BB962C8B-B14F-4D97-AF65-F5344CB8AC3E}">
        <p14:creationId xmlns:p14="http://schemas.microsoft.com/office/powerpoint/2010/main" val="99833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mr-IN" dirty="0">
                <a:solidFill>
                  <a:schemeClr val="accent5"/>
                </a:solidFill>
              </a:rPr>
              <a:t>…</a:t>
            </a:r>
            <a:r>
              <a:rPr lang="nl-NL" dirty="0" err="1">
                <a:solidFill>
                  <a:schemeClr val="accent5"/>
                </a:solidFill>
              </a:rPr>
              <a:t>decentralized</a:t>
            </a:r>
            <a:r>
              <a:rPr lang="mr-IN" dirty="0">
                <a:solidFill>
                  <a:schemeClr val="accent5"/>
                </a:solidFill>
              </a:rPr>
              <a:t>…</a:t>
            </a:r>
            <a:endParaRPr lang="en-US" dirty="0">
              <a:solidFill>
                <a:schemeClr val="accent5"/>
              </a:solidFill>
            </a:endParaRPr>
          </a:p>
        </p:txBody>
      </p:sp>
      <p:pic>
        <p:nvPicPr>
          <p:cNvPr id="10" name="Picture 9"/>
          <p:cNvPicPr>
            <a:picLocks noChangeAspect="1"/>
          </p:cNvPicPr>
          <p:nvPr/>
        </p:nvPicPr>
        <p:blipFill>
          <a:blip r:embed="rId3"/>
          <a:stretch>
            <a:fillRect/>
          </a:stretch>
        </p:blipFill>
        <p:spPr>
          <a:xfrm>
            <a:off x="9248951" y="2686755"/>
            <a:ext cx="674246" cy="786621"/>
          </a:xfrm>
          <a:prstGeom prst="rect">
            <a:avLst/>
          </a:prstGeom>
        </p:spPr>
      </p:pic>
      <p:pic>
        <p:nvPicPr>
          <p:cNvPr id="11" name="Picture 10"/>
          <p:cNvPicPr>
            <a:picLocks noChangeAspect="1"/>
          </p:cNvPicPr>
          <p:nvPr/>
        </p:nvPicPr>
        <p:blipFill>
          <a:blip r:embed="rId3"/>
          <a:stretch>
            <a:fillRect/>
          </a:stretch>
        </p:blipFill>
        <p:spPr>
          <a:xfrm>
            <a:off x="8773348" y="5086192"/>
            <a:ext cx="674246" cy="786621"/>
          </a:xfrm>
          <a:prstGeom prst="rect">
            <a:avLst/>
          </a:prstGeom>
        </p:spPr>
      </p:pic>
      <p:pic>
        <p:nvPicPr>
          <p:cNvPr id="12" name="Picture 11"/>
          <p:cNvPicPr>
            <a:picLocks noChangeAspect="1"/>
          </p:cNvPicPr>
          <p:nvPr/>
        </p:nvPicPr>
        <p:blipFill>
          <a:blip r:embed="rId3"/>
          <a:stretch>
            <a:fillRect/>
          </a:stretch>
        </p:blipFill>
        <p:spPr>
          <a:xfrm>
            <a:off x="6357909" y="2182062"/>
            <a:ext cx="674246" cy="786621"/>
          </a:xfrm>
          <a:prstGeom prst="rect">
            <a:avLst/>
          </a:prstGeom>
        </p:spPr>
      </p:pic>
      <p:pic>
        <p:nvPicPr>
          <p:cNvPr id="13" name="Picture 12"/>
          <p:cNvPicPr>
            <a:picLocks noChangeAspect="1"/>
          </p:cNvPicPr>
          <p:nvPr/>
        </p:nvPicPr>
        <p:blipFill>
          <a:blip r:embed="rId3"/>
          <a:stretch>
            <a:fillRect/>
          </a:stretch>
        </p:blipFill>
        <p:spPr>
          <a:xfrm>
            <a:off x="2784151" y="2906690"/>
            <a:ext cx="674246" cy="786621"/>
          </a:xfrm>
          <a:prstGeom prst="rect">
            <a:avLst/>
          </a:prstGeom>
        </p:spPr>
      </p:pic>
      <p:pic>
        <p:nvPicPr>
          <p:cNvPr id="14" name="Picture 13"/>
          <p:cNvPicPr>
            <a:picLocks noChangeAspect="1"/>
          </p:cNvPicPr>
          <p:nvPr/>
        </p:nvPicPr>
        <p:blipFill>
          <a:blip r:embed="rId3"/>
          <a:stretch>
            <a:fillRect/>
          </a:stretch>
        </p:blipFill>
        <p:spPr>
          <a:xfrm>
            <a:off x="2894685" y="5013035"/>
            <a:ext cx="674246" cy="786621"/>
          </a:xfrm>
          <a:prstGeom prst="rect">
            <a:avLst/>
          </a:prstGeom>
        </p:spPr>
      </p:pic>
      <p:pic>
        <p:nvPicPr>
          <p:cNvPr id="15" name="Picture 14"/>
          <p:cNvPicPr>
            <a:picLocks noChangeAspect="1"/>
          </p:cNvPicPr>
          <p:nvPr/>
        </p:nvPicPr>
        <p:blipFill>
          <a:blip r:embed="rId3"/>
          <a:stretch>
            <a:fillRect/>
          </a:stretch>
        </p:blipFill>
        <p:spPr>
          <a:xfrm>
            <a:off x="5670745" y="5891188"/>
            <a:ext cx="674246" cy="786621"/>
          </a:xfrm>
          <a:prstGeom prst="rect">
            <a:avLst/>
          </a:prstGeom>
        </p:spPr>
      </p:pic>
      <p:sp>
        <p:nvSpPr>
          <p:cNvPr id="16" name="TextBox 15"/>
          <p:cNvSpPr txBox="1"/>
          <p:nvPr/>
        </p:nvSpPr>
        <p:spPr>
          <a:xfrm>
            <a:off x="418670" y="1451503"/>
            <a:ext cx="11381955" cy="646331"/>
          </a:xfrm>
          <a:prstGeom prst="rect">
            <a:avLst/>
          </a:prstGeom>
          <a:noFill/>
        </p:spPr>
        <p:txBody>
          <a:bodyPr wrap="none" rtlCol="0">
            <a:spAutoFit/>
          </a:bodyPr>
          <a:lstStyle/>
          <a:p>
            <a:r>
              <a:rPr lang="en-US" dirty="0"/>
              <a:t>Satoshi </a:t>
            </a:r>
            <a:r>
              <a:rPr lang="en-US" dirty="0" err="1"/>
              <a:t>Nakamoto’s</a:t>
            </a:r>
            <a:r>
              <a:rPr lang="en-US" dirty="0"/>
              <a:t> (2008) </a:t>
            </a:r>
            <a:r>
              <a:rPr lang="en-US" u="sng" dirty="0"/>
              <a:t>blockchain</a:t>
            </a:r>
            <a:r>
              <a:rPr lang="en-US" dirty="0"/>
              <a:t>: “A distributed ledger of transactions in asset-ownership governed by a </a:t>
            </a:r>
          </a:p>
          <a:p>
            <a:r>
              <a:rPr lang="en-US" dirty="0"/>
              <a:t>shared protocol and secured by cryptography”</a:t>
            </a:r>
          </a:p>
        </p:txBody>
      </p:sp>
    </p:spTree>
    <p:extLst>
      <p:ext uri="{BB962C8B-B14F-4D97-AF65-F5344CB8AC3E}">
        <p14:creationId xmlns:p14="http://schemas.microsoft.com/office/powerpoint/2010/main" val="204896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689E8B9-D038-157A-EC66-197F9573809F}"/>
              </a:ext>
            </a:extLst>
          </p:cNvPr>
          <p:cNvSpPr>
            <a:spLocks noGrp="1"/>
          </p:cNvSpPr>
          <p:nvPr>
            <p:ph type="ftr" sz="quarter" idx="11"/>
          </p:nvPr>
        </p:nvSpPr>
        <p:spPr/>
        <p:txBody>
          <a:bodyPr/>
          <a:lstStyle/>
          <a:p>
            <a:endParaRPr lang="en-US"/>
          </a:p>
        </p:txBody>
      </p:sp>
      <p:pic>
        <p:nvPicPr>
          <p:cNvPr id="1028" name="Picture 4" descr="Wim Maas — Tilburg University Research Portal">
            <a:extLst>
              <a:ext uri="{FF2B5EF4-FFF2-40B4-BE49-F238E27FC236}">
                <a16:creationId xmlns:a16="http://schemas.microsoft.com/office/drawing/2014/main" id="{78CBCB12-59B1-B577-A7B8-C6A9D9DFB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9035" y="1667875"/>
            <a:ext cx="4199525" cy="4323629"/>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692FBC3D-EF2C-ECC5-D6DB-61AE52D1A532}"/>
              </a:ext>
            </a:extLst>
          </p:cNvPr>
          <p:cNvSpPr>
            <a:spLocks noGrp="1"/>
          </p:cNvSpPr>
          <p:nvPr>
            <p:ph idx="1"/>
          </p:nvPr>
        </p:nvSpPr>
        <p:spPr>
          <a:xfrm>
            <a:off x="838199" y="1667875"/>
            <a:ext cx="10515600" cy="4394555"/>
          </a:xfrm>
        </p:spPr>
        <p:txBody>
          <a:bodyPr>
            <a:normAutofit/>
          </a:bodyPr>
          <a:lstStyle/>
          <a:p>
            <a:pPr marL="0" indent="0">
              <a:buNone/>
            </a:pPr>
            <a:r>
              <a:rPr lang="en-US" sz="2800" dirty="0"/>
              <a:t>Wim Maas</a:t>
            </a:r>
          </a:p>
          <a:p>
            <a:pPr marL="0" indent="0">
              <a:buNone/>
            </a:pPr>
            <a:r>
              <a:rPr lang="en-US" sz="2800" dirty="0"/>
              <a:t>Docent, Tilburg University</a:t>
            </a:r>
          </a:p>
          <a:p>
            <a:pPr marL="0" indent="0">
              <a:buNone/>
            </a:pPr>
            <a:r>
              <a:rPr lang="en-US" sz="2800" dirty="0"/>
              <a:t>w.g.m.maas@tilburguniversity.edu</a:t>
            </a:r>
          </a:p>
        </p:txBody>
      </p:sp>
    </p:spTree>
    <p:extLst>
      <p:ext uri="{BB962C8B-B14F-4D97-AF65-F5344CB8AC3E}">
        <p14:creationId xmlns:p14="http://schemas.microsoft.com/office/powerpoint/2010/main" val="30048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mr-IN" dirty="0">
                <a:solidFill>
                  <a:schemeClr val="accent5"/>
                </a:solidFill>
              </a:rPr>
              <a:t>…</a:t>
            </a:r>
            <a:r>
              <a:rPr lang="nl-NL" dirty="0" err="1">
                <a:solidFill>
                  <a:schemeClr val="accent5"/>
                </a:solidFill>
              </a:rPr>
              <a:t>decentralized</a:t>
            </a:r>
            <a:r>
              <a:rPr lang="mr-IN" dirty="0">
                <a:solidFill>
                  <a:schemeClr val="accent5"/>
                </a:solidFill>
              </a:rPr>
              <a:t>…</a:t>
            </a:r>
            <a:endParaRPr lang="en-US" dirty="0">
              <a:solidFill>
                <a:schemeClr val="accent5"/>
              </a:solidFill>
            </a:endParaRPr>
          </a:p>
        </p:txBody>
      </p:sp>
      <p:pic>
        <p:nvPicPr>
          <p:cNvPr id="10" name="Picture 9"/>
          <p:cNvPicPr>
            <a:picLocks noChangeAspect="1"/>
          </p:cNvPicPr>
          <p:nvPr/>
        </p:nvPicPr>
        <p:blipFill>
          <a:blip r:embed="rId3"/>
          <a:stretch>
            <a:fillRect/>
          </a:stretch>
        </p:blipFill>
        <p:spPr>
          <a:xfrm>
            <a:off x="9248951" y="2686755"/>
            <a:ext cx="674246" cy="786621"/>
          </a:xfrm>
          <a:prstGeom prst="rect">
            <a:avLst/>
          </a:prstGeom>
        </p:spPr>
      </p:pic>
      <p:pic>
        <p:nvPicPr>
          <p:cNvPr id="11" name="Picture 10"/>
          <p:cNvPicPr>
            <a:picLocks noChangeAspect="1"/>
          </p:cNvPicPr>
          <p:nvPr/>
        </p:nvPicPr>
        <p:blipFill>
          <a:blip r:embed="rId3"/>
          <a:stretch>
            <a:fillRect/>
          </a:stretch>
        </p:blipFill>
        <p:spPr>
          <a:xfrm>
            <a:off x="8773348" y="5086192"/>
            <a:ext cx="674246" cy="786621"/>
          </a:xfrm>
          <a:prstGeom prst="rect">
            <a:avLst/>
          </a:prstGeom>
        </p:spPr>
      </p:pic>
      <p:pic>
        <p:nvPicPr>
          <p:cNvPr id="12" name="Picture 11"/>
          <p:cNvPicPr>
            <a:picLocks noChangeAspect="1"/>
          </p:cNvPicPr>
          <p:nvPr/>
        </p:nvPicPr>
        <p:blipFill>
          <a:blip r:embed="rId3"/>
          <a:stretch>
            <a:fillRect/>
          </a:stretch>
        </p:blipFill>
        <p:spPr>
          <a:xfrm>
            <a:off x="6357909" y="2182062"/>
            <a:ext cx="674246" cy="786621"/>
          </a:xfrm>
          <a:prstGeom prst="rect">
            <a:avLst/>
          </a:prstGeom>
        </p:spPr>
      </p:pic>
      <p:pic>
        <p:nvPicPr>
          <p:cNvPr id="13" name="Picture 12"/>
          <p:cNvPicPr>
            <a:picLocks noChangeAspect="1"/>
          </p:cNvPicPr>
          <p:nvPr/>
        </p:nvPicPr>
        <p:blipFill>
          <a:blip r:embed="rId3"/>
          <a:stretch>
            <a:fillRect/>
          </a:stretch>
        </p:blipFill>
        <p:spPr>
          <a:xfrm>
            <a:off x="2784151" y="2906690"/>
            <a:ext cx="674246" cy="786621"/>
          </a:xfrm>
          <a:prstGeom prst="rect">
            <a:avLst/>
          </a:prstGeom>
        </p:spPr>
      </p:pic>
      <p:pic>
        <p:nvPicPr>
          <p:cNvPr id="14" name="Picture 13"/>
          <p:cNvPicPr>
            <a:picLocks noChangeAspect="1"/>
          </p:cNvPicPr>
          <p:nvPr/>
        </p:nvPicPr>
        <p:blipFill>
          <a:blip r:embed="rId3"/>
          <a:stretch>
            <a:fillRect/>
          </a:stretch>
        </p:blipFill>
        <p:spPr>
          <a:xfrm>
            <a:off x="2894685" y="5013035"/>
            <a:ext cx="674246" cy="786621"/>
          </a:xfrm>
          <a:prstGeom prst="rect">
            <a:avLst/>
          </a:prstGeom>
        </p:spPr>
      </p:pic>
      <p:pic>
        <p:nvPicPr>
          <p:cNvPr id="15" name="Picture 14"/>
          <p:cNvPicPr>
            <a:picLocks noChangeAspect="1"/>
          </p:cNvPicPr>
          <p:nvPr/>
        </p:nvPicPr>
        <p:blipFill>
          <a:blip r:embed="rId3"/>
          <a:stretch>
            <a:fillRect/>
          </a:stretch>
        </p:blipFill>
        <p:spPr>
          <a:xfrm>
            <a:off x="5670745" y="5891188"/>
            <a:ext cx="674246" cy="786621"/>
          </a:xfrm>
          <a:prstGeom prst="rect">
            <a:avLst/>
          </a:prstGeom>
        </p:spPr>
      </p:pic>
      <p:sp>
        <p:nvSpPr>
          <p:cNvPr id="16" name="TextBox 15"/>
          <p:cNvSpPr txBox="1"/>
          <p:nvPr/>
        </p:nvSpPr>
        <p:spPr>
          <a:xfrm>
            <a:off x="418670" y="1451503"/>
            <a:ext cx="11381955" cy="646331"/>
          </a:xfrm>
          <a:prstGeom prst="rect">
            <a:avLst/>
          </a:prstGeom>
          <a:noFill/>
        </p:spPr>
        <p:txBody>
          <a:bodyPr wrap="none" rtlCol="0">
            <a:spAutoFit/>
          </a:bodyPr>
          <a:lstStyle/>
          <a:p>
            <a:r>
              <a:rPr lang="en-US" dirty="0"/>
              <a:t>Satoshi </a:t>
            </a:r>
            <a:r>
              <a:rPr lang="en-US" dirty="0" err="1"/>
              <a:t>Nakamoto’s</a:t>
            </a:r>
            <a:r>
              <a:rPr lang="en-US" dirty="0"/>
              <a:t> (2008) </a:t>
            </a:r>
            <a:r>
              <a:rPr lang="en-US" u="sng" dirty="0"/>
              <a:t>blockchain</a:t>
            </a:r>
            <a:r>
              <a:rPr lang="en-US" dirty="0"/>
              <a:t>: “A distributed ledger of transactions in asset-ownership governed by a </a:t>
            </a:r>
          </a:p>
          <a:p>
            <a:r>
              <a:rPr lang="en-US" dirty="0"/>
              <a:t>shared protocol and secured by cryptography”</a:t>
            </a:r>
          </a:p>
        </p:txBody>
      </p:sp>
      <p:cxnSp>
        <p:nvCxnSpPr>
          <p:cNvPr id="4" name="Straight Connector 3"/>
          <p:cNvCxnSpPr/>
          <p:nvPr/>
        </p:nvCxnSpPr>
        <p:spPr>
          <a:xfrm flipH="1">
            <a:off x="3568931" y="2686755"/>
            <a:ext cx="2654069" cy="475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162800" y="2686755"/>
            <a:ext cx="1879600" cy="37394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447594" y="3693311"/>
            <a:ext cx="217106" cy="1319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540500" y="5799656"/>
            <a:ext cx="1993900" cy="5122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3797300" y="5549900"/>
            <a:ext cx="1689100" cy="812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086100" y="3886200"/>
            <a:ext cx="25400" cy="10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683000" y="3581400"/>
            <a:ext cx="4851400" cy="1689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223000" y="3162300"/>
            <a:ext cx="508000" cy="2501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683000" y="3314626"/>
            <a:ext cx="5359400" cy="667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398448" y="3557604"/>
            <a:ext cx="2736434" cy="2141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578932" y="3751221"/>
            <a:ext cx="2517067" cy="1912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775482" y="3138504"/>
            <a:ext cx="2686466" cy="19711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797300" y="3473376"/>
            <a:ext cx="5245100" cy="1771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843541" y="5371294"/>
            <a:ext cx="4690859" cy="50051"/>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985000" y="3161494"/>
            <a:ext cx="1628950" cy="19481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2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p:txBody>
          <a:bodyPr/>
          <a:lstStyle/>
          <a:p>
            <a:r>
              <a:rPr lang="en-US" dirty="0"/>
              <a:t>The history is broadcasted to all participants</a:t>
            </a:r>
          </a:p>
          <a:p>
            <a:endParaRPr lang="en-US" dirty="0"/>
          </a:p>
          <a:p>
            <a:pPr marL="457200" indent="-457200">
              <a:buFont typeface="+mj-lt"/>
              <a:buAutoNum type="arabicPeriod"/>
            </a:pPr>
            <a:r>
              <a:rPr lang="en-US" dirty="0"/>
              <a:t>Valid transaction is broadcasted </a:t>
            </a:r>
          </a:p>
          <a:p>
            <a:pPr marL="457200" indent="-457200">
              <a:buFont typeface="+mj-lt"/>
              <a:buAutoNum type="arabicPeriod"/>
            </a:pPr>
            <a:r>
              <a:rPr lang="en-US" dirty="0"/>
              <a:t>Proof-of-work mining process</a:t>
            </a:r>
          </a:p>
          <a:p>
            <a:pPr marL="457200" indent="-457200">
              <a:buFont typeface="+mj-lt"/>
              <a:buAutoNum type="arabicPeriod"/>
            </a:pPr>
            <a:r>
              <a:rPr lang="en-US" dirty="0"/>
              <a:t>Batch (block) is added to the history (chain)</a:t>
            </a:r>
          </a:p>
          <a:p>
            <a:endParaRPr lang="en-US" dirty="0"/>
          </a:p>
          <a:p>
            <a:r>
              <a:rPr lang="en-US" dirty="0"/>
              <a:t>New history is broadcasted to all participants</a:t>
            </a:r>
          </a:p>
        </p:txBody>
      </p:sp>
      <p:sp>
        <p:nvSpPr>
          <p:cNvPr id="3" name="Title 2"/>
          <p:cNvSpPr>
            <a:spLocks noGrp="1"/>
          </p:cNvSpPr>
          <p:nvPr>
            <p:ph type="title"/>
          </p:nvPr>
        </p:nvSpPr>
        <p:spPr/>
        <p:txBody>
          <a:bodyPr/>
          <a:lstStyle/>
          <a:p>
            <a:r>
              <a:rPr lang="en-US" dirty="0"/>
              <a:t>Who decides on the history?</a:t>
            </a:r>
          </a:p>
        </p:txBody>
      </p:sp>
      <p:sp>
        <p:nvSpPr>
          <p:cNvPr id="4" name="Content Placeholder 3"/>
          <p:cNvSpPr>
            <a:spLocks noGrp="1"/>
          </p:cNvSpPr>
          <p:nvPr>
            <p:ph idx="10"/>
          </p:nvPr>
        </p:nvSpPr>
        <p:spPr/>
        <p:txBody>
          <a:bodyPr/>
          <a:lstStyle/>
          <a:p>
            <a:endParaRPr lang="en-US"/>
          </a:p>
        </p:txBody>
      </p:sp>
      <p:grpSp>
        <p:nvGrpSpPr>
          <p:cNvPr id="26" name="Group 25"/>
          <p:cNvGrpSpPr/>
          <p:nvPr/>
        </p:nvGrpSpPr>
        <p:grpSpPr>
          <a:xfrm>
            <a:off x="8728693" y="1466523"/>
            <a:ext cx="2911623" cy="1878625"/>
            <a:chOff x="2784151" y="2182062"/>
            <a:chExt cx="7139046" cy="4495747"/>
          </a:xfrm>
        </p:grpSpPr>
        <p:pic>
          <p:nvPicPr>
            <p:cNvPr id="5" name="Picture 4"/>
            <p:cNvPicPr>
              <a:picLocks noChangeAspect="1"/>
            </p:cNvPicPr>
            <p:nvPr/>
          </p:nvPicPr>
          <p:blipFill>
            <a:blip r:embed="rId3"/>
            <a:stretch>
              <a:fillRect/>
            </a:stretch>
          </p:blipFill>
          <p:spPr>
            <a:xfrm>
              <a:off x="9248951" y="2686755"/>
              <a:ext cx="674246" cy="786621"/>
            </a:xfrm>
            <a:prstGeom prst="rect">
              <a:avLst/>
            </a:prstGeom>
          </p:spPr>
        </p:pic>
        <p:pic>
          <p:nvPicPr>
            <p:cNvPr id="6" name="Picture 5"/>
            <p:cNvPicPr>
              <a:picLocks noChangeAspect="1"/>
            </p:cNvPicPr>
            <p:nvPr/>
          </p:nvPicPr>
          <p:blipFill>
            <a:blip r:embed="rId3"/>
            <a:stretch>
              <a:fillRect/>
            </a:stretch>
          </p:blipFill>
          <p:spPr>
            <a:xfrm>
              <a:off x="8773348" y="5086192"/>
              <a:ext cx="674246" cy="786621"/>
            </a:xfrm>
            <a:prstGeom prst="rect">
              <a:avLst/>
            </a:prstGeom>
          </p:spPr>
        </p:pic>
        <p:pic>
          <p:nvPicPr>
            <p:cNvPr id="7" name="Picture 6"/>
            <p:cNvPicPr>
              <a:picLocks noChangeAspect="1"/>
            </p:cNvPicPr>
            <p:nvPr/>
          </p:nvPicPr>
          <p:blipFill>
            <a:blip r:embed="rId3"/>
            <a:stretch>
              <a:fillRect/>
            </a:stretch>
          </p:blipFill>
          <p:spPr>
            <a:xfrm>
              <a:off x="6357909" y="2182062"/>
              <a:ext cx="674246" cy="786621"/>
            </a:xfrm>
            <a:prstGeom prst="rect">
              <a:avLst/>
            </a:prstGeom>
          </p:spPr>
        </p:pic>
        <p:pic>
          <p:nvPicPr>
            <p:cNvPr id="8" name="Picture 7"/>
            <p:cNvPicPr>
              <a:picLocks noChangeAspect="1"/>
            </p:cNvPicPr>
            <p:nvPr/>
          </p:nvPicPr>
          <p:blipFill>
            <a:blip r:embed="rId3"/>
            <a:stretch>
              <a:fillRect/>
            </a:stretch>
          </p:blipFill>
          <p:spPr>
            <a:xfrm>
              <a:off x="2784151" y="2906690"/>
              <a:ext cx="674246" cy="786621"/>
            </a:xfrm>
            <a:prstGeom prst="rect">
              <a:avLst/>
            </a:prstGeom>
          </p:spPr>
        </p:pic>
        <p:pic>
          <p:nvPicPr>
            <p:cNvPr id="9" name="Picture 8"/>
            <p:cNvPicPr>
              <a:picLocks noChangeAspect="1"/>
            </p:cNvPicPr>
            <p:nvPr/>
          </p:nvPicPr>
          <p:blipFill>
            <a:blip r:embed="rId3"/>
            <a:stretch>
              <a:fillRect/>
            </a:stretch>
          </p:blipFill>
          <p:spPr>
            <a:xfrm>
              <a:off x="2894685" y="5013035"/>
              <a:ext cx="674246" cy="786621"/>
            </a:xfrm>
            <a:prstGeom prst="rect">
              <a:avLst/>
            </a:prstGeom>
          </p:spPr>
        </p:pic>
        <p:pic>
          <p:nvPicPr>
            <p:cNvPr id="10" name="Picture 9"/>
            <p:cNvPicPr>
              <a:picLocks noChangeAspect="1"/>
            </p:cNvPicPr>
            <p:nvPr/>
          </p:nvPicPr>
          <p:blipFill>
            <a:blip r:embed="rId3"/>
            <a:stretch>
              <a:fillRect/>
            </a:stretch>
          </p:blipFill>
          <p:spPr>
            <a:xfrm>
              <a:off x="5670745" y="5891188"/>
              <a:ext cx="674246" cy="786621"/>
            </a:xfrm>
            <a:prstGeom prst="rect">
              <a:avLst/>
            </a:prstGeom>
          </p:spPr>
        </p:pic>
        <p:cxnSp>
          <p:nvCxnSpPr>
            <p:cNvPr id="11" name="Straight Connector 10"/>
            <p:cNvCxnSpPr/>
            <p:nvPr/>
          </p:nvCxnSpPr>
          <p:spPr>
            <a:xfrm flipH="1">
              <a:off x="3568931" y="2686755"/>
              <a:ext cx="2654069" cy="475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162800" y="2686755"/>
              <a:ext cx="1879600" cy="3739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9447594" y="3693311"/>
              <a:ext cx="217106" cy="1319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540500" y="5799656"/>
              <a:ext cx="1993900" cy="5122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3797300" y="5549900"/>
              <a:ext cx="1689100" cy="812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086100" y="3886200"/>
              <a:ext cx="25400" cy="10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683000" y="3581400"/>
              <a:ext cx="4851400" cy="1689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223000" y="3162300"/>
              <a:ext cx="508000" cy="2501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683000" y="3314626"/>
              <a:ext cx="5359400" cy="667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398448" y="3557604"/>
              <a:ext cx="2736434" cy="2141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78932" y="3751221"/>
              <a:ext cx="2517067" cy="1912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775482" y="3138504"/>
              <a:ext cx="2686466" cy="19711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797300" y="3473376"/>
              <a:ext cx="5245100" cy="1771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43541" y="5371294"/>
              <a:ext cx="4690859" cy="500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985000" y="3161494"/>
              <a:ext cx="1628950" cy="194815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309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3919" y="1618216"/>
            <a:ext cx="11107621" cy="2677656"/>
          </a:xfrm>
          <a:prstGeom prst="rect">
            <a:avLst/>
          </a:prstGeom>
          <a:noFill/>
        </p:spPr>
        <p:txBody>
          <a:bodyPr wrap="square" rtlCol="0">
            <a:spAutoFit/>
          </a:bodyPr>
          <a:lstStyle/>
          <a:p>
            <a:pPr marL="342900" indent="-342900">
              <a:buFont typeface="Arial"/>
              <a:buChar char="•"/>
            </a:pPr>
            <a:r>
              <a:rPr lang="en-US" sz="2400" u="sng" dirty="0">
                <a:solidFill>
                  <a:srgbClr val="082856"/>
                </a:solidFill>
                <a:latin typeface="+mj-lt"/>
              </a:rPr>
              <a:t>Cost</a:t>
            </a:r>
            <a:r>
              <a:rPr lang="en-US" sz="2400" dirty="0">
                <a:solidFill>
                  <a:srgbClr val="082856"/>
                </a:solidFill>
                <a:latin typeface="+mj-lt"/>
              </a:rPr>
              <a:t> </a:t>
            </a:r>
            <a:r>
              <a:rPr lang="en-US" sz="2400" dirty="0">
                <a:solidFill>
                  <a:srgbClr val="082856"/>
                </a:solidFill>
                <a:latin typeface="+mj-lt"/>
                <a:sym typeface="Wingdings"/>
              </a:rPr>
              <a:t></a:t>
            </a:r>
            <a:r>
              <a:rPr lang="en-US" sz="2400" dirty="0">
                <a:solidFill>
                  <a:srgbClr val="082856"/>
                </a:solidFill>
                <a:latin typeface="+mj-lt"/>
              </a:rPr>
              <a:t> Records can be updated electronically, saving the costs of intermediaries.</a:t>
            </a:r>
          </a:p>
          <a:p>
            <a:pPr marL="342900" indent="-342900">
              <a:buFont typeface="Arial"/>
              <a:buChar char="•"/>
            </a:pPr>
            <a:endParaRPr lang="en-US" sz="2400" dirty="0">
              <a:solidFill>
                <a:srgbClr val="082856"/>
              </a:solidFill>
              <a:latin typeface="+mj-lt"/>
            </a:endParaRPr>
          </a:p>
          <a:p>
            <a:pPr marL="342900" indent="-342900">
              <a:buFont typeface="Arial"/>
              <a:buChar char="•"/>
            </a:pPr>
            <a:r>
              <a:rPr lang="en-US" sz="2400" u="sng" dirty="0">
                <a:solidFill>
                  <a:srgbClr val="082856"/>
                </a:solidFill>
                <a:latin typeface="+mj-lt"/>
              </a:rPr>
              <a:t>Speed</a:t>
            </a:r>
            <a:r>
              <a:rPr lang="en-US" sz="2400" dirty="0">
                <a:solidFill>
                  <a:srgbClr val="082856"/>
                </a:solidFill>
                <a:latin typeface="+mj-lt"/>
              </a:rPr>
              <a:t> </a:t>
            </a:r>
            <a:r>
              <a:rPr lang="en-US" sz="2400" dirty="0">
                <a:solidFill>
                  <a:srgbClr val="082856"/>
                </a:solidFill>
                <a:latin typeface="+mj-lt"/>
                <a:sym typeface="Wingdings"/>
              </a:rPr>
              <a:t></a:t>
            </a:r>
            <a:r>
              <a:rPr lang="en-US" sz="2400" dirty="0">
                <a:solidFill>
                  <a:srgbClr val="082856"/>
                </a:solidFill>
                <a:latin typeface="+mj-lt"/>
              </a:rPr>
              <a:t> Records can be updated within 10 minutes. </a:t>
            </a:r>
          </a:p>
          <a:p>
            <a:pPr marL="342900" indent="-342900">
              <a:buFont typeface="Arial"/>
              <a:buChar char="•"/>
            </a:pPr>
            <a:endParaRPr lang="en-US" sz="2400" dirty="0">
              <a:solidFill>
                <a:srgbClr val="082856"/>
              </a:solidFill>
              <a:latin typeface="+mj-lt"/>
            </a:endParaRPr>
          </a:p>
          <a:p>
            <a:pPr marL="342900" indent="-342900">
              <a:buFont typeface="Arial"/>
              <a:buChar char="•"/>
            </a:pPr>
            <a:r>
              <a:rPr lang="en-US" sz="2400" u="sng" dirty="0">
                <a:solidFill>
                  <a:srgbClr val="082856"/>
                </a:solidFill>
                <a:latin typeface="+mj-lt"/>
              </a:rPr>
              <a:t>Data Integrity</a:t>
            </a:r>
            <a:r>
              <a:rPr lang="en-US" sz="2400" dirty="0">
                <a:solidFill>
                  <a:srgbClr val="082856"/>
                </a:solidFill>
                <a:latin typeface="+mj-lt"/>
              </a:rPr>
              <a:t> </a:t>
            </a:r>
            <a:r>
              <a:rPr lang="en-US" sz="2400" dirty="0">
                <a:solidFill>
                  <a:srgbClr val="082856"/>
                </a:solidFill>
                <a:latin typeface="+mj-lt"/>
                <a:sym typeface="Wingdings"/>
              </a:rPr>
              <a:t> </a:t>
            </a:r>
            <a:r>
              <a:rPr lang="en-US" sz="2400" dirty="0">
                <a:solidFill>
                  <a:srgbClr val="082856"/>
                </a:solidFill>
                <a:latin typeface="+mj-lt"/>
              </a:rPr>
              <a:t>Data stored in distributed ledgers is immutable and inalterable. </a:t>
            </a:r>
            <a:endParaRPr lang="nl-NL" sz="2400" dirty="0">
              <a:solidFill>
                <a:srgbClr val="082856"/>
              </a:solidFill>
              <a:latin typeface="+mj-lt"/>
            </a:endParaRPr>
          </a:p>
        </p:txBody>
      </p:sp>
      <p:sp>
        <p:nvSpPr>
          <p:cNvPr id="5" name="Title 1"/>
          <p:cNvSpPr>
            <a:spLocks noGrp="1"/>
          </p:cNvSpPr>
          <p:nvPr>
            <p:ph type="title"/>
          </p:nvPr>
        </p:nvSpPr>
        <p:spPr>
          <a:xfrm>
            <a:off x="1247846" y="360076"/>
            <a:ext cx="9949207" cy="794361"/>
          </a:xfrm>
        </p:spPr>
        <p:txBody>
          <a:bodyPr>
            <a:normAutofit/>
          </a:bodyPr>
          <a:lstStyle/>
          <a:p>
            <a:r>
              <a:rPr lang="en-US" dirty="0"/>
              <a:t>Decentralized vs. centralized bookkeeping</a:t>
            </a:r>
          </a:p>
        </p:txBody>
      </p:sp>
      <p:sp>
        <p:nvSpPr>
          <p:cNvPr id="2" name="TextBox 1"/>
          <p:cNvSpPr txBox="1"/>
          <p:nvPr/>
        </p:nvSpPr>
        <p:spPr>
          <a:xfrm>
            <a:off x="7103423" y="5945578"/>
            <a:ext cx="2866402" cy="369332"/>
          </a:xfrm>
          <a:prstGeom prst="rect">
            <a:avLst/>
          </a:prstGeom>
          <a:noFill/>
        </p:spPr>
        <p:txBody>
          <a:bodyPr wrap="none" rtlCol="0">
            <a:spAutoFit/>
          </a:bodyPr>
          <a:lstStyle/>
          <a:p>
            <a:r>
              <a:rPr lang="en-US" dirty="0"/>
              <a:t>Source: </a:t>
            </a:r>
            <a:r>
              <a:rPr lang="en-US" dirty="0" err="1"/>
              <a:t>Yermack</a:t>
            </a:r>
            <a:r>
              <a:rPr lang="en-US" dirty="0"/>
              <a:t> D., 2017</a:t>
            </a:r>
          </a:p>
        </p:txBody>
      </p:sp>
    </p:spTree>
    <p:extLst>
      <p:ext uri="{BB962C8B-B14F-4D97-AF65-F5344CB8AC3E}">
        <p14:creationId xmlns:p14="http://schemas.microsoft.com/office/powerpoint/2010/main" val="193452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40F0C2-533D-3455-3AAC-1C1295034143}"/>
              </a:ext>
            </a:extLst>
          </p:cNvPr>
          <p:cNvSpPr>
            <a:spLocks noGrp="1"/>
          </p:cNvSpPr>
          <p:nvPr>
            <p:ph type="title"/>
          </p:nvPr>
        </p:nvSpPr>
        <p:spPr>
          <a:xfrm>
            <a:off x="838199" y="2441257"/>
            <a:ext cx="10515600" cy="1325563"/>
          </a:xfrm>
        </p:spPr>
        <p:txBody>
          <a:bodyPr/>
          <a:lstStyle/>
          <a:p>
            <a:r>
              <a:rPr lang="en-US" dirty="0"/>
              <a:t>Hoe </a:t>
            </a:r>
            <a:r>
              <a:rPr lang="en-US" dirty="0" err="1"/>
              <a:t>vaak</a:t>
            </a:r>
            <a:r>
              <a:rPr lang="en-US" dirty="0"/>
              <a:t>?</a:t>
            </a:r>
            <a:endParaRPr lang="nl-NL" dirty="0"/>
          </a:p>
        </p:txBody>
      </p:sp>
      <p:sp>
        <p:nvSpPr>
          <p:cNvPr id="4" name="Content Placeholder 3">
            <a:extLst>
              <a:ext uri="{FF2B5EF4-FFF2-40B4-BE49-F238E27FC236}">
                <a16:creationId xmlns:a16="http://schemas.microsoft.com/office/drawing/2014/main" id="{F24C51BA-568C-592C-B206-B4C828D69FCC}"/>
              </a:ext>
            </a:extLst>
          </p:cNvPr>
          <p:cNvSpPr>
            <a:spLocks noGrp="1"/>
          </p:cNvSpPr>
          <p:nvPr>
            <p:ph idx="10"/>
          </p:nvPr>
        </p:nvSpPr>
        <p:spPr/>
        <p:txBody>
          <a:bodyPr/>
          <a:lstStyle/>
          <a:p>
            <a:endParaRPr lang="nl-NL"/>
          </a:p>
        </p:txBody>
      </p:sp>
    </p:spTree>
    <p:extLst>
      <p:ext uri="{BB962C8B-B14F-4D97-AF65-F5344CB8AC3E}">
        <p14:creationId xmlns:p14="http://schemas.microsoft.com/office/powerpoint/2010/main" val="1865710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965" y="172620"/>
            <a:ext cx="6036035" cy="6807201"/>
          </a:xfrm>
          <a:prstGeom prst="rect">
            <a:avLst/>
          </a:prstGeom>
        </p:spPr>
      </p:pic>
      <p:cxnSp>
        <p:nvCxnSpPr>
          <p:cNvPr id="6" name="Straight Connector 5"/>
          <p:cNvCxnSpPr/>
          <p:nvPr/>
        </p:nvCxnSpPr>
        <p:spPr>
          <a:xfrm flipH="1">
            <a:off x="7883262" y="2901820"/>
            <a:ext cx="10436" cy="23793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1"/>
          </p:nvPr>
        </p:nvSpPr>
        <p:spPr>
          <a:xfrm>
            <a:off x="726227" y="1667875"/>
            <a:ext cx="10515600" cy="4394555"/>
          </a:xfrm>
        </p:spPr>
        <p:txBody>
          <a:bodyPr/>
          <a:lstStyle/>
          <a:p>
            <a:r>
              <a:rPr lang="en-US" dirty="0"/>
              <a:t>Say you want to alter </a:t>
            </a:r>
            <a:r>
              <a:rPr lang="en-US" dirty="0">
                <a:solidFill>
                  <a:srgbClr val="F2613E"/>
                </a:solidFill>
              </a:rPr>
              <a:t>block 74</a:t>
            </a:r>
          </a:p>
          <a:p>
            <a:r>
              <a:rPr lang="en-US" dirty="0"/>
              <a:t>All other miners are now computing </a:t>
            </a:r>
            <a:r>
              <a:rPr lang="en-US" dirty="0">
                <a:solidFill>
                  <a:srgbClr val="DECF08"/>
                </a:solidFill>
              </a:rPr>
              <a:t>block 91</a:t>
            </a:r>
          </a:p>
          <a:p>
            <a:r>
              <a:rPr lang="en-US" dirty="0"/>
              <a:t>Since a change in block 74 changes the hash in 75</a:t>
            </a:r>
            <a:r>
              <a:rPr lang="nl-NL" dirty="0"/>
              <a:t>…</a:t>
            </a:r>
          </a:p>
          <a:p>
            <a:r>
              <a:rPr lang="en-US" dirty="0"/>
              <a:t>And a change in block 75 changes the hash in 76</a:t>
            </a:r>
            <a:r>
              <a:rPr lang="nl-NL" dirty="0"/>
              <a:t>…</a:t>
            </a:r>
          </a:p>
          <a:p>
            <a:r>
              <a:rPr lang="en-US" dirty="0"/>
              <a:t>And a change in block 76 changes the hash in 77</a:t>
            </a:r>
            <a:r>
              <a:rPr lang="nl-NL" dirty="0"/>
              <a:t>… </a:t>
            </a:r>
          </a:p>
          <a:p>
            <a:r>
              <a:rPr lang="en-US" dirty="0"/>
              <a:t>… etc.</a:t>
            </a:r>
          </a:p>
          <a:p>
            <a:r>
              <a:rPr lang="en-US" dirty="0"/>
              <a:t>You will have to find hashes for </a:t>
            </a:r>
            <a:r>
              <a:rPr lang="en-US" b="1" dirty="0"/>
              <a:t>18 consecutive blocks!</a:t>
            </a:r>
          </a:p>
          <a:p>
            <a:r>
              <a:rPr lang="en-US" dirty="0"/>
              <a:t>What’s worse, you will have to do this within 10 minutes</a:t>
            </a:r>
          </a:p>
        </p:txBody>
      </p:sp>
      <p:sp>
        <p:nvSpPr>
          <p:cNvPr id="3" name="Title 2"/>
          <p:cNvSpPr>
            <a:spLocks noGrp="1"/>
          </p:cNvSpPr>
          <p:nvPr>
            <p:ph type="title"/>
          </p:nvPr>
        </p:nvSpPr>
        <p:spPr/>
        <p:txBody>
          <a:bodyPr/>
          <a:lstStyle/>
          <a:p>
            <a:r>
              <a:rPr lang="en-US" dirty="0"/>
              <a:t>Want to hack bitcoin?</a:t>
            </a:r>
            <a:endParaRPr lang="nl-NL" dirty="0"/>
          </a:p>
        </p:txBody>
      </p:sp>
      <p:sp>
        <p:nvSpPr>
          <p:cNvPr id="4" name="Content Placeholder 3"/>
          <p:cNvSpPr>
            <a:spLocks noGrp="1"/>
          </p:cNvSpPr>
          <p:nvPr>
            <p:ph idx="10"/>
          </p:nvPr>
        </p:nvSpPr>
        <p:spPr/>
        <p:txBody>
          <a:bodyPr/>
          <a:lstStyle/>
          <a:p>
            <a:endParaRPr lang="nl-NL"/>
          </a:p>
        </p:txBody>
      </p:sp>
      <p:sp>
        <p:nvSpPr>
          <p:cNvPr id="8" name="TextBox 7"/>
          <p:cNvSpPr txBox="1"/>
          <p:nvPr/>
        </p:nvSpPr>
        <p:spPr>
          <a:xfrm>
            <a:off x="10249472" y="6237192"/>
            <a:ext cx="1984710" cy="307777"/>
          </a:xfrm>
          <a:prstGeom prst="rect">
            <a:avLst/>
          </a:prstGeom>
          <a:noFill/>
        </p:spPr>
        <p:txBody>
          <a:bodyPr wrap="none" rtlCol="0">
            <a:spAutoFit/>
          </a:bodyPr>
          <a:lstStyle/>
          <a:p>
            <a:r>
              <a:rPr lang="en-US" sz="1400" dirty="0"/>
              <a:t>(Source: </a:t>
            </a:r>
            <a:r>
              <a:rPr lang="en-US" sz="1400" dirty="0" err="1"/>
              <a:t>Yermack</a:t>
            </a:r>
            <a:r>
              <a:rPr lang="en-US" sz="1400" dirty="0"/>
              <a:t>, 2017)</a:t>
            </a:r>
            <a:endParaRPr lang="nl-NL" sz="1400" dirty="0"/>
          </a:p>
        </p:txBody>
      </p:sp>
    </p:spTree>
    <p:extLst>
      <p:ext uri="{BB962C8B-B14F-4D97-AF65-F5344CB8AC3E}">
        <p14:creationId xmlns:p14="http://schemas.microsoft.com/office/powerpoint/2010/main" val="221022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965" y="172620"/>
            <a:ext cx="6036035" cy="6807200"/>
          </a:xfrm>
          <a:prstGeom prst="rect">
            <a:avLst/>
          </a:prstGeom>
        </p:spPr>
      </p:pic>
      <p:cxnSp>
        <p:nvCxnSpPr>
          <p:cNvPr id="11" name="Straight Connector 10"/>
          <p:cNvCxnSpPr/>
          <p:nvPr/>
        </p:nvCxnSpPr>
        <p:spPr>
          <a:xfrm>
            <a:off x="7622005" y="2034073"/>
            <a:ext cx="0" cy="32377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1"/>
          </p:nvPr>
        </p:nvSpPr>
        <p:spPr>
          <a:xfrm>
            <a:off x="735558" y="1667875"/>
            <a:ext cx="7242111" cy="4394555"/>
          </a:xfrm>
        </p:spPr>
        <p:txBody>
          <a:bodyPr>
            <a:normAutofit/>
          </a:bodyPr>
          <a:lstStyle/>
          <a:p>
            <a:r>
              <a:rPr lang="en-US" dirty="0"/>
              <a:t>Say you want to alter </a:t>
            </a:r>
            <a:r>
              <a:rPr lang="en-US" dirty="0">
                <a:solidFill>
                  <a:srgbClr val="DECF08"/>
                </a:solidFill>
              </a:rPr>
              <a:t>block 91</a:t>
            </a:r>
          </a:p>
          <a:p>
            <a:r>
              <a:rPr lang="en-US" dirty="0"/>
              <a:t>All other miners are now also computing block 91</a:t>
            </a:r>
          </a:p>
          <a:p>
            <a:r>
              <a:rPr lang="en-US" dirty="0"/>
              <a:t>For your block to be accepted as the new block at least half of the other miners have to agree your block is valid.</a:t>
            </a:r>
          </a:p>
          <a:p>
            <a:r>
              <a:rPr lang="en-US" dirty="0"/>
              <a:t>This will thus only work if you control </a:t>
            </a:r>
            <a:r>
              <a:rPr lang="en-US" b="1" dirty="0"/>
              <a:t>more than 50 percent of all bitcoin computing power in the world</a:t>
            </a:r>
          </a:p>
          <a:p>
            <a:r>
              <a:rPr lang="en-US" dirty="0"/>
              <a:t>This is called “a 51%-attack”</a:t>
            </a:r>
          </a:p>
          <a:p>
            <a:endParaRPr lang="en-US" dirty="0"/>
          </a:p>
          <a:p>
            <a:r>
              <a:rPr lang="en-US" dirty="0"/>
              <a:t>It has never happened…</a:t>
            </a:r>
          </a:p>
        </p:txBody>
      </p:sp>
      <p:sp>
        <p:nvSpPr>
          <p:cNvPr id="3" name="Title 2"/>
          <p:cNvSpPr>
            <a:spLocks noGrp="1"/>
          </p:cNvSpPr>
          <p:nvPr>
            <p:ph type="title"/>
          </p:nvPr>
        </p:nvSpPr>
        <p:spPr/>
        <p:txBody>
          <a:bodyPr/>
          <a:lstStyle/>
          <a:p>
            <a:r>
              <a:rPr lang="en-US" dirty="0"/>
              <a:t>Want to hack bitcoin?</a:t>
            </a:r>
            <a:endParaRPr lang="nl-NL" dirty="0"/>
          </a:p>
        </p:txBody>
      </p:sp>
      <p:sp>
        <p:nvSpPr>
          <p:cNvPr id="4" name="Content Placeholder 3"/>
          <p:cNvSpPr>
            <a:spLocks noGrp="1"/>
          </p:cNvSpPr>
          <p:nvPr>
            <p:ph idx="10"/>
          </p:nvPr>
        </p:nvSpPr>
        <p:spPr/>
        <p:txBody>
          <a:bodyPr/>
          <a:lstStyle/>
          <a:p>
            <a:endParaRPr lang="nl-NL"/>
          </a:p>
        </p:txBody>
      </p:sp>
      <p:cxnSp>
        <p:nvCxnSpPr>
          <p:cNvPr id="7" name="Straight Arrow Connector 6"/>
          <p:cNvCxnSpPr/>
          <p:nvPr/>
        </p:nvCxnSpPr>
        <p:spPr>
          <a:xfrm flipV="1">
            <a:off x="7622005" y="2024743"/>
            <a:ext cx="2511040" cy="93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249472" y="6237192"/>
            <a:ext cx="1984710" cy="307777"/>
          </a:xfrm>
          <a:prstGeom prst="rect">
            <a:avLst/>
          </a:prstGeom>
          <a:noFill/>
        </p:spPr>
        <p:txBody>
          <a:bodyPr wrap="none" rtlCol="0">
            <a:spAutoFit/>
          </a:bodyPr>
          <a:lstStyle/>
          <a:p>
            <a:r>
              <a:rPr lang="en-US" sz="1400" dirty="0"/>
              <a:t>(Source: </a:t>
            </a:r>
            <a:r>
              <a:rPr lang="en-US" sz="1400" dirty="0" err="1"/>
              <a:t>Yermack</a:t>
            </a:r>
            <a:r>
              <a:rPr lang="en-US" sz="1400" dirty="0"/>
              <a:t>, 2017)</a:t>
            </a:r>
            <a:endParaRPr lang="nl-NL" sz="1400" dirty="0"/>
          </a:p>
        </p:txBody>
      </p:sp>
    </p:spTree>
    <p:extLst>
      <p:ext uri="{BB962C8B-B14F-4D97-AF65-F5344CB8AC3E}">
        <p14:creationId xmlns:p14="http://schemas.microsoft.com/office/powerpoint/2010/main" val="316247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54031" t="44762" r="1122" b="43809"/>
          <a:stretch/>
        </p:blipFill>
        <p:spPr>
          <a:xfrm rot="289479">
            <a:off x="185414" y="1604865"/>
            <a:ext cx="7290316" cy="1045029"/>
          </a:xfrm>
          <a:prstGeom prst="rect">
            <a:avLst/>
          </a:prstGeom>
        </p:spPr>
      </p:pic>
      <p:sp>
        <p:nvSpPr>
          <p:cNvPr id="3" name="Title 2"/>
          <p:cNvSpPr>
            <a:spLocks noGrp="1"/>
          </p:cNvSpPr>
          <p:nvPr>
            <p:ph type="title"/>
          </p:nvPr>
        </p:nvSpPr>
        <p:spPr/>
        <p:txBody>
          <a:bodyPr/>
          <a:lstStyle/>
          <a:p>
            <a:r>
              <a:rPr lang="en-US" dirty="0"/>
              <a:t>But I hear about bitcoin hacks all the time?</a:t>
            </a:r>
            <a:endParaRPr lang="nl-NL" dirty="0"/>
          </a:p>
        </p:txBody>
      </p:sp>
      <p:sp>
        <p:nvSpPr>
          <p:cNvPr id="4" name="Content Placeholder 3"/>
          <p:cNvSpPr>
            <a:spLocks noGrp="1"/>
          </p:cNvSpPr>
          <p:nvPr>
            <p:ph idx="10"/>
          </p:nvPr>
        </p:nvSpPr>
        <p:spPr/>
        <p:txBody>
          <a:bodyPr/>
          <a:lstStyle/>
          <a:p>
            <a:endParaRPr lang="nl-NL"/>
          </a:p>
        </p:txBody>
      </p:sp>
      <p:pic>
        <p:nvPicPr>
          <p:cNvPr id="5" name="Picture 4"/>
          <p:cNvPicPr>
            <a:picLocks noChangeAspect="1"/>
          </p:cNvPicPr>
          <p:nvPr/>
        </p:nvPicPr>
        <p:blipFill rotWithShape="1">
          <a:blip r:embed="rId4"/>
          <a:srcRect l="54643" t="8979" r="740" b="61769"/>
          <a:stretch/>
        </p:blipFill>
        <p:spPr>
          <a:xfrm rot="21007326">
            <a:off x="6466116" y="1593960"/>
            <a:ext cx="5439748" cy="2006082"/>
          </a:xfrm>
          <a:prstGeom prst="rect">
            <a:avLst/>
          </a:prstGeom>
        </p:spPr>
      </p:pic>
      <p:pic>
        <p:nvPicPr>
          <p:cNvPr id="8" name="Picture 7"/>
          <p:cNvPicPr>
            <a:picLocks noChangeAspect="1"/>
          </p:cNvPicPr>
          <p:nvPr/>
        </p:nvPicPr>
        <p:blipFill rotWithShape="1">
          <a:blip r:embed="rId5"/>
          <a:srcRect l="53495" t="35374" r="740" b="46667"/>
          <a:stretch/>
        </p:blipFill>
        <p:spPr>
          <a:xfrm rot="1886023">
            <a:off x="4280751" y="3832366"/>
            <a:ext cx="5579706" cy="1231642"/>
          </a:xfrm>
          <a:prstGeom prst="rect">
            <a:avLst/>
          </a:prstGeom>
        </p:spPr>
      </p:pic>
      <p:pic>
        <p:nvPicPr>
          <p:cNvPr id="9" name="Picture 8"/>
          <p:cNvPicPr>
            <a:picLocks noChangeAspect="1"/>
          </p:cNvPicPr>
          <p:nvPr/>
        </p:nvPicPr>
        <p:blipFill rotWithShape="1">
          <a:blip r:embed="rId6"/>
          <a:srcRect l="51505" t="39320" r="2964" b="45325"/>
          <a:stretch/>
        </p:blipFill>
        <p:spPr>
          <a:xfrm>
            <a:off x="154382" y="3271877"/>
            <a:ext cx="5551093" cy="1053092"/>
          </a:xfrm>
          <a:prstGeom prst="rect">
            <a:avLst/>
          </a:prstGeom>
          <a:ln>
            <a:solidFill>
              <a:schemeClr val="tx1"/>
            </a:solidFill>
          </a:ln>
        </p:spPr>
      </p:pic>
    </p:spTree>
    <p:extLst>
      <p:ext uri="{BB962C8B-B14F-4D97-AF65-F5344CB8AC3E}">
        <p14:creationId xmlns:p14="http://schemas.microsoft.com/office/powerpoint/2010/main" val="3373068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p:txBody>
          <a:bodyPr/>
          <a:lstStyle/>
          <a:p>
            <a:r>
              <a:rPr lang="en-US" dirty="0"/>
              <a:t>Say you leave your Facebook-password on a sticky note on your computer</a:t>
            </a:r>
          </a:p>
          <a:p>
            <a:endParaRPr lang="en-US" dirty="0"/>
          </a:p>
          <a:p>
            <a:r>
              <a:rPr lang="en-US" dirty="0"/>
              <a:t>The cable guy fixing your TV sees the password and accesses your account</a:t>
            </a:r>
          </a:p>
          <a:p>
            <a:endParaRPr lang="en-US" dirty="0"/>
          </a:p>
          <a:p>
            <a:r>
              <a:rPr lang="en-US" dirty="0"/>
              <a:t>Is Facebook hacked?</a:t>
            </a:r>
          </a:p>
        </p:txBody>
      </p:sp>
      <p:sp>
        <p:nvSpPr>
          <p:cNvPr id="3" name="Title 2"/>
          <p:cNvSpPr>
            <a:spLocks noGrp="1"/>
          </p:cNvSpPr>
          <p:nvPr>
            <p:ph type="title"/>
          </p:nvPr>
        </p:nvSpPr>
        <p:spPr/>
        <p:txBody>
          <a:bodyPr/>
          <a:lstStyle/>
          <a:p>
            <a:r>
              <a:rPr lang="en-US" dirty="0"/>
              <a:t>But I hear about bitcoin hacks all the time?</a:t>
            </a:r>
            <a:endParaRPr lang="nl-NL"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0" y="3627027"/>
            <a:ext cx="2857500" cy="2524125"/>
          </a:xfrm>
          <a:prstGeom prst="rect">
            <a:avLst/>
          </a:prstGeom>
        </p:spPr>
      </p:pic>
      <p:pic>
        <p:nvPicPr>
          <p:cNvPr id="1028" name="Picture 4" descr="Image result for cable guy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062" y="3788229"/>
            <a:ext cx="3099672" cy="266638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1064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a:xfrm>
            <a:off x="158758" y="1243664"/>
            <a:ext cx="12033241" cy="5279680"/>
          </a:xfrm>
        </p:spPr>
        <p:txBody>
          <a:bodyPr>
            <a:normAutofit/>
          </a:bodyPr>
          <a:lstStyle/>
          <a:p>
            <a:endParaRPr lang="en-US" dirty="0"/>
          </a:p>
          <a:p>
            <a:endParaRPr lang="en-US" dirty="0"/>
          </a:p>
          <a:p>
            <a:endParaRPr lang="en-US" dirty="0"/>
          </a:p>
          <a:p>
            <a:pPr marL="0" indent="0">
              <a:buNone/>
            </a:pPr>
            <a:r>
              <a:rPr lang="en-US" dirty="0"/>
              <a:t>E9873D79C6D87DC0FB6A5778633389F4453213303DA61F20BD67FC233AA33262 </a:t>
            </a:r>
          </a:p>
          <a:p>
            <a:endParaRPr lang="nl-NL" dirty="0"/>
          </a:p>
        </p:txBody>
      </p:sp>
      <p:sp>
        <p:nvSpPr>
          <p:cNvPr id="3" name="Title 2"/>
          <p:cNvSpPr>
            <a:spLocks noGrp="1"/>
          </p:cNvSpPr>
          <p:nvPr>
            <p:ph type="title"/>
          </p:nvPr>
        </p:nvSpPr>
        <p:spPr/>
        <p:txBody>
          <a:bodyPr/>
          <a:lstStyle/>
          <a:p>
            <a:r>
              <a:rPr lang="en-US" dirty="0"/>
              <a:t>Where do you store passwords?</a:t>
            </a:r>
            <a:endParaRPr lang="nl-NL" dirty="0"/>
          </a:p>
        </p:txBody>
      </p:sp>
      <p:sp>
        <p:nvSpPr>
          <p:cNvPr id="4" name="Content Placeholder 3"/>
          <p:cNvSpPr>
            <a:spLocks noGrp="1"/>
          </p:cNvSpPr>
          <p:nvPr>
            <p:ph idx="10"/>
          </p:nvPr>
        </p:nvSpPr>
        <p:spPr/>
        <p:txBody>
          <a:bodyPr/>
          <a:lstStyle/>
          <a:p>
            <a:endParaRPr lang="nl-NL"/>
          </a:p>
        </p:txBody>
      </p:sp>
      <p:pic>
        <p:nvPicPr>
          <p:cNvPr id="2050" name="Picture 2" descr="Image result for nano ledger 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2299" y="3587825"/>
            <a:ext cx="2171922" cy="2019888"/>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ontent Placeholder 1"/>
          <p:cNvSpPr txBox="1">
            <a:spLocks/>
          </p:cNvSpPr>
          <p:nvPr/>
        </p:nvSpPr>
        <p:spPr>
          <a:xfrm>
            <a:off x="1047224" y="992016"/>
            <a:ext cx="10657673" cy="52796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6386A"/>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6386A"/>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6386A"/>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06386A"/>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6386A"/>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a:p>
            <a:r>
              <a:rPr lang="en-US" dirty="0"/>
              <a:t>Where do you store your bank’s 4-digit PIN number?</a:t>
            </a:r>
          </a:p>
          <a:p>
            <a:endParaRPr lang="nl-NL" b="1" dirty="0"/>
          </a:p>
        </p:txBody>
      </p:sp>
    </p:spTree>
    <p:extLst>
      <p:ext uri="{BB962C8B-B14F-4D97-AF65-F5344CB8AC3E}">
        <p14:creationId xmlns:p14="http://schemas.microsoft.com/office/powerpoint/2010/main" val="4342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p:txBody>
          <a:bodyPr/>
          <a:lstStyle/>
          <a:p>
            <a:r>
              <a:rPr lang="en-US" dirty="0"/>
              <a:t>How to access your bitcoin:</a:t>
            </a:r>
          </a:p>
          <a:p>
            <a:endParaRPr lang="en-US" dirty="0"/>
          </a:p>
          <a:p>
            <a:pPr marL="457200" indent="-457200">
              <a:buAutoNum type="arabicPeriod"/>
            </a:pPr>
            <a:r>
              <a:rPr lang="en-US" dirty="0"/>
              <a:t>I have an account on an exchange</a:t>
            </a:r>
          </a:p>
          <a:p>
            <a:pPr lvl="1"/>
            <a:r>
              <a:rPr lang="en-US" dirty="0"/>
              <a:t>Pro’s: Easy access, fast to sell</a:t>
            </a:r>
          </a:p>
          <a:p>
            <a:pPr lvl="1"/>
            <a:r>
              <a:rPr lang="en-US" dirty="0"/>
              <a:t>Con’s: YOU DO NOT OWN YOUR BITCOIN (a trusted 3</a:t>
            </a:r>
            <a:r>
              <a:rPr lang="en-US" baseline="30000" dirty="0"/>
              <a:t>rd</a:t>
            </a:r>
            <a:r>
              <a:rPr lang="en-US" dirty="0"/>
              <a:t> party does)</a:t>
            </a:r>
          </a:p>
          <a:p>
            <a:pPr marL="457200" indent="-457200">
              <a:buFont typeface="+mj-lt"/>
              <a:buAutoNum type="arabicPeriod"/>
            </a:pPr>
            <a:r>
              <a:rPr lang="en-US" dirty="0"/>
              <a:t>I have my own private key’s</a:t>
            </a:r>
          </a:p>
          <a:p>
            <a:pPr lvl="1"/>
            <a:r>
              <a:rPr lang="en-US" dirty="0"/>
              <a:t>Pro’s: You own your bitcoin, fast transfer with other bitcoin users</a:t>
            </a:r>
          </a:p>
          <a:p>
            <a:pPr lvl="1"/>
            <a:r>
              <a:rPr lang="en-US" dirty="0"/>
              <a:t>Con’s: To sell it you have to transfer it to an exchange first</a:t>
            </a:r>
          </a:p>
          <a:p>
            <a:endParaRPr lang="en-US" dirty="0"/>
          </a:p>
          <a:p>
            <a:endParaRPr lang="en-US" dirty="0"/>
          </a:p>
          <a:p>
            <a:endParaRPr lang="nl-NL" dirty="0"/>
          </a:p>
        </p:txBody>
      </p:sp>
      <p:sp>
        <p:nvSpPr>
          <p:cNvPr id="3" name="Title 2"/>
          <p:cNvSpPr>
            <a:spLocks noGrp="1"/>
          </p:cNvSpPr>
          <p:nvPr>
            <p:ph type="title"/>
          </p:nvPr>
        </p:nvSpPr>
        <p:spPr/>
        <p:txBody>
          <a:bodyPr/>
          <a:lstStyle/>
          <a:p>
            <a:r>
              <a:rPr lang="en-US" dirty="0"/>
              <a:t>Wallets, exchanges and private keys</a:t>
            </a:r>
            <a:endParaRPr lang="nl-NL" dirty="0"/>
          </a:p>
        </p:txBody>
      </p:sp>
      <p:sp>
        <p:nvSpPr>
          <p:cNvPr id="4" name="Content Placeholder 3"/>
          <p:cNvSpPr>
            <a:spLocks noGrp="1"/>
          </p:cNvSpPr>
          <p:nvPr>
            <p:ph idx="10"/>
          </p:nvPr>
        </p:nvSpPr>
        <p:spPr/>
        <p:txBody>
          <a:bodyPr/>
          <a:lstStyle/>
          <a:p>
            <a:endParaRPr lang="nl-NL"/>
          </a:p>
        </p:txBody>
      </p:sp>
    </p:spTree>
    <p:extLst>
      <p:ext uri="{BB962C8B-B14F-4D97-AF65-F5344CB8AC3E}">
        <p14:creationId xmlns:p14="http://schemas.microsoft.com/office/powerpoint/2010/main" val="175779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t>Programma 15 maart 2024</a:t>
            </a:r>
            <a:endParaRPr lang="en-US" dirty="0"/>
          </a:p>
        </p:txBody>
      </p:sp>
      <p:sp>
        <p:nvSpPr>
          <p:cNvPr id="3" name="Content Placeholder 2"/>
          <p:cNvSpPr>
            <a:spLocks noGrp="1"/>
          </p:cNvSpPr>
          <p:nvPr>
            <p:ph idx="1"/>
          </p:nvPr>
        </p:nvSpPr>
        <p:spPr/>
        <p:txBody>
          <a:bodyPr>
            <a:normAutofit/>
          </a:bodyPr>
          <a:lstStyle/>
          <a:p>
            <a:pPr algn="ctr"/>
            <a:r>
              <a:rPr lang="en-US" sz="2800" dirty="0" err="1"/>
              <a:t>Geschiedenis</a:t>
            </a:r>
            <a:endParaRPr lang="en-US" sz="2800" dirty="0"/>
          </a:p>
          <a:p>
            <a:pPr algn="ctr"/>
            <a:r>
              <a:rPr lang="en-US" sz="2800" dirty="0" err="1"/>
              <a:t>Boekhouden</a:t>
            </a:r>
            <a:endParaRPr lang="en-US" sz="2800" dirty="0"/>
          </a:p>
          <a:p>
            <a:pPr algn="ctr"/>
            <a:r>
              <a:rPr lang="en-US" sz="2800" dirty="0"/>
              <a:t>De </a:t>
            </a:r>
            <a:r>
              <a:rPr lang="en-US" sz="2800" dirty="0" err="1"/>
              <a:t>revolutie</a:t>
            </a:r>
            <a:endParaRPr lang="en-US" sz="2800" dirty="0"/>
          </a:p>
        </p:txBody>
      </p:sp>
    </p:spTree>
    <p:extLst>
      <p:ext uri="{BB962C8B-B14F-4D97-AF65-F5344CB8AC3E}">
        <p14:creationId xmlns:p14="http://schemas.microsoft.com/office/powerpoint/2010/main" val="196060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mr-IN" dirty="0">
                <a:solidFill>
                  <a:schemeClr val="accent5"/>
                </a:solidFill>
              </a:rPr>
              <a:t>…</a:t>
            </a:r>
            <a:r>
              <a:rPr lang="nl-NL" dirty="0">
                <a:solidFill>
                  <a:schemeClr val="accent5"/>
                </a:solidFill>
              </a:rPr>
              <a:t>c</a:t>
            </a:r>
            <a:r>
              <a:rPr lang="en-US" dirty="0" err="1">
                <a:solidFill>
                  <a:schemeClr val="accent5"/>
                </a:solidFill>
              </a:rPr>
              <a:t>urrency</a:t>
            </a:r>
            <a:r>
              <a:rPr lang="mr-IN" dirty="0">
                <a:solidFill>
                  <a:schemeClr val="accent5"/>
                </a:solidFill>
              </a:rPr>
              <a:t>…</a:t>
            </a:r>
            <a:endParaRPr lang="en-US" dirty="0">
              <a:solidFill>
                <a:schemeClr val="accent5"/>
              </a:solidFill>
            </a:endParaRPr>
          </a:p>
        </p:txBody>
      </p:sp>
      <p:sp>
        <p:nvSpPr>
          <p:cNvPr id="4" name="Content Placeholder 3"/>
          <p:cNvSpPr>
            <a:spLocks noGrp="1"/>
          </p:cNvSpPr>
          <p:nvPr>
            <p:ph idx="10"/>
          </p:nvPr>
        </p:nvSpPr>
        <p:spPr/>
        <p:txBody>
          <a:bodyPr/>
          <a:lstStyle/>
          <a:p>
            <a:endParaRPr lang="en-US"/>
          </a:p>
        </p:txBody>
      </p:sp>
      <p:sp>
        <p:nvSpPr>
          <p:cNvPr id="2" name="Content Placeholder 1">
            <a:extLst>
              <a:ext uri="{FF2B5EF4-FFF2-40B4-BE49-F238E27FC236}">
                <a16:creationId xmlns:a16="http://schemas.microsoft.com/office/drawing/2014/main" id="{7D7322A1-BB8C-20C1-B207-69F65B92DA66}"/>
              </a:ext>
            </a:extLst>
          </p:cNvPr>
          <p:cNvSpPr txBox="1">
            <a:spLocks/>
          </p:cNvSpPr>
          <p:nvPr/>
        </p:nvSpPr>
        <p:spPr>
          <a:xfrm>
            <a:off x="1047224" y="992016"/>
            <a:ext cx="10657673" cy="52796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6386A"/>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6386A"/>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6386A"/>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06386A"/>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6386A"/>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a:p>
            <a:r>
              <a:rPr lang="en-US" dirty="0"/>
              <a:t>Wat </a:t>
            </a:r>
            <a:r>
              <a:rPr lang="en-US" dirty="0" err="1"/>
              <a:t>maakt</a:t>
            </a:r>
            <a:r>
              <a:rPr lang="en-US" dirty="0"/>
              <a:t> geld </a:t>
            </a:r>
            <a:r>
              <a:rPr lang="en-US" dirty="0" err="1"/>
              <a:t>geld</a:t>
            </a:r>
            <a:r>
              <a:rPr lang="en-US" dirty="0"/>
              <a:t>? </a:t>
            </a:r>
          </a:p>
          <a:p>
            <a:r>
              <a:rPr lang="en-US" dirty="0" err="1"/>
              <a:t>Functies</a:t>
            </a:r>
            <a:r>
              <a:rPr lang="en-US" dirty="0"/>
              <a:t> van geld:</a:t>
            </a:r>
          </a:p>
          <a:p>
            <a:pPr lvl="1"/>
            <a:r>
              <a:rPr lang="en-US" dirty="0"/>
              <a:t> </a:t>
            </a:r>
          </a:p>
          <a:p>
            <a:pPr lvl="1"/>
            <a:r>
              <a:rPr lang="en-US" dirty="0"/>
              <a:t> </a:t>
            </a:r>
          </a:p>
          <a:p>
            <a:pPr lvl="1"/>
            <a:r>
              <a:rPr lang="en-US" dirty="0"/>
              <a:t> </a:t>
            </a:r>
          </a:p>
          <a:p>
            <a:pPr marL="457200" lvl="1" indent="0">
              <a:buNone/>
            </a:pPr>
            <a:endParaRPr lang="en-US" dirty="0"/>
          </a:p>
          <a:p>
            <a:endParaRPr lang="en-US" dirty="0"/>
          </a:p>
          <a:p>
            <a:r>
              <a:rPr lang="en-US" dirty="0">
                <a:cs typeface="Arial"/>
              </a:rPr>
              <a:t> “</a:t>
            </a:r>
            <a:r>
              <a:rPr lang="en-US" dirty="0" err="1">
                <a:cs typeface="Arial"/>
              </a:rPr>
              <a:t>ruilmiddel</a:t>
            </a:r>
            <a:r>
              <a:rPr lang="en-US" dirty="0">
                <a:cs typeface="Arial"/>
              </a:rPr>
              <a:t>“, “</a:t>
            </a:r>
            <a:r>
              <a:rPr lang="nl-NL" dirty="0"/>
              <a:t>rekenmiddel</a:t>
            </a:r>
            <a:r>
              <a:rPr lang="en-US" dirty="0">
                <a:cs typeface="Arial"/>
              </a:rPr>
              <a:t>”, “</a:t>
            </a:r>
            <a:r>
              <a:rPr lang="nl-NL" dirty="0"/>
              <a:t>spaarmiddel</a:t>
            </a:r>
            <a:r>
              <a:rPr lang="en-US" dirty="0">
                <a:cs typeface="Arial"/>
              </a:rPr>
              <a:t>” </a:t>
            </a:r>
          </a:p>
          <a:p>
            <a:endParaRPr lang="en-US" dirty="0">
              <a:cs typeface="Arial"/>
            </a:endParaRPr>
          </a:p>
          <a:p>
            <a:r>
              <a:rPr lang="en-US" dirty="0" err="1"/>
              <a:t>Opdracht</a:t>
            </a:r>
            <a:r>
              <a:rPr lang="en-US" dirty="0"/>
              <a:t> </a:t>
            </a:r>
            <a:r>
              <a:rPr lang="en-US" dirty="0" err="1"/>
              <a:t>mogelijk</a:t>
            </a:r>
            <a:r>
              <a:rPr lang="en-US" dirty="0"/>
              <a:t>!!</a:t>
            </a:r>
          </a:p>
          <a:p>
            <a:endParaRPr lang="nl-NL" b="1" dirty="0"/>
          </a:p>
        </p:txBody>
      </p:sp>
    </p:spTree>
    <p:extLst>
      <p:ext uri="{BB962C8B-B14F-4D97-AF65-F5344CB8AC3E}">
        <p14:creationId xmlns:p14="http://schemas.microsoft.com/office/powerpoint/2010/main" val="109222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mr-IN" dirty="0">
                <a:solidFill>
                  <a:schemeClr val="accent5"/>
                </a:solidFill>
              </a:rPr>
              <a:t>…</a:t>
            </a:r>
            <a:r>
              <a:rPr lang="nl-NL" dirty="0">
                <a:solidFill>
                  <a:schemeClr val="accent5"/>
                </a:solidFill>
              </a:rPr>
              <a:t>w</a:t>
            </a:r>
            <a:r>
              <a:rPr lang="en-US" dirty="0" err="1">
                <a:solidFill>
                  <a:schemeClr val="accent5"/>
                </a:solidFill>
              </a:rPr>
              <a:t>ith</a:t>
            </a:r>
            <a:r>
              <a:rPr lang="en-US" dirty="0">
                <a:solidFill>
                  <a:schemeClr val="accent5"/>
                </a:solidFill>
              </a:rPr>
              <a:t> fast transactions</a:t>
            </a:r>
            <a:r>
              <a:rPr lang="mr-IN" dirty="0">
                <a:solidFill>
                  <a:schemeClr val="accent5"/>
                </a:solidFill>
              </a:rPr>
              <a:t>…</a:t>
            </a:r>
            <a:endParaRPr lang="en-US" dirty="0">
              <a:solidFill>
                <a:schemeClr val="accent5"/>
              </a:solidFill>
            </a:endParaRPr>
          </a:p>
        </p:txBody>
      </p:sp>
      <p:pic>
        <p:nvPicPr>
          <p:cNvPr id="7" name="Picture 6"/>
          <p:cNvPicPr>
            <a:picLocks noChangeAspect="1"/>
          </p:cNvPicPr>
          <p:nvPr/>
        </p:nvPicPr>
        <p:blipFill rotWithShape="1">
          <a:blip r:embed="rId3"/>
          <a:srcRect t="30108" b="8645"/>
          <a:stretch/>
        </p:blipFill>
        <p:spPr>
          <a:xfrm>
            <a:off x="1605642" y="2237495"/>
            <a:ext cx="8890000" cy="4021445"/>
          </a:xfrm>
          <a:prstGeom prst="rect">
            <a:avLst/>
          </a:prstGeom>
        </p:spPr>
      </p:pic>
      <p:sp>
        <p:nvSpPr>
          <p:cNvPr id="8" name="Content Placeholder 1"/>
          <p:cNvSpPr>
            <a:spLocks noGrp="1"/>
          </p:cNvSpPr>
          <p:nvPr>
            <p:ph idx="11"/>
          </p:nvPr>
        </p:nvSpPr>
        <p:spPr>
          <a:xfrm>
            <a:off x="838199" y="1667875"/>
            <a:ext cx="10515600" cy="4394555"/>
          </a:xfrm>
        </p:spPr>
        <p:txBody>
          <a:bodyPr/>
          <a:lstStyle/>
          <a:p>
            <a:r>
              <a:rPr lang="en-US" dirty="0"/>
              <a:t>Blocks are made by miners, expending CPU power to secure the network</a:t>
            </a:r>
          </a:p>
        </p:txBody>
      </p:sp>
    </p:spTree>
    <p:extLst>
      <p:ext uri="{BB962C8B-B14F-4D97-AF65-F5344CB8AC3E}">
        <p14:creationId xmlns:p14="http://schemas.microsoft.com/office/powerpoint/2010/main" val="2095653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mr-IN" dirty="0">
                <a:solidFill>
                  <a:schemeClr val="accent5"/>
                </a:solidFill>
              </a:rPr>
              <a:t>…</a:t>
            </a:r>
            <a:r>
              <a:rPr lang="nl-NL" dirty="0">
                <a:solidFill>
                  <a:schemeClr val="accent5"/>
                </a:solidFill>
              </a:rPr>
              <a:t>w</a:t>
            </a:r>
            <a:r>
              <a:rPr lang="en-US" dirty="0" err="1">
                <a:solidFill>
                  <a:schemeClr val="accent5"/>
                </a:solidFill>
              </a:rPr>
              <a:t>ith</a:t>
            </a:r>
            <a:r>
              <a:rPr lang="en-US" dirty="0">
                <a:solidFill>
                  <a:schemeClr val="accent5"/>
                </a:solidFill>
              </a:rPr>
              <a:t> fast transactions</a:t>
            </a:r>
            <a:r>
              <a:rPr lang="mr-IN" dirty="0">
                <a:solidFill>
                  <a:schemeClr val="accent5"/>
                </a:solidFill>
              </a:rPr>
              <a:t>…</a:t>
            </a:r>
            <a:endParaRPr lang="en-US" dirty="0">
              <a:solidFill>
                <a:schemeClr val="accent5"/>
              </a:solidFill>
            </a:endParaRPr>
          </a:p>
        </p:txBody>
      </p:sp>
      <p:sp>
        <p:nvSpPr>
          <p:cNvPr id="8" name="Content Placeholder 1"/>
          <p:cNvSpPr>
            <a:spLocks noGrp="1"/>
          </p:cNvSpPr>
          <p:nvPr>
            <p:ph idx="11"/>
          </p:nvPr>
        </p:nvSpPr>
        <p:spPr>
          <a:xfrm>
            <a:off x="838199" y="1667875"/>
            <a:ext cx="10515600" cy="4394555"/>
          </a:xfrm>
        </p:spPr>
        <p:txBody>
          <a:bodyPr/>
          <a:lstStyle/>
          <a:p>
            <a:r>
              <a:rPr lang="en-US" dirty="0"/>
              <a:t>Is 10 </a:t>
            </a:r>
            <a:r>
              <a:rPr lang="en-US" dirty="0" err="1"/>
              <a:t>minuten</a:t>
            </a:r>
            <a:r>
              <a:rPr lang="en-US" dirty="0"/>
              <a:t> </a:t>
            </a:r>
            <a:r>
              <a:rPr lang="en-US" dirty="0" err="1"/>
              <a:t>snel</a:t>
            </a:r>
            <a:r>
              <a:rPr lang="en-US" dirty="0"/>
              <a:t>?</a:t>
            </a:r>
          </a:p>
        </p:txBody>
      </p:sp>
      <p:pic>
        <p:nvPicPr>
          <p:cNvPr id="2" name="Picture 1" descr="adult-business-buying-25548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82" y="2445733"/>
            <a:ext cx="5400112" cy="3614951"/>
          </a:xfrm>
          <a:prstGeom prst="rect">
            <a:avLst/>
          </a:prstGeom>
        </p:spPr>
      </p:pic>
      <p:sp>
        <p:nvSpPr>
          <p:cNvPr id="4" name="TextBox 3">
            <a:extLst>
              <a:ext uri="{FF2B5EF4-FFF2-40B4-BE49-F238E27FC236}">
                <a16:creationId xmlns:a16="http://schemas.microsoft.com/office/drawing/2014/main" id="{72073CEE-526D-C243-E209-B6AD4C416CB6}"/>
              </a:ext>
            </a:extLst>
          </p:cNvPr>
          <p:cNvSpPr txBox="1"/>
          <p:nvPr/>
        </p:nvSpPr>
        <p:spPr>
          <a:xfrm>
            <a:off x="2533650" y="6286500"/>
            <a:ext cx="2699522" cy="369332"/>
          </a:xfrm>
          <a:prstGeom prst="rect">
            <a:avLst/>
          </a:prstGeom>
          <a:noFill/>
        </p:spPr>
        <p:txBody>
          <a:bodyPr wrap="none" rtlCol="0">
            <a:spAutoFit/>
          </a:bodyPr>
          <a:lstStyle/>
          <a:p>
            <a:r>
              <a:rPr lang="nl-NL" dirty="0">
                <a:hlinkClick r:id="rId4"/>
              </a:rPr>
              <a:t>https://bitinfocharts.com/</a:t>
            </a:r>
            <a:r>
              <a:rPr lang="nl-NL" dirty="0"/>
              <a:t> </a:t>
            </a:r>
          </a:p>
        </p:txBody>
      </p:sp>
      <p:pic>
        <p:nvPicPr>
          <p:cNvPr id="6" name="Picture 5">
            <a:extLst>
              <a:ext uri="{FF2B5EF4-FFF2-40B4-BE49-F238E27FC236}">
                <a16:creationId xmlns:a16="http://schemas.microsoft.com/office/drawing/2014/main" id="{DEF45A78-8E33-B78C-F99E-FA5D6D064F09}"/>
              </a:ext>
            </a:extLst>
          </p:cNvPr>
          <p:cNvPicPr>
            <a:picLocks noChangeAspect="1"/>
          </p:cNvPicPr>
          <p:nvPr/>
        </p:nvPicPr>
        <p:blipFill rotWithShape="1">
          <a:blip r:embed="rId5"/>
          <a:srcRect l="29945" t="1" b="910"/>
          <a:stretch/>
        </p:blipFill>
        <p:spPr>
          <a:xfrm>
            <a:off x="6072232" y="2443987"/>
            <a:ext cx="5713984" cy="3614951"/>
          </a:xfrm>
          <a:prstGeom prst="rect">
            <a:avLst/>
          </a:prstGeom>
        </p:spPr>
      </p:pic>
    </p:spTree>
    <p:extLst>
      <p:ext uri="{BB962C8B-B14F-4D97-AF65-F5344CB8AC3E}">
        <p14:creationId xmlns:p14="http://schemas.microsoft.com/office/powerpoint/2010/main" val="320993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80B56B-6646-0E0C-69A7-4D5A965E7EB6}"/>
              </a:ext>
            </a:extLst>
          </p:cNvPr>
          <p:cNvSpPr>
            <a:spLocks noGrp="1"/>
          </p:cNvSpPr>
          <p:nvPr>
            <p:ph idx="11"/>
          </p:nvPr>
        </p:nvSpPr>
        <p:spPr/>
        <p:txBody>
          <a:bodyPr/>
          <a:lstStyle/>
          <a:p>
            <a:r>
              <a:rPr lang="en-US" dirty="0" err="1"/>
              <a:t>Kijk</a:t>
            </a:r>
            <a:r>
              <a:rPr lang="en-US" dirty="0"/>
              <a:t> </a:t>
            </a:r>
            <a:r>
              <a:rPr lang="en-US" dirty="0" err="1"/>
              <a:t>zelf</a:t>
            </a:r>
            <a:r>
              <a:rPr lang="en-US" dirty="0"/>
              <a:t> </a:t>
            </a:r>
            <a:r>
              <a:rPr lang="en-US" dirty="0" err="1"/>
              <a:t>eens</a:t>
            </a:r>
            <a:r>
              <a:rPr lang="en-US" dirty="0"/>
              <a:t>: </a:t>
            </a:r>
            <a:r>
              <a:rPr lang="en-US" dirty="0">
                <a:hlinkClick r:id="rId2"/>
              </a:rPr>
              <a:t>www.blockchain.info</a:t>
            </a:r>
            <a:r>
              <a:rPr lang="en-US" dirty="0"/>
              <a:t> </a:t>
            </a:r>
          </a:p>
          <a:p>
            <a:endParaRPr lang="en-US" dirty="0"/>
          </a:p>
          <a:p>
            <a:endParaRPr lang="en-US" dirty="0"/>
          </a:p>
          <a:p>
            <a:r>
              <a:rPr lang="en-US" dirty="0" err="1"/>
              <a:t>Veel</a:t>
            </a:r>
            <a:r>
              <a:rPr lang="en-US" dirty="0"/>
              <a:t> </a:t>
            </a:r>
            <a:r>
              <a:rPr lang="en-US" dirty="0" err="1"/>
              <a:t>werkvormen</a:t>
            </a:r>
            <a:r>
              <a:rPr lang="en-US" dirty="0"/>
              <a:t> </a:t>
            </a:r>
            <a:r>
              <a:rPr lang="en-US" dirty="0" err="1"/>
              <a:t>mogelijk</a:t>
            </a:r>
            <a:r>
              <a:rPr lang="en-US" dirty="0"/>
              <a:t> !</a:t>
            </a:r>
            <a:endParaRPr lang="nl-NL" dirty="0"/>
          </a:p>
        </p:txBody>
      </p:sp>
      <p:sp>
        <p:nvSpPr>
          <p:cNvPr id="3" name="Title 2">
            <a:extLst>
              <a:ext uri="{FF2B5EF4-FFF2-40B4-BE49-F238E27FC236}">
                <a16:creationId xmlns:a16="http://schemas.microsoft.com/office/drawing/2014/main" id="{8EB88EEF-E315-B299-B179-EF9DAA2FA91C}"/>
              </a:ext>
            </a:extLst>
          </p:cNvPr>
          <p:cNvSpPr>
            <a:spLocks noGrp="1"/>
          </p:cNvSpPr>
          <p:nvPr>
            <p:ph type="title"/>
          </p:nvPr>
        </p:nvSpPr>
        <p:spPr/>
        <p:txBody>
          <a:bodyPr/>
          <a:lstStyle/>
          <a:p>
            <a:r>
              <a:rPr lang="en-US" dirty="0"/>
              <a:t>De blockchain </a:t>
            </a:r>
            <a:r>
              <a:rPr lang="en-US" dirty="0" err="1"/>
              <a:t>volgen</a:t>
            </a:r>
            <a:r>
              <a:rPr lang="en-US" dirty="0"/>
              <a:t> in real-time</a:t>
            </a:r>
            <a:endParaRPr lang="nl-NL" dirty="0"/>
          </a:p>
        </p:txBody>
      </p:sp>
      <p:sp>
        <p:nvSpPr>
          <p:cNvPr id="4" name="Content Placeholder 3">
            <a:extLst>
              <a:ext uri="{FF2B5EF4-FFF2-40B4-BE49-F238E27FC236}">
                <a16:creationId xmlns:a16="http://schemas.microsoft.com/office/drawing/2014/main" id="{DC3B2856-742D-802C-A41D-DDA274B13182}"/>
              </a:ext>
            </a:extLst>
          </p:cNvPr>
          <p:cNvSpPr>
            <a:spLocks noGrp="1"/>
          </p:cNvSpPr>
          <p:nvPr>
            <p:ph idx="10"/>
          </p:nvPr>
        </p:nvSpPr>
        <p:spPr/>
        <p:txBody>
          <a:bodyPr/>
          <a:lstStyle/>
          <a:p>
            <a:endParaRPr lang="nl-NL"/>
          </a:p>
        </p:txBody>
      </p:sp>
    </p:spTree>
    <p:extLst>
      <p:ext uri="{BB962C8B-B14F-4D97-AF65-F5344CB8AC3E}">
        <p14:creationId xmlns:p14="http://schemas.microsoft.com/office/powerpoint/2010/main" val="806907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mr-IN" dirty="0">
                <a:solidFill>
                  <a:schemeClr val="accent5"/>
                </a:solidFill>
              </a:rPr>
              <a:t>…</a:t>
            </a:r>
            <a:r>
              <a:rPr lang="nl-NL" dirty="0">
                <a:solidFill>
                  <a:schemeClr val="accent5"/>
                </a:solidFill>
              </a:rPr>
              <a:t>a</a:t>
            </a:r>
            <a:r>
              <a:rPr lang="en-US" dirty="0" err="1">
                <a:solidFill>
                  <a:schemeClr val="accent5"/>
                </a:solidFill>
              </a:rPr>
              <a:t>nd</a:t>
            </a:r>
            <a:r>
              <a:rPr lang="en-US" dirty="0">
                <a:solidFill>
                  <a:schemeClr val="accent5"/>
                </a:solidFill>
              </a:rPr>
              <a:t> low fees.</a:t>
            </a:r>
          </a:p>
        </p:txBody>
      </p:sp>
      <p:sp>
        <p:nvSpPr>
          <p:cNvPr id="4" name="Content Placeholder 3"/>
          <p:cNvSpPr>
            <a:spLocks noGrp="1"/>
          </p:cNvSpPr>
          <p:nvPr>
            <p:ph idx="10"/>
          </p:nvPr>
        </p:nvSpPr>
        <p:spPr/>
        <p:txBody>
          <a:bodyPr/>
          <a:lstStyle/>
          <a:p>
            <a:endParaRPr lang="en-US"/>
          </a:p>
        </p:txBody>
      </p:sp>
      <p:pic>
        <p:nvPicPr>
          <p:cNvPr id="6" name="Picture 5">
            <a:extLst>
              <a:ext uri="{FF2B5EF4-FFF2-40B4-BE49-F238E27FC236}">
                <a16:creationId xmlns:a16="http://schemas.microsoft.com/office/drawing/2014/main" id="{DB8438F9-79D8-D126-D38D-992C22DEDF52}"/>
              </a:ext>
            </a:extLst>
          </p:cNvPr>
          <p:cNvPicPr>
            <a:picLocks noChangeAspect="1"/>
          </p:cNvPicPr>
          <p:nvPr/>
        </p:nvPicPr>
        <p:blipFill rotWithShape="1">
          <a:blip r:embed="rId3"/>
          <a:srcRect r="-3021"/>
          <a:stretch/>
        </p:blipFill>
        <p:spPr>
          <a:xfrm>
            <a:off x="224443" y="1005840"/>
            <a:ext cx="12013277" cy="5928360"/>
          </a:xfrm>
          <a:prstGeom prst="rect">
            <a:avLst/>
          </a:prstGeom>
        </p:spPr>
      </p:pic>
    </p:spTree>
    <p:extLst>
      <p:ext uri="{BB962C8B-B14F-4D97-AF65-F5344CB8AC3E}">
        <p14:creationId xmlns:p14="http://schemas.microsoft.com/office/powerpoint/2010/main" val="3983477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p:txBody>
          <a:bodyPr/>
          <a:lstStyle/>
          <a:p>
            <a:endParaRPr lang="en-US"/>
          </a:p>
        </p:txBody>
      </p:sp>
      <p:sp>
        <p:nvSpPr>
          <p:cNvPr id="6" name="Title 2"/>
          <p:cNvSpPr>
            <a:spLocks noGrp="1"/>
          </p:cNvSpPr>
          <p:nvPr>
            <p:ph type="title"/>
          </p:nvPr>
        </p:nvSpPr>
        <p:spPr>
          <a:xfrm>
            <a:off x="-337144" y="2441333"/>
            <a:ext cx="12641917" cy="2323822"/>
          </a:xfrm>
        </p:spPr>
        <p:txBody>
          <a:bodyPr>
            <a:normAutofit/>
          </a:bodyPr>
          <a:lstStyle/>
          <a:p>
            <a:r>
              <a:rPr lang="en-US" sz="2500" dirty="0" err="1">
                <a:solidFill>
                  <a:schemeClr val="accent5"/>
                </a:solidFill>
              </a:rPr>
              <a:t>Bitcoin</a:t>
            </a:r>
            <a:r>
              <a:rPr lang="en-US" sz="2500" dirty="0">
                <a:solidFill>
                  <a:schemeClr val="accent5"/>
                </a:solidFill>
              </a:rPr>
              <a:t>, a peer-to-peer decentralized currency with fast transactions and low fees.</a:t>
            </a:r>
          </a:p>
        </p:txBody>
      </p:sp>
      <p:sp>
        <p:nvSpPr>
          <p:cNvPr id="7" name="Title 2"/>
          <p:cNvSpPr txBox="1">
            <a:spLocks/>
          </p:cNvSpPr>
          <p:nvPr/>
        </p:nvSpPr>
        <p:spPr>
          <a:xfrm>
            <a:off x="838199" y="172620"/>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06386A"/>
                </a:solidFill>
                <a:latin typeface="+mj-lt"/>
                <a:ea typeface="+mj-ea"/>
                <a:cs typeface="+mj-cs"/>
              </a:defRPr>
            </a:lvl1pPr>
          </a:lstStyle>
          <a:p>
            <a:r>
              <a:rPr lang="nl-NL" dirty="0" err="1"/>
              <a:t>Promise</a:t>
            </a:r>
            <a:endParaRPr lang="nl-NL" dirty="0"/>
          </a:p>
        </p:txBody>
      </p:sp>
      <p:cxnSp>
        <p:nvCxnSpPr>
          <p:cNvPr id="3" name="Straight Connector 2"/>
          <p:cNvCxnSpPr/>
          <p:nvPr/>
        </p:nvCxnSpPr>
        <p:spPr>
          <a:xfrm>
            <a:off x="1904980" y="3801363"/>
            <a:ext cx="173874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3765765" y="3801363"/>
            <a:ext cx="1631704" cy="1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520592" y="3801363"/>
            <a:ext cx="1176915" cy="24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259578" y="3789776"/>
            <a:ext cx="2264314" cy="1146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0040243" y="3801241"/>
            <a:ext cx="1179322"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74630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F24A8B-1AE3-6123-8F27-917836050B0A}"/>
              </a:ext>
            </a:extLst>
          </p:cNvPr>
          <p:cNvSpPr>
            <a:spLocks noGrp="1"/>
          </p:cNvSpPr>
          <p:nvPr>
            <p:ph idx="11"/>
          </p:nvPr>
        </p:nvSpPr>
        <p:spPr/>
        <p:txBody>
          <a:bodyPr/>
          <a:lstStyle/>
          <a:p>
            <a:endParaRPr lang="nl-NL"/>
          </a:p>
        </p:txBody>
      </p:sp>
      <p:sp>
        <p:nvSpPr>
          <p:cNvPr id="3" name="Title 2">
            <a:extLst>
              <a:ext uri="{FF2B5EF4-FFF2-40B4-BE49-F238E27FC236}">
                <a16:creationId xmlns:a16="http://schemas.microsoft.com/office/drawing/2014/main" id="{3A610FB3-5327-B652-7F25-BBC71C49DA5C}"/>
              </a:ext>
            </a:extLst>
          </p:cNvPr>
          <p:cNvSpPr>
            <a:spLocks noGrp="1"/>
          </p:cNvSpPr>
          <p:nvPr>
            <p:ph type="title"/>
          </p:nvPr>
        </p:nvSpPr>
        <p:spPr/>
        <p:txBody>
          <a:bodyPr/>
          <a:lstStyle/>
          <a:p>
            <a:endParaRPr lang="nl-NL"/>
          </a:p>
        </p:txBody>
      </p:sp>
      <p:sp>
        <p:nvSpPr>
          <p:cNvPr id="4" name="Content Placeholder 3">
            <a:extLst>
              <a:ext uri="{FF2B5EF4-FFF2-40B4-BE49-F238E27FC236}">
                <a16:creationId xmlns:a16="http://schemas.microsoft.com/office/drawing/2014/main" id="{5798D86D-AD20-7365-CE6D-06EBC4CC8172}"/>
              </a:ext>
            </a:extLst>
          </p:cNvPr>
          <p:cNvSpPr>
            <a:spLocks noGrp="1"/>
          </p:cNvSpPr>
          <p:nvPr>
            <p:ph idx="10"/>
          </p:nvPr>
        </p:nvSpPr>
        <p:spPr/>
        <p:txBody>
          <a:bodyPr/>
          <a:lstStyle/>
          <a:p>
            <a:endParaRPr lang="nl-NL"/>
          </a:p>
        </p:txBody>
      </p:sp>
      <p:pic>
        <p:nvPicPr>
          <p:cNvPr id="2050" name="Picture 2" descr="Takeaways From Carret's The Art of Speculation">
            <a:extLst>
              <a:ext uri="{FF2B5EF4-FFF2-40B4-BE49-F238E27FC236}">
                <a16:creationId xmlns:a16="http://schemas.microsoft.com/office/drawing/2014/main" id="{0ACA9505-D083-8AA9-F3A4-9D665C8CE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9989"/>
            <a:ext cx="12192000" cy="8117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73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 pile of cryptocurrencies">
            <a:extLst>
              <a:ext uri="{FF2B5EF4-FFF2-40B4-BE49-F238E27FC236}">
                <a16:creationId xmlns:a16="http://schemas.microsoft.com/office/drawing/2014/main" id="{0EB622FE-A4C9-4422-B897-7CF589D37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457043" cy="692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82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A341DD4-3665-7CF6-1010-BE21016FF4D0}"/>
              </a:ext>
            </a:extLst>
          </p:cNvPr>
          <p:cNvSpPr>
            <a:spLocks noGrp="1"/>
          </p:cNvSpPr>
          <p:nvPr>
            <p:ph type="ftr" sz="quarter" idx="11"/>
          </p:nvPr>
        </p:nvSpPr>
        <p:spPr/>
        <p:txBody>
          <a:bodyPr/>
          <a:lstStyle/>
          <a:p>
            <a:endParaRPr lang="en-US"/>
          </a:p>
        </p:txBody>
      </p:sp>
      <p:pic>
        <p:nvPicPr>
          <p:cNvPr id="1028" name="Picture 4" descr="Almeerder verdacht van diefstal dure Pokémonkaarten in Kampen">
            <a:extLst>
              <a:ext uri="{FF2B5EF4-FFF2-40B4-BE49-F238E27FC236}">
                <a16:creationId xmlns:a16="http://schemas.microsoft.com/office/drawing/2014/main" id="{D01E71E6-6452-A384-0E51-1BDA5DD9C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36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C8A00-5E85-BB0D-ED24-5B32964F0598}"/>
              </a:ext>
            </a:extLst>
          </p:cNvPr>
          <p:cNvSpPr>
            <a:spLocks noGrp="1"/>
          </p:cNvSpPr>
          <p:nvPr>
            <p:ph type="title"/>
          </p:nvPr>
        </p:nvSpPr>
        <p:spPr/>
        <p:txBody>
          <a:bodyPr/>
          <a:lstStyle/>
          <a:p>
            <a:endParaRPr lang="nl-NL"/>
          </a:p>
        </p:txBody>
      </p:sp>
      <p:sp>
        <p:nvSpPr>
          <p:cNvPr id="3" name="Content Placeholder 2">
            <a:extLst>
              <a:ext uri="{FF2B5EF4-FFF2-40B4-BE49-F238E27FC236}">
                <a16:creationId xmlns:a16="http://schemas.microsoft.com/office/drawing/2014/main" id="{931E4711-BDF2-F30B-F9FC-096C3B616AEE}"/>
              </a:ext>
            </a:extLst>
          </p:cNvPr>
          <p:cNvSpPr>
            <a:spLocks noGrp="1"/>
          </p:cNvSpPr>
          <p:nvPr>
            <p:ph idx="1"/>
          </p:nvPr>
        </p:nvSpPr>
        <p:spPr/>
        <p:txBody>
          <a:bodyPr/>
          <a:lstStyle/>
          <a:p>
            <a:endParaRPr lang="nl-NL"/>
          </a:p>
        </p:txBody>
      </p:sp>
      <p:sp>
        <p:nvSpPr>
          <p:cNvPr id="4" name="Footer Placeholder 3">
            <a:extLst>
              <a:ext uri="{FF2B5EF4-FFF2-40B4-BE49-F238E27FC236}">
                <a16:creationId xmlns:a16="http://schemas.microsoft.com/office/drawing/2014/main" id="{2226F41C-4745-738F-E6CB-5993D4617C2A}"/>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01377460-E011-2BF6-925E-B0FC4E8077C6}"/>
              </a:ext>
            </a:extLst>
          </p:cNvPr>
          <p:cNvPicPr>
            <a:picLocks noChangeAspect="1"/>
          </p:cNvPicPr>
          <p:nvPr/>
        </p:nvPicPr>
        <p:blipFill>
          <a:blip r:embed="rId2"/>
          <a:stretch>
            <a:fillRect/>
          </a:stretch>
        </p:blipFill>
        <p:spPr>
          <a:xfrm>
            <a:off x="1589506" y="-41632"/>
            <a:ext cx="4174769" cy="6858000"/>
          </a:xfrm>
          <a:prstGeom prst="rect">
            <a:avLst/>
          </a:prstGeom>
        </p:spPr>
      </p:pic>
      <p:pic>
        <p:nvPicPr>
          <p:cNvPr id="8" name="Picture 7">
            <a:extLst>
              <a:ext uri="{FF2B5EF4-FFF2-40B4-BE49-F238E27FC236}">
                <a16:creationId xmlns:a16="http://schemas.microsoft.com/office/drawing/2014/main" id="{E28DFF9F-E883-B360-EE33-6925BCFB3CB9}"/>
              </a:ext>
            </a:extLst>
          </p:cNvPr>
          <p:cNvPicPr>
            <a:picLocks noChangeAspect="1"/>
          </p:cNvPicPr>
          <p:nvPr/>
        </p:nvPicPr>
        <p:blipFill>
          <a:blip r:embed="rId3"/>
          <a:stretch>
            <a:fillRect/>
          </a:stretch>
        </p:blipFill>
        <p:spPr>
          <a:xfrm>
            <a:off x="6282052" y="-41632"/>
            <a:ext cx="3725333" cy="6858000"/>
          </a:xfrm>
          <a:prstGeom prst="rect">
            <a:avLst/>
          </a:prstGeom>
        </p:spPr>
      </p:pic>
    </p:spTree>
    <p:extLst>
      <p:ext uri="{BB962C8B-B14F-4D97-AF65-F5344CB8AC3E}">
        <p14:creationId xmlns:p14="http://schemas.microsoft.com/office/powerpoint/2010/main" val="1957804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1C2E0-5C2D-91F5-5E48-434DF3283282}"/>
              </a:ext>
            </a:extLst>
          </p:cNvPr>
          <p:cNvSpPr>
            <a:spLocks noGrp="1"/>
          </p:cNvSpPr>
          <p:nvPr>
            <p:ph type="title"/>
          </p:nvPr>
        </p:nvSpPr>
        <p:spPr/>
        <p:txBody>
          <a:bodyPr/>
          <a:lstStyle/>
          <a:p>
            <a:r>
              <a:rPr lang="en-US" dirty="0"/>
              <a:t>Wat </a:t>
            </a:r>
            <a:r>
              <a:rPr lang="en-US" dirty="0" err="1"/>
              <a:t>willen</a:t>
            </a:r>
            <a:r>
              <a:rPr lang="en-US" dirty="0"/>
              <a:t> </a:t>
            </a:r>
            <a:r>
              <a:rPr lang="en-US" dirty="0" err="1"/>
              <a:t>leerlingen</a:t>
            </a:r>
            <a:r>
              <a:rPr lang="en-US" dirty="0"/>
              <a:t> </a:t>
            </a:r>
            <a:r>
              <a:rPr lang="en-US" dirty="0" err="1"/>
              <a:t>weten</a:t>
            </a:r>
            <a:r>
              <a:rPr lang="en-US" dirty="0"/>
              <a:t>?</a:t>
            </a:r>
            <a:endParaRPr lang="nl-NL" dirty="0"/>
          </a:p>
        </p:txBody>
      </p:sp>
      <p:sp>
        <p:nvSpPr>
          <p:cNvPr id="3" name="Content Placeholder 2">
            <a:extLst>
              <a:ext uri="{FF2B5EF4-FFF2-40B4-BE49-F238E27FC236}">
                <a16:creationId xmlns:a16="http://schemas.microsoft.com/office/drawing/2014/main" id="{0EDC8399-164C-F0F1-066C-A3A12EE76951}"/>
              </a:ext>
            </a:extLst>
          </p:cNvPr>
          <p:cNvSpPr>
            <a:spLocks noGrp="1"/>
          </p:cNvSpPr>
          <p:nvPr>
            <p:ph idx="1"/>
          </p:nvPr>
        </p:nvSpPr>
        <p:spPr/>
        <p:txBody>
          <a:bodyPr/>
          <a:lstStyle/>
          <a:p>
            <a:r>
              <a:rPr lang="en-US" dirty="0"/>
              <a:t> Hoe word </a:t>
            </a:r>
            <a:r>
              <a:rPr lang="en-US" dirty="0" err="1"/>
              <a:t>ik</a:t>
            </a:r>
            <a:r>
              <a:rPr lang="en-US" dirty="0"/>
              <a:t> </a:t>
            </a:r>
            <a:r>
              <a:rPr lang="en-US" dirty="0" err="1"/>
              <a:t>rijk</a:t>
            </a:r>
            <a:r>
              <a:rPr lang="en-US" dirty="0"/>
              <a:t>?</a:t>
            </a:r>
            <a:endParaRPr lang="nl-NL" dirty="0"/>
          </a:p>
        </p:txBody>
      </p:sp>
      <p:sp>
        <p:nvSpPr>
          <p:cNvPr id="4" name="Footer Placeholder 3">
            <a:extLst>
              <a:ext uri="{FF2B5EF4-FFF2-40B4-BE49-F238E27FC236}">
                <a16:creationId xmlns:a16="http://schemas.microsoft.com/office/drawing/2014/main" id="{5ACE4DF1-E8D8-6035-E93C-5CFF392C47E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1629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E4948D-2F50-02EA-BB50-F712F151FDF5}"/>
              </a:ext>
            </a:extLst>
          </p:cNvPr>
          <p:cNvSpPr>
            <a:spLocks noGrp="1"/>
          </p:cNvSpPr>
          <p:nvPr>
            <p:ph idx="11"/>
          </p:nvPr>
        </p:nvSpPr>
        <p:spPr/>
        <p:txBody>
          <a:bodyPr vert="horz" lIns="91440" tIns="45720" rIns="91440" bIns="45720" rtlCol="0" anchor="t">
            <a:normAutofit/>
          </a:bodyPr>
          <a:lstStyle/>
          <a:p>
            <a:r>
              <a:rPr lang="en-US" dirty="0" err="1"/>
              <a:t>Koersen</a:t>
            </a:r>
            <a:r>
              <a:rPr lang="en-US" dirty="0"/>
              <a:t> </a:t>
            </a:r>
            <a:r>
              <a:rPr lang="en-US" dirty="0" err="1"/>
              <a:t>checken</a:t>
            </a:r>
            <a:r>
              <a:rPr lang="en-US" dirty="0"/>
              <a:t>: </a:t>
            </a:r>
            <a:r>
              <a:rPr lang="en-US" dirty="0">
                <a:hlinkClick r:id="rId2"/>
              </a:rPr>
              <a:t>www.coinmarketcap.com</a:t>
            </a:r>
            <a:r>
              <a:rPr lang="en-US" dirty="0"/>
              <a:t> </a:t>
            </a:r>
          </a:p>
          <a:p>
            <a:endParaRPr lang="en-US" dirty="0"/>
          </a:p>
          <a:p>
            <a:r>
              <a:rPr lang="en-US" dirty="0">
                <a:cs typeface="Arial"/>
              </a:rPr>
              <a:t>Hoe </a:t>
            </a:r>
            <a:r>
              <a:rPr lang="en-US" dirty="0" err="1">
                <a:cs typeface="Arial"/>
              </a:rPr>
              <a:t>risicovol</a:t>
            </a:r>
            <a:r>
              <a:rPr lang="en-US" dirty="0">
                <a:cs typeface="Arial"/>
              </a:rPr>
              <a:t> is </a:t>
            </a:r>
            <a:r>
              <a:rPr lang="en-US" dirty="0" err="1">
                <a:cs typeface="Arial"/>
              </a:rPr>
              <a:t>beleggen</a:t>
            </a:r>
            <a:r>
              <a:rPr lang="en-US" dirty="0">
                <a:cs typeface="Arial"/>
              </a:rPr>
              <a:t> in crypto?</a:t>
            </a:r>
            <a:endParaRPr lang="en-US" dirty="0"/>
          </a:p>
          <a:p>
            <a:endParaRPr lang="nl-NL" dirty="0"/>
          </a:p>
          <a:p>
            <a:r>
              <a:rPr lang="nl-NL" dirty="0"/>
              <a:t>Waar bestaat dat risico uit?</a:t>
            </a:r>
          </a:p>
          <a:p>
            <a:pPr lvl="1"/>
            <a:r>
              <a:rPr lang="nl-NL" dirty="0"/>
              <a:t>Volatiliteit</a:t>
            </a:r>
          </a:p>
          <a:p>
            <a:pPr lvl="1"/>
            <a:r>
              <a:rPr lang="nl-NL" dirty="0" err="1"/>
              <a:t>Third</a:t>
            </a:r>
            <a:r>
              <a:rPr lang="nl-NL" dirty="0"/>
              <a:t>-party risk</a:t>
            </a:r>
          </a:p>
          <a:p>
            <a:pPr lvl="1"/>
            <a:r>
              <a:rPr lang="nl-NL" dirty="0" err="1"/>
              <a:t>Incompetence</a:t>
            </a:r>
            <a:r>
              <a:rPr lang="nl-NL" dirty="0"/>
              <a:t> risk</a:t>
            </a:r>
          </a:p>
        </p:txBody>
      </p:sp>
      <p:sp>
        <p:nvSpPr>
          <p:cNvPr id="3" name="Title 2">
            <a:extLst>
              <a:ext uri="{FF2B5EF4-FFF2-40B4-BE49-F238E27FC236}">
                <a16:creationId xmlns:a16="http://schemas.microsoft.com/office/drawing/2014/main" id="{5782F820-B2B3-89D6-1248-7EFD7E52F9BF}"/>
              </a:ext>
            </a:extLst>
          </p:cNvPr>
          <p:cNvSpPr>
            <a:spLocks noGrp="1"/>
          </p:cNvSpPr>
          <p:nvPr>
            <p:ph type="title"/>
          </p:nvPr>
        </p:nvSpPr>
        <p:spPr/>
        <p:txBody>
          <a:bodyPr/>
          <a:lstStyle/>
          <a:p>
            <a:r>
              <a:rPr lang="en-US" dirty="0" err="1"/>
              <a:t>Investeren</a:t>
            </a:r>
            <a:r>
              <a:rPr lang="en-US" dirty="0"/>
              <a:t> </a:t>
            </a:r>
            <a:r>
              <a:rPr lang="en-US" dirty="0" err="1"/>
              <a:t>en</a:t>
            </a:r>
            <a:r>
              <a:rPr lang="en-US" dirty="0"/>
              <a:t> </a:t>
            </a:r>
            <a:r>
              <a:rPr lang="en-US" dirty="0" err="1"/>
              <a:t>beleggen</a:t>
            </a:r>
            <a:r>
              <a:rPr lang="en-US" dirty="0"/>
              <a:t> in crypto</a:t>
            </a:r>
            <a:endParaRPr lang="nl-NL" dirty="0"/>
          </a:p>
        </p:txBody>
      </p:sp>
      <p:sp>
        <p:nvSpPr>
          <p:cNvPr id="4" name="Content Placeholder 3">
            <a:extLst>
              <a:ext uri="{FF2B5EF4-FFF2-40B4-BE49-F238E27FC236}">
                <a16:creationId xmlns:a16="http://schemas.microsoft.com/office/drawing/2014/main" id="{1FDF326D-00FB-C68B-BA69-27B19C5307CD}"/>
              </a:ext>
            </a:extLst>
          </p:cNvPr>
          <p:cNvSpPr>
            <a:spLocks noGrp="1"/>
          </p:cNvSpPr>
          <p:nvPr>
            <p:ph idx="10"/>
          </p:nvPr>
        </p:nvSpPr>
        <p:spPr/>
        <p:txBody>
          <a:bodyPr/>
          <a:lstStyle/>
          <a:p>
            <a:endParaRPr lang="nl-NL"/>
          </a:p>
        </p:txBody>
      </p:sp>
    </p:spTree>
    <p:extLst>
      <p:ext uri="{BB962C8B-B14F-4D97-AF65-F5344CB8AC3E}">
        <p14:creationId xmlns:p14="http://schemas.microsoft.com/office/powerpoint/2010/main" val="240088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raphical user interface, text, application, email&#10;&#10;Description automatically generated">
            <a:extLst>
              <a:ext uri="{FF2B5EF4-FFF2-40B4-BE49-F238E27FC236}">
                <a16:creationId xmlns:a16="http://schemas.microsoft.com/office/drawing/2014/main" id="{2D902B8A-7D15-57B3-4C6F-B39862E87D24}"/>
              </a:ext>
            </a:extLst>
          </p:cNvPr>
          <p:cNvPicPr>
            <a:picLocks noGrp="1" noChangeAspect="1"/>
          </p:cNvPicPr>
          <p:nvPr>
            <p:ph idx="11"/>
          </p:nvPr>
        </p:nvPicPr>
        <p:blipFill>
          <a:blip r:embed="rId2"/>
          <a:stretch>
            <a:fillRect/>
          </a:stretch>
        </p:blipFill>
        <p:spPr>
          <a:xfrm>
            <a:off x="1807767" y="339376"/>
            <a:ext cx="8576463" cy="6012629"/>
          </a:xfrm>
        </p:spPr>
      </p:pic>
      <p:sp>
        <p:nvSpPr>
          <p:cNvPr id="4" name="Content Placeholder 3">
            <a:extLst>
              <a:ext uri="{FF2B5EF4-FFF2-40B4-BE49-F238E27FC236}">
                <a16:creationId xmlns:a16="http://schemas.microsoft.com/office/drawing/2014/main" id="{657D9A00-A817-DE04-D30F-BA3D9DFB96A5}"/>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27475257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7FAF6C-F375-3CB9-8A0D-ECCCFC2CEA10}"/>
              </a:ext>
            </a:extLst>
          </p:cNvPr>
          <p:cNvSpPr>
            <a:spLocks noGrp="1"/>
          </p:cNvSpPr>
          <p:nvPr>
            <p:ph idx="11"/>
          </p:nvPr>
        </p:nvSpPr>
        <p:spPr/>
        <p:txBody>
          <a:bodyPr/>
          <a:lstStyle/>
          <a:p>
            <a:endParaRPr lang="nl-NL"/>
          </a:p>
        </p:txBody>
      </p:sp>
      <p:sp>
        <p:nvSpPr>
          <p:cNvPr id="3" name="Title 2">
            <a:extLst>
              <a:ext uri="{FF2B5EF4-FFF2-40B4-BE49-F238E27FC236}">
                <a16:creationId xmlns:a16="http://schemas.microsoft.com/office/drawing/2014/main" id="{0F84ED66-6A74-CD1E-7B4E-AEF2BB776737}"/>
              </a:ext>
            </a:extLst>
          </p:cNvPr>
          <p:cNvSpPr>
            <a:spLocks noGrp="1"/>
          </p:cNvSpPr>
          <p:nvPr>
            <p:ph type="title"/>
          </p:nvPr>
        </p:nvSpPr>
        <p:spPr/>
        <p:txBody>
          <a:bodyPr/>
          <a:lstStyle/>
          <a:p>
            <a:endParaRPr lang="nl-NL"/>
          </a:p>
        </p:txBody>
      </p:sp>
      <p:sp>
        <p:nvSpPr>
          <p:cNvPr id="4" name="Content Placeholder 3">
            <a:extLst>
              <a:ext uri="{FF2B5EF4-FFF2-40B4-BE49-F238E27FC236}">
                <a16:creationId xmlns:a16="http://schemas.microsoft.com/office/drawing/2014/main" id="{0F0AAA1B-2FE7-58EA-C95A-A2A3548C1D43}"/>
              </a:ext>
            </a:extLst>
          </p:cNvPr>
          <p:cNvSpPr>
            <a:spLocks noGrp="1"/>
          </p:cNvSpPr>
          <p:nvPr>
            <p:ph idx="10"/>
          </p:nvPr>
        </p:nvSpPr>
        <p:spPr/>
        <p:txBody>
          <a:bodyPr/>
          <a:lstStyle/>
          <a:p>
            <a:endParaRPr lang="nl-NL"/>
          </a:p>
        </p:txBody>
      </p:sp>
      <p:grpSp>
        <p:nvGrpSpPr>
          <p:cNvPr id="9" name="Group 8">
            <a:extLst>
              <a:ext uri="{FF2B5EF4-FFF2-40B4-BE49-F238E27FC236}">
                <a16:creationId xmlns:a16="http://schemas.microsoft.com/office/drawing/2014/main" id="{BD4309EF-CBFB-BBB8-0077-F41270745ED3}"/>
              </a:ext>
            </a:extLst>
          </p:cNvPr>
          <p:cNvGrpSpPr/>
          <p:nvPr/>
        </p:nvGrpSpPr>
        <p:grpSpPr>
          <a:xfrm>
            <a:off x="37254" y="604443"/>
            <a:ext cx="12117491" cy="5649113"/>
            <a:chOff x="37254" y="604443"/>
            <a:chExt cx="12117491" cy="5649113"/>
          </a:xfrm>
        </p:grpSpPr>
        <p:pic>
          <p:nvPicPr>
            <p:cNvPr id="6" name="Picture 5">
              <a:extLst>
                <a:ext uri="{FF2B5EF4-FFF2-40B4-BE49-F238E27FC236}">
                  <a16:creationId xmlns:a16="http://schemas.microsoft.com/office/drawing/2014/main" id="{5F9EE056-8A70-7EEB-9507-6DDC62229D1F}"/>
                </a:ext>
              </a:extLst>
            </p:cNvPr>
            <p:cNvPicPr>
              <a:picLocks noChangeAspect="1"/>
            </p:cNvPicPr>
            <p:nvPr/>
          </p:nvPicPr>
          <p:blipFill>
            <a:blip r:embed="rId2"/>
            <a:stretch>
              <a:fillRect/>
            </a:stretch>
          </p:blipFill>
          <p:spPr>
            <a:xfrm>
              <a:off x="37254" y="604443"/>
              <a:ext cx="12117491" cy="5649113"/>
            </a:xfrm>
            <a:prstGeom prst="rect">
              <a:avLst/>
            </a:prstGeom>
          </p:spPr>
        </p:pic>
        <p:pic>
          <p:nvPicPr>
            <p:cNvPr id="7" name="Picture 6">
              <a:extLst>
                <a:ext uri="{FF2B5EF4-FFF2-40B4-BE49-F238E27FC236}">
                  <a16:creationId xmlns:a16="http://schemas.microsoft.com/office/drawing/2014/main" id="{3F70600D-7540-F772-0822-96330EEAFC6B}"/>
                </a:ext>
              </a:extLst>
            </p:cNvPr>
            <p:cNvPicPr>
              <a:picLocks noChangeAspect="1"/>
            </p:cNvPicPr>
            <p:nvPr/>
          </p:nvPicPr>
          <p:blipFill rotWithShape="1">
            <a:blip r:embed="rId2"/>
            <a:srcRect l="19259" t="17747" r="26868" b="72418"/>
            <a:stretch/>
          </p:blipFill>
          <p:spPr>
            <a:xfrm>
              <a:off x="129850" y="1652213"/>
              <a:ext cx="6528122" cy="555585"/>
            </a:xfrm>
            <a:prstGeom prst="rect">
              <a:avLst/>
            </a:prstGeom>
          </p:spPr>
        </p:pic>
        <p:pic>
          <p:nvPicPr>
            <p:cNvPr id="8" name="Picture 7">
              <a:extLst>
                <a:ext uri="{FF2B5EF4-FFF2-40B4-BE49-F238E27FC236}">
                  <a16:creationId xmlns:a16="http://schemas.microsoft.com/office/drawing/2014/main" id="{E4A16DC2-DED2-EC6B-B029-F27C235E9E6B}"/>
                </a:ext>
              </a:extLst>
            </p:cNvPr>
            <p:cNvPicPr>
              <a:picLocks noChangeAspect="1"/>
            </p:cNvPicPr>
            <p:nvPr/>
          </p:nvPicPr>
          <p:blipFill rotWithShape="1">
            <a:blip r:embed="rId2"/>
            <a:srcRect l="19259" t="17747" r="26868" b="72418"/>
            <a:stretch/>
          </p:blipFill>
          <p:spPr>
            <a:xfrm>
              <a:off x="6574421" y="1187381"/>
              <a:ext cx="2443040" cy="555585"/>
            </a:xfrm>
            <a:prstGeom prst="rect">
              <a:avLst/>
            </a:prstGeom>
          </p:spPr>
        </p:pic>
      </p:grpSp>
    </p:spTree>
    <p:extLst>
      <p:ext uri="{BB962C8B-B14F-4D97-AF65-F5344CB8AC3E}">
        <p14:creationId xmlns:p14="http://schemas.microsoft.com/office/powerpoint/2010/main" val="3996932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raphical user interface, application, Word&#10;&#10;Description automatically generated">
            <a:extLst>
              <a:ext uri="{FF2B5EF4-FFF2-40B4-BE49-F238E27FC236}">
                <a16:creationId xmlns:a16="http://schemas.microsoft.com/office/drawing/2014/main" id="{B2728E68-9898-5383-B2F5-C1FC7EBFDC41}"/>
              </a:ext>
            </a:extLst>
          </p:cNvPr>
          <p:cNvPicPr>
            <a:picLocks noGrp="1" noChangeAspect="1"/>
          </p:cNvPicPr>
          <p:nvPr>
            <p:ph idx="11"/>
          </p:nvPr>
        </p:nvPicPr>
        <p:blipFill rotWithShape="1">
          <a:blip r:embed="rId3"/>
          <a:srcRect t="379" r="50268"/>
          <a:stretch/>
        </p:blipFill>
        <p:spPr>
          <a:xfrm>
            <a:off x="-121357" y="-525"/>
            <a:ext cx="12383896" cy="7016398"/>
          </a:xfrm>
        </p:spPr>
      </p:pic>
    </p:spTree>
    <p:extLst>
      <p:ext uri="{BB962C8B-B14F-4D97-AF65-F5344CB8AC3E}">
        <p14:creationId xmlns:p14="http://schemas.microsoft.com/office/powerpoint/2010/main" val="33107357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E7A9E2-C8E1-3D1B-0835-A5028C4A7D02}"/>
              </a:ext>
            </a:extLst>
          </p:cNvPr>
          <p:cNvSpPr>
            <a:spLocks noGrp="1"/>
          </p:cNvSpPr>
          <p:nvPr>
            <p:ph idx="11"/>
          </p:nvPr>
        </p:nvSpPr>
        <p:spPr/>
        <p:txBody>
          <a:bodyPr/>
          <a:lstStyle/>
          <a:p>
            <a:r>
              <a:rPr lang="en-US" dirty="0"/>
              <a:t>Fungibility is the ability of a good or asset to be interchanged with other individual goods or assets of the same type. </a:t>
            </a:r>
          </a:p>
          <a:p>
            <a:endParaRPr lang="en-US" dirty="0"/>
          </a:p>
          <a:p>
            <a:r>
              <a:rPr lang="en-US" dirty="0"/>
              <a:t>Fungible assets simplify the exchange and trade processes, as fungibility implies equal value between the assets.</a:t>
            </a:r>
          </a:p>
          <a:p>
            <a:endParaRPr lang="en-US" dirty="0">
              <a:solidFill>
                <a:srgbClr val="202124"/>
              </a:solidFill>
              <a:latin typeface="Google Sans"/>
            </a:endParaRPr>
          </a:p>
          <a:p>
            <a:r>
              <a:rPr lang="nl-NL" dirty="0"/>
              <a:t>Is </a:t>
            </a:r>
            <a:r>
              <a:rPr lang="nl-NL" dirty="0" err="1"/>
              <a:t>bitcoin</a:t>
            </a:r>
            <a:r>
              <a:rPr lang="nl-NL" dirty="0"/>
              <a:t> </a:t>
            </a:r>
            <a:r>
              <a:rPr lang="nl-NL" dirty="0" err="1"/>
              <a:t>fungible</a:t>
            </a:r>
            <a:r>
              <a:rPr lang="nl-NL" dirty="0"/>
              <a:t>?</a:t>
            </a:r>
          </a:p>
        </p:txBody>
      </p:sp>
      <p:sp>
        <p:nvSpPr>
          <p:cNvPr id="3" name="Title 2">
            <a:extLst>
              <a:ext uri="{FF2B5EF4-FFF2-40B4-BE49-F238E27FC236}">
                <a16:creationId xmlns:a16="http://schemas.microsoft.com/office/drawing/2014/main" id="{ED27C37C-7514-8E9D-0215-44C6A3CB4B13}"/>
              </a:ext>
            </a:extLst>
          </p:cNvPr>
          <p:cNvSpPr>
            <a:spLocks noGrp="1"/>
          </p:cNvSpPr>
          <p:nvPr>
            <p:ph type="title"/>
          </p:nvPr>
        </p:nvSpPr>
        <p:spPr/>
        <p:txBody>
          <a:bodyPr/>
          <a:lstStyle/>
          <a:p>
            <a:r>
              <a:rPr lang="en-US" dirty="0"/>
              <a:t>Fungibility </a:t>
            </a:r>
            <a:r>
              <a:rPr lang="en-US" dirty="0" err="1"/>
              <a:t>en</a:t>
            </a:r>
            <a:r>
              <a:rPr lang="en-US" dirty="0"/>
              <a:t> NFT’s</a:t>
            </a:r>
            <a:endParaRPr lang="nl-NL" dirty="0"/>
          </a:p>
        </p:txBody>
      </p:sp>
      <p:sp>
        <p:nvSpPr>
          <p:cNvPr id="4" name="Content Placeholder 3">
            <a:extLst>
              <a:ext uri="{FF2B5EF4-FFF2-40B4-BE49-F238E27FC236}">
                <a16:creationId xmlns:a16="http://schemas.microsoft.com/office/drawing/2014/main" id="{6D68933C-C18C-C360-AD36-ACB9063A64DC}"/>
              </a:ext>
            </a:extLst>
          </p:cNvPr>
          <p:cNvSpPr>
            <a:spLocks noGrp="1"/>
          </p:cNvSpPr>
          <p:nvPr>
            <p:ph idx="10"/>
          </p:nvPr>
        </p:nvSpPr>
        <p:spPr/>
        <p:txBody>
          <a:bodyPr/>
          <a:lstStyle/>
          <a:p>
            <a:endParaRPr lang="nl-NL"/>
          </a:p>
        </p:txBody>
      </p:sp>
    </p:spTree>
    <p:extLst>
      <p:ext uri="{BB962C8B-B14F-4D97-AF65-F5344CB8AC3E}">
        <p14:creationId xmlns:p14="http://schemas.microsoft.com/office/powerpoint/2010/main" val="943972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27C37C-7514-8E9D-0215-44C6A3CB4B13}"/>
              </a:ext>
            </a:extLst>
          </p:cNvPr>
          <p:cNvSpPr>
            <a:spLocks noGrp="1"/>
          </p:cNvSpPr>
          <p:nvPr>
            <p:ph type="title"/>
          </p:nvPr>
        </p:nvSpPr>
        <p:spPr>
          <a:xfrm>
            <a:off x="838199" y="172620"/>
            <a:ext cx="10515600" cy="1325563"/>
          </a:xfrm>
        </p:spPr>
        <p:txBody>
          <a:bodyPr anchor="ctr">
            <a:normAutofit/>
          </a:bodyPr>
          <a:lstStyle/>
          <a:p>
            <a:r>
              <a:rPr lang="en-US" dirty="0"/>
              <a:t>Fungibility </a:t>
            </a:r>
            <a:r>
              <a:rPr lang="en-US" dirty="0" err="1"/>
              <a:t>en</a:t>
            </a:r>
            <a:r>
              <a:rPr lang="en-US" dirty="0"/>
              <a:t> NFT’s</a:t>
            </a:r>
            <a:endParaRPr lang="nl-NL" dirty="0"/>
          </a:p>
        </p:txBody>
      </p:sp>
      <p:pic>
        <p:nvPicPr>
          <p:cNvPr id="1026" name="Picture 2" descr="Can NFT Technology Expand Beyond Digital Apes and Punks? - The New Stack">
            <a:extLst>
              <a:ext uri="{FF2B5EF4-FFF2-40B4-BE49-F238E27FC236}">
                <a16:creationId xmlns:a16="http://schemas.microsoft.com/office/drawing/2014/main" id="{BA2DA662-A79C-2A00-98F8-6D94AAB5CF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27" b="28643"/>
          <a:stretch/>
        </p:blipFill>
        <p:spPr bwMode="auto">
          <a:xfrm>
            <a:off x="838199" y="1789795"/>
            <a:ext cx="10515600" cy="4394555"/>
          </a:xfrm>
          <a:prstGeom prst="rect">
            <a:avLst/>
          </a:prstGeom>
          <a:solidFill>
            <a:srgbClr val="FFFFFF"/>
          </a:solidFill>
        </p:spPr>
      </p:pic>
    </p:spTree>
    <p:extLst>
      <p:ext uri="{BB962C8B-B14F-4D97-AF65-F5344CB8AC3E}">
        <p14:creationId xmlns:p14="http://schemas.microsoft.com/office/powerpoint/2010/main" val="35910973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92FB2DD-D9B0-9BB5-54A8-4DBD73082081}"/>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83F10991-4CED-E798-C78D-A823595FE005}"/>
              </a:ext>
            </a:extLst>
          </p:cNvPr>
          <p:cNvPicPr>
            <a:picLocks noChangeAspect="1"/>
          </p:cNvPicPr>
          <p:nvPr/>
        </p:nvPicPr>
        <p:blipFill>
          <a:blip r:embed="rId2"/>
          <a:stretch>
            <a:fillRect/>
          </a:stretch>
        </p:blipFill>
        <p:spPr>
          <a:xfrm>
            <a:off x="2916903" y="0"/>
            <a:ext cx="6358194" cy="6858000"/>
          </a:xfrm>
          <a:prstGeom prst="rect">
            <a:avLst/>
          </a:prstGeom>
        </p:spPr>
      </p:pic>
    </p:spTree>
    <p:extLst>
      <p:ext uri="{BB962C8B-B14F-4D97-AF65-F5344CB8AC3E}">
        <p14:creationId xmlns:p14="http://schemas.microsoft.com/office/powerpoint/2010/main" val="22327752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F24A8B-1AE3-6123-8F27-917836050B0A}"/>
              </a:ext>
            </a:extLst>
          </p:cNvPr>
          <p:cNvSpPr>
            <a:spLocks noGrp="1"/>
          </p:cNvSpPr>
          <p:nvPr>
            <p:ph idx="11"/>
          </p:nvPr>
        </p:nvSpPr>
        <p:spPr/>
        <p:txBody>
          <a:bodyPr/>
          <a:lstStyle/>
          <a:p>
            <a:endParaRPr lang="nl-NL"/>
          </a:p>
        </p:txBody>
      </p:sp>
      <p:sp>
        <p:nvSpPr>
          <p:cNvPr id="3" name="Title 2">
            <a:extLst>
              <a:ext uri="{FF2B5EF4-FFF2-40B4-BE49-F238E27FC236}">
                <a16:creationId xmlns:a16="http://schemas.microsoft.com/office/drawing/2014/main" id="{3A610FB3-5327-B652-7F25-BBC71C49DA5C}"/>
              </a:ext>
            </a:extLst>
          </p:cNvPr>
          <p:cNvSpPr>
            <a:spLocks noGrp="1"/>
          </p:cNvSpPr>
          <p:nvPr>
            <p:ph type="title"/>
          </p:nvPr>
        </p:nvSpPr>
        <p:spPr/>
        <p:txBody>
          <a:bodyPr/>
          <a:lstStyle/>
          <a:p>
            <a:endParaRPr lang="nl-NL"/>
          </a:p>
        </p:txBody>
      </p:sp>
      <p:sp>
        <p:nvSpPr>
          <p:cNvPr id="4" name="Content Placeholder 3">
            <a:extLst>
              <a:ext uri="{FF2B5EF4-FFF2-40B4-BE49-F238E27FC236}">
                <a16:creationId xmlns:a16="http://schemas.microsoft.com/office/drawing/2014/main" id="{5798D86D-AD20-7365-CE6D-06EBC4CC8172}"/>
              </a:ext>
            </a:extLst>
          </p:cNvPr>
          <p:cNvSpPr>
            <a:spLocks noGrp="1"/>
          </p:cNvSpPr>
          <p:nvPr>
            <p:ph idx="10"/>
          </p:nvPr>
        </p:nvSpPr>
        <p:spPr/>
        <p:txBody>
          <a:bodyPr/>
          <a:lstStyle/>
          <a:p>
            <a:endParaRPr lang="nl-NL"/>
          </a:p>
        </p:txBody>
      </p:sp>
      <p:pic>
        <p:nvPicPr>
          <p:cNvPr id="2050" name="Picture 2" descr="Takeaways From Carret's The Art of Speculation">
            <a:extLst>
              <a:ext uri="{FF2B5EF4-FFF2-40B4-BE49-F238E27FC236}">
                <a16:creationId xmlns:a16="http://schemas.microsoft.com/office/drawing/2014/main" id="{0ACA9505-D083-8AA9-F3A4-9D665C8CE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9989"/>
            <a:ext cx="12192000" cy="8117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0393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1C2E0-5C2D-91F5-5E48-434DF3283282}"/>
              </a:ext>
            </a:extLst>
          </p:cNvPr>
          <p:cNvSpPr>
            <a:spLocks noGrp="1"/>
          </p:cNvSpPr>
          <p:nvPr>
            <p:ph type="title"/>
          </p:nvPr>
        </p:nvSpPr>
        <p:spPr/>
        <p:txBody>
          <a:bodyPr/>
          <a:lstStyle/>
          <a:p>
            <a:r>
              <a:rPr lang="en-US" dirty="0"/>
              <a:t>Wat </a:t>
            </a:r>
            <a:r>
              <a:rPr lang="en-US" dirty="0" err="1"/>
              <a:t>moeten</a:t>
            </a:r>
            <a:r>
              <a:rPr lang="en-US" dirty="0"/>
              <a:t> </a:t>
            </a:r>
            <a:r>
              <a:rPr lang="en-US" dirty="0" err="1"/>
              <a:t>leerlingen</a:t>
            </a:r>
            <a:r>
              <a:rPr lang="en-US" dirty="0"/>
              <a:t> </a:t>
            </a:r>
            <a:r>
              <a:rPr lang="en-US" dirty="0" err="1"/>
              <a:t>weten</a:t>
            </a:r>
            <a:r>
              <a:rPr lang="en-US" dirty="0"/>
              <a:t>?</a:t>
            </a:r>
            <a:endParaRPr lang="nl-NL" dirty="0"/>
          </a:p>
        </p:txBody>
      </p:sp>
      <p:sp>
        <p:nvSpPr>
          <p:cNvPr id="3" name="Content Placeholder 2">
            <a:extLst>
              <a:ext uri="{FF2B5EF4-FFF2-40B4-BE49-F238E27FC236}">
                <a16:creationId xmlns:a16="http://schemas.microsoft.com/office/drawing/2014/main" id="{0EDC8399-164C-F0F1-066C-A3A12EE76951}"/>
              </a:ext>
            </a:extLst>
          </p:cNvPr>
          <p:cNvSpPr>
            <a:spLocks noGrp="1"/>
          </p:cNvSpPr>
          <p:nvPr>
            <p:ph idx="1"/>
          </p:nvPr>
        </p:nvSpPr>
        <p:spPr/>
        <p:txBody>
          <a:bodyPr/>
          <a:lstStyle/>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p>
          <a:p>
            <a:r>
              <a:rPr lang="en-US" dirty="0"/>
              <a:t> </a:t>
            </a:r>
            <a:endParaRPr lang="nl-NL" dirty="0"/>
          </a:p>
        </p:txBody>
      </p:sp>
      <p:sp>
        <p:nvSpPr>
          <p:cNvPr id="4" name="Footer Placeholder 3">
            <a:extLst>
              <a:ext uri="{FF2B5EF4-FFF2-40B4-BE49-F238E27FC236}">
                <a16:creationId xmlns:a16="http://schemas.microsoft.com/office/drawing/2014/main" id="{5ACE4DF1-E8D8-6035-E93C-5CFF392C47E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704876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1C2E0-5C2D-91F5-5E48-434DF3283282}"/>
              </a:ext>
            </a:extLst>
          </p:cNvPr>
          <p:cNvSpPr>
            <a:spLocks noGrp="1"/>
          </p:cNvSpPr>
          <p:nvPr>
            <p:ph type="title"/>
          </p:nvPr>
        </p:nvSpPr>
        <p:spPr/>
        <p:txBody>
          <a:bodyPr/>
          <a:lstStyle/>
          <a:p>
            <a:r>
              <a:rPr lang="en-US" dirty="0"/>
              <a:t>Wat </a:t>
            </a:r>
            <a:r>
              <a:rPr lang="en-US" dirty="0" err="1"/>
              <a:t>moeten</a:t>
            </a:r>
            <a:r>
              <a:rPr lang="en-US" dirty="0"/>
              <a:t> </a:t>
            </a:r>
            <a:r>
              <a:rPr lang="en-US" dirty="0" err="1"/>
              <a:t>leerlingen</a:t>
            </a:r>
            <a:r>
              <a:rPr lang="en-US" dirty="0"/>
              <a:t> </a:t>
            </a:r>
            <a:r>
              <a:rPr lang="en-US" dirty="0" err="1"/>
              <a:t>weten</a:t>
            </a:r>
            <a:r>
              <a:rPr lang="en-US" dirty="0"/>
              <a:t>?</a:t>
            </a:r>
            <a:endParaRPr lang="nl-NL" dirty="0"/>
          </a:p>
        </p:txBody>
      </p:sp>
      <p:sp>
        <p:nvSpPr>
          <p:cNvPr id="3" name="Content Placeholder 2">
            <a:extLst>
              <a:ext uri="{FF2B5EF4-FFF2-40B4-BE49-F238E27FC236}">
                <a16:creationId xmlns:a16="http://schemas.microsoft.com/office/drawing/2014/main" id="{0EDC8399-164C-F0F1-066C-A3A12EE76951}"/>
              </a:ext>
            </a:extLst>
          </p:cNvPr>
          <p:cNvSpPr>
            <a:spLocks noGrp="1"/>
          </p:cNvSpPr>
          <p:nvPr>
            <p:ph idx="1"/>
          </p:nvPr>
        </p:nvSpPr>
        <p:spPr/>
        <p:txBody>
          <a:bodyPr>
            <a:normAutofit/>
          </a:bodyPr>
          <a:lstStyle/>
          <a:p>
            <a:r>
              <a:rPr lang="en-US" dirty="0"/>
              <a:t>Wat is </a:t>
            </a:r>
            <a:r>
              <a:rPr lang="en-US" dirty="0" err="1"/>
              <a:t>een</a:t>
            </a:r>
            <a:r>
              <a:rPr lang="en-US" dirty="0"/>
              <a:t> </a:t>
            </a:r>
            <a:r>
              <a:rPr lang="en-US" dirty="0" err="1"/>
              <a:t>cryptomunt</a:t>
            </a:r>
            <a:r>
              <a:rPr lang="en-US" dirty="0"/>
              <a:t> </a:t>
            </a:r>
            <a:r>
              <a:rPr lang="en-US" dirty="0" err="1"/>
              <a:t>eigenlijk</a:t>
            </a:r>
            <a:r>
              <a:rPr lang="en-US" dirty="0"/>
              <a:t>? </a:t>
            </a:r>
          </a:p>
          <a:p>
            <a:r>
              <a:rPr lang="en-US" dirty="0"/>
              <a:t>Hoe </a:t>
            </a:r>
            <a:r>
              <a:rPr lang="en-US" dirty="0" err="1"/>
              <a:t>werkt</a:t>
            </a:r>
            <a:r>
              <a:rPr lang="en-US" dirty="0"/>
              <a:t> het?</a:t>
            </a:r>
          </a:p>
          <a:p>
            <a:r>
              <a:rPr lang="en-US" dirty="0" err="1"/>
              <a:t>Waarom</a:t>
            </a:r>
            <a:r>
              <a:rPr lang="en-US" dirty="0"/>
              <a:t> is </a:t>
            </a:r>
            <a:r>
              <a:rPr lang="en-US" dirty="0" err="1"/>
              <a:t>beleggen</a:t>
            </a:r>
            <a:r>
              <a:rPr lang="en-US" dirty="0"/>
              <a:t> </a:t>
            </a:r>
            <a:r>
              <a:rPr lang="en-US" dirty="0" err="1"/>
              <a:t>erin</a:t>
            </a:r>
            <a:r>
              <a:rPr lang="en-US" dirty="0"/>
              <a:t> </a:t>
            </a:r>
            <a:r>
              <a:rPr lang="en-US" dirty="0" err="1"/>
              <a:t>risicovol</a:t>
            </a:r>
            <a:endParaRPr lang="en-US" dirty="0"/>
          </a:p>
          <a:p>
            <a:r>
              <a:rPr lang="en-US" dirty="0"/>
              <a:t> </a:t>
            </a:r>
            <a:r>
              <a:rPr lang="en-US" dirty="0" err="1"/>
              <a:t>Voor</a:t>
            </a:r>
            <a:r>
              <a:rPr lang="en-US" dirty="0"/>
              <a:t> </a:t>
            </a:r>
            <a:r>
              <a:rPr lang="en-US" dirty="0" err="1"/>
              <a:t>wie</a:t>
            </a:r>
            <a:r>
              <a:rPr lang="en-US" dirty="0"/>
              <a:t> is die </a:t>
            </a:r>
            <a:r>
              <a:rPr lang="en-US" dirty="0" err="1"/>
              <a:t>beleggingscategorie</a:t>
            </a:r>
            <a:r>
              <a:rPr lang="en-US" dirty="0"/>
              <a:t> </a:t>
            </a:r>
            <a:r>
              <a:rPr lang="en-US" dirty="0" err="1"/>
              <a:t>geschikt</a:t>
            </a:r>
            <a:r>
              <a:rPr lang="en-US" dirty="0"/>
              <a:t>?</a:t>
            </a:r>
          </a:p>
          <a:p>
            <a:r>
              <a:rPr lang="en-US" dirty="0"/>
              <a:t>…</a:t>
            </a:r>
          </a:p>
          <a:p>
            <a:pPr marL="0" indent="0">
              <a:buNone/>
            </a:pPr>
            <a:endParaRPr lang="nl-NL" dirty="0"/>
          </a:p>
        </p:txBody>
      </p:sp>
      <p:sp>
        <p:nvSpPr>
          <p:cNvPr id="4" name="Footer Placeholder 3">
            <a:extLst>
              <a:ext uri="{FF2B5EF4-FFF2-40B4-BE49-F238E27FC236}">
                <a16:creationId xmlns:a16="http://schemas.microsoft.com/office/drawing/2014/main" id="{5ACE4DF1-E8D8-6035-E93C-5CFF392C47E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9102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1C2E0-5C2D-91F5-5E48-434DF3283282}"/>
              </a:ext>
            </a:extLst>
          </p:cNvPr>
          <p:cNvSpPr>
            <a:spLocks noGrp="1"/>
          </p:cNvSpPr>
          <p:nvPr>
            <p:ph type="title"/>
          </p:nvPr>
        </p:nvSpPr>
        <p:spPr/>
        <p:txBody>
          <a:bodyPr/>
          <a:lstStyle/>
          <a:p>
            <a:r>
              <a:rPr lang="en-US" dirty="0"/>
              <a:t>Wat </a:t>
            </a:r>
            <a:r>
              <a:rPr lang="en-US" dirty="0" err="1"/>
              <a:t>moeten</a:t>
            </a:r>
            <a:r>
              <a:rPr lang="en-US" dirty="0"/>
              <a:t> </a:t>
            </a:r>
            <a:r>
              <a:rPr lang="en-US" dirty="0" err="1"/>
              <a:t>leerlingen</a:t>
            </a:r>
            <a:r>
              <a:rPr lang="en-US" dirty="0"/>
              <a:t> </a:t>
            </a:r>
            <a:r>
              <a:rPr lang="en-US" dirty="0" err="1"/>
              <a:t>weten</a:t>
            </a:r>
            <a:r>
              <a:rPr lang="en-US" dirty="0"/>
              <a:t>?</a:t>
            </a:r>
            <a:endParaRPr lang="nl-NL" dirty="0"/>
          </a:p>
        </p:txBody>
      </p:sp>
      <p:sp>
        <p:nvSpPr>
          <p:cNvPr id="3" name="Content Placeholder 2">
            <a:extLst>
              <a:ext uri="{FF2B5EF4-FFF2-40B4-BE49-F238E27FC236}">
                <a16:creationId xmlns:a16="http://schemas.microsoft.com/office/drawing/2014/main" id="{0EDC8399-164C-F0F1-066C-A3A12EE76951}"/>
              </a:ext>
            </a:extLst>
          </p:cNvPr>
          <p:cNvSpPr>
            <a:spLocks noGrp="1"/>
          </p:cNvSpPr>
          <p:nvPr>
            <p:ph idx="1"/>
          </p:nvPr>
        </p:nvSpPr>
        <p:spPr/>
        <p:txBody>
          <a:bodyPr>
            <a:normAutofit/>
          </a:bodyPr>
          <a:lstStyle/>
          <a:p>
            <a:r>
              <a:rPr lang="en-US" dirty="0"/>
              <a:t>Wat is </a:t>
            </a:r>
            <a:r>
              <a:rPr lang="en-US" dirty="0" err="1"/>
              <a:t>een</a:t>
            </a:r>
            <a:r>
              <a:rPr lang="en-US" dirty="0"/>
              <a:t> </a:t>
            </a:r>
            <a:r>
              <a:rPr lang="en-US" dirty="0" err="1"/>
              <a:t>cryptomunt</a:t>
            </a:r>
            <a:r>
              <a:rPr lang="en-US" dirty="0"/>
              <a:t> </a:t>
            </a:r>
            <a:r>
              <a:rPr lang="en-US" dirty="0" err="1"/>
              <a:t>eigenlijk</a:t>
            </a:r>
            <a:r>
              <a:rPr lang="en-US" dirty="0"/>
              <a:t>? </a:t>
            </a:r>
          </a:p>
          <a:p>
            <a:r>
              <a:rPr lang="en-US" dirty="0"/>
              <a:t>Hoe </a:t>
            </a:r>
            <a:r>
              <a:rPr lang="en-US" dirty="0" err="1"/>
              <a:t>werkt</a:t>
            </a:r>
            <a:r>
              <a:rPr lang="en-US" dirty="0"/>
              <a:t> het?</a:t>
            </a:r>
          </a:p>
          <a:p>
            <a:r>
              <a:rPr lang="en-US" dirty="0" err="1"/>
              <a:t>Waarom</a:t>
            </a:r>
            <a:r>
              <a:rPr lang="en-US" dirty="0"/>
              <a:t> is </a:t>
            </a:r>
            <a:r>
              <a:rPr lang="en-US" dirty="0" err="1"/>
              <a:t>beleggen</a:t>
            </a:r>
            <a:r>
              <a:rPr lang="en-US" dirty="0"/>
              <a:t> </a:t>
            </a:r>
            <a:r>
              <a:rPr lang="en-US" dirty="0" err="1"/>
              <a:t>erin</a:t>
            </a:r>
            <a:r>
              <a:rPr lang="en-US" dirty="0"/>
              <a:t> </a:t>
            </a:r>
            <a:r>
              <a:rPr lang="en-US" dirty="0" err="1"/>
              <a:t>risicovol</a:t>
            </a:r>
            <a:endParaRPr lang="en-US" dirty="0"/>
          </a:p>
          <a:p>
            <a:r>
              <a:rPr lang="en-US" dirty="0"/>
              <a:t> </a:t>
            </a:r>
            <a:r>
              <a:rPr lang="en-US" dirty="0" err="1"/>
              <a:t>Voor</a:t>
            </a:r>
            <a:r>
              <a:rPr lang="en-US" dirty="0"/>
              <a:t> </a:t>
            </a:r>
            <a:r>
              <a:rPr lang="en-US" dirty="0" err="1"/>
              <a:t>wie</a:t>
            </a:r>
            <a:r>
              <a:rPr lang="en-US" dirty="0"/>
              <a:t> is die </a:t>
            </a:r>
            <a:r>
              <a:rPr lang="en-US" dirty="0" err="1"/>
              <a:t>beleggingscategorie</a:t>
            </a:r>
            <a:r>
              <a:rPr lang="en-US" dirty="0"/>
              <a:t> </a:t>
            </a:r>
            <a:r>
              <a:rPr lang="en-US" dirty="0" err="1"/>
              <a:t>geschikt</a:t>
            </a:r>
            <a:r>
              <a:rPr lang="en-US" dirty="0"/>
              <a:t>?</a:t>
            </a:r>
          </a:p>
          <a:p>
            <a:r>
              <a:rPr lang="en-US" dirty="0"/>
              <a:t>…</a:t>
            </a:r>
          </a:p>
          <a:p>
            <a:pPr marL="0" indent="0">
              <a:buNone/>
            </a:pPr>
            <a:endParaRPr lang="nl-NL" dirty="0"/>
          </a:p>
        </p:txBody>
      </p:sp>
      <p:sp>
        <p:nvSpPr>
          <p:cNvPr id="4" name="Footer Placeholder 3">
            <a:extLst>
              <a:ext uri="{FF2B5EF4-FFF2-40B4-BE49-F238E27FC236}">
                <a16:creationId xmlns:a16="http://schemas.microsoft.com/office/drawing/2014/main" id="{5ACE4DF1-E8D8-6035-E93C-5CFF392C47E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691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30136-7900-6E53-E9D1-AD83CB0BEE40}"/>
              </a:ext>
            </a:extLst>
          </p:cNvPr>
          <p:cNvSpPr>
            <a:spLocks noGrp="1"/>
          </p:cNvSpPr>
          <p:nvPr>
            <p:ph type="title"/>
          </p:nvPr>
        </p:nvSpPr>
        <p:spPr/>
        <p:txBody>
          <a:bodyPr/>
          <a:lstStyle/>
          <a:p>
            <a:r>
              <a:rPr lang="en-US" dirty="0" err="1"/>
              <a:t>Bedankt</a:t>
            </a:r>
            <a:endParaRPr lang="nl-NL" dirty="0"/>
          </a:p>
        </p:txBody>
      </p:sp>
      <p:sp>
        <p:nvSpPr>
          <p:cNvPr id="3" name="Content Placeholder 2">
            <a:extLst>
              <a:ext uri="{FF2B5EF4-FFF2-40B4-BE49-F238E27FC236}">
                <a16:creationId xmlns:a16="http://schemas.microsoft.com/office/drawing/2014/main" id="{8A4D1347-708C-BECA-F256-8FB28CB280FD}"/>
              </a:ext>
            </a:extLst>
          </p:cNvPr>
          <p:cNvSpPr>
            <a:spLocks noGrp="1"/>
          </p:cNvSpPr>
          <p:nvPr>
            <p:ph idx="1"/>
          </p:nvPr>
        </p:nvSpPr>
        <p:spPr/>
        <p:txBody>
          <a:bodyPr/>
          <a:lstStyle/>
          <a:p>
            <a:r>
              <a:rPr lang="en-US" dirty="0"/>
              <a:t>Let’s connect!</a:t>
            </a:r>
            <a:endParaRPr lang="nl-NL" dirty="0"/>
          </a:p>
        </p:txBody>
      </p:sp>
      <p:sp>
        <p:nvSpPr>
          <p:cNvPr id="4" name="Footer Placeholder 3">
            <a:extLst>
              <a:ext uri="{FF2B5EF4-FFF2-40B4-BE49-F238E27FC236}">
                <a16:creationId xmlns:a16="http://schemas.microsoft.com/office/drawing/2014/main" id="{778F0267-D55D-CCBB-AFF4-0886395D762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201521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487F-37BA-7A15-E167-B0DDC71CFB7E}"/>
              </a:ext>
            </a:extLst>
          </p:cNvPr>
          <p:cNvSpPr>
            <a:spLocks noGrp="1"/>
          </p:cNvSpPr>
          <p:nvPr>
            <p:ph type="title"/>
          </p:nvPr>
        </p:nvSpPr>
        <p:spPr/>
        <p:txBody>
          <a:bodyPr/>
          <a:lstStyle/>
          <a:p>
            <a:r>
              <a:rPr lang="en-US" dirty="0" err="1"/>
              <a:t>Bronnen</a:t>
            </a:r>
            <a:endParaRPr lang="nl-NL" dirty="0"/>
          </a:p>
        </p:txBody>
      </p:sp>
      <p:sp>
        <p:nvSpPr>
          <p:cNvPr id="3" name="Content Placeholder 2">
            <a:extLst>
              <a:ext uri="{FF2B5EF4-FFF2-40B4-BE49-F238E27FC236}">
                <a16:creationId xmlns:a16="http://schemas.microsoft.com/office/drawing/2014/main" id="{887867A6-38AE-C45F-0C3C-ECD944FD7791}"/>
              </a:ext>
            </a:extLst>
          </p:cNvPr>
          <p:cNvSpPr>
            <a:spLocks noGrp="1"/>
          </p:cNvSpPr>
          <p:nvPr>
            <p:ph idx="1"/>
          </p:nvPr>
        </p:nvSpPr>
        <p:spPr/>
        <p:txBody>
          <a:bodyPr/>
          <a:lstStyle/>
          <a:p>
            <a:r>
              <a:rPr lang="en-US" dirty="0"/>
              <a:t>Bitcoin.org/bitcoin.pdf</a:t>
            </a:r>
          </a:p>
          <a:p>
            <a:r>
              <a:rPr lang="nl-NL" dirty="0"/>
              <a:t>“Blockchain: gedeelde grootboeken als boekhoudsysteem”, TEO 2022 </a:t>
            </a:r>
            <a:r>
              <a:rPr lang="nl-NL" dirty="0" err="1"/>
              <a:t>nr</a:t>
            </a:r>
            <a:r>
              <a:rPr lang="nl-NL" dirty="0"/>
              <a:t> 3.</a:t>
            </a:r>
            <a:endParaRPr lang="en-US" dirty="0"/>
          </a:p>
          <a:p>
            <a:r>
              <a:rPr lang="en-US" dirty="0" err="1"/>
              <a:t>Academisch</a:t>
            </a:r>
            <a:r>
              <a:rPr lang="en-US" dirty="0"/>
              <a:t> </a:t>
            </a:r>
            <a:r>
              <a:rPr lang="en-US" dirty="0" err="1"/>
              <a:t>artikel</a:t>
            </a:r>
            <a:r>
              <a:rPr lang="en-US" dirty="0"/>
              <a:t>: David Yermack “Corporate governance and blockchains”</a:t>
            </a:r>
          </a:p>
          <a:p>
            <a:r>
              <a:rPr lang="en-US" dirty="0" err="1"/>
              <a:t>Youtube</a:t>
            </a:r>
            <a:r>
              <a:rPr lang="en-US" dirty="0"/>
              <a:t>: Andreas Antonopoulos</a:t>
            </a:r>
          </a:p>
          <a:p>
            <a:r>
              <a:rPr lang="en-US" dirty="0" err="1"/>
              <a:t>Koersen</a:t>
            </a:r>
            <a:r>
              <a:rPr lang="en-US" dirty="0"/>
              <a:t>: coinmarketcap.com</a:t>
            </a:r>
          </a:p>
          <a:p>
            <a:r>
              <a:rPr lang="en-US" dirty="0"/>
              <a:t>Live blockchain </a:t>
            </a:r>
            <a:r>
              <a:rPr lang="en-US" dirty="0" err="1"/>
              <a:t>informatie</a:t>
            </a:r>
            <a:r>
              <a:rPr lang="en-US" dirty="0"/>
              <a:t>: https://www.blockchain.com/explorer</a:t>
            </a:r>
          </a:p>
          <a:p>
            <a:r>
              <a:rPr lang="nl-NL" dirty="0"/>
              <a:t>Nieuws: </a:t>
            </a:r>
            <a:r>
              <a:rPr lang="nl-NL" dirty="0" err="1"/>
              <a:t>Coindesk</a:t>
            </a:r>
            <a:r>
              <a:rPr lang="nl-NL" dirty="0"/>
              <a:t>, </a:t>
            </a:r>
            <a:r>
              <a:rPr lang="nl-NL" dirty="0" err="1"/>
              <a:t>cointelegraph</a:t>
            </a:r>
            <a:endParaRPr lang="nl-NL" dirty="0"/>
          </a:p>
          <a:p>
            <a:r>
              <a:rPr lang="nl-NL" dirty="0"/>
              <a:t>Boek: The Genesis </a:t>
            </a:r>
            <a:r>
              <a:rPr lang="nl-NL" dirty="0" err="1"/>
              <a:t>Book</a:t>
            </a:r>
            <a:r>
              <a:rPr lang="nl-NL" dirty="0"/>
              <a:t>, </a:t>
            </a:r>
            <a:r>
              <a:rPr lang="nl-NL" dirty="0" err="1"/>
              <a:t>the</a:t>
            </a:r>
            <a:r>
              <a:rPr lang="nl-NL" dirty="0"/>
              <a:t> story of </a:t>
            </a:r>
            <a:r>
              <a:rPr lang="nl-NL" dirty="0" err="1"/>
              <a:t>the</a:t>
            </a:r>
            <a:r>
              <a:rPr lang="nl-NL" dirty="0"/>
              <a:t> </a:t>
            </a:r>
            <a:r>
              <a:rPr lang="nl-NL" dirty="0" err="1"/>
              <a:t>people</a:t>
            </a:r>
            <a:r>
              <a:rPr lang="nl-NL" dirty="0"/>
              <a:t> </a:t>
            </a:r>
            <a:r>
              <a:rPr lang="nl-NL" dirty="0" err="1"/>
              <a:t>and</a:t>
            </a:r>
            <a:r>
              <a:rPr lang="nl-NL" dirty="0"/>
              <a:t> </a:t>
            </a:r>
            <a:r>
              <a:rPr lang="nl-NL" dirty="0" err="1"/>
              <a:t>the</a:t>
            </a:r>
            <a:r>
              <a:rPr lang="nl-NL" dirty="0"/>
              <a:t> </a:t>
            </a:r>
            <a:r>
              <a:rPr lang="nl-NL" dirty="0" err="1"/>
              <a:t>projects</a:t>
            </a:r>
            <a:r>
              <a:rPr lang="nl-NL" dirty="0"/>
              <a:t> </a:t>
            </a:r>
            <a:r>
              <a:rPr lang="nl-NL" dirty="0" err="1"/>
              <a:t>that</a:t>
            </a:r>
            <a:r>
              <a:rPr lang="nl-NL" dirty="0"/>
              <a:t> </a:t>
            </a:r>
            <a:r>
              <a:rPr lang="nl-NL" dirty="0" err="1"/>
              <a:t>inspired</a:t>
            </a:r>
            <a:r>
              <a:rPr lang="nl-NL" dirty="0"/>
              <a:t> </a:t>
            </a:r>
            <a:r>
              <a:rPr lang="nl-NL" dirty="0" err="1"/>
              <a:t>bitcoin</a:t>
            </a:r>
            <a:endParaRPr lang="nl-NL" dirty="0"/>
          </a:p>
        </p:txBody>
      </p:sp>
      <p:sp>
        <p:nvSpPr>
          <p:cNvPr id="4" name="Footer Placeholder 3">
            <a:extLst>
              <a:ext uri="{FF2B5EF4-FFF2-40B4-BE49-F238E27FC236}">
                <a16:creationId xmlns:a16="http://schemas.microsoft.com/office/drawing/2014/main" id="{D82BCF84-CF49-676C-F1C2-14288516ED7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56777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2726-E5F1-0DF6-B745-AC3851936340}"/>
              </a:ext>
            </a:extLst>
          </p:cNvPr>
          <p:cNvSpPr>
            <a:spLocks noGrp="1"/>
          </p:cNvSpPr>
          <p:nvPr>
            <p:ph type="title"/>
          </p:nvPr>
        </p:nvSpPr>
        <p:spPr>
          <a:xfrm>
            <a:off x="838201" y="-124302"/>
            <a:ext cx="10515600" cy="1325563"/>
          </a:xfrm>
        </p:spPr>
        <p:txBody>
          <a:bodyPr/>
          <a:lstStyle/>
          <a:p>
            <a:r>
              <a:rPr lang="en-US" dirty="0"/>
              <a:t>Crypto’s in het (</a:t>
            </a:r>
            <a:r>
              <a:rPr lang="en-US" dirty="0">
                <a:solidFill>
                  <a:schemeClr val="accent2"/>
                </a:solidFill>
              </a:rPr>
              <a:t>b</a:t>
            </a:r>
            <a:r>
              <a:rPr lang="en-US" dirty="0"/>
              <a:t>)</a:t>
            </a:r>
            <a:r>
              <a:rPr lang="en-US" dirty="0">
                <a:solidFill>
                  <a:schemeClr val="accent1">
                    <a:lumMod val="75000"/>
                  </a:schemeClr>
                </a:solidFill>
              </a:rPr>
              <a:t>eco</a:t>
            </a:r>
            <a:r>
              <a:rPr lang="en-US" dirty="0"/>
              <a:t> curriculum?</a:t>
            </a:r>
            <a:endParaRPr lang="nl-NL" dirty="0"/>
          </a:p>
        </p:txBody>
      </p:sp>
      <p:sp>
        <p:nvSpPr>
          <p:cNvPr id="4" name="Footer Placeholder 3">
            <a:extLst>
              <a:ext uri="{FF2B5EF4-FFF2-40B4-BE49-F238E27FC236}">
                <a16:creationId xmlns:a16="http://schemas.microsoft.com/office/drawing/2014/main" id="{0C7AA299-7B2B-FC99-8202-8951A6FADB40}"/>
              </a:ext>
            </a:extLst>
          </p:cNvPr>
          <p:cNvSpPr>
            <a:spLocks noGrp="1"/>
          </p:cNvSpPr>
          <p:nvPr>
            <p:ph type="ftr" sz="quarter" idx="11"/>
          </p:nvPr>
        </p:nvSpPr>
        <p:spPr/>
        <p:txBody>
          <a:bodyPr/>
          <a:lstStyle/>
          <a:p>
            <a:endParaRPr lang="en-US"/>
          </a:p>
        </p:txBody>
      </p:sp>
      <p:sp>
        <p:nvSpPr>
          <p:cNvPr id="7" name="Oval 6">
            <a:extLst>
              <a:ext uri="{FF2B5EF4-FFF2-40B4-BE49-F238E27FC236}">
                <a16:creationId xmlns:a16="http://schemas.microsoft.com/office/drawing/2014/main" id="{B911D6B4-7318-5F47-BACC-E4DAA61398CC}"/>
              </a:ext>
            </a:extLst>
          </p:cNvPr>
          <p:cNvSpPr/>
          <p:nvPr/>
        </p:nvSpPr>
        <p:spPr>
          <a:xfrm>
            <a:off x="5445760" y="3230880"/>
            <a:ext cx="1836420" cy="1689260"/>
          </a:xfrm>
          <a:prstGeom prst="ellipse">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sz="2800" dirty="0">
                <a:solidFill>
                  <a:schemeClr val="tx1"/>
                </a:solidFill>
              </a:rPr>
              <a:t>Crypto</a:t>
            </a:r>
            <a:endParaRPr lang="nl-NL" sz="2800" dirty="0">
              <a:solidFill>
                <a:schemeClr val="tx1"/>
              </a:solidFill>
            </a:endParaRPr>
          </a:p>
        </p:txBody>
      </p:sp>
      <p:sp>
        <p:nvSpPr>
          <p:cNvPr id="8" name="Oval 7">
            <a:extLst>
              <a:ext uri="{FF2B5EF4-FFF2-40B4-BE49-F238E27FC236}">
                <a16:creationId xmlns:a16="http://schemas.microsoft.com/office/drawing/2014/main" id="{E50CCF0E-D7B3-DA5D-8842-124AE9BB7078}"/>
              </a:ext>
            </a:extLst>
          </p:cNvPr>
          <p:cNvSpPr/>
          <p:nvPr/>
        </p:nvSpPr>
        <p:spPr>
          <a:xfrm>
            <a:off x="838199" y="1011902"/>
            <a:ext cx="3591561" cy="2686338"/>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sz="3200" dirty="0" err="1"/>
              <a:t>Monetaire</a:t>
            </a:r>
            <a:r>
              <a:rPr lang="en-US" sz="3200" dirty="0"/>
              <a:t> </a:t>
            </a:r>
            <a:r>
              <a:rPr lang="en-US" sz="3200" dirty="0" err="1"/>
              <a:t>Economie</a:t>
            </a:r>
            <a:endParaRPr lang="nl-NL" sz="3200" dirty="0"/>
          </a:p>
        </p:txBody>
      </p:sp>
      <p:sp>
        <p:nvSpPr>
          <p:cNvPr id="9" name="Oval 8">
            <a:extLst>
              <a:ext uri="{FF2B5EF4-FFF2-40B4-BE49-F238E27FC236}">
                <a16:creationId xmlns:a16="http://schemas.microsoft.com/office/drawing/2014/main" id="{373BD9AD-5F29-94E7-8E18-B5C9C581252D}"/>
              </a:ext>
            </a:extLst>
          </p:cNvPr>
          <p:cNvSpPr/>
          <p:nvPr/>
        </p:nvSpPr>
        <p:spPr>
          <a:xfrm>
            <a:off x="8704580" y="1027425"/>
            <a:ext cx="3487420" cy="2686338"/>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sz="3200" dirty="0" err="1"/>
              <a:t>Schaarste</a:t>
            </a:r>
            <a:r>
              <a:rPr lang="en-US" sz="3200" dirty="0"/>
              <a:t> </a:t>
            </a:r>
          </a:p>
          <a:p>
            <a:pPr algn="ctr"/>
            <a:r>
              <a:rPr lang="en-US" sz="3200" dirty="0"/>
              <a:t>&amp; </a:t>
            </a:r>
            <a:r>
              <a:rPr lang="en-US" sz="3200" dirty="0" err="1"/>
              <a:t>Ruil</a:t>
            </a:r>
            <a:endParaRPr lang="nl-NL" sz="3200" dirty="0"/>
          </a:p>
        </p:txBody>
      </p:sp>
      <p:sp>
        <p:nvSpPr>
          <p:cNvPr id="10" name="Oval 9">
            <a:extLst>
              <a:ext uri="{FF2B5EF4-FFF2-40B4-BE49-F238E27FC236}">
                <a16:creationId xmlns:a16="http://schemas.microsoft.com/office/drawing/2014/main" id="{0874949F-2CD3-370B-D595-24926D127273}"/>
              </a:ext>
            </a:extLst>
          </p:cNvPr>
          <p:cNvSpPr/>
          <p:nvPr/>
        </p:nvSpPr>
        <p:spPr>
          <a:xfrm>
            <a:off x="8704579" y="4171662"/>
            <a:ext cx="3487421" cy="2686338"/>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dirty="0" err="1"/>
              <a:t>Beleggen</a:t>
            </a:r>
            <a:endParaRPr lang="nl-NL" sz="3200" dirty="0"/>
          </a:p>
        </p:txBody>
      </p:sp>
      <p:sp>
        <p:nvSpPr>
          <p:cNvPr id="11" name="Oval 10">
            <a:extLst>
              <a:ext uri="{FF2B5EF4-FFF2-40B4-BE49-F238E27FC236}">
                <a16:creationId xmlns:a16="http://schemas.microsoft.com/office/drawing/2014/main" id="{0E748720-9FFE-C22F-7D31-9099AD4F9BAD}"/>
              </a:ext>
            </a:extLst>
          </p:cNvPr>
          <p:cNvSpPr/>
          <p:nvPr/>
        </p:nvSpPr>
        <p:spPr>
          <a:xfrm>
            <a:off x="838198" y="4171662"/>
            <a:ext cx="3591562" cy="2686338"/>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dirty="0" err="1"/>
              <a:t>Boekhouden</a:t>
            </a:r>
            <a:endParaRPr lang="nl-NL" sz="3200" dirty="0"/>
          </a:p>
        </p:txBody>
      </p:sp>
      <p:cxnSp>
        <p:nvCxnSpPr>
          <p:cNvPr id="13" name="Straight Connector 12">
            <a:extLst>
              <a:ext uri="{FF2B5EF4-FFF2-40B4-BE49-F238E27FC236}">
                <a16:creationId xmlns:a16="http://schemas.microsoft.com/office/drawing/2014/main" id="{E1849BDB-3220-756F-BA28-38AE28EE57B1}"/>
              </a:ext>
            </a:extLst>
          </p:cNvPr>
          <p:cNvCxnSpPr>
            <a:stCxn id="8" idx="6"/>
            <a:endCxn id="7" idx="1"/>
          </p:cNvCxnSpPr>
          <p:nvPr/>
        </p:nvCxnSpPr>
        <p:spPr>
          <a:xfrm>
            <a:off x="4429760" y="2355071"/>
            <a:ext cx="1284937" cy="1123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DCF793-4BE3-927A-F92B-874E4FF9DC16}"/>
              </a:ext>
            </a:extLst>
          </p:cNvPr>
          <p:cNvCxnSpPr>
            <a:stCxn id="7" idx="7"/>
            <a:endCxn id="9" idx="2"/>
          </p:cNvCxnSpPr>
          <p:nvPr/>
        </p:nvCxnSpPr>
        <p:spPr>
          <a:xfrm flipV="1">
            <a:off x="7013243" y="2499360"/>
            <a:ext cx="1691336" cy="9789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2C06AA-0252-1710-9E84-0AD7F2299351}"/>
              </a:ext>
            </a:extLst>
          </p:cNvPr>
          <p:cNvCxnSpPr>
            <a:cxnSpLocks/>
            <a:stCxn id="7" idx="6"/>
            <a:endCxn id="10" idx="1"/>
          </p:cNvCxnSpPr>
          <p:nvPr/>
        </p:nvCxnSpPr>
        <p:spPr>
          <a:xfrm>
            <a:off x="7282180" y="4075510"/>
            <a:ext cx="1933120" cy="48955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24719B-097C-7620-378A-08DBAF433AC9}"/>
              </a:ext>
            </a:extLst>
          </p:cNvPr>
          <p:cNvCxnSpPr>
            <a:cxnSpLocks/>
            <a:stCxn id="11" idx="7"/>
            <a:endCxn id="7" idx="2"/>
          </p:cNvCxnSpPr>
          <p:nvPr/>
        </p:nvCxnSpPr>
        <p:spPr>
          <a:xfrm flipV="1">
            <a:off x="3903788" y="4075510"/>
            <a:ext cx="1541972" cy="48955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419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rowth money business close up cash currency coin banking commerce pension investing financial savings success coins finance wealth investment earnings invest accounting insurance interest save money mortgage goals time value of money time management save money concept stack of money investment concept compound interest long term invest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02" y="-980272"/>
            <a:ext cx="12277410" cy="818494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838199" y="2234685"/>
            <a:ext cx="10515600" cy="1325563"/>
          </a:xfrm>
        </p:spPr>
        <p:txBody>
          <a:bodyPr>
            <a:normAutofit/>
          </a:bodyPr>
          <a:lstStyle/>
          <a:p>
            <a:r>
              <a:rPr lang="en-US" sz="4800" b="1" dirty="0" err="1">
                <a:solidFill>
                  <a:schemeClr val="bg1"/>
                </a:solidFill>
              </a:rPr>
              <a:t>Geschiedenis</a:t>
            </a:r>
            <a:endParaRPr lang="nl-NL" sz="4800" b="1" dirty="0">
              <a:solidFill>
                <a:schemeClr val="bg1"/>
              </a:solidFill>
            </a:endParaRPr>
          </a:p>
        </p:txBody>
      </p:sp>
      <p:sp>
        <p:nvSpPr>
          <p:cNvPr id="5" name="TextBox 4"/>
          <p:cNvSpPr txBox="1"/>
          <p:nvPr/>
        </p:nvSpPr>
        <p:spPr>
          <a:xfrm>
            <a:off x="5507376" y="1334278"/>
            <a:ext cx="942117" cy="584775"/>
          </a:xfrm>
          <a:prstGeom prst="rect">
            <a:avLst/>
          </a:prstGeom>
          <a:noFill/>
        </p:spPr>
        <p:txBody>
          <a:bodyPr wrap="none" rtlCol="0">
            <a:spAutoFit/>
          </a:bodyPr>
          <a:lstStyle/>
          <a:p>
            <a:r>
              <a:rPr lang="en-US" sz="3200" dirty="0">
                <a:solidFill>
                  <a:schemeClr val="bg1"/>
                </a:solidFill>
              </a:rPr>
              <a:t>Pt. 1</a:t>
            </a:r>
            <a:endParaRPr lang="nl-NL" sz="3200" dirty="0">
              <a:solidFill>
                <a:schemeClr val="bg1"/>
              </a:solidFill>
            </a:endParaRPr>
          </a:p>
        </p:txBody>
      </p:sp>
    </p:spTree>
    <p:extLst>
      <p:ext uri="{BB962C8B-B14F-4D97-AF65-F5344CB8AC3E}">
        <p14:creationId xmlns:p14="http://schemas.microsoft.com/office/powerpoint/2010/main" val="144037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6F847A-06AB-042C-F797-24C3640B1CF9}"/>
              </a:ext>
            </a:extLst>
          </p:cNvPr>
          <p:cNvSpPr>
            <a:spLocks noGrp="1"/>
          </p:cNvSpPr>
          <p:nvPr>
            <p:ph idx="11"/>
          </p:nvPr>
        </p:nvSpPr>
        <p:spPr/>
        <p:txBody>
          <a:bodyPr/>
          <a:lstStyle/>
          <a:p>
            <a:r>
              <a:rPr lang="en-US" dirty="0"/>
              <a:t>Friedrich Hayek : “spontaneous order”</a:t>
            </a:r>
          </a:p>
          <a:p>
            <a:r>
              <a:rPr lang="en-US" dirty="0"/>
              <a:t>Richard Stallman and the MIT AI-lab “hacker culture” in the 60’s and 70’s</a:t>
            </a:r>
          </a:p>
          <a:p>
            <a:r>
              <a:rPr lang="nl-NL" dirty="0"/>
              <a:t>David </a:t>
            </a:r>
            <a:r>
              <a:rPr lang="nl-NL" dirty="0" err="1"/>
              <a:t>Chaum</a:t>
            </a:r>
            <a:r>
              <a:rPr lang="nl-NL" dirty="0"/>
              <a:t>, UC Berkeley </a:t>
            </a:r>
          </a:p>
          <a:p>
            <a:r>
              <a:rPr lang="nl-NL" dirty="0" err="1"/>
              <a:t>Libertarianism</a:t>
            </a:r>
            <a:r>
              <a:rPr lang="nl-NL" dirty="0"/>
              <a:t> “</a:t>
            </a:r>
            <a:r>
              <a:rPr lang="en-US" b="0" i="0" dirty="0">
                <a:solidFill>
                  <a:srgbClr val="0D0D0D"/>
                </a:solidFill>
                <a:effectLst/>
                <a:latin typeface="Söhne"/>
              </a:rPr>
              <a:t>Libertarianism is a political philosophy that emphasizes individual liberty as its core principle. It advocates for minimal government intervention in personal, social, and economic affairs.</a:t>
            </a:r>
            <a:r>
              <a:rPr lang="nl-NL" dirty="0"/>
              <a:t>”</a:t>
            </a:r>
          </a:p>
          <a:p>
            <a:r>
              <a:rPr lang="nl-NL" dirty="0" err="1"/>
              <a:t>Cypherpunks</a:t>
            </a:r>
            <a:r>
              <a:rPr lang="nl-NL" dirty="0"/>
              <a:t> “</a:t>
            </a:r>
            <a:r>
              <a:rPr lang="en-US" b="0" i="0" dirty="0">
                <a:solidFill>
                  <a:srgbClr val="0D0D0D"/>
                </a:solidFill>
                <a:effectLst/>
                <a:latin typeface="Söhne"/>
              </a:rPr>
              <a:t>A movement that advocated for the use of cryptography as a route to social and political change. Prominent members like Hal Finney, Nick Szabo, and Wei Dai are often cited for their contributions to the ideas behind Bitcoin.</a:t>
            </a:r>
            <a:r>
              <a:rPr lang="nl-NL" dirty="0"/>
              <a:t>”</a:t>
            </a:r>
          </a:p>
        </p:txBody>
      </p:sp>
      <p:sp>
        <p:nvSpPr>
          <p:cNvPr id="3" name="Title 2">
            <a:extLst>
              <a:ext uri="{FF2B5EF4-FFF2-40B4-BE49-F238E27FC236}">
                <a16:creationId xmlns:a16="http://schemas.microsoft.com/office/drawing/2014/main" id="{0B27F052-A2A6-A0AC-A17F-2B72D423C7AA}"/>
              </a:ext>
            </a:extLst>
          </p:cNvPr>
          <p:cNvSpPr>
            <a:spLocks noGrp="1"/>
          </p:cNvSpPr>
          <p:nvPr>
            <p:ph type="title"/>
          </p:nvPr>
        </p:nvSpPr>
        <p:spPr/>
        <p:txBody>
          <a:bodyPr/>
          <a:lstStyle/>
          <a:p>
            <a:r>
              <a:rPr lang="en-US" dirty="0" err="1"/>
              <a:t>Economen</a:t>
            </a:r>
            <a:r>
              <a:rPr lang="en-US" dirty="0"/>
              <a:t>, </a:t>
            </a:r>
            <a:r>
              <a:rPr lang="en-US" dirty="0" err="1"/>
              <a:t>cryptografen</a:t>
            </a:r>
            <a:r>
              <a:rPr lang="en-US" dirty="0"/>
              <a:t> </a:t>
            </a:r>
            <a:r>
              <a:rPr lang="en-US" dirty="0" err="1"/>
              <a:t>en</a:t>
            </a:r>
            <a:r>
              <a:rPr lang="en-US" dirty="0"/>
              <a:t> </a:t>
            </a:r>
            <a:r>
              <a:rPr lang="en-US" dirty="0" err="1"/>
              <a:t>vrijheidsdenkers</a:t>
            </a:r>
            <a:endParaRPr lang="nl-NL" dirty="0"/>
          </a:p>
        </p:txBody>
      </p:sp>
      <p:sp>
        <p:nvSpPr>
          <p:cNvPr id="4" name="Content Placeholder 3">
            <a:extLst>
              <a:ext uri="{FF2B5EF4-FFF2-40B4-BE49-F238E27FC236}">
                <a16:creationId xmlns:a16="http://schemas.microsoft.com/office/drawing/2014/main" id="{55D60E72-0DBC-8363-5DFC-EE05335D2C97}"/>
              </a:ext>
            </a:extLst>
          </p:cNvPr>
          <p:cNvSpPr>
            <a:spLocks noGrp="1"/>
          </p:cNvSpPr>
          <p:nvPr>
            <p:ph idx="10"/>
          </p:nvPr>
        </p:nvSpPr>
        <p:spPr/>
        <p:txBody>
          <a:bodyPr/>
          <a:lstStyle/>
          <a:p>
            <a:endParaRPr lang="nl-NL"/>
          </a:p>
        </p:txBody>
      </p:sp>
    </p:spTree>
    <p:extLst>
      <p:ext uri="{BB962C8B-B14F-4D97-AF65-F5344CB8AC3E}">
        <p14:creationId xmlns:p14="http://schemas.microsoft.com/office/powerpoint/2010/main" val="4276766952"/>
      </p:ext>
    </p:extLst>
  </p:cSld>
  <p:clrMapOvr>
    <a:masterClrMapping/>
  </p:clrMapOvr>
</p:sld>
</file>

<file path=ppt/theme/theme1.xml><?xml version="1.0" encoding="utf-8"?>
<a:theme xmlns:a="http://schemas.openxmlformats.org/drawingml/2006/main" name="Theme universit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vT Fonts">
      <a:majorFont>
        <a:latin typeface="ScalaSans"/>
        <a:ea typeface=""/>
        <a:cs typeface=""/>
      </a:majorFont>
      <a:minorFont>
        <a:latin typeface="Scala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university" id="{4CBA22EC-ADE0-4DF4-8738-BCD5439352BE}" vid="{D32284FC-9176-42A9-8C83-988B162E81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 university</Template>
  <TotalTime>4523</TotalTime>
  <Words>3233</Words>
  <Application>Microsoft Office PowerPoint</Application>
  <PresentationFormat>Breedbeeld</PresentationFormat>
  <Paragraphs>357</Paragraphs>
  <Slides>61</Slides>
  <Notes>41</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61</vt:i4>
      </vt:variant>
    </vt:vector>
  </HeadingPairs>
  <TitlesOfParts>
    <vt:vector size="69" baseType="lpstr">
      <vt:lpstr>Arial</vt:lpstr>
      <vt:lpstr>Arial Black</vt:lpstr>
      <vt:lpstr>Calibri</vt:lpstr>
      <vt:lpstr>Google Sans</vt:lpstr>
      <vt:lpstr>ScalaSans</vt:lpstr>
      <vt:lpstr>Söhne</vt:lpstr>
      <vt:lpstr>Wingdings</vt:lpstr>
      <vt:lpstr>Theme university</vt:lpstr>
      <vt:lpstr>Ontwikkelingen in de boekhoudtechnologie VECON 15 maart 2024 </vt:lpstr>
      <vt:lpstr>PowerPoint-presentatie</vt:lpstr>
      <vt:lpstr>PowerPoint-presentatie</vt:lpstr>
      <vt:lpstr>Programma 15 maart 2024</vt:lpstr>
      <vt:lpstr>Wat willen leerlingen weten?</vt:lpstr>
      <vt:lpstr>Wat moeten leerlingen weten?</vt:lpstr>
      <vt:lpstr>Crypto’s in het (b)eco curriculum?</vt:lpstr>
      <vt:lpstr>Geschiedenis</vt:lpstr>
      <vt:lpstr>Economen, cryptografen en vrijheidsdenkers</vt:lpstr>
      <vt:lpstr>PowerPoint-presentatie</vt:lpstr>
      <vt:lpstr>Pre-history</vt:lpstr>
      <vt:lpstr>PowerPoint-presentatie</vt:lpstr>
      <vt:lpstr>PowerPoint-presentatie</vt:lpstr>
      <vt:lpstr>Hoe werkt een bank</vt:lpstr>
      <vt:lpstr>Wat doet de bank met je spaargeld?</vt:lpstr>
      <vt:lpstr>Wat als je …</vt:lpstr>
      <vt:lpstr>PowerPoint-presentatie</vt:lpstr>
      <vt:lpstr>Boekhouden</vt:lpstr>
      <vt:lpstr>Inventions in accounting</vt:lpstr>
      <vt:lpstr>Flaws of centralized bookkeeping  </vt:lpstr>
      <vt:lpstr>Decentralized bookkeeping</vt:lpstr>
      <vt:lpstr>De revolutie</vt:lpstr>
      <vt:lpstr>PowerPoint-presentatie</vt:lpstr>
      <vt:lpstr>Bitcoin, a peer-to-peer decentralized currency with fast transactions and low fees.</vt:lpstr>
      <vt:lpstr>Bitcoin, a peer-to-peer decentralized currency with fast transactions and low fees.</vt:lpstr>
      <vt:lpstr>…peer-to-peer…</vt:lpstr>
      <vt:lpstr>…peer-to-peer…</vt:lpstr>
      <vt:lpstr>…decentralized…</vt:lpstr>
      <vt:lpstr>…decentralized…</vt:lpstr>
      <vt:lpstr>…decentralized…</vt:lpstr>
      <vt:lpstr>Who decides on the history?</vt:lpstr>
      <vt:lpstr>Decentralized vs. centralized bookkeeping</vt:lpstr>
      <vt:lpstr>Hoe vaak?</vt:lpstr>
      <vt:lpstr>Want to hack bitcoin?</vt:lpstr>
      <vt:lpstr>Want to hack bitcoin?</vt:lpstr>
      <vt:lpstr>But I hear about bitcoin hacks all the time?</vt:lpstr>
      <vt:lpstr>But I hear about bitcoin hacks all the time?</vt:lpstr>
      <vt:lpstr>Where do you store passwords?</vt:lpstr>
      <vt:lpstr>Wallets, exchanges and private keys</vt:lpstr>
      <vt:lpstr>…currency…</vt:lpstr>
      <vt:lpstr>…with fast transactions…</vt:lpstr>
      <vt:lpstr>…with fast transactions…</vt:lpstr>
      <vt:lpstr>De blockchain volgen in real-time</vt:lpstr>
      <vt:lpstr>…and low fees.</vt:lpstr>
      <vt:lpstr>Bitcoin, a peer-to-peer decentralized currency with fast transactions and low fees.</vt:lpstr>
      <vt:lpstr>PowerPoint-presentatie</vt:lpstr>
      <vt:lpstr>PowerPoint-presentatie</vt:lpstr>
      <vt:lpstr>PowerPoint-presentatie</vt:lpstr>
      <vt:lpstr>PowerPoint-presentatie</vt:lpstr>
      <vt:lpstr>Investeren en beleggen in crypto</vt:lpstr>
      <vt:lpstr>PowerPoint-presentatie</vt:lpstr>
      <vt:lpstr>PowerPoint-presentatie</vt:lpstr>
      <vt:lpstr>PowerPoint-presentatie</vt:lpstr>
      <vt:lpstr>Fungibility en NFT’s</vt:lpstr>
      <vt:lpstr>Fungibility en NFT’s</vt:lpstr>
      <vt:lpstr>PowerPoint-presentatie</vt:lpstr>
      <vt:lpstr>PowerPoint-presentatie</vt:lpstr>
      <vt:lpstr>Wat moeten leerlingen weten?</vt:lpstr>
      <vt:lpstr>Wat moeten leerlingen weten?</vt:lpstr>
      <vt:lpstr>Bedankt</vt:lpstr>
      <vt:lpstr>Bronnen</vt:lpstr>
    </vt:vector>
  </TitlesOfParts>
  <Company>Tilburg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Blockchain technology</dc:title>
  <dc:creator>W.G.M. Maas</dc:creator>
  <cp:lastModifiedBy>Thomas Oosterkamp</cp:lastModifiedBy>
  <cp:revision>197</cp:revision>
  <cp:lastPrinted>2018-03-27T10:21:39Z</cp:lastPrinted>
  <dcterms:created xsi:type="dcterms:W3CDTF">2018-03-09T12:36:02Z</dcterms:created>
  <dcterms:modified xsi:type="dcterms:W3CDTF">2024-03-31T08:16:18Z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29f4804-9ab0-4527-a877-f7a87100f5fc_Enabled">
    <vt:lpwstr>true</vt:lpwstr>
  </property>
  <property fmtid="{D5CDD505-2E9C-101B-9397-08002B2CF9AE}" pid="3" name="MSIP_Label_b29f4804-9ab0-4527-a877-f7a87100f5fc_SetDate">
    <vt:lpwstr>2023-03-14T13:04:27Z</vt:lpwstr>
  </property>
  <property fmtid="{D5CDD505-2E9C-101B-9397-08002B2CF9AE}" pid="4" name="MSIP_Label_b29f4804-9ab0-4527-a877-f7a87100f5fc_Method">
    <vt:lpwstr>Standard</vt:lpwstr>
  </property>
  <property fmtid="{D5CDD505-2E9C-101B-9397-08002B2CF9AE}" pid="5" name="MSIP_Label_b29f4804-9ab0-4527-a877-f7a87100f5fc_Name">
    <vt:lpwstr>General</vt:lpwstr>
  </property>
  <property fmtid="{D5CDD505-2E9C-101B-9397-08002B2CF9AE}" pid="6" name="MSIP_Label_b29f4804-9ab0-4527-a877-f7a87100f5fc_SiteId">
    <vt:lpwstr>7a5561df-6599-4898-8a20-cce41db3b44f</vt:lpwstr>
  </property>
  <property fmtid="{D5CDD505-2E9C-101B-9397-08002B2CF9AE}" pid="7" name="MSIP_Label_b29f4804-9ab0-4527-a877-f7a87100f5fc_ActionId">
    <vt:lpwstr>9c5a09d2-ac81-4c2e-a153-94499b9b20ef</vt:lpwstr>
  </property>
  <property fmtid="{D5CDD505-2E9C-101B-9397-08002B2CF9AE}" pid="8" name="MSIP_Label_b29f4804-9ab0-4527-a877-f7a87100f5fc_ContentBits">
    <vt:lpwstr>0</vt:lpwstr>
  </property>
</Properties>
</file>