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sldx" ContentType="application/vnd.openxmlformats-officedocument.presentationml.slide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  <p:sldMasterId id="2147483656" r:id="rId4"/>
  </p:sldMasterIdLst>
  <p:sldIdLst>
    <p:sldId id="280" r:id="rId5"/>
    <p:sldId id="286" r:id="rId6"/>
    <p:sldId id="281" r:id="rId7"/>
    <p:sldId id="282" r:id="rId8"/>
    <p:sldId id="283" r:id="rId9"/>
    <p:sldId id="275" r:id="rId10"/>
    <p:sldId id="287" r:id="rId11"/>
    <p:sldId id="266" r:id="rId12"/>
    <p:sldId id="293" r:id="rId13"/>
    <p:sldId id="294" r:id="rId14"/>
    <p:sldId id="276" r:id="rId15"/>
    <p:sldId id="292" r:id="rId16"/>
    <p:sldId id="295" r:id="rId17"/>
    <p:sldId id="277" r:id="rId18"/>
    <p:sldId id="291" r:id="rId19"/>
    <p:sldId id="296" r:id="rId20"/>
    <p:sldId id="290" r:id="rId21"/>
    <p:sldId id="285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>
        <p:scale>
          <a:sx n="60" d="100"/>
          <a:sy n="60" d="100"/>
        </p:scale>
        <p:origin x="-1572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1790-9173-4A09-B6B4-4F0B0205190B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9BD5-DE8F-462E-8C1B-10E7BFB6A1B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23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31790-9173-4A09-B6B4-4F0B0205190B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9BD5-DE8F-462E-8C1B-10E7BFB6A1B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774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231790-9173-4A09-B6B4-4F0B0205190B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D09BD5-DE8F-462E-8C1B-10E7BFB6A1B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6332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B231790-9173-4A09-B6B4-4F0B0205190B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8D09BD5-DE8F-462E-8C1B-10E7BFB6A1B4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8951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75856" y="2924622"/>
            <a:ext cx="4824536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400" cap="all" baseline="0"/>
            </a:lvl1pPr>
          </a:lstStyle>
          <a:p>
            <a:pPr lvl="0"/>
            <a:r>
              <a:rPr lang="nl-NL" dirty="0" smtClean="0"/>
              <a:t>Klik om de te bewerken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275856" y="3429000"/>
            <a:ext cx="4248472" cy="360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cap="all" baseline="0"/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2672009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hee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/>
          <p:cNvSpPr>
            <a:spLocks noGrp="1"/>
          </p:cNvSpPr>
          <p:nvPr>
            <p:ph type="pic" sz="quarter" idx="13"/>
          </p:nvPr>
        </p:nvSpPr>
        <p:spPr>
          <a:xfrm>
            <a:off x="4716016" y="1196752"/>
            <a:ext cx="4427984" cy="482508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 baseline="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sv-SE" noProof="0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251520" y="1196752"/>
            <a:ext cx="4248472" cy="482508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defRPr sz="1400"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 sz="1400" baseline="0">
                <a:latin typeface="Arial" pitchFamily="34" charset="0"/>
                <a:cs typeface="Arial" pitchFamily="34" charset="0"/>
              </a:defRPr>
            </a:lvl3pPr>
            <a:lvl4pPr>
              <a:lnSpc>
                <a:spcPct val="150000"/>
              </a:lnSpc>
              <a:defRPr sz="1400">
                <a:latin typeface="Arial" pitchFamily="34" charset="0"/>
                <a:cs typeface="Arial" pitchFamily="34" charset="0"/>
              </a:defRPr>
            </a:lvl4pPr>
            <a:lvl5pPr>
              <a:lnSpc>
                <a:spcPct val="150000"/>
              </a:lnSpc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sv-S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476672"/>
            <a:ext cx="513592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10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5148064" cy="28532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00" b="1" cap="all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>
          <a:xfrm>
            <a:off x="-36513" y="6308725"/>
            <a:ext cx="404813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F0CABD-DC19-41CF-ACD5-07211A603F91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4136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heet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0" y="188640"/>
            <a:ext cx="5148064" cy="28532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800" b="1" cap="all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nl-NL" dirty="0" smtClean="0"/>
              <a:t>Klik om de stijl te bewerken</a:t>
            </a:r>
            <a:endParaRPr lang="sv-SE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0" y="476672"/>
            <a:ext cx="5135920" cy="4320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sp>
        <p:nvSpPr>
          <p:cNvPr id="5" name="Platshållare för text 8"/>
          <p:cNvSpPr>
            <a:spLocks noGrp="1"/>
          </p:cNvSpPr>
          <p:nvPr>
            <p:ph type="body" sz="quarter" idx="14"/>
          </p:nvPr>
        </p:nvSpPr>
        <p:spPr>
          <a:xfrm>
            <a:off x="251520" y="1196752"/>
            <a:ext cx="8568952" cy="4825082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1400">
                <a:latin typeface="Arial" pitchFamily="34" charset="0"/>
                <a:cs typeface="Arial" pitchFamily="34" charset="0"/>
              </a:defRPr>
            </a:lvl1pPr>
            <a:lvl2pPr>
              <a:lnSpc>
                <a:spcPct val="150000"/>
              </a:lnSpc>
              <a:defRPr sz="1400">
                <a:latin typeface="Arial" pitchFamily="34" charset="0"/>
                <a:cs typeface="Arial" pitchFamily="34" charset="0"/>
              </a:defRPr>
            </a:lvl2pPr>
            <a:lvl3pPr>
              <a:lnSpc>
                <a:spcPct val="150000"/>
              </a:lnSpc>
              <a:defRPr sz="1400" baseline="0">
                <a:latin typeface="Arial" pitchFamily="34" charset="0"/>
                <a:cs typeface="Arial" pitchFamily="34" charset="0"/>
              </a:defRPr>
            </a:lvl3pPr>
            <a:lvl4pPr>
              <a:lnSpc>
                <a:spcPct val="150000"/>
              </a:lnSpc>
              <a:defRPr sz="1400">
                <a:latin typeface="Arial" pitchFamily="34" charset="0"/>
                <a:cs typeface="Arial" pitchFamily="34" charset="0"/>
              </a:defRPr>
            </a:lvl4pPr>
            <a:lvl5pPr>
              <a:lnSpc>
                <a:spcPct val="150000"/>
              </a:lnSpc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sv-SE" dirty="0"/>
          </a:p>
        </p:txBody>
      </p:sp>
      <p:sp>
        <p:nvSpPr>
          <p:cNvPr id="6" name="Platshållare för bildnummer 6"/>
          <p:cNvSpPr>
            <a:spLocks noGrp="1"/>
          </p:cNvSpPr>
          <p:nvPr>
            <p:ph type="sldNum" sz="quarter" idx="16"/>
          </p:nvPr>
        </p:nvSpPr>
        <p:spPr>
          <a:xfrm>
            <a:off x="-36513" y="6308725"/>
            <a:ext cx="404813" cy="365125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9DCC9D-61AD-4B1D-A620-80FAAAE1126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781360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31790-9173-4A09-B6B4-4F0B0205190B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09BD5-DE8F-462E-8C1B-10E7BFB6A1B4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4098" name="Picture 2" descr="http://www.vecon.nl/VBS/images/logo_vecon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456" y="6165304"/>
            <a:ext cx="137754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1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856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31790-9173-4A09-B6B4-4F0B0205190B}" type="datetimeFigureOut">
              <a:rPr lang="nl-NL" smtClean="0"/>
              <a:pPr/>
              <a:t>31-3-2014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09BD5-DE8F-462E-8C1B-10E7BFB6A1B4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Rubrik 1"/>
          <p:cNvSpPr txBox="1">
            <a:spLocks/>
          </p:cNvSpPr>
          <p:nvPr userDrawn="1"/>
        </p:nvSpPr>
        <p:spPr>
          <a:xfrm>
            <a:off x="206375" y="6284913"/>
            <a:ext cx="1820863" cy="4318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1300" dirty="0" smtClean="0">
                <a:solidFill>
                  <a:schemeClr val="bg1"/>
                </a:solidFill>
              </a:rPr>
              <a:t>CUSTOMS REPRESENTATION</a:t>
            </a:r>
            <a:endParaRPr lang="sv-SE" sz="1300" dirty="0">
              <a:solidFill>
                <a:schemeClr val="bg1"/>
              </a:solidFill>
            </a:endParaRPr>
          </a:p>
        </p:txBody>
      </p:sp>
      <p:sp>
        <p:nvSpPr>
          <p:cNvPr id="9" name="Rubrik 1"/>
          <p:cNvSpPr txBox="1">
            <a:spLocks/>
          </p:cNvSpPr>
          <p:nvPr userDrawn="1"/>
        </p:nvSpPr>
        <p:spPr>
          <a:xfrm>
            <a:off x="4040188" y="6364288"/>
            <a:ext cx="1274762" cy="4175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1100" dirty="0" smtClean="0">
                <a:solidFill>
                  <a:schemeClr val="bg1"/>
                </a:solidFill>
              </a:rPr>
              <a:t>CUSTOMS 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1100" dirty="0" smtClean="0">
                <a:solidFill>
                  <a:schemeClr val="bg1"/>
                </a:solidFill>
              </a:rPr>
              <a:t>CONSULTING</a:t>
            </a:r>
            <a:endParaRPr lang="sv-SE" sz="1100" dirty="0">
              <a:solidFill>
                <a:schemeClr val="bg1"/>
              </a:solidFill>
            </a:endParaRPr>
          </a:p>
        </p:txBody>
      </p:sp>
      <p:sp>
        <p:nvSpPr>
          <p:cNvPr id="10" name="Rubrik 1"/>
          <p:cNvSpPr txBox="1">
            <a:spLocks/>
          </p:cNvSpPr>
          <p:nvPr userDrawn="1"/>
        </p:nvSpPr>
        <p:spPr>
          <a:xfrm>
            <a:off x="6000750" y="6365875"/>
            <a:ext cx="1274763" cy="417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1100" dirty="0" smtClean="0">
                <a:solidFill>
                  <a:schemeClr val="bg1"/>
                </a:solidFill>
              </a:rPr>
              <a:t>CUSTOMS 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1100" dirty="0" smtClean="0">
                <a:solidFill>
                  <a:schemeClr val="bg1"/>
                </a:solidFill>
              </a:rPr>
              <a:t>ACADEMY</a:t>
            </a:r>
            <a:endParaRPr lang="sv-SE" sz="1100" dirty="0">
              <a:solidFill>
                <a:schemeClr val="bg1"/>
              </a:solidFill>
            </a:endParaRPr>
          </a:p>
        </p:txBody>
      </p:sp>
      <p:sp>
        <p:nvSpPr>
          <p:cNvPr id="11" name="Rubrik 1"/>
          <p:cNvSpPr txBox="1">
            <a:spLocks/>
          </p:cNvSpPr>
          <p:nvPr userDrawn="1"/>
        </p:nvSpPr>
        <p:spPr>
          <a:xfrm>
            <a:off x="7678738" y="6365875"/>
            <a:ext cx="1274762" cy="417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1100" dirty="0" smtClean="0">
                <a:solidFill>
                  <a:schemeClr val="bg1"/>
                </a:solidFill>
              </a:rPr>
              <a:t>GOVERNMENT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1100" dirty="0" smtClean="0">
                <a:solidFill>
                  <a:schemeClr val="bg1"/>
                </a:solidFill>
              </a:rPr>
              <a:t>CONSULTING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" t="4599" r="1059" b="1147"/>
          <a:stretch>
            <a:fillRect/>
          </a:stretch>
        </p:blipFill>
        <p:spPr bwMode="auto">
          <a:xfrm>
            <a:off x="-9525" y="0"/>
            <a:ext cx="9183688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ubrik 1"/>
          <p:cNvSpPr txBox="1">
            <a:spLocks/>
          </p:cNvSpPr>
          <p:nvPr userDrawn="1"/>
        </p:nvSpPr>
        <p:spPr>
          <a:xfrm>
            <a:off x="220663" y="6365875"/>
            <a:ext cx="1327150" cy="417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1100" dirty="0" smtClean="0">
                <a:solidFill>
                  <a:schemeClr val="bg1"/>
                </a:solidFill>
              </a:rPr>
              <a:t>CUSTOMS DECLARATION</a:t>
            </a:r>
            <a:endParaRPr lang="sv-SE" sz="1100" dirty="0">
              <a:solidFill>
                <a:schemeClr val="bg1"/>
              </a:solidFill>
            </a:endParaRPr>
          </a:p>
        </p:txBody>
      </p:sp>
      <p:sp>
        <p:nvSpPr>
          <p:cNvPr id="14" name="Rubrik 1"/>
          <p:cNvSpPr txBox="1">
            <a:spLocks/>
          </p:cNvSpPr>
          <p:nvPr userDrawn="1"/>
        </p:nvSpPr>
        <p:spPr>
          <a:xfrm>
            <a:off x="1870075" y="6365875"/>
            <a:ext cx="1539875" cy="417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1100" dirty="0" smtClean="0">
                <a:solidFill>
                  <a:schemeClr val="bg1"/>
                </a:solidFill>
              </a:rPr>
              <a:t>VAT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1100" dirty="0" smtClean="0">
                <a:solidFill>
                  <a:schemeClr val="bg1"/>
                </a:solidFill>
              </a:rPr>
              <a:t>REPRESENTATION</a:t>
            </a:r>
            <a:endParaRPr lang="sv-SE" sz="1100" dirty="0">
              <a:solidFill>
                <a:schemeClr val="bg1"/>
              </a:solidFill>
            </a:endParaRPr>
          </a:p>
        </p:txBody>
      </p:sp>
      <p:sp>
        <p:nvSpPr>
          <p:cNvPr id="15" name="Rubrik 1"/>
          <p:cNvSpPr txBox="1">
            <a:spLocks/>
          </p:cNvSpPr>
          <p:nvPr userDrawn="1"/>
        </p:nvSpPr>
        <p:spPr>
          <a:xfrm>
            <a:off x="3957638" y="6375400"/>
            <a:ext cx="1273175" cy="417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1100" dirty="0" smtClean="0">
                <a:solidFill>
                  <a:schemeClr val="bg1"/>
                </a:solidFill>
              </a:rPr>
              <a:t>CUSTOMS 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1100" dirty="0" smtClean="0">
                <a:solidFill>
                  <a:schemeClr val="bg1"/>
                </a:solidFill>
              </a:rPr>
              <a:t>CONSULTING</a:t>
            </a:r>
            <a:endParaRPr lang="sv-SE" sz="1100" dirty="0">
              <a:solidFill>
                <a:schemeClr val="bg1"/>
              </a:solidFill>
            </a:endParaRPr>
          </a:p>
        </p:txBody>
      </p:sp>
      <p:sp>
        <p:nvSpPr>
          <p:cNvPr id="16" name="Rubrik 1"/>
          <p:cNvSpPr txBox="1">
            <a:spLocks/>
          </p:cNvSpPr>
          <p:nvPr userDrawn="1"/>
        </p:nvSpPr>
        <p:spPr>
          <a:xfrm>
            <a:off x="5935663" y="6375400"/>
            <a:ext cx="1120775" cy="415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1100" dirty="0" smtClean="0">
                <a:solidFill>
                  <a:schemeClr val="bg1"/>
                </a:solidFill>
              </a:rPr>
              <a:t>CUSTOMS 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1100" dirty="0" smtClean="0">
                <a:solidFill>
                  <a:schemeClr val="bg1"/>
                </a:solidFill>
              </a:rPr>
              <a:t>ACADEMY</a:t>
            </a:r>
            <a:endParaRPr lang="sv-SE" sz="1100" dirty="0">
              <a:solidFill>
                <a:schemeClr val="bg1"/>
              </a:solidFill>
            </a:endParaRPr>
          </a:p>
        </p:txBody>
      </p:sp>
      <p:sp>
        <p:nvSpPr>
          <p:cNvPr id="17" name="Rubrik 1"/>
          <p:cNvSpPr txBox="1">
            <a:spLocks/>
          </p:cNvSpPr>
          <p:nvPr userDrawn="1"/>
        </p:nvSpPr>
        <p:spPr>
          <a:xfrm>
            <a:off x="7812088" y="6372225"/>
            <a:ext cx="1273175" cy="4175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16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sv-SE" sz="1100" dirty="0" smtClean="0">
                <a:solidFill>
                  <a:schemeClr val="bg1"/>
                </a:solidFill>
              </a:rPr>
              <a:t>BORDER</a:t>
            </a:r>
          </a:p>
          <a:p>
            <a:pPr fontAlgn="auto">
              <a:spcAft>
                <a:spcPts val="0"/>
              </a:spcAft>
              <a:defRPr/>
            </a:pPr>
            <a:r>
              <a:rPr lang="sv-SE" sz="1100" dirty="0" smtClean="0">
                <a:solidFill>
                  <a:schemeClr val="bg1"/>
                </a:solidFill>
              </a:rPr>
              <a:t>SERVICES</a:t>
            </a:r>
          </a:p>
        </p:txBody>
      </p:sp>
      <p:sp>
        <p:nvSpPr>
          <p:cNvPr id="18" name="Rechthoek 7"/>
          <p:cNvSpPr/>
          <p:nvPr userDrawn="1"/>
        </p:nvSpPr>
        <p:spPr>
          <a:xfrm>
            <a:off x="-9525" y="2420938"/>
            <a:ext cx="9183688" cy="18002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0" name="Rechthoek 12"/>
          <p:cNvSpPr/>
          <p:nvPr userDrawn="1"/>
        </p:nvSpPr>
        <p:spPr>
          <a:xfrm>
            <a:off x="8532813" y="2420938"/>
            <a:ext cx="71437" cy="1800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1" name="Rechthoek 13"/>
          <p:cNvSpPr/>
          <p:nvPr userDrawn="1"/>
        </p:nvSpPr>
        <p:spPr>
          <a:xfrm>
            <a:off x="8675688" y="2420938"/>
            <a:ext cx="73025" cy="1800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2" name="Rechthoek 15"/>
          <p:cNvSpPr/>
          <p:nvPr userDrawn="1"/>
        </p:nvSpPr>
        <p:spPr>
          <a:xfrm>
            <a:off x="8964613" y="2420938"/>
            <a:ext cx="71437" cy="1800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3" name="Rechthoek 15"/>
          <p:cNvSpPr/>
          <p:nvPr userDrawn="1"/>
        </p:nvSpPr>
        <p:spPr>
          <a:xfrm>
            <a:off x="8820150" y="2420938"/>
            <a:ext cx="73025" cy="1800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4" name="Rechthoek 12"/>
          <p:cNvSpPr/>
          <p:nvPr userDrawn="1"/>
        </p:nvSpPr>
        <p:spPr>
          <a:xfrm>
            <a:off x="8388350" y="2420938"/>
            <a:ext cx="71438" cy="1800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5" name="Rechthoek 9"/>
          <p:cNvSpPr/>
          <p:nvPr userDrawn="1"/>
        </p:nvSpPr>
        <p:spPr>
          <a:xfrm>
            <a:off x="7270750" y="6194425"/>
            <a:ext cx="1903413" cy="6937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6" name="Rechthoek 9"/>
          <p:cNvSpPr/>
          <p:nvPr userDrawn="1"/>
        </p:nvSpPr>
        <p:spPr>
          <a:xfrm>
            <a:off x="5448300" y="6194425"/>
            <a:ext cx="1822450" cy="6937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7" name="Rechthoek 9"/>
          <p:cNvSpPr/>
          <p:nvPr userDrawn="1"/>
        </p:nvSpPr>
        <p:spPr>
          <a:xfrm>
            <a:off x="3636963" y="6194425"/>
            <a:ext cx="1822450" cy="6937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8" name="Rechthoek 9"/>
          <p:cNvSpPr/>
          <p:nvPr userDrawn="1"/>
        </p:nvSpPr>
        <p:spPr>
          <a:xfrm>
            <a:off x="1812925" y="6194425"/>
            <a:ext cx="1824038" cy="6937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29" name="Rechthoek 9"/>
          <p:cNvSpPr/>
          <p:nvPr userDrawn="1"/>
        </p:nvSpPr>
        <p:spPr>
          <a:xfrm>
            <a:off x="-9525" y="6194425"/>
            <a:ext cx="1822450" cy="69373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30" name="Picture 2" descr="http://www.vecon.nl/VBS/images/logo_vecon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9" y="2636912"/>
            <a:ext cx="2566533" cy="134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306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588" y="6275388"/>
            <a:ext cx="355600" cy="3937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2" name="Rectangle 11"/>
          <p:cNvSpPr/>
          <p:nvPr userDrawn="1"/>
        </p:nvSpPr>
        <p:spPr>
          <a:xfrm>
            <a:off x="1588" y="188913"/>
            <a:ext cx="5146675" cy="5762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5" name="Picture 2" descr="http://www.vecon.nl/VBS/images/logo_vecon.jp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540" y="6093296"/>
            <a:ext cx="1166948" cy="60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05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Slide1.sld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18" Type="http://schemas.openxmlformats.org/officeDocument/2006/relationships/image" Target="../media/image3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jpeg"/><Relationship Id="rId17" Type="http://schemas.openxmlformats.org/officeDocument/2006/relationships/image" Target="../media/image36.jpeg"/><Relationship Id="rId2" Type="http://schemas.openxmlformats.org/officeDocument/2006/relationships/image" Target="../media/image21.jpeg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jpeg"/><Relationship Id="rId19" Type="http://schemas.openxmlformats.org/officeDocument/2006/relationships/image" Target="../media/image38.png"/><Relationship Id="rId4" Type="http://schemas.openxmlformats.org/officeDocument/2006/relationships/image" Target="../media/image23.jpeg"/><Relationship Id="rId9" Type="http://schemas.openxmlformats.org/officeDocument/2006/relationships/image" Target="../media/image28.jpeg"/><Relationship Id="rId1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wa1ZJlg4e8" TargetMode="External"/><Relationship Id="rId7" Type="http://schemas.openxmlformats.org/officeDocument/2006/relationships/image" Target="../media/image5.jpeg"/><Relationship Id="rId2" Type="http://schemas.openxmlformats.org/officeDocument/2006/relationships/hyperlink" Target="http://www.vecon.nl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youtube.com/watch?v=Vwa1ZJlg4e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youtube.com/watch?v=Vwa1ZJlg4e8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75856" y="2852936"/>
            <a:ext cx="4824536" cy="432048"/>
          </a:xfrm>
        </p:spPr>
        <p:txBody>
          <a:bodyPr/>
          <a:lstStyle/>
          <a:p>
            <a:r>
              <a:rPr lang="nl-NL" sz="3200" dirty="0" smtClean="0">
                <a:solidFill>
                  <a:srgbClr val="002060"/>
                </a:solidFill>
              </a:rPr>
              <a:t>welkom</a:t>
            </a:r>
            <a:endParaRPr lang="nl-NL" sz="3200" dirty="0">
              <a:solidFill>
                <a:srgbClr val="00206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275856" y="3357314"/>
            <a:ext cx="4248472" cy="360362"/>
          </a:xfrm>
        </p:spPr>
        <p:txBody>
          <a:bodyPr>
            <a:noAutofit/>
          </a:bodyPr>
          <a:lstStyle/>
          <a:p>
            <a:r>
              <a:rPr lang="nl-NL" sz="2400" dirty="0" smtClean="0">
                <a:solidFill>
                  <a:srgbClr val="002060"/>
                </a:solidFill>
              </a:rPr>
              <a:t>Peerprijs 2014</a:t>
            </a:r>
            <a:endParaRPr lang="nl-NL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65138"/>
            <a:ext cx="9144000" cy="11636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3</a:t>
            </a:r>
            <a:r>
              <a:rPr lang="nl-NL" baseline="30000" dirty="0" smtClean="0">
                <a:solidFill>
                  <a:schemeClr val="bg1"/>
                </a:solidFill>
              </a:rPr>
              <a:t>e</a:t>
            </a:r>
            <a:r>
              <a:rPr lang="nl-NL" dirty="0" smtClean="0">
                <a:solidFill>
                  <a:schemeClr val="bg1"/>
                </a:solidFill>
              </a:rPr>
              <a:t> Plaats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Ondertitel 2"/>
          <p:cNvSpPr txBox="1">
            <a:spLocks/>
          </p:cNvSpPr>
          <p:nvPr/>
        </p:nvSpPr>
        <p:spPr>
          <a:xfrm>
            <a:off x="0" y="119675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cap="small" dirty="0" smtClean="0">
                <a:solidFill>
                  <a:schemeClr val="bg1"/>
                </a:solidFill>
              </a:rPr>
              <a:t>Inflatie berekenen: PIC &amp; CPI – Willemijn Vlugt</a:t>
            </a:r>
            <a:endParaRPr lang="nl-NL" sz="2800" cap="smal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770315"/>
            <a:ext cx="8229600" cy="23558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dirty="0" smtClean="0"/>
          </a:p>
          <a:p>
            <a:r>
              <a:rPr lang="nl-NL" sz="1600" dirty="0" smtClean="0"/>
              <a:t>Goed geschreven.</a:t>
            </a:r>
          </a:p>
          <a:p>
            <a:r>
              <a:rPr lang="nl-NL" sz="1600" dirty="0" smtClean="0"/>
              <a:t>Zeer goede leerdoelen.</a:t>
            </a:r>
          </a:p>
          <a:p>
            <a:r>
              <a:rPr lang="nl-NL" sz="1600" dirty="0" smtClean="0"/>
              <a:t>Leerdoelen passend bij de doelgroep.</a:t>
            </a:r>
          </a:p>
          <a:p>
            <a:endParaRPr lang="nl-NL" sz="1600" dirty="0" smtClean="0"/>
          </a:p>
          <a:p>
            <a:r>
              <a:rPr lang="nl-NL" sz="1600" dirty="0" smtClean="0"/>
              <a:t>Door de zeer goede uitvoering en heldere hulp in de les een derde prijs!</a:t>
            </a:r>
            <a:endParaRPr lang="nl-NL" sz="1600" dirty="0">
              <a:solidFill>
                <a:srgbClr val="00206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85552"/>
            <a:ext cx="5118500" cy="354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185553"/>
            <a:ext cx="3832845" cy="3547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34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5138"/>
            <a:ext cx="9144000" cy="11636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2</a:t>
            </a:r>
            <a:r>
              <a:rPr lang="nl-NL" baseline="30000" dirty="0" smtClean="0">
                <a:solidFill>
                  <a:schemeClr val="bg1"/>
                </a:solidFill>
              </a:rPr>
              <a:t>e</a:t>
            </a:r>
            <a:r>
              <a:rPr lang="nl-NL" dirty="0" smtClean="0">
                <a:solidFill>
                  <a:schemeClr val="bg1"/>
                </a:solidFill>
              </a:rPr>
              <a:t> Plaats 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4" name="Picture 4" descr="http://www.bekers-medailles.nl/media/catalog/category/LT006_Luxe_tropy_beker_zil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36" y="2940892"/>
            <a:ext cx="22574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regiobloemist.nl/media/productphotos/108_thumb_300x3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44" y="2276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images-00.delcampe-static.net/img_large/auction/000/061/305/479_001.jpg?v=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164238"/>
            <a:ext cx="2976388" cy="15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40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5138"/>
            <a:ext cx="9144000" cy="11636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2</a:t>
            </a:r>
            <a:r>
              <a:rPr lang="nl-NL" baseline="30000" dirty="0" smtClean="0">
                <a:solidFill>
                  <a:schemeClr val="bg1"/>
                </a:solidFill>
              </a:rPr>
              <a:t>e</a:t>
            </a:r>
            <a:r>
              <a:rPr lang="nl-NL" dirty="0" smtClean="0">
                <a:solidFill>
                  <a:schemeClr val="bg1"/>
                </a:solidFill>
              </a:rPr>
              <a:t> Plaats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Ondertitel 2"/>
          <p:cNvSpPr txBox="1">
            <a:spLocks/>
          </p:cNvSpPr>
          <p:nvPr/>
        </p:nvSpPr>
        <p:spPr>
          <a:xfrm>
            <a:off x="0" y="119675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cap="small" dirty="0" smtClean="0">
                <a:solidFill>
                  <a:schemeClr val="bg1"/>
                </a:solidFill>
              </a:rPr>
              <a:t>Trade Village – Henrieke Ros en Eva Bronkhorst</a:t>
            </a:r>
            <a:endParaRPr lang="nl-NL" sz="2800" cap="small" dirty="0">
              <a:solidFill>
                <a:schemeClr val="bg1"/>
              </a:solidFill>
            </a:endParaRP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770315"/>
            <a:ext cx="8229600" cy="23558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dirty="0" smtClean="0"/>
          </a:p>
          <a:p>
            <a:r>
              <a:rPr lang="nl-NL" sz="1600" dirty="0" smtClean="0"/>
              <a:t>Activerend</a:t>
            </a:r>
          </a:p>
          <a:p>
            <a:r>
              <a:rPr lang="nl-NL" sz="1600" dirty="0" smtClean="0"/>
              <a:t>Innovatief</a:t>
            </a:r>
          </a:p>
          <a:p>
            <a:r>
              <a:rPr lang="nl-NL" sz="1600" dirty="0" smtClean="0"/>
              <a:t>Herkenbaar</a:t>
            </a:r>
          </a:p>
          <a:p>
            <a:endParaRPr lang="nl-NL" sz="1600" dirty="0"/>
          </a:p>
          <a:p>
            <a:r>
              <a:rPr lang="nl-NL" sz="1600" dirty="0" smtClean="0"/>
              <a:t>De activerende en innovatieve kant brengt het tot een tweede plaats. Een betere uitvoering kan het product nog verder versterken!</a:t>
            </a:r>
            <a:endParaRPr lang="nl-NL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0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65138"/>
            <a:ext cx="9144000" cy="11636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2</a:t>
            </a:r>
            <a:r>
              <a:rPr lang="nl-NL" baseline="30000" dirty="0" smtClean="0">
                <a:solidFill>
                  <a:schemeClr val="bg1"/>
                </a:solidFill>
              </a:rPr>
              <a:t>e</a:t>
            </a:r>
            <a:r>
              <a:rPr lang="nl-NL" dirty="0" smtClean="0">
                <a:solidFill>
                  <a:schemeClr val="bg1"/>
                </a:solidFill>
              </a:rPr>
              <a:t> Plaats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Ondertitel 2"/>
          <p:cNvSpPr txBox="1">
            <a:spLocks/>
          </p:cNvSpPr>
          <p:nvPr/>
        </p:nvSpPr>
        <p:spPr>
          <a:xfrm>
            <a:off x="0" y="119675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cap="small" dirty="0" smtClean="0">
                <a:solidFill>
                  <a:schemeClr val="bg1"/>
                </a:solidFill>
              </a:rPr>
              <a:t>Trade Village – Henrieke Ros en Eva Bronkhorst</a:t>
            </a:r>
            <a:endParaRPr lang="nl-NL" sz="2800" cap="small" dirty="0">
              <a:solidFill>
                <a:schemeClr val="bg1"/>
              </a:solidFill>
            </a:endParaRPr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770315"/>
            <a:ext cx="8229600" cy="23558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dirty="0" smtClean="0"/>
          </a:p>
          <a:p>
            <a:r>
              <a:rPr lang="nl-NL" sz="1600" dirty="0" smtClean="0"/>
              <a:t>Activerend</a:t>
            </a:r>
          </a:p>
          <a:p>
            <a:r>
              <a:rPr lang="nl-NL" sz="1600" dirty="0" smtClean="0"/>
              <a:t>Innovatief</a:t>
            </a:r>
          </a:p>
          <a:p>
            <a:r>
              <a:rPr lang="nl-NL" sz="1600" dirty="0" smtClean="0"/>
              <a:t>Herkenbaar</a:t>
            </a:r>
          </a:p>
          <a:p>
            <a:endParaRPr lang="nl-NL" sz="1600" dirty="0"/>
          </a:p>
          <a:p>
            <a:r>
              <a:rPr lang="nl-NL" sz="1600" dirty="0" smtClean="0"/>
              <a:t>De activerende en innovatieve kant brengt het tot een tweede plaats. Een betere uitvoering kan het product nog verder versterken!</a:t>
            </a:r>
            <a:endParaRPr lang="nl-NL" sz="1600" dirty="0">
              <a:solidFill>
                <a:srgbClr val="00206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30752"/>
              </p:ext>
            </p:extLst>
          </p:nvPr>
        </p:nvGraphicFramePr>
        <p:xfrm>
          <a:off x="-29517" y="2297709"/>
          <a:ext cx="4697353" cy="3506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Slide" r:id="rId3" imgW="4570489" imgH="3427599" progId="PowerPoint.Slide.12">
                  <p:embed/>
                </p:oleObj>
              </mc:Choice>
              <mc:Fallback>
                <p:oleObj name="Slide" r:id="rId3" imgW="4570489" imgH="3427599" progId="PowerPoint.Slide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517" y="2297709"/>
                        <a:ext cx="4697353" cy="35067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48522"/>
            <a:ext cx="4608512" cy="36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71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regiobloemist.nl/media/productphotos/108_thumb_3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44" y="2276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465138"/>
            <a:ext cx="9144000" cy="11636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Hoofdprijs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" name="Picture 4" descr="http://www.bekers-medailles.nl/media/catalog/category/LT006_Luxe_tropy_beker_zil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628800"/>
            <a:ext cx="3121521" cy="52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encrypted-tbn2.gstatic.com/images?q=tbn:ANd9GcTokqvv_Ok1oaA1MD3wZOCNNeyD89l3wTozKNbW54emdpM0AQJhQ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157972"/>
            <a:ext cx="2952328" cy="151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39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5138"/>
            <a:ext cx="9144000" cy="11636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Hoofdprijs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Ondertitel 2"/>
          <p:cNvSpPr txBox="1">
            <a:spLocks/>
          </p:cNvSpPr>
          <p:nvPr/>
        </p:nvSpPr>
        <p:spPr>
          <a:xfrm>
            <a:off x="0" y="119675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cap="small" dirty="0" smtClean="0">
                <a:solidFill>
                  <a:schemeClr val="bg1"/>
                </a:solidFill>
              </a:rPr>
              <a:t>Exclusief BTW AUB! – Loes van Erp</a:t>
            </a:r>
            <a:endParaRPr lang="nl-NL" sz="2800" cap="small" dirty="0">
              <a:solidFill>
                <a:schemeClr val="bg1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770315"/>
            <a:ext cx="8229600" cy="23558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dirty="0" smtClean="0"/>
          </a:p>
          <a:p>
            <a:r>
              <a:rPr lang="nl-NL" sz="1600" dirty="0" smtClean="0"/>
              <a:t>Leerlingen zijn zelf aan het werk.</a:t>
            </a:r>
          </a:p>
          <a:p>
            <a:r>
              <a:rPr lang="nl-NL" sz="1600" dirty="0" smtClean="0"/>
              <a:t>Met verwerkingsopdrachten verwerken ze de kennis.</a:t>
            </a:r>
          </a:p>
          <a:p>
            <a:r>
              <a:rPr lang="nl-NL" sz="1600" dirty="0" smtClean="0"/>
              <a:t>Het is goed klaargemaakt voor gebruik door docenten.</a:t>
            </a:r>
          </a:p>
          <a:p>
            <a:pPr marL="0" indent="0">
              <a:buNone/>
            </a:pPr>
            <a:endParaRPr lang="nl-NL" sz="1600" dirty="0"/>
          </a:p>
          <a:p>
            <a:r>
              <a:rPr lang="nl-NL" sz="1600" dirty="0" smtClean="0"/>
              <a:t>Leerlingen in de klas gaan actief aan de slag, dát maakt leren leuker en zorgt dat je het beter onthoudt. Leren is nou eenmaal niet alleen maar rationeel.</a:t>
            </a:r>
            <a:endParaRPr lang="nl-NL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872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465138"/>
            <a:ext cx="9144000" cy="11636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Hoofdprijs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7" name="Ondertitel 2"/>
          <p:cNvSpPr txBox="1">
            <a:spLocks/>
          </p:cNvSpPr>
          <p:nvPr/>
        </p:nvSpPr>
        <p:spPr>
          <a:xfrm>
            <a:off x="0" y="119675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cap="small" dirty="0" smtClean="0">
                <a:solidFill>
                  <a:schemeClr val="bg1"/>
                </a:solidFill>
              </a:rPr>
              <a:t>Exclusief BTW AUB! – Loes van Erp</a:t>
            </a:r>
            <a:endParaRPr lang="nl-NL" sz="2800" cap="small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890046"/>
            <a:ext cx="7812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Loes zegt hier zelf over: “De winnaar krijgt een prijsje. En hoe geweldig om te zien dat een stoere jongen van 21 jaar de hele les met zijn zelf uitgekozen dinosaurus op zijn bureau zit! </a:t>
            </a:r>
            <a:r>
              <a:rPr lang="nl-NL" b="1" dirty="0"/>
              <a:t>Het maakt het voor leerlingen leuker én voor de docent!”</a:t>
            </a:r>
            <a:endParaRPr lang="nl-NL" b="1" dirty="0">
              <a:solidFill>
                <a:srgbClr val="002060"/>
              </a:solidFill>
            </a:endParaRP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770315"/>
            <a:ext cx="8229600" cy="23558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dirty="0" smtClean="0"/>
          </a:p>
          <a:p>
            <a:r>
              <a:rPr lang="nl-NL" sz="1600" dirty="0" smtClean="0"/>
              <a:t>Leerlingen zijn zelf aan het werk.</a:t>
            </a:r>
          </a:p>
          <a:p>
            <a:r>
              <a:rPr lang="nl-NL" sz="1600" dirty="0" smtClean="0"/>
              <a:t>Met verwerkingsopdrachten verwerken ze de kennis.</a:t>
            </a:r>
          </a:p>
          <a:p>
            <a:r>
              <a:rPr lang="nl-NL" sz="1600" dirty="0" smtClean="0"/>
              <a:t>Het is goed klaargemaakt voor gebruik door docenten.</a:t>
            </a:r>
          </a:p>
          <a:p>
            <a:pPr marL="0" indent="0">
              <a:buNone/>
            </a:pPr>
            <a:endParaRPr lang="nl-NL" sz="1600" dirty="0"/>
          </a:p>
          <a:p>
            <a:r>
              <a:rPr lang="nl-NL" sz="1600" dirty="0" smtClean="0"/>
              <a:t>Leerlingen in de klas gaan actief aan de slag, dát maakt leren leuker en zorgt dat je het beter onthoudt. Leren is nou eenmaal niet alleen maar rationeel.</a:t>
            </a:r>
            <a:endParaRPr lang="nl-NL" sz="1600" b="1" dirty="0">
              <a:solidFill>
                <a:srgbClr val="002060"/>
              </a:solidFill>
            </a:endParaRPr>
          </a:p>
        </p:txBody>
      </p:sp>
      <p:pic>
        <p:nvPicPr>
          <p:cNvPr id="9" name="Afbeelding 4" descr="G:\Loes\School\3] Hoofdfase #2\Vakdidactiek\IMG_050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942" y="2132856"/>
            <a:ext cx="4581386" cy="3753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Afbeelding 5" descr="C:\Users\Loes\Desktop\Nieuwe map\IMG_050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6" y="2132856"/>
            <a:ext cx="4581386" cy="37531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494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109" y="3140968"/>
            <a:ext cx="937603" cy="1118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577" y="4238948"/>
            <a:ext cx="1485056" cy="883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vecon.nl/peerprijs/peerprijs2009/trivian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259788"/>
            <a:ext cx="1127944" cy="83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-36512" y="2445839"/>
            <a:ext cx="9180512" cy="6959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Rectangle 26"/>
          <p:cNvSpPr/>
          <p:nvPr/>
        </p:nvSpPr>
        <p:spPr>
          <a:xfrm>
            <a:off x="0" y="5103043"/>
            <a:ext cx="9144000" cy="69592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2" descr="http://www.weblogzwolle.nl/images/stories/Onderwijs/Peerprijs%20Hoekm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5793876"/>
            <a:ext cx="1787558" cy="134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onderwijsvanmorgen.nl/assets/Uploads/_resampled/SetRatioSize207170-peerprijs-20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798972"/>
            <a:ext cx="1831757" cy="13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5807705"/>
            <a:ext cx="1380198" cy="130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ttp://sphotos-d.ak.fbcdn.net/hphotos-ak-ash3/529978_432642553441571_1668477101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436" y="5798972"/>
            <a:ext cx="1041900" cy="133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www.vecon.nl/peerprijs/peerprijs2012/bedrijfslevenswe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4259788"/>
            <a:ext cx="1234034" cy="8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Arjen van Vur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654" y="5798972"/>
            <a:ext cx="1346858" cy="133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http://www.vecon.nl/peerprijs/peerprijs2011/TheMeltDow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59788"/>
            <a:ext cx="876334" cy="84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http://www.vecon.nl/peerprijs/peerprijs2010/chipsfabriek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59788"/>
            <a:ext cx="1168446" cy="84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8" descr="http://www.vecon.nl/peerprijs/peerprijs2008/koehandel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9788"/>
            <a:ext cx="851447" cy="84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utoShape 20" descr="data:image/jpeg;base64,/9j/4AAQSkZJRgABAQAAAQABAAD/2wCEAAkGBhAPEBQQEhATEhESERERExgTERAQExEQFhAYFRMSEhcXGyYeGBojGxQWHzAgJScpLCwtFR8xNTArNScrLCkBCQoKDgwOGg8PGjIkHyQsLC01LjQpLDUvKiwxLCkvLCwsKSwsKTQuLDQ0Lyw1LCksLCwyLCwpLCwsLCwsLSosLP/AABEIAQwAvAMBIgACEQEDEQH/xAAcAAEAAgIDAQAAAAAAAAAAAAAABgcEBQIDCAH/xABCEAACAQICBgcGAgcHBQAAAAAAAQIDEQQhBQYSMUFhBxMUIlFxgRUyUpGhwWKxI0JykqLh8BdDU4KT0dIkM1Rzwv/EABsBAQACAwEBAAAAAAAAAAAAAAADBAIFBgEH/8QAMxEAAgIBAQQHBgcBAQAAAAAAAAECAwQRBRIhMRMUQVFhkdEVIjKBobEGUnHB4fDxQiP/2gAMAwEAAhEDEQA/ALxAAAAAAAAAAOqvioU05TnGCScm5SUUore23uQB2g0mJ120dTdpYyhuv3ainl/lua/+1LRX/kv/AEMR/wACZUWvlF+TJlRa+UX5MlYILLpj0cn7td8+qjnzzmfP7ZNH/DiP9KH/ADM+qX/lZJ1O/wDKydghOG6XdGzlaUqtNWvedJteXccn9OBsqHSNouausXBZ278alN/KUU7czF41secX5GEsa6POL8iSAwcLpzC1Xs08TRqSSu1CtTm0r2vZPdmvmZsZJ5p3XIhaa5kLTXM+gA8PAAAAAAAAAAAAAAV3rt0t0sI3QwmzWrp2nJ3dKm7blb35ck7K2fgWMfGtyJ7la1f2/UE8x+kKWHpyq1akadOPvSk0ks7L65Fd6b6a6MHs4Wi6tm051G6cGuDivefrs7vlU+ldOYjFz6yvWnVnnZyeUb71FLKK5JIxaMJTkoxi5Sk7JRTbb8EkdPj7ChBa3PX7FmuNa+LiSzHdJ+k6zf8A1HVp7WVKEIJJ8E7OWXB3vzI1XxUpvanKU5eM5OT333vm/qTTQPRbVqtOtKzv7lOzdvxTeUfS/n4WBoroywtCKtCG1nnKPXSz33lL7fzIrM7Dx/dqWr8Fw8/9LSy41/AiiqacmlFOTe5RTk35JbzOo6Bxc1eOGrNXt/257/VHojD6vYemtlQyXPZS8bKNkjujoignfq0/O8vzZTltl/8AMPr/AIePaE+xHm2rojEwezLD1k//AFT+yMNzPUPs2j/hQ/dSMbEau4aorSppq987yz8bSuuJ7HbP5ofX+AtoT7UeZ9sbZd2mOiHB1k+r/Qze5xVle3GK7tvJIrrWno0xmB70U69G19qEc4/tR3+qNpjZ+Ne93XR9z9eRKs/Ui20Zmj9N4jDyUqNepTa3bE5RVr3s1uautzVmazbG2bR4qfBo9eYnwZPdF9L+kKKUanV4hXu3Ui4zt4KUGl80ywtB9Kuj8SoqdR4eq7JxqpqO1bhUS2bc3s+RQG2NsoXbGpt7NH4FWx1T7ND1fCaaTTTTV01mmnuaOR5w1V19xejpLq57dG/epTbcH4uPwS5r1TLt1Q14w2k4XpvYqxV6lKT78Fe11wlHmvFXs8jnM3Zd2L73OPf69xTktORIgAaoxAAAABXfS5rXKhRWDpStUrxl1rV9qFHdZNbnJ3XkpeKJqKXdYoLt+hhOahHeZHOlHpLdWTweDqtU47Ua9SDsqras6cGv1Fndre34LOrtoyuzDsx9DxJYuLWq4efa/FmteS2zhgcJUr1I0qcdqc3sxV7Z83wXG/IvLUjUCjh0p2u7WlUl71R5bUYfDC6/m+EF6KtGRni5NrNQjFbslOdpvzsn6Nl7wgopJKySSXJI5zbm0ZWT6GvhFLj4v0LtDco7zPlKlGKtFJJcErHMA5ksAAAAAAA+NXyZ9ABX2vfRVSxilXw2zRxKTeyko06z3974Zb+9zzKNxWHnSnKnUhKFSEnGUZK0oyW9NHrMr/pV1Hji6LxdKC7RRjeVlnWopZxeebirtb3lbijptkbYdLVN/GPY+7+Pt+hDanprEofaG0ZXZh2Y63rtJr+sMxdo78FpCpQqRq0qkqdSLvGUG4yX8uW58Tn2YdmPHl0NaMdYZfPR30iU9JU+qqWhi4R70dyqxX95T+8eHkTU8taNr1MNWp16btUpTU4u1809z8U9z5NnovVHWWGkcNGvFbMruFSF77FRb1firNNcmjhtq4ldU+ko+F9nc/QuUXqzg+ZugAaYtHXiKyhCU3ujFye7cld7zzxpnFzxdepiJ+9Vk5W37Md0Y+kUl6F564N9hrpb3T2dyfdk1GSz5NlPezeRDLN6vLRc2avPcm1FGg7KOym/9m8h7N5Hnth95rdyZ2ah6SWExkW7bFS0Jcnfuv629eReid8yh/Z3ItXUjTTr0Orm/wBJSSi75uUeEvseRzY3z48zaYM2luS+RJAAWDZAAAAAAAAAAAAFF9IGrkcLjpqEdmnVSqwS3K+U4rLhJPLgmiN9lLj6TtGqpSpVNnvRqOLlxUJRbs/VL+myu/ZvIws2nKp7rZociqUbHpyNB2UdlN/7N5D2byI/bD7yvuTNB2UlvRtpp4PFqDf6KvaEvBT/AFJfVr1MH2byOUMA001vTTXms0Yy2tvLRskr6SElJF7gw9EYlVKMJXv3Un6f1f1MwsnRGDpzDdZh6kPGDe697d630IB7N5FmNXyI7W0eoScfD8uByn4hnKnctXLl+6/cdCrGRX2byHs3kSfskeQ7JHkcp7SZ71MjHs3kd+ApToVI1IZOL9GuKfIkHZI8h2SPIyjtSUWpJ8UerD0JBhcSqkFOO5r5Pimdxp9BztOdNbu7JedrP7G4PpuPb01MLdNN5J+aPGtHoAATngAAAAAAAABp9asL1mGf4ZQkufe2f/ohXs3kWFpRJ02nxa/O/wBjSdkjyOH2/mdDlKK/Kvuz3q/Se8Rj2byHs3kSfskeQ7JHkaH2kx1MjHs3kfPZvIlHZI8h2SPIe0WOpmfqy/0Oz8Mrfwpm3NZq/TtSb+KcmvLJfY2Z9ThrurU8Bi6QwfWRyykvdf2ZlAxuphdB12LVM9jJxeqIbVxEoScZKzWTTOPbeZK8Zo+nWVpxT8H+svJmixGqTv3J3XPu8fU46/8ADU09apJrx5mzry62vfWhg9t5n2OLbMmnqpUvm4/vN/kjZ4HV+ELOb2muFu6n9zLG/Db3072tO5c2LcuvTSC4nPQOGcYupLfO37q3P6s2gB2UYqKUYrgjVviAAZAAAAAAAAAA02sWL2FCN97b38FksvX6Gk7bzMPWPTSq15bL7sO4s8m0+816/kavtvM+ebVj1jKnNcuXkdJjYjVS1XEkHbeY7bzI/wBt5jtvM1vVCfqpIO28x2u+RH+28yQat4V1Jxb3e+/2Vu+b/M2Wy9ndLkx1XBcX8ipmQVNTfa+BLMBQ6ulCPFRV/N5v6syAD6Gc+AAAAAAAAAAAAAAAAAAAAADT61abWDw0ql+/LuU/23x9Fd+ht2yndddZu217Qf6GleNP8T/WqbuNlbkubK+TY4QenNmz2ZhvJuWvwri/T5mv7dzHbjW7Y2znOqHddFE2Xbh241u2ZejcBPET2Iecm90V4v8A24nqw9XokYTjCuLlLgkbjQtF155+5Gzlz8I+paeh8AqVNXVpSScuXhH0NVqvoCNKEZWWyl3fGUuNSXN/1wJIb/ExY48NFzfM4TPy+s26r4Vy9QAC2UAAAAAAAAAAAAAAAAAAAAavWTTsMDhp15WbStCLdusqP3Yr834JN8D1LUzhCU5KMebIx0naydVTWEpy79VXq2ecaXwvw2n9IvxKv2xj9J1K9SVWpJynOTbbv6JeCSyS8EY/WCWM5PVn0TBxY4tKrXPt8WZG2Nsx+sM/ROiquKlswWSttSfuxTfHxfLkYPF04stWWwri5TeiRz0dgZ4ioqcLXd2290Ut7ZamqeqdOlTTeadm+DqNcZfh32X9Ps1Y1Qp4eKbhwW9Lam/iqfP3SUJGMa4x4o4fae05ZT3IcIffxfofUgASGmAAAAAAAAAAAAAAAAAAAAABRvSHrh27EbEG1QoOUYZrvzvaVXydkly8LtE26UtbOz0eyU3+mrx77X93ReT9ZZryu/AprqzaYVEdN+fyOj2TiNf+8l+nqc+tHWnDqyT6r6kzxTjOomqUvdSynU8LeEefL1L03TBayZurshUR35vRGPq5q3PGPabcKSdnK13KXww58+HPcXHq9q5ChGN4KKj7kPD8UvF8fqZOhdAU8PGK2Y3ikopLuwS4R58zbGkutdj8DkMzOsypceXYv72gAEBRAAAAAAAAAAAAAAAAAAAAAB0Y7GwoUp1Zu0KcXOT5JXy5neVr0p6wbUlgoPKOzUq575WvCD8spesTxtLmXMHFeVcq1y7fBEA0xj54qvUxE/eqScrb9lboxXJJJehh9UZOwSPVXVZ4mSnON4X7sfjaebl4RX18iaOU+SO9vspxKt6XBLh6JHVqlqfLESjUqRvBvuR/xOcvCH5+W+4NG6KjRXjO1m/DlFcEfdGaMjQj4yazf2XgjNMZzc3xOCzMueVZvy5di7v73gAGBTAAAAAAAAAAAAAAAAAAAAAAAAOjHYuNGlOrL3acJTflFXf5FC4vETrVJVZu85yc5ebd2Wx0i4txwnVp51pxi/HYj3pP5qK/zFXdjZqM3J3Z7i7DrthVqFUrXzb+i/v0MrV7QTxNRXXci0nvTm3ugv6yLh0RouNCCVltWSdtyXCMeSNLqZoVUoJ29zLzqPOUvsSk2NMNyPHmaPaWbLKtb/5XL1+YABMa0AAAAAAAAAAAAAAAAAAAAAAAAAAAhmvi250ofDGUrW+J2T/hZHcDo+9SOV7O/wAt31sSfTtDbrydt2yvlFHDRGCXXQVuN35LP7HGRt6ztNw7pPyj/h0CyOhxN1d33/0lWCodXTjDwWfnvf1O8A7M58AAAAAAAAAAAAAAAAAAAAAAAAAAAAAAj+JcXOTv+s/zGioJ4jJ+7Bv1yX3Nri9F06stqSd0rZNrK7f3PuE0bTpNuKd2rZtvI0GBsbquTLIdm83rw005vXvZNO1yjumUADfkIAAAAAAAAAAAAAAAAAAAAAAAAAAAAMfGY+lQi51akKcVxnKMV9fJgN6GQCNVOkfRkW12pO3w06016SjBp+h2YXpA0bVlsxxcE8l31UpJtuys5xSZluS7iPpa+W8vMkIOFKrGSUotSi0mmmmmmrppo5mJIAAAAAAAAAAAAAAAAAAAAAAAAACM9I2n3gdHVasHarNKjSeV1UnltLPeo7UuPu7rXJaapXWRrjzb0PG9FqRrXnpYWHlLD4O0qsJSjUqSjeMGsnGCfvSve7eStx4VTjdLVK9R1as5VKkndyk7v+S5LJGouxdn0CnYlNUdFz7zV2qdj4mw7SO0mvuxdk/susi6Bkh0JrTiMDPboVHBv3lZShNfii8nu37+Zc2onSLT0lelOKpYmMdpxV3CpFWUp075qzecXmrrN8PPF2ZOjNJVcNWp16btOlOM4+ae5+Ke63Mp5Ww67YPd4S7GT079b8D1eDE0TpGOJoU68PdqQjNZp71fgZZwDTT0ZswADwAAAAAAAAAAAAAAAAAAAgfTPgZVdG7Ud1HEUqsv2dmdP86ifoTwx9IYGGIpTo1FeFSEoSX4ZKztzLGNd0F0bO5nq8TypsDYJRrlqTW0ZVUZNTpVNp0pq62kn7s1wlaztuzy5R7YPoVeZGyKlF6pl+OIpLVHRsDYO/YGwZ9YMupHRsDYO/YJhqVqTUr1KdeorU9pShFp7VVp3i2uEON+NvDMgvz4UQc5v+SOzGjWtZFt6h4WVHA0qUt8Iwg9+9U4ppX53JCdGCwypQUPDe/FvNs7z53OTnJyfaUQADEAAAAAAAAAAAAAAAAAAAAAGPj9H0sRTdKrTjUpy3xkrp/z5lcaf6GoN7WEqOCu7wneaX7L3/O5Z4J6siyn4HoTVXzqfuMout0UY5SaWw0uNqqv8otfU+0einGP3nGPhaFWd/4UXmC17SyO/wCha9oXadnkVpq/0VxpuM6i25rO9Sygnyp8fX6Fg4LR0KK7qu+Mnm3/ALGUCnZbO16zepTsslY9ZPUAAiIwAAAAAAAAAAA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7" name="AutoShape 22" descr="data:image/jpeg;base64,/9j/4AAQSkZJRgABAQAAAQABAAD/2wCEAAkGBhAPEBQQEhATEhESERERExgTERAQExEQFhAYFRMSEhcXGyYeGBojGxQWHzAgJScpLCwtFR8xNTArNScrLCkBCQoKDgwOGg8PGjIkHyQsLC01LjQpLDUvKiwxLCkvLCwsKSwsKTQuLDQ0Lyw1LCksLCwyLCwpLCwsLCwsLSosLP/AABEIAQwAvAMBIgACEQEDEQH/xAAcAAEAAgIDAQAAAAAAAAAAAAAABgcEBQIDCAH/xABCEAACAQICBgcGAgcHBQAAAAAAAQIDEQQhBQYSMUFhBxMUIlFxgRUyUpGhwWKxI0JykqLh8BdDU4KT0dIkM1Rzwv/EABsBAQACAwEBAAAAAAAAAAAAAAADBAIFBgEH/8QAMxEAAgIBAQQHBgcBAQAAAAAAAAECAwQRBRIhMRMUQVFhkdEVIjKBobEGUnHB4fDxQiP/2gAMAwEAAhEDEQA/ALxAAAAAAAAAAOqvioU05TnGCScm5SUUore23uQB2g0mJ120dTdpYyhuv3ainl/lua/+1LRX/kv/AEMR/wACZUWvlF+TJlRa+UX5MlYILLpj0cn7td8+qjnzzmfP7ZNH/DiP9KH/ADM+qX/lZJ1O/wDKydghOG6XdGzlaUqtNWvedJteXccn9OBsqHSNouausXBZ278alN/KUU7czF41secX5GEsa6POL8iSAwcLpzC1Xs08TRqSSu1CtTm0r2vZPdmvmZsZJ5p3XIhaa5kLTXM+gA8PAAAAAAAAAAAAAAV3rt0t0sI3QwmzWrp2nJ3dKm7blb35ck7K2fgWMfGtyJ7la1f2/UE8x+kKWHpyq1akadOPvSk0ks7L65Fd6b6a6MHs4Wi6tm051G6cGuDivefrs7vlU+ldOYjFz6yvWnVnnZyeUb71FLKK5JIxaMJTkoxi5Sk7JRTbb8EkdPj7ChBa3PX7FmuNa+LiSzHdJ+k6zf8A1HVp7WVKEIJJ8E7OWXB3vzI1XxUpvanKU5eM5OT333vm/qTTQPRbVqtOtKzv7lOzdvxTeUfS/n4WBoroywtCKtCG1nnKPXSz33lL7fzIrM7Dx/dqWr8Fw8/9LSy41/AiiqacmlFOTe5RTk35JbzOo6Bxc1eOGrNXt/257/VHojD6vYemtlQyXPZS8bKNkjujoignfq0/O8vzZTltl/8AMPr/AIePaE+xHm2rojEwezLD1k//AFT+yMNzPUPs2j/hQ/dSMbEau4aorSppq987yz8bSuuJ7HbP5ofX+AtoT7UeZ9sbZd2mOiHB1k+r/Qze5xVle3GK7tvJIrrWno0xmB70U69G19qEc4/tR3+qNpjZ+Ne93XR9z9eRKs/Ui20Zmj9N4jDyUqNepTa3bE5RVr3s1uautzVmazbG2bR4qfBo9eYnwZPdF9L+kKKUanV4hXu3Ui4zt4KUGl80ywtB9Kuj8SoqdR4eq7JxqpqO1bhUS2bc3s+RQG2NsoXbGpt7NH4FWx1T7ND1fCaaTTTTV01mmnuaOR5w1V19xejpLq57dG/epTbcH4uPwS5r1TLt1Q14w2k4XpvYqxV6lKT78Fe11wlHmvFXs8jnM3Zd2L73OPf69xTktORIgAaoxAAAABXfS5rXKhRWDpStUrxl1rV9qFHdZNbnJ3XkpeKJqKXdYoLt+hhOahHeZHOlHpLdWTweDqtU47Ua9SDsqras6cGv1Fndre34LOrtoyuzDsx9DxJYuLWq4efa/FmteS2zhgcJUr1I0qcdqc3sxV7Z83wXG/IvLUjUCjh0p2u7WlUl71R5bUYfDC6/m+EF6KtGRni5NrNQjFbslOdpvzsn6Nl7wgopJKySSXJI5zbm0ZWT6GvhFLj4v0LtDco7zPlKlGKtFJJcErHMA5ksAAAAAAA+NXyZ9ABX2vfRVSxilXw2zRxKTeyko06z3974Zb+9zzKNxWHnSnKnUhKFSEnGUZK0oyW9NHrMr/pV1Hji6LxdKC7RRjeVlnWopZxeebirtb3lbijptkbYdLVN/GPY+7+Pt+hDanprEofaG0ZXZh2Y63rtJr+sMxdo78FpCpQqRq0qkqdSLvGUG4yX8uW58Tn2YdmPHl0NaMdYZfPR30iU9JU+qqWhi4R70dyqxX95T+8eHkTU8taNr1MNWp16btUpTU4u1809z8U9z5NnovVHWWGkcNGvFbMruFSF77FRb1firNNcmjhtq4ldU+ko+F9nc/QuUXqzg+ZugAaYtHXiKyhCU3ujFye7cld7zzxpnFzxdepiJ+9Vk5W37Md0Y+kUl6F564N9hrpb3T2dyfdk1GSz5NlPezeRDLN6vLRc2avPcm1FGg7KOym/9m8h7N5Hnth95rdyZ2ah6SWExkW7bFS0Jcnfuv629eReid8yh/Z3ItXUjTTr0Orm/wBJSSi75uUeEvseRzY3z48zaYM2luS+RJAAWDZAAAAAAAAAAAAFF9IGrkcLjpqEdmnVSqwS3K+U4rLhJPLgmiN9lLj6TtGqpSpVNnvRqOLlxUJRbs/VL+myu/ZvIws2nKp7rZociqUbHpyNB2UdlN/7N5D2byI/bD7yvuTNB2UlvRtpp4PFqDf6KvaEvBT/AFJfVr1MH2byOUMA001vTTXms0Yy2tvLRskr6SElJF7gw9EYlVKMJXv3Un6f1f1MwsnRGDpzDdZh6kPGDe697d630IB7N5FmNXyI7W0eoScfD8uByn4hnKnctXLl+6/cdCrGRX2byHs3kSfskeQ7JHkcp7SZ71MjHs3kd+ApToVI1IZOL9GuKfIkHZI8h2SPIyjtSUWpJ8UerD0JBhcSqkFOO5r5Pimdxp9BztOdNbu7JedrP7G4PpuPb01MLdNN5J+aPGtHoAATngAAAAAAAABp9asL1mGf4ZQkufe2f/ohXs3kWFpRJ02nxa/O/wBjSdkjyOH2/mdDlKK/Kvuz3q/Se8Rj2byHs3kSfskeQ7JHkaH2kx1MjHs3kfPZvIlHZI8h2SPIe0WOpmfqy/0Oz8Mrfwpm3NZq/TtSb+KcmvLJfY2Z9ThrurU8Bi6QwfWRyykvdf2ZlAxuphdB12LVM9jJxeqIbVxEoScZKzWTTOPbeZK8Zo+nWVpxT8H+svJmixGqTv3J3XPu8fU46/8ADU09apJrx5mzry62vfWhg9t5n2OLbMmnqpUvm4/vN/kjZ4HV+ELOb2muFu6n9zLG/Db3072tO5c2LcuvTSC4nPQOGcYupLfO37q3P6s2gB2UYqKUYrgjVviAAZAAAAAAAAAA02sWL2FCN97b38FksvX6Gk7bzMPWPTSq15bL7sO4s8m0+816/kavtvM+ebVj1jKnNcuXkdJjYjVS1XEkHbeY7bzI/wBt5jtvM1vVCfqpIO28x2u+RH+28yQat4V1Jxb3e+/2Vu+b/M2Wy9ndLkx1XBcX8ipmQVNTfa+BLMBQ6ulCPFRV/N5v6syAD6Gc+AAAAAAAAAAAAAAAAAAAAADT61abWDw0ql+/LuU/23x9Fd+ht2yndddZu217Qf6GleNP8T/WqbuNlbkubK+TY4QenNmz2ZhvJuWvwri/T5mv7dzHbjW7Y2znOqHddFE2Xbh241u2ZejcBPET2Iecm90V4v8A24nqw9XokYTjCuLlLgkbjQtF155+5Gzlz8I+paeh8AqVNXVpSScuXhH0NVqvoCNKEZWWyl3fGUuNSXN/1wJIb/ExY48NFzfM4TPy+s26r4Vy9QAC2UAAAAAAAAAAAAAAAAAAAAavWTTsMDhp15WbStCLdusqP3Yr834JN8D1LUzhCU5KMebIx0naydVTWEpy79VXq2ecaXwvw2n9IvxKv2xj9J1K9SVWpJynOTbbv6JeCSyS8EY/WCWM5PVn0TBxY4tKrXPt8WZG2Nsx+sM/ROiquKlswWSttSfuxTfHxfLkYPF04stWWwri5TeiRz0dgZ4ioqcLXd2290Ut7ZamqeqdOlTTeadm+DqNcZfh32X9Ps1Y1Qp4eKbhwW9Lam/iqfP3SUJGMa4x4o4fae05ZT3IcIffxfofUgASGmAAAAAAAAAAAAAAAAAAAAABRvSHrh27EbEG1QoOUYZrvzvaVXydkly8LtE26UtbOz0eyU3+mrx77X93ReT9ZZryu/AprqzaYVEdN+fyOj2TiNf+8l+nqc+tHWnDqyT6r6kzxTjOomqUvdSynU8LeEefL1L03TBayZurshUR35vRGPq5q3PGPabcKSdnK13KXww58+HPcXHq9q5ChGN4KKj7kPD8UvF8fqZOhdAU8PGK2Y3ikopLuwS4R58zbGkutdj8DkMzOsypceXYv72gAEBRAAAAAAAAAAAAAAAAAAAAAB0Y7GwoUp1Zu0KcXOT5JXy5neVr0p6wbUlgoPKOzUq575WvCD8spesTxtLmXMHFeVcq1y7fBEA0xj54qvUxE/eqScrb9lboxXJJJehh9UZOwSPVXVZ4mSnON4X7sfjaebl4RX18iaOU+SO9vspxKt6XBLh6JHVqlqfLESjUqRvBvuR/xOcvCH5+W+4NG6KjRXjO1m/DlFcEfdGaMjQj4yazf2XgjNMZzc3xOCzMueVZvy5di7v73gAGBTAAAAAAAAAAAAAAAAAAAAAAAAOjHYuNGlOrL3acJTflFXf5FC4vETrVJVZu85yc5ebd2Wx0i4txwnVp51pxi/HYj3pP5qK/zFXdjZqM3J3Z7i7DrthVqFUrXzb+i/v0MrV7QTxNRXXci0nvTm3ugv6yLh0RouNCCVltWSdtyXCMeSNLqZoVUoJ29zLzqPOUvsSk2NMNyPHmaPaWbLKtb/5XL1+YABMa0AAAAAAAAAAAAAAAAAAAAAAAAAAAhmvi250ofDGUrW+J2T/hZHcDo+9SOV7O/wAt31sSfTtDbrydt2yvlFHDRGCXXQVuN35LP7HGRt6ztNw7pPyj/h0CyOhxN1d33/0lWCodXTjDwWfnvf1O8A7M58AAAAAAAAAAAAAAAAAAAAAAAAAAAAAAj+JcXOTv+s/zGioJ4jJ+7Bv1yX3Nri9F06stqSd0rZNrK7f3PuE0bTpNuKd2rZtvI0GBsbquTLIdm83rw005vXvZNO1yjumUADfkIAAAAAAAAAAAAAAAAAAAAAAAAAAAAMfGY+lQi51akKcVxnKMV9fJgN6GQCNVOkfRkW12pO3w06016SjBp+h2YXpA0bVlsxxcE8l31UpJtuys5xSZluS7iPpa+W8vMkIOFKrGSUotSi0mmmmmmrppo5mJIAAAAAAAAAAAAAAAAAAAAAAAAACM9I2n3gdHVasHarNKjSeV1UnltLPeo7UuPu7rXJaapXWRrjzb0PG9FqRrXnpYWHlLD4O0qsJSjUqSjeMGsnGCfvSve7eStx4VTjdLVK9R1as5VKkndyk7v+S5LJGouxdn0CnYlNUdFz7zV2qdj4mw7SO0mvuxdk/susi6Bkh0JrTiMDPboVHBv3lZShNfii8nu37+Zc2onSLT0lelOKpYmMdpxV3CpFWUp075qzecXmrrN8PPF2ZOjNJVcNWp16btOlOM4+ae5+Ke63Mp5Ww67YPd4S7GT079b8D1eDE0TpGOJoU68PdqQjNZp71fgZZwDTT0ZswADwAAAAAAAAAAAAAAAAAAAgfTPgZVdG7Ud1HEUqsv2dmdP86ifoTwx9IYGGIpTo1FeFSEoSX4ZKztzLGNd0F0bO5nq8TypsDYJRrlqTW0ZVUZNTpVNp0pq62kn7s1wlaztuzy5R7YPoVeZGyKlF6pl+OIpLVHRsDYO/YGwZ9YMupHRsDYO/YJhqVqTUr1KdeorU9pShFp7VVp3i2uEON+NvDMgvz4UQc5v+SOzGjWtZFt6h4WVHA0qUt8Iwg9+9U4ppX53JCdGCwypQUPDe/FvNs7z53OTnJyfaUQADEAAAAAAAAAAAAAAAAAAAAAGPj9H0sRTdKrTjUpy3xkrp/z5lcaf6GoN7WEqOCu7wneaX7L3/O5Z4J6siyn4HoTVXzqfuMout0UY5SaWw0uNqqv8otfU+0einGP3nGPhaFWd/4UXmC17SyO/wCha9oXadnkVpq/0VxpuM6i25rO9Sygnyp8fX6Fg4LR0KK7qu+Mnm3/ALGUCnZbO16zepTsslY9ZPUAAiIwAAAAAAAAAAA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" name="AutoShape 24" descr="data:image/jpeg;base64,/9j/4AAQSkZJRgABAQAAAQABAAD/2wCEAAkGBhAPEBQQEhATEhESERERExgTERAQExEQFhAYFRMSEhcXGyYeGBojGxQWHzAgJScpLCwtFR8xNTArNScrLCkBCQoKDgwOGg8PGjIkHyQsLC01LjQpLDUvKiwxLCkvLCwsKSwsKTQuLDQ0Lyw1LCksLCwyLCwpLCwsLCwsLSosLP/AABEIAQwAvAMBIgACEQEDEQH/xAAcAAEAAgIDAQAAAAAAAAAAAAAABgcEBQIDCAH/xABCEAACAQICBgcGAgcHBQAAAAAAAQIDEQQhBQYSMUFhBxMUIlFxgRUyUpGhwWKxI0JykqLh8BdDU4KT0dIkM1Rzwv/EABsBAQACAwEBAAAAAAAAAAAAAAADBAIFBgEH/8QAMxEAAgIBAQQHBgcBAQAAAAAAAAECAwQRBRIhMRMUQVFhkdEVIjKBobEGUnHB4fDxQiP/2gAMAwEAAhEDEQA/ALxAAAAAAAAAAOqvioU05TnGCScm5SUUore23uQB2g0mJ120dTdpYyhuv3ainl/lua/+1LRX/kv/AEMR/wACZUWvlF+TJlRa+UX5MlYILLpj0cn7td8+qjnzzmfP7ZNH/DiP9KH/ADM+qX/lZJ1O/wDKydghOG6XdGzlaUqtNWvedJteXccn9OBsqHSNouausXBZ278alN/KUU7czF41secX5GEsa6POL8iSAwcLpzC1Xs08TRqSSu1CtTm0r2vZPdmvmZsZJ5p3XIhaa5kLTXM+gA8PAAAAAAAAAAAAAAV3rt0t0sI3QwmzWrp2nJ3dKm7blb35ck7K2fgWMfGtyJ7la1f2/UE8x+kKWHpyq1akadOPvSk0ks7L65Fd6b6a6MHs4Wi6tm051G6cGuDivefrs7vlU+ldOYjFz6yvWnVnnZyeUb71FLKK5JIxaMJTkoxi5Sk7JRTbb8EkdPj7ChBa3PX7FmuNa+LiSzHdJ+k6zf8A1HVp7WVKEIJJ8E7OWXB3vzI1XxUpvanKU5eM5OT333vm/qTTQPRbVqtOtKzv7lOzdvxTeUfS/n4WBoroywtCKtCG1nnKPXSz33lL7fzIrM7Dx/dqWr8Fw8/9LSy41/AiiqacmlFOTe5RTk35JbzOo6Bxc1eOGrNXt/257/VHojD6vYemtlQyXPZS8bKNkjujoignfq0/O8vzZTltl/8AMPr/AIePaE+xHm2rojEwezLD1k//AFT+yMNzPUPs2j/hQ/dSMbEau4aorSppq987yz8bSuuJ7HbP5ofX+AtoT7UeZ9sbZd2mOiHB1k+r/Qze5xVle3GK7tvJIrrWno0xmB70U69G19qEc4/tR3+qNpjZ+Ne93XR9z9eRKs/Ui20Zmj9N4jDyUqNepTa3bE5RVr3s1uautzVmazbG2bR4qfBo9eYnwZPdF9L+kKKUanV4hXu3Ui4zt4KUGl80ywtB9Kuj8SoqdR4eq7JxqpqO1bhUS2bc3s+RQG2NsoXbGpt7NH4FWx1T7ND1fCaaTTTTV01mmnuaOR5w1V19xejpLq57dG/epTbcH4uPwS5r1TLt1Q14w2k4XpvYqxV6lKT78Fe11wlHmvFXs8jnM3Zd2L73OPf69xTktORIgAaoxAAAABXfS5rXKhRWDpStUrxl1rV9qFHdZNbnJ3XkpeKJqKXdYoLt+hhOahHeZHOlHpLdWTweDqtU47Ua9SDsqras6cGv1Fndre34LOrtoyuzDsx9DxJYuLWq4efa/FmteS2zhgcJUr1I0qcdqc3sxV7Z83wXG/IvLUjUCjh0p2u7WlUl71R5bUYfDC6/m+EF6KtGRni5NrNQjFbslOdpvzsn6Nl7wgopJKySSXJI5zbm0ZWT6GvhFLj4v0LtDco7zPlKlGKtFJJcErHMA5ksAAAAAAA+NXyZ9ABX2vfRVSxilXw2zRxKTeyko06z3974Zb+9zzKNxWHnSnKnUhKFSEnGUZK0oyW9NHrMr/pV1Hji6LxdKC7RRjeVlnWopZxeebirtb3lbijptkbYdLVN/GPY+7+Pt+hDanprEofaG0ZXZh2Y63rtJr+sMxdo78FpCpQqRq0qkqdSLvGUG4yX8uW58Tn2YdmPHl0NaMdYZfPR30iU9JU+qqWhi4R70dyqxX95T+8eHkTU8taNr1MNWp16btUpTU4u1809z8U9z5NnovVHWWGkcNGvFbMruFSF77FRb1firNNcmjhtq4ldU+ko+F9nc/QuUXqzg+ZugAaYtHXiKyhCU3ujFye7cld7zzxpnFzxdepiJ+9Vk5W37Md0Y+kUl6F564N9hrpb3T2dyfdk1GSz5NlPezeRDLN6vLRc2avPcm1FGg7KOym/9m8h7N5Hnth95rdyZ2ah6SWExkW7bFS0Jcnfuv629eReid8yh/Z3ItXUjTTr0Orm/wBJSSi75uUeEvseRzY3z48zaYM2luS+RJAAWDZAAAAAAAAAAAAFF9IGrkcLjpqEdmnVSqwS3K+U4rLhJPLgmiN9lLj6TtGqpSpVNnvRqOLlxUJRbs/VL+myu/ZvIws2nKp7rZociqUbHpyNB2UdlN/7N5D2byI/bD7yvuTNB2UlvRtpp4PFqDf6KvaEvBT/AFJfVr1MH2byOUMA001vTTXms0Yy2tvLRskr6SElJF7gw9EYlVKMJXv3Un6f1f1MwsnRGDpzDdZh6kPGDe697d630IB7N5FmNXyI7W0eoScfD8uByn4hnKnctXLl+6/cdCrGRX2byHs3kSfskeQ7JHkcp7SZ71MjHs3kd+ApToVI1IZOL9GuKfIkHZI8h2SPIyjtSUWpJ8UerD0JBhcSqkFOO5r5Pimdxp9BztOdNbu7JedrP7G4PpuPb01MLdNN5J+aPGtHoAATngAAAAAAAABp9asL1mGf4ZQkufe2f/ohXs3kWFpRJ02nxa/O/wBjSdkjyOH2/mdDlKK/Kvuz3q/Se8Rj2byHs3kSfskeQ7JHkaH2kx1MjHs3kfPZvIlHZI8h2SPIe0WOpmfqy/0Oz8Mrfwpm3NZq/TtSb+KcmvLJfY2Z9ThrurU8Bi6QwfWRyykvdf2ZlAxuphdB12LVM9jJxeqIbVxEoScZKzWTTOPbeZK8Zo+nWVpxT8H+svJmixGqTv3J3XPu8fU46/8ADU09apJrx5mzry62vfWhg9t5n2OLbMmnqpUvm4/vN/kjZ4HV+ELOb2muFu6n9zLG/Db3072tO5c2LcuvTSC4nPQOGcYupLfO37q3P6s2gB2UYqKUYrgjVviAAZAAAAAAAAAA02sWL2FCN97b38FksvX6Gk7bzMPWPTSq15bL7sO4s8m0+816/kavtvM+ebVj1jKnNcuXkdJjYjVS1XEkHbeY7bzI/wBt5jtvM1vVCfqpIO28x2u+RH+28yQat4V1Jxb3e+/2Vu+b/M2Wy9ndLkx1XBcX8ipmQVNTfa+BLMBQ6ulCPFRV/N5v6syAD6Gc+AAAAAAAAAAAAAAAAAAAAADT61abWDw0ql+/LuU/23x9Fd+ht2yndddZu217Qf6GleNP8T/WqbuNlbkubK+TY4QenNmz2ZhvJuWvwri/T5mv7dzHbjW7Y2znOqHddFE2Xbh241u2ZejcBPET2Iecm90V4v8A24nqw9XokYTjCuLlLgkbjQtF155+5Gzlz8I+paeh8AqVNXVpSScuXhH0NVqvoCNKEZWWyl3fGUuNSXN/1wJIb/ExY48NFzfM4TPy+s26r4Vy9QAC2UAAAAAAAAAAAAAAAAAAAAavWTTsMDhp15WbStCLdusqP3Yr834JN8D1LUzhCU5KMebIx0naydVTWEpy79VXq2ecaXwvw2n9IvxKv2xj9J1K9SVWpJynOTbbv6JeCSyS8EY/WCWM5PVn0TBxY4tKrXPt8WZG2Nsx+sM/ROiquKlswWSttSfuxTfHxfLkYPF04stWWwri5TeiRz0dgZ4ioqcLXd2290Ut7ZamqeqdOlTTeadm+DqNcZfh32X9Ps1Y1Qp4eKbhwW9Lam/iqfP3SUJGMa4x4o4fae05ZT3IcIffxfofUgASGmAAAAAAAAAAAAAAAAAAAAABRvSHrh27EbEG1QoOUYZrvzvaVXydkly8LtE26UtbOz0eyU3+mrx77X93ReT9ZZryu/AprqzaYVEdN+fyOj2TiNf+8l+nqc+tHWnDqyT6r6kzxTjOomqUvdSynU8LeEefL1L03TBayZurshUR35vRGPq5q3PGPabcKSdnK13KXww58+HPcXHq9q5ChGN4KKj7kPD8UvF8fqZOhdAU8PGK2Y3ikopLuwS4R58zbGkutdj8DkMzOsypceXYv72gAEBRAAAAAAAAAAAAAAAAAAAAAB0Y7GwoUp1Zu0KcXOT5JXy5neVr0p6wbUlgoPKOzUq575WvCD8spesTxtLmXMHFeVcq1y7fBEA0xj54qvUxE/eqScrb9lboxXJJJehh9UZOwSPVXVZ4mSnON4X7sfjaebl4RX18iaOU+SO9vspxKt6XBLh6JHVqlqfLESjUqRvBvuR/xOcvCH5+W+4NG6KjRXjO1m/DlFcEfdGaMjQj4yazf2XgjNMZzc3xOCzMueVZvy5di7v73gAGBTAAAAAAAAAAAAAAAAAAAAAAAAOjHYuNGlOrL3acJTflFXf5FC4vETrVJVZu85yc5ebd2Wx0i4txwnVp51pxi/HYj3pP5qK/zFXdjZqM3J3Z7i7DrthVqFUrXzb+i/v0MrV7QTxNRXXci0nvTm3ugv6yLh0RouNCCVltWSdtyXCMeSNLqZoVUoJ29zLzqPOUvsSk2NMNyPHmaPaWbLKtb/5XL1+YABMa0AAAAAAAAAAAAAAAAAAAAAAAAAAAhmvi250ofDGUrW+J2T/hZHcDo+9SOV7O/wAt31sSfTtDbrydt2yvlFHDRGCXXQVuN35LP7HGRt6ztNw7pPyj/h0CyOhxN1d33/0lWCodXTjDwWfnvf1O8A7M58AAAAAAAAAAAAAAAAAAAAAAAAAAAAAAj+JcXOTv+s/zGioJ4jJ+7Bv1yX3Nri9F06stqSd0rZNrK7f3PuE0bTpNuKd2rZtvI0GBsbquTLIdm83rw005vXvZNO1yjumUADfkIAAAAAAAAAAAAAAAAAAAAAAAAAAAAMfGY+lQi51akKcVxnKMV9fJgN6GQCNVOkfRkW12pO3w06016SjBp+h2YXpA0bVlsxxcE8l31UpJtuys5xSZluS7iPpa+W8vMkIOFKrGSUotSi0mmmmmmrppo5mJIAAAAAAAAAAAAAAAAAAAAAAAAACM9I2n3gdHVasHarNKjSeV1UnltLPeo7UuPu7rXJaapXWRrjzb0PG9FqRrXnpYWHlLD4O0qsJSjUqSjeMGsnGCfvSve7eStx4VTjdLVK9R1as5VKkndyk7v+S5LJGouxdn0CnYlNUdFz7zV2qdj4mw7SO0mvuxdk/susi6Bkh0JrTiMDPboVHBv3lZShNfii8nu37+Zc2onSLT0lelOKpYmMdpxV3CpFWUp075qzecXmrrN8PPF2ZOjNJVcNWp16btOlOM4+ae5+Ke63Mp5Ww67YPd4S7GT079b8D1eDE0TpGOJoU68PdqQjNZp71fgZZwDTT0ZswADwAAAAAAAAAAAAAAAAAAAgfTPgZVdG7Ud1HEUqsv2dmdP86ifoTwx9IYGGIpTo1FeFSEoSX4ZKztzLGNd0F0bO5nq8TypsDYJRrlqTW0ZVUZNTpVNp0pq62kn7s1wlaztuzy5R7YPoVeZGyKlF6pl+OIpLVHRsDYO/YGwZ9YMupHRsDYO/YJhqVqTUr1KdeorU9pShFp7VVp3i2uEON+NvDMgvz4UQc5v+SOzGjWtZFt6h4WVHA0qUt8Iwg9+9U4ppX53JCdGCwypQUPDe/FvNs7z53OTnJyfaUQADEAAAAAAAAAAAAAAAAAAAAAGPj9H0sRTdKrTjUpy3xkrp/z5lcaf6GoN7WEqOCu7wneaX7L3/O5Z4J6siyn4HoTVXzqfuMout0UY5SaWw0uNqqv8otfU+0einGP3nGPhaFWd/4UXmC17SyO/wCha9oXadnkVpq/0VxpuM6i25rO9Sygnyp8fX6Fg4LR0KK7qu+Mnm3/ALGUCnZbO16zepTsslY9ZPUAAiIwAAAAAAAAAAAD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20" name="Ondertitel 2"/>
          <p:cNvSpPr txBox="1">
            <a:spLocks/>
          </p:cNvSpPr>
          <p:nvPr/>
        </p:nvSpPr>
        <p:spPr>
          <a:xfrm>
            <a:off x="288032" y="4959028"/>
            <a:ext cx="1331640" cy="686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 smtClean="0">
                <a:solidFill>
                  <a:schemeClr val="bg1"/>
                </a:solidFill>
              </a:rPr>
              <a:t> 2008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1" name="Ondertitel 2"/>
          <p:cNvSpPr txBox="1">
            <a:spLocks/>
          </p:cNvSpPr>
          <p:nvPr/>
        </p:nvSpPr>
        <p:spPr>
          <a:xfrm>
            <a:off x="3968824" y="4959028"/>
            <a:ext cx="1251248" cy="686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 smtClean="0">
                <a:solidFill>
                  <a:schemeClr val="bg1"/>
                </a:solidFill>
              </a:rPr>
              <a:t>2010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2" name="Ondertitel 2"/>
          <p:cNvSpPr txBox="1">
            <a:spLocks/>
          </p:cNvSpPr>
          <p:nvPr/>
        </p:nvSpPr>
        <p:spPr>
          <a:xfrm>
            <a:off x="2195736" y="4959028"/>
            <a:ext cx="1251248" cy="686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 smtClean="0">
                <a:solidFill>
                  <a:schemeClr val="bg1"/>
                </a:solidFill>
              </a:rPr>
              <a:t>2009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3" name="Ondertitel 2"/>
          <p:cNvSpPr txBox="1">
            <a:spLocks/>
          </p:cNvSpPr>
          <p:nvPr/>
        </p:nvSpPr>
        <p:spPr>
          <a:xfrm>
            <a:off x="5913040" y="4959028"/>
            <a:ext cx="1251248" cy="686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 smtClean="0">
                <a:solidFill>
                  <a:schemeClr val="bg1"/>
                </a:solidFill>
              </a:rPr>
              <a:t>2011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4" name="Ondertitel 2"/>
          <p:cNvSpPr txBox="1">
            <a:spLocks/>
          </p:cNvSpPr>
          <p:nvPr/>
        </p:nvSpPr>
        <p:spPr>
          <a:xfrm>
            <a:off x="7641232" y="4959028"/>
            <a:ext cx="1251248" cy="6865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 smtClean="0">
                <a:solidFill>
                  <a:schemeClr val="bg1"/>
                </a:solidFill>
              </a:rPr>
              <a:t>2012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5" name="Ondertitel 2"/>
          <p:cNvSpPr txBox="1">
            <a:spLocks/>
          </p:cNvSpPr>
          <p:nvPr/>
        </p:nvSpPr>
        <p:spPr>
          <a:xfrm>
            <a:off x="2195736" y="2310408"/>
            <a:ext cx="1251248" cy="68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 smtClean="0">
                <a:solidFill>
                  <a:schemeClr val="bg1"/>
                </a:solidFill>
              </a:rPr>
              <a:t>2014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794263"/>
            <a:ext cx="1095939" cy="13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Ondertitel 2"/>
          <p:cNvSpPr txBox="1">
            <a:spLocks/>
          </p:cNvSpPr>
          <p:nvPr/>
        </p:nvSpPr>
        <p:spPr>
          <a:xfrm>
            <a:off x="395536" y="2310408"/>
            <a:ext cx="1251248" cy="68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 smtClean="0">
                <a:solidFill>
                  <a:schemeClr val="bg1"/>
                </a:solidFill>
              </a:rPr>
              <a:t>2013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s://encrypted-tbn3.gstatic.com/images?q=tbn:ANd9GcSOMG-oB4CytgDPBm_QqylMKjN2azaH2Z3fK4xLjESq4n3F7nBpY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028" y="3140968"/>
            <a:ext cx="1391567" cy="11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vecon.nl/peerprijs/peerprijs2013/kostenuitgaven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628800"/>
            <a:ext cx="1210702" cy="817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Ondertitel 2"/>
          <p:cNvSpPr txBox="1">
            <a:spLocks/>
          </p:cNvSpPr>
          <p:nvPr/>
        </p:nvSpPr>
        <p:spPr>
          <a:xfrm>
            <a:off x="-36512" y="5391076"/>
            <a:ext cx="1584176" cy="514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300" cap="small" dirty="0" smtClean="0">
                <a:solidFill>
                  <a:schemeClr val="bg1"/>
                </a:solidFill>
              </a:rPr>
              <a:t>       Evelien Hoekman</a:t>
            </a:r>
            <a:endParaRPr lang="nl-NL" sz="1300" cap="small" dirty="0">
              <a:solidFill>
                <a:schemeClr val="bg1"/>
              </a:solidFill>
            </a:endParaRPr>
          </a:p>
        </p:txBody>
      </p:sp>
      <p:sp>
        <p:nvSpPr>
          <p:cNvPr id="28" name="Ondertitel 2"/>
          <p:cNvSpPr txBox="1">
            <a:spLocks/>
          </p:cNvSpPr>
          <p:nvPr/>
        </p:nvSpPr>
        <p:spPr>
          <a:xfrm>
            <a:off x="-36512" y="2708920"/>
            <a:ext cx="1872208" cy="4328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300" cap="small" dirty="0" smtClean="0">
                <a:solidFill>
                  <a:schemeClr val="bg1"/>
                </a:solidFill>
              </a:rPr>
              <a:t>        Judith Simpelaar</a:t>
            </a:r>
            <a:endParaRPr lang="nl-NL" sz="1300" cap="small" dirty="0">
              <a:solidFill>
                <a:schemeClr val="bg1"/>
              </a:solidFill>
            </a:endParaRPr>
          </a:p>
        </p:txBody>
      </p:sp>
      <p:sp>
        <p:nvSpPr>
          <p:cNvPr id="60" name="Ondertitel 2"/>
          <p:cNvSpPr txBox="1">
            <a:spLocks/>
          </p:cNvSpPr>
          <p:nvPr/>
        </p:nvSpPr>
        <p:spPr>
          <a:xfrm>
            <a:off x="-36512" y="2861320"/>
            <a:ext cx="1643542" cy="384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300" cap="small" dirty="0" smtClean="0">
                <a:solidFill>
                  <a:schemeClr val="bg1"/>
                </a:solidFill>
              </a:rPr>
              <a:t>         Thomas Buster</a:t>
            </a:r>
            <a:endParaRPr lang="nl-NL" sz="1300" cap="small" dirty="0">
              <a:solidFill>
                <a:schemeClr val="bg1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0" y="465138"/>
            <a:ext cx="9144000" cy="11636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2" name="Titel 1"/>
          <p:cNvSpPr txBox="1">
            <a:spLocks/>
          </p:cNvSpPr>
          <p:nvPr/>
        </p:nvSpPr>
        <p:spPr>
          <a:xfrm>
            <a:off x="457200" y="413792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 smtClean="0">
                <a:solidFill>
                  <a:schemeClr val="bg1"/>
                </a:solidFill>
              </a:rPr>
              <a:t>WALL OF FAME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6" name="Ondertitel 2"/>
          <p:cNvSpPr txBox="1">
            <a:spLocks/>
          </p:cNvSpPr>
          <p:nvPr/>
        </p:nvSpPr>
        <p:spPr>
          <a:xfrm>
            <a:off x="1979712" y="5391076"/>
            <a:ext cx="1962357" cy="558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300" cap="small" dirty="0" smtClean="0">
                <a:solidFill>
                  <a:schemeClr val="bg1"/>
                </a:solidFill>
              </a:rPr>
              <a:t>Gerriët van Zuthem</a:t>
            </a:r>
          </a:p>
          <a:p>
            <a:pPr algn="l">
              <a:spcBef>
                <a:spcPts val="0"/>
              </a:spcBef>
            </a:pPr>
            <a:endParaRPr lang="nl-NL" sz="1300" cap="small" dirty="0">
              <a:solidFill>
                <a:schemeClr val="bg1"/>
              </a:solidFill>
            </a:endParaRPr>
          </a:p>
        </p:txBody>
      </p:sp>
      <p:sp>
        <p:nvSpPr>
          <p:cNvPr id="38" name="Ondertitel 2"/>
          <p:cNvSpPr txBox="1">
            <a:spLocks/>
          </p:cNvSpPr>
          <p:nvPr/>
        </p:nvSpPr>
        <p:spPr>
          <a:xfrm>
            <a:off x="7589302" y="5391076"/>
            <a:ext cx="1735226" cy="558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300" cap="small" dirty="0" smtClean="0">
                <a:solidFill>
                  <a:schemeClr val="bg1"/>
                </a:solidFill>
              </a:rPr>
              <a:t>Arjen van Vuren</a:t>
            </a:r>
            <a:endParaRPr lang="nl-NL" sz="1300" cap="small" dirty="0">
              <a:solidFill>
                <a:schemeClr val="bg1"/>
              </a:solidFill>
            </a:endParaRPr>
          </a:p>
        </p:txBody>
      </p:sp>
      <p:sp>
        <p:nvSpPr>
          <p:cNvPr id="39" name="Ondertitel 2"/>
          <p:cNvSpPr txBox="1">
            <a:spLocks/>
          </p:cNvSpPr>
          <p:nvPr/>
        </p:nvSpPr>
        <p:spPr>
          <a:xfrm>
            <a:off x="3923928" y="5391076"/>
            <a:ext cx="1663013" cy="558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300" cap="small" dirty="0" smtClean="0">
                <a:solidFill>
                  <a:schemeClr val="bg1"/>
                </a:solidFill>
              </a:rPr>
              <a:t>Geert Hoevers</a:t>
            </a:r>
            <a:endParaRPr lang="nl-NL" sz="1300" cap="small" dirty="0">
              <a:solidFill>
                <a:schemeClr val="bg1"/>
              </a:solidFill>
            </a:endParaRPr>
          </a:p>
        </p:txBody>
      </p:sp>
      <p:sp>
        <p:nvSpPr>
          <p:cNvPr id="40" name="Ondertitel 2"/>
          <p:cNvSpPr txBox="1">
            <a:spLocks/>
          </p:cNvSpPr>
          <p:nvPr/>
        </p:nvSpPr>
        <p:spPr>
          <a:xfrm>
            <a:off x="5724128" y="5391076"/>
            <a:ext cx="1662760" cy="558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300" cap="small" dirty="0" smtClean="0">
                <a:solidFill>
                  <a:schemeClr val="bg1"/>
                </a:solidFill>
              </a:rPr>
              <a:t>Evert-Jan Wierbos</a:t>
            </a:r>
            <a:endParaRPr lang="nl-NL" sz="1300" cap="small" dirty="0">
              <a:solidFill>
                <a:schemeClr val="bg1"/>
              </a:solidFill>
            </a:endParaRPr>
          </a:p>
        </p:txBody>
      </p:sp>
      <p:sp>
        <p:nvSpPr>
          <p:cNvPr id="41" name="Ondertitel 2"/>
          <p:cNvSpPr txBox="1">
            <a:spLocks/>
          </p:cNvSpPr>
          <p:nvPr/>
        </p:nvSpPr>
        <p:spPr>
          <a:xfrm>
            <a:off x="2132112" y="5517232"/>
            <a:ext cx="1962357" cy="558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300" cap="small" dirty="0" smtClean="0">
                <a:solidFill>
                  <a:schemeClr val="bg1"/>
                </a:solidFill>
              </a:rPr>
              <a:t>Anthea van Os</a:t>
            </a:r>
          </a:p>
        </p:txBody>
      </p:sp>
      <p:sp>
        <p:nvSpPr>
          <p:cNvPr id="42" name="Ondertitel 2"/>
          <p:cNvSpPr txBox="1">
            <a:spLocks/>
          </p:cNvSpPr>
          <p:nvPr/>
        </p:nvSpPr>
        <p:spPr>
          <a:xfrm>
            <a:off x="3905787" y="5517232"/>
            <a:ext cx="1962357" cy="5582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nl-NL" sz="1300" cap="small" dirty="0" smtClean="0">
                <a:solidFill>
                  <a:schemeClr val="bg1"/>
                </a:solidFill>
              </a:rPr>
              <a:t>Anthea van Os</a:t>
            </a:r>
          </a:p>
        </p:txBody>
      </p:sp>
      <p:sp>
        <p:nvSpPr>
          <p:cNvPr id="43" name="Ondertitel 2"/>
          <p:cNvSpPr txBox="1">
            <a:spLocks/>
          </p:cNvSpPr>
          <p:nvPr/>
        </p:nvSpPr>
        <p:spPr>
          <a:xfrm>
            <a:off x="2195736" y="2708920"/>
            <a:ext cx="1095685" cy="53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sz="1300" cap="small" dirty="0" smtClean="0">
                <a:solidFill>
                  <a:schemeClr val="bg1"/>
                </a:solidFill>
              </a:rPr>
              <a:t>Loes van Erp</a:t>
            </a:r>
            <a:endParaRPr lang="nl-NL" sz="1300" cap="small" dirty="0">
              <a:solidFill>
                <a:schemeClr val="bg1"/>
              </a:solidFill>
            </a:endParaRPr>
          </a:p>
        </p:txBody>
      </p:sp>
      <p:pic>
        <p:nvPicPr>
          <p:cNvPr id="44" name="Afbeelding 5" descr="C:\Users\Loes\Desktop\Nieuwe map\IMG_0505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254" y="1620084"/>
            <a:ext cx="998594" cy="81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https://fbcdn-sphotos-g-a.akamaihd.net/hphotos-ak-frc3/t1.0-9/1456760_548996485194092_713105138_n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676" y="3141769"/>
            <a:ext cx="1097180" cy="10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ndertitel 2"/>
          <p:cNvSpPr txBox="1">
            <a:spLocks/>
          </p:cNvSpPr>
          <p:nvPr/>
        </p:nvSpPr>
        <p:spPr>
          <a:xfrm>
            <a:off x="3995936" y="2310408"/>
            <a:ext cx="1251248" cy="68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 smtClean="0">
                <a:solidFill>
                  <a:schemeClr val="bg1"/>
                </a:solidFill>
              </a:rPr>
              <a:t>2015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46" name="Picture 28" descr="http://www.gettyicons.com/free-icons/103/pretty-office-2/png/256/faq_256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068" y="1340768"/>
            <a:ext cx="3258220" cy="32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Ondertitel 2"/>
          <p:cNvSpPr txBox="1">
            <a:spLocks/>
          </p:cNvSpPr>
          <p:nvPr/>
        </p:nvSpPr>
        <p:spPr>
          <a:xfrm>
            <a:off x="3779912" y="2708920"/>
            <a:ext cx="1458021" cy="53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1300" cap="small" dirty="0" smtClean="0">
                <a:solidFill>
                  <a:schemeClr val="bg1"/>
                </a:solidFill>
              </a:rPr>
              <a:t>peerprijs@vecon.nl</a:t>
            </a:r>
            <a:endParaRPr lang="nl-NL" sz="1300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7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49" grpId="0"/>
      <p:bldP spid="58" grpId="0" build="p"/>
      <p:bldP spid="28" grpId="0"/>
      <p:bldP spid="60" grpId="0"/>
      <p:bldP spid="62" grpId="0"/>
      <p:bldP spid="36" grpId="0"/>
      <p:bldP spid="38" grpId="0"/>
      <p:bldP spid="39" grpId="0"/>
      <p:bldP spid="40" grpId="0"/>
      <p:bldP spid="41" grpId="0"/>
      <p:bldP spid="42" grpId="0"/>
      <p:bldP spid="43" grpId="0"/>
      <p:bldP spid="45" grpId="0"/>
      <p:bldP spid="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Meer?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6F0CABD-DC19-41CF-ACD5-07211A603F91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 smtClean="0">
                <a:solidFill>
                  <a:srgbClr val="002060"/>
                </a:solidFill>
              </a:rPr>
              <a:t>Peerprijs 2015</a:t>
            </a:r>
          </a:p>
          <a:p>
            <a:r>
              <a:rPr lang="nl-NL" sz="2000" dirty="0" smtClean="0">
                <a:solidFill>
                  <a:srgbClr val="002060"/>
                </a:solidFill>
              </a:rPr>
              <a:t>Voor 1 maart </a:t>
            </a:r>
            <a:r>
              <a:rPr lang="nl-NL" sz="2000" dirty="0">
                <a:solidFill>
                  <a:srgbClr val="002060"/>
                </a:solidFill>
              </a:rPr>
              <a:t>2015</a:t>
            </a:r>
          </a:p>
          <a:p>
            <a:r>
              <a:rPr lang="nl-NL" sz="2000" dirty="0" smtClean="0">
                <a:solidFill>
                  <a:srgbClr val="002060"/>
                </a:solidFill>
              </a:rPr>
              <a:t>Mail naar</a:t>
            </a:r>
            <a:r>
              <a:rPr lang="nl-NL" sz="2000" dirty="0">
                <a:solidFill>
                  <a:srgbClr val="002060"/>
                </a:solidFill>
              </a:rPr>
              <a:t>: </a:t>
            </a:r>
            <a:r>
              <a:rPr lang="nl-NL" sz="2000" dirty="0" smtClean="0">
                <a:solidFill>
                  <a:srgbClr val="002060"/>
                </a:solidFill>
              </a:rPr>
              <a:t>peerprijs@vecon.nl</a:t>
            </a:r>
            <a:endParaRPr lang="nl-NL" sz="2000" dirty="0">
              <a:solidFill>
                <a:srgbClr val="002060"/>
              </a:solidFill>
            </a:endParaRPr>
          </a:p>
          <a:p>
            <a:endParaRPr lang="nl-NL" sz="2000" dirty="0" smtClean="0">
              <a:solidFill>
                <a:srgbClr val="002060"/>
              </a:solidFill>
            </a:endParaRPr>
          </a:p>
          <a:p>
            <a:r>
              <a:rPr lang="nl-NL" sz="2000" dirty="0" smtClean="0">
                <a:solidFill>
                  <a:srgbClr val="002060"/>
                </a:solidFill>
              </a:rPr>
              <a:t>Alle inzendingen staan op:</a:t>
            </a:r>
            <a:endParaRPr lang="nl-NL" sz="2000" dirty="0" smtClean="0">
              <a:solidFill>
                <a:srgbClr val="002060"/>
              </a:solidFill>
              <a:hlinkClick r:id="rId2"/>
            </a:endParaRPr>
          </a:p>
          <a:p>
            <a:r>
              <a:rPr lang="nl-NL" sz="2000" dirty="0" smtClean="0">
                <a:solidFill>
                  <a:srgbClr val="002060"/>
                </a:solidFill>
                <a:hlinkClick r:id="rId2"/>
              </a:rPr>
              <a:t>www.vecon.nl</a:t>
            </a:r>
            <a:endParaRPr lang="nl-NL" sz="2000" dirty="0" smtClean="0">
              <a:solidFill>
                <a:srgbClr val="002060"/>
              </a:solidFill>
            </a:endParaRPr>
          </a:p>
          <a:p>
            <a:endParaRPr lang="nl-NL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l-NL" sz="24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nl-NL" sz="2400" dirty="0" smtClean="0">
                <a:solidFill>
                  <a:srgbClr val="002060"/>
                </a:solidFill>
              </a:rPr>
              <a:t>Tot volgend jaar!</a:t>
            </a:r>
            <a:endParaRPr lang="nl-NL" sz="2400" dirty="0">
              <a:solidFill>
                <a:srgbClr val="00206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92080" y="44624"/>
            <a:ext cx="4032448" cy="3067447"/>
            <a:chOff x="5148064" y="1628800"/>
            <a:chExt cx="4032448" cy="3067447"/>
          </a:xfrm>
        </p:grpSpPr>
        <p:sp>
          <p:nvSpPr>
            <p:cNvPr id="8" name="Text Placeholder 3"/>
            <p:cNvSpPr txBox="1">
              <a:spLocks/>
            </p:cNvSpPr>
            <p:nvPr/>
          </p:nvSpPr>
          <p:spPr>
            <a:xfrm>
              <a:off x="5148064" y="1628800"/>
              <a:ext cx="4032448" cy="504056"/>
            </a:xfrm>
            <a:prstGeom prst="rect">
              <a:avLst/>
            </a:prstGeom>
          </p:spPr>
          <p:txBody>
            <a:bodyPr/>
            <a:lstStyle>
              <a:lvl1pPr marL="342900" indent="-3429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 sz="14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rtl="0" eaLnBrk="0" fontAlgn="base" hangingPunct="0">
                <a:lnSpc>
                  <a:spcPct val="150000"/>
                </a:lnSpc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4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charset="0"/>
                <a:buNone/>
              </a:pPr>
              <a:r>
                <a:rPr lang="nl-NL" sz="1800" b="1" dirty="0" smtClean="0"/>
                <a:t>Hoe rationeel is jouw lesgeven?</a:t>
              </a:r>
            </a:p>
          </p:txBody>
        </p:sp>
        <p:pic>
          <p:nvPicPr>
            <p:cNvPr id="9" name="Picture 2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4895" y="2132856"/>
              <a:ext cx="3709105" cy="2563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/>
          <p:cNvGrpSpPr/>
          <p:nvPr/>
        </p:nvGrpSpPr>
        <p:grpSpPr>
          <a:xfrm>
            <a:off x="5570108" y="2924944"/>
            <a:ext cx="3610404" cy="3238995"/>
            <a:chOff x="10319" y="1628800"/>
            <a:chExt cx="5857825" cy="5255220"/>
          </a:xfrm>
        </p:grpSpPr>
        <p:pic>
          <p:nvPicPr>
            <p:cNvPr id="10" name="Picture 2" descr="http://www.regiobloemist.nl/media/productphotos/108_thumb_300x300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0644" y="2276872"/>
              <a:ext cx="2857500" cy="2857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http://www.bekers-medailles.nl/media/catalog/category/LT006_Luxe_tropy_beker_zilver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9" y="1628800"/>
              <a:ext cx="3121521" cy="5255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s://encrypted-tbn2.gstatic.com/images?q=tbn:ANd9GcTokqvv_Ok1oaA1MD3wZOCNNeyD89l3wTozKNbW54emdpM0AQJhQ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5157972"/>
              <a:ext cx="2952328" cy="15113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3923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51520" y="980728"/>
            <a:ext cx="8568952" cy="504056"/>
          </a:xfrm>
        </p:spPr>
        <p:txBody>
          <a:bodyPr/>
          <a:lstStyle/>
          <a:p>
            <a:pPr marL="0" indent="0" algn="ctr">
              <a:buNone/>
            </a:pPr>
            <a:r>
              <a:rPr lang="nl-NL" sz="1800" b="1" dirty="0" smtClean="0"/>
              <a:t>Hoe rationeel is ons lesgeven?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89DCC9D-61AD-4B1D-A620-80FAAAE1126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29705"/>
            <a:ext cx="6105525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431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89DCC9D-61AD-4B1D-A620-80FAAAE1126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9" y="1124745"/>
            <a:ext cx="260480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251520" y="2348880"/>
            <a:ext cx="8568952" cy="18722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endParaRPr lang="nl-NL" sz="2200" dirty="0" smtClean="0"/>
          </a:p>
          <a:p>
            <a:pPr marL="0" indent="0" algn="ctr">
              <a:buFont typeface="Arial" charset="0"/>
              <a:buNone/>
            </a:pPr>
            <a:r>
              <a:rPr lang="nl-NL" sz="2200" u="sng" dirty="0" smtClean="0"/>
              <a:t>Rationeel</a:t>
            </a:r>
            <a:r>
              <a:rPr lang="nl-NL" sz="2200" dirty="0" smtClean="0"/>
              <a:t> kunnen we </a:t>
            </a:r>
          </a:p>
          <a:p>
            <a:pPr marL="0" indent="0" algn="ctr">
              <a:buFont typeface="Arial" charset="0"/>
              <a:buNone/>
            </a:pPr>
            <a:r>
              <a:rPr lang="nl-NL" sz="2200" dirty="0" smtClean="0"/>
              <a:t>leerlingen misschien het meeste leren door frontaal lesgeven, </a:t>
            </a:r>
          </a:p>
        </p:txBody>
      </p:sp>
      <p:sp>
        <p:nvSpPr>
          <p:cNvPr id="11" name="Text Placeholder 3"/>
          <p:cNvSpPr txBox="1">
            <a:spLocks/>
          </p:cNvSpPr>
          <p:nvPr/>
        </p:nvSpPr>
        <p:spPr>
          <a:xfrm>
            <a:off x="251520" y="4077073"/>
            <a:ext cx="8568952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nl-NL" sz="2400" b="1" dirty="0" smtClean="0"/>
              <a:t>EN</a:t>
            </a:r>
          </a:p>
        </p:txBody>
      </p:sp>
      <p:sp>
        <p:nvSpPr>
          <p:cNvPr id="12" name="Text Placeholder 3"/>
          <p:cNvSpPr txBox="1">
            <a:spLocks/>
          </p:cNvSpPr>
          <p:nvPr/>
        </p:nvSpPr>
        <p:spPr>
          <a:xfrm>
            <a:off x="251520" y="4725144"/>
            <a:ext cx="8568952" cy="187220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400" kern="1200" baseline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nl-NL" sz="2200" u="sng" dirty="0" smtClean="0"/>
              <a:t>Minder rationeel</a:t>
            </a:r>
            <a:r>
              <a:rPr lang="nl-NL" sz="2200" dirty="0" smtClean="0"/>
              <a:t> is het belangrijk </a:t>
            </a:r>
          </a:p>
          <a:p>
            <a:pPr marL="0" indent="0" algn="ctr">
              <a:buFont typeface="Arial" charset="0"/>
              <a:buNone/>
            </a:pPr>
            <a:r>
              <a:rPr lang="nl-NL" sz="2200" dirty="0" smtClean="0"/>
              <a:t>dat leren ook </a:t>
            </a:r>
            <a:r>
              <a:rPr lang="nl-NL" sz="2200" u="sng" dirty="0" smtClean="0"/>
              <a:t>leuk</a:t>
            </a:r>
            <a:r>
              <a:rPr lang="nl-NL" sz="2200" dirty="0" smtClean="0"/>
              <a:t> is om leerlingen echt te laten leren.</a:t>
            </a:r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35524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Jury </a:t>
            </a:r>
            <a:endParaRPr lang="nl-N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6F0CABD-DC19-41CF-ACD5-07211A603F91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sp>
        <p:nvSpPr>
          <p:cNvPr id="7" name="Rectangle 6"/>
          <p:cNvSpPr/>
          <p:nvPr/>
        </p:nvSpPr>
        <p:spPr>
          <a:xfrm>
            <a:off x="251520" y="908720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b="1" dirty="0">
                <a:solidFill>
                  <a:srgbClr val="002060"/>
                </a:solidFill>
              </a:rPr>
              <a:t>Maurice Straatmans</a:t>
            </a:r>
          </a:p>
          <a:p>
            <a:r>
              <a:rPr lang="nl-NL" dirty="0">
                <a:solidFill>
                  <a:srgbClr val="002060"/>
                </a:solidFill>
              </a:rPr>
              <a:t>	Docent </a:t>
            </a:r>
            <a:r>
              <a:rPr lang="nl-NL" dirty="0" smtClean="0">
                <a:solidFill>
                  <a:srgbClr val="002060"/>
                </a:solidFill>
              </a:rPr>
              <a:t>bedrijfseconomie </a:t>
            </a:r>
            <a:r>
              <a:rPr lang="nl-NL" dirty="0">
                <a:solidFill>
                  <a:srgbClr val="002060"/>
                </a:solidFill>
              </a:rPr>
              <a:t>en vakdidactiek </a:t>
            </a:r>
          </a:p>
          <a:p>
            <a:r>
              <a:rPr lang="nl-NL" dirty="0">
                <a:solidFill>
                  <a:srgbClr val="002060"/>
                </a:solidFill>
              </a:rPr>
              <a:t>	HAN ILS en ROC </a:t>
            </a:r>
            <a:r>
              <a:rPr lang="nl-NL" dirty="0" smtClean="0">
                <a:solidFill>
                  <a:srgbClr val="002060"/>
                </a:solidFill>
              </a:rPr>
              <a:t>Nijmegen</a:t>
            </a:r>
          </a:p>
          <a:p>
            <a:endParaRPr lang="nl-NL" b="1" dirty="0">
              <a:solidFill>
                <a:srgbClr val="002060"/>
              </a:solidFill>
            </a:endParaRPr>
          </a:p>
          <a:p>
            <a:r>
              <a:rPr lang="nl-NL" b="1" dirty="0" smtClean="0">
                <a:solidFill>
                  <a:srgbClr val="002060"/>
                </a:solidFill>
              </a:rPr>
              <a:t>Anthea </a:t>
            </a:r>
            <a:r>
              <a:rPr lang="nl-NL" b="1" dirty="0">
                <a:solidFill>
                  <a:srgbClr val="002060"/>
                </a:solidFill>
              </a:rPr>
              <a:t>van Os</a:t>
            </a:r>
          </a:p>
          <a:p>
            <a:r>
              <a:rPr lang="nl-NL" dirty="0">
                <a:solidFill>
                  <a:srgbClr val="002060"/>
                </a:solidFill>
              </a:rPr>
              <a:t>	</a:t>
            </a:r>
            <a:r>
              <a:rPr lang="nl-NL" dirty="0" smtClean="0">
                <a:solidFill>
                  <a:srgbClr val="002060"/>
                </a:solidFill>
              </a:rPr>
              <a:t>Meervoudig </a:t>
            </a:r>
            <a:r>
              <a:rPr lang="nl-NL" dirty="0">
                <a:solidFill>
                  <a:srgbClr val="002060"/>
                </a:solidFill>
              </a:rPr>
              <a:t>prijswinnares </a:t>
            </a:r>
          </a:p>
          <a:p>
            <a:r>
              <a:rPr lang="nl-NL" dirty="0">
                <a:solidFill>
                  <a:srgbClr val="002060"/>
                </a:solidFill>
              </a:rPr>
              <a:t>	De Vro(uwe)lijke Economen</a:t>
            </a:r>
          </a:p>
          <a:p>
            <a:endParaRPr lang="nl-NL" b="1" dirty="0" smtClean="0">
              <a:solidFill>
                <a:srgbClr val="002060"/>
              </a:solidFill>
            </a:endParaRPr>
          </a:p>
          <a:p>
            <a:r>
              <a:rPr lang="nl-NL" b="1" dirty="0" smtClean="0">
                <a:solidFill>
                  <a:srgbClr val="002060"/>
                </a:solidFill>
              </a:rPr>
              <a:t>Mark Sikkes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	Lerarenopleider economie </a:t>
            </a:r>
          </a:p>
          <a:p>
            <a:r>
              <a:rPr lang="nl-NL" dirty="0" smtClean="0">
                <a:solidFill>
                  <a:srgbClr val="002060"/>
                </a:solidFill>
              </a:rPr>
              <a:t>	Hogeschool Windesheim</a:t>
            </a:r>
          </a:p>
          <a:p>
            <a:endParaRPr lang="nl-NL" b="1" dirty="0" smtClean="0">
              <a:solidFill>
                <a:srgbClr val="002060"/>
              </a:solidFill>
            </a:endParaRPr>
          </a:p>
          <a:p>
            <a:r>
              <a:rPr lang="nl-NL" b="1" dirty="0" smtClean="0">
                <a:solidFill>
                  <a:srgbClr val="002060"/>
                </a:solidFill>
              </a:rPr>
              <a:t>Harm </a:t>
            </a:r>
            <a:r>
              <a:rPr lang="nl-NL" b="1" dirty="0">
                <a:solidFill>
                  <a:srgbClr val="002060"/>
                </a:solidFill>
              </a:rPr>
              <a:t>Hoeksema</a:t>
            </a:r>
          </a:p>
          <a:p>
            <a:r>
              <a:rPr lang="nl-NL" dirty="0">
                <a:solidFill>
                  <a:srgbClr val="002060"/>
                </a:solidFill>
              </a:rPr>
              <a:t>	Docent economie </a:t>
            </a:r>
          </a:p>
          <a:p>
            <a:r>
              <a:rPr lang="nl-NL" dirty="0">
                <a:solidFill>
                  <a:srgbClr val="002060"/>
                </a:solidFill>
              </a:rPr>
              <a:t>	Lauwers College te Buitenpost</a:t>
            </a:r>
          </a:p>
          <a:p>
            <a:endParaRPr lang="nl-NL" b="1" dirty="0" smtClean="0">
              <a:solidFill>
                <a:srgbClr val="002060"/>
              </a:solidFill>
            </a:endParaRPr>
          </a:p>
          <a:p>
            <a:r>
              <a:rPr lang="nl-NL" b="1" dirty="0" smtClean="0">
                <a:solidFill>
                  <a:srgbClr val="002060"/>
                </a:solidFill>
              </a:rPr>
              <a:t>Henri </a:t>
            </a:r>
            <a:r>
              <a:rPr lang="nl-NL" b="1" dirty="0">
                <a:solidFill>
                  <a:srgbClr val="002060"/>
                </a:solidFill>
              </a:rPr>
              <a:t>van den Hout</a:t>
            </a:r>
          </a:p>
          <a:p>
            <a:r>
              <a:rPr lang="nl-NL" dirty="0">
                <a:solidFill>
                  <a:srgbClr val="002060"/>
                </a:solidFill>
              </a:rPr>
              <a:t>	Lerarenopleider</a:t>
            </a:r>
          </a:p>
          <a:p>
            <a:r>
              <a:rPr lang="nl-NL" dirty="0">
                <a:solidFill>
                  <a:srgbClr val="002060"/>
                </a:solidFill>
              </a:rPr>
              <a:t>	Fontys Lerarenopleiding </a:t>
            </a:r>
            <a:r>
              <a:rPr lang="nl-NL" dirty="0" smtClean="0">
                <a:solidFill>
                  <a:srgbClr val="002060"/>
                </a:solidFill>
              </a:rPr>
              <a:t>Tilburg</a:t>
            </a:r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9743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genomineerden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089DCC9D-61AD-4B1D-A620-80FAAAE1126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57200" y="980728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sz="2200" b="1" dirty="0" smtClean="0">
              <a:solidFill>
                <a:srgbClr val="002060"/>
              </a:solidFill>
            </a:endParaRPr>
          </a:p>
          <a:p>
            <a:r>
              <a:rPr lang="nl-NL" sz="2200" b="1" dirty="0" smtClean="0">
                <a:solidFill>
                  <a:srgbClr val="002060"/>
                </a:solidFill>
              </a:rPr>
              <a:t>Trade Village</a:t>
            </a:r>
          </a:p>
          <a:p>
            <a:pPr marL="0" indent="0">
              <a:buFont typeface="Arial" charset="0"/>
              <a:buNone/>
            </a:pPr>
            <a:r>
              <a:rPr lang="nl-NL" sz="2200" b="1" dirty="0" smtClean="0">
                <a:solidFill>
                  <a:srgbClr val="002060"/>
                </a:solidFill>
              </a:rPr>
              <a:t>	Henrieke Ros en</a:t>
            </a:r>
          </a:p>
          <a:p>
            <a:pPr marL="0" indent="0">
              <a:buFont typeface="Arial" charset="0"/>
              <a:buNone/>
            </a:pPr>
            <a:r>
              <a:rPr lang="nl-NL" sz="2200" b="1" dirty="0">
                <a:solidFill>
                  <a:srgbClr val="002060"/>
                </a:solidFill>
              </a:rPr>
              <a:t>	</a:t>
            </a:r>
            <a:r>
              <a:rPr lang="nl-NL" sz="2200" b="1" dirty="0" smtClean="0">
                <a:solidFill>
                  <a:srgbClr val="002060"/>
                </a:solidFill>
              </a:rPr>
              <a:t>Eva Bronkhorst</a:t>
            </a:r>
          </a:p>
          <a:p>
            <a:endParaRPr lang="nl-NL" sz="2200" b="1" dirty="0" smtClean="0">
              <a:solidFill>
                <a:srgbClr val="002060"/>
              </a:solidFill>
            </a:endParaRPr>
          </a:p>
          <a:p>
            <a:r>
              <a:rPr lang="nl-NL" sz="2200" b="1" dirty="0" smtClean="0">
                <a:solidFill>
                  <a:srgbClr val="002060"/>
                </a:solidFill>
              </a:rPr>
              <a:t>Exclusief BTW AUB!</a:t>
            </a:r>
          </a:p>
          <a:p>
            <a:pPr marL="0" indent="0">
              <a:buFont typeface="Arial" charset="0"/>
              <a:buNone/>
            </a:pPr>
            <a:r>
              <a:rPr lang="nl-NL" sz="2200" b="1" dirty="0" smtClean="0">
                <a:solidFill>
                  <a:srgbClr val="002060"/>
                </a:solidFill>
              </a:rPr>
              <a:t>	Loes van Erp</a:t>
            </a:r>
          </a:p>
          <a:p>
            <a:endParaRPr lang="nl-NL" sz="2200" b="1" dirty="0" smtClean="0">
              <a:solidFill>
                <a:srgbClr val="002060"/>
              </a:solidFill>
            </a:endParaRPr>
          </a:p>
          <a:p>
            <a:r>
              <a:rPr lang="nl-NL" sz="2200" b="1" dirty="0" smtClean="0">
                <a:solidFill>
                  <a:srgbClr val="002060"/>
                </a:solidFill>
              </a:rPr>
              <a:t>Inflatie berekenen: PIC &amp; CPI</a:t>
            </a:r>
          </a:p>
          <a:p>
            <a:pPr marL="0" indent="0">
              <a:buFont typeface="Arial" charset="0"/>
              <a:buNone/>
            </a:pPr>
            <a:r>
              <a:rPr lang="nl-NL" sz="2200" b="1" dirty="0" smtClean="0">
                <a:solidFill>
                  <a:srgbClr val="002060"/>
                </a:solidFill>
              </a:rPr>
              <a:t>	Willemijn Vlugt</a:t>
            </a:r>
          </a:p>
          <a:p>
            <a:endParaRPr lang="nl-NL" sz="2200" dirty="0" smtClean="0">
              <a:solidFill>
                <a:srgbClr val="002060"/>
              </a:solidFill>
            </a:endParaRPr>
          </a:p>
          <a:p>
            <a:r>
              <a:rPr lang="nl-NL" sz="2200" b="1" dirty="0" smtClean="0">
                <a:solidFill>
                  <a:srgbClr val="002060"/>
                </a:solidFill>
              </a:rPr>
              <a:t>Eervolle vermelding!</a:t>
            </a:r>
            <a:endParaRPr lang="nl-NL" sz="2200" b="1" dirty="0">
              <a:solidFill>
                <a:srgbClr val="002060"/>
              </a:solidFill>
            </a:endParaRPr>
          </a:p>
          <a:p>
            <a:endParaRPr lang="nl-NL" sz="2200" dirty="0" smtClean="0">
              <a:solidFill>
                <a:srgbClr val="002060"/>
              </a:solidFill>
            </a:endParaRPr>
          </a:p>
          <a:p>
            <a:endParaRPr lang="nl-NL" sz="2200" dirty="0">
              <a:solidFill>
                <a:srgbClr val="002060"/>
              </a:solidFill>
            </a:endParaRPr>
          </a:p>
        </p:txBody>
      </p:sp>
      <p:pic>
        <p:nvPicPr>
          <p:cNvPr id="9218" name="Picture 2" descr="https://encrypted-tbn2.gstatic.com/images?q=tbn:ANd9GcTokqvv_Ok1oaA1MD3wZOCNNeyD89l3wTozKNbW54emdpM0AQJh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487" y="-27384"/>
            <a:ext cx="4391025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-00.delcampe-static.net/img_large/auction/000/061/305/479_001.jpg?v=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3703" y="2179093"/>
            <a:ext cx="4426809" cy="234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data:image/jpeg;base64,/9j/4AAQSkZJRgABAQAAAQABAAD/2wCEAAkGBxQTEhUUEhQUFhQXGBwaGBcXGBoXFxgXHR0cHBgcGhwcHCggHRwlHRwdITEhJSkrLi4uGR8zODMsNygtLysBCgoKDg0OGxAQGzQmHyU0LSwsLC8sLDQsLy8sLCwsLC8vLCwsNCwsLCwsLSwsLCwsLCwsLCwsLCwsLCwsLCwsLP/AABEIAKYBMAMBIgACEQEDEQH/xAAbAAABBQEBAAAAAAAAAAAAAAAAAQMEBQYCB//EAEwQAAECAwMFDAcGBAQFBQAAAAECEQADIQQSMQVBUWFxBhMUIjKBkZKhsdHwIzNCUnLB0gcVYrLC4RZjgqI0Q+LxJFNUdIMlRHOzxP/EABsBAAMBAQEBAQAAAAAAAAAAAAACAwEEBQYH/8QAMxEAAgIBAgIHBgYDAQAAAAAAAAECEQMhMQQSE0FRYYGR8AUiMnGx0RQzUqHB4RVC0jT/2gAMAwEAAhEDEQA/APbLQshrrOS1Q+YnSNENvM95HUP1x1aMUfF+lUMW6atKHlovqdgCWG0xKcmgQ48z3kdQ/XCuv3kdQ/XFXY8ozBNEqehKSoEpUnklsQXJzA1f5RGOXZjb7vaeD3rr1vs/Kx7G1PEunG5S9dfvJ6p+uB1+8nqn64r8p29aVJlyUhUxQfjckJ04jGvRHNlyoVSZiikCZKCryc14BxrY/I7YZZG5cq3MrSyydfvJ6p+uEvL0p6p+qPJh9q1o/wCRJ6V/VD8j7SrYvk2aSQXY8cA3Q5reZ2j15+xuNgrlSXfJHOuJxPRfRnqYUv3k9U/VHMxawCbyOqfqjylf2pWkM9nkhw4ffA4zEVwix3NfaBOtVplyFypSUrvOU3nF1ClBnU2Igl7H4yEXOSVLV6rqBcTjbpP9je8LmaUdU/VCcMmaU9U/VEBeUpSd8vLA3oXphLgJADkuzFgzs7OHZ4bOWbOziakhhyXLOq4AWFCVApY1cao81svTLJVsmaUdU/VCG3TNKeqfqiHNtaElDqa/yaGopqoGId2Z6xHl5WkqKEiYHmch3F+hVQkMXSkkaQkkYRKUpdRqRZcOmaUdU/VC8OmaUdU/VFWrKkoEgqVRYlk3JhTfUboTeutVTDHEjTCWbLEiZLVORMBlJ5SgDRgFVDPySCKVBBzxzSy5EOootuGTNKeqfqg4ZM0o6p+qKk5ckcYXy6Gvje5l5AISReTdcOFpxGc6CztpypKlllqIN2/yFlkB6qZPFwOLYRzyzZ+1lFGJZcLme8nq/wCqE4XM95PV/wBUV1lyrJWoIQsFRTeAZQBTpBIAIz0OFcI7TlGUSAFVJugXVCrs1RiDjocOziIy4jiFs2MoQJ3C5mlPV/1RVfxBO/l9U/VFNus3dSLCJd9MyYqYm+gJAAKdJKiG2MTXCPMrR9qU0niSJaR+JSl9ouxKX+QyJPG9PAtijhV86PZf4gnfy+qfqhP4gnfy+qfqjyTJn2ogqafIZPvSy5H9CsetzRvLDbkTpaZkpQWhQoR2g6CM4NRHFxGf2jg/Mk/npR1Y8XDz2RoBugnfy+qfqg/iCd/L6p+qKG2W1EqWqZNUEoSHJL+STgAKl48+yp9qBBIkSRdGCppLn+lJp1jBw+f2jxH5cn+1BPFw8N0ev/xBO/l9U/VB/EE7+X1T9UeSZH+08KUBaZISD7cskt/QatsL6jHoMielaQtCgpKg6VAuCDnB0RnEcR7R4d1kk15BDDw89kXf8QTv5fVP1QfxBO/l9U/VFODGQ3Sbv5NmUZcpO/TEllVuoSc4diSRoA53pCYOL4/NLlxybfgbPBggraPSP4gnfy+qfqh+RlmaoP6Pqn6o8Rs/2qTb3HkSyn8JUkttLjsj0ncluhk2yWVSibyTxkKotLijjODmIpQ56R1ZMntLDrkk68CLhw8l7qNWnKc38HVP1Q6m3zDnR1T9UVpLB9BHQ9YbtOU5cr1l8AAFShLWUJS7OpYSUprpIYVLCsPi43iZ6KX0ITxQXUXabXMOdFfwn6oXhS2d0YH2Tm/qiqkZXlKm70FG9eUl7qggrQLykpW10qSKkA5laCy2PLMqeFb2onihYdKkBSC6QtBUBeRoKX05w/pYs2beTOdxj1FvJnTCTVDCnJOOf24fs0wkqCmoQzBsQDpMcWZDJA5ztNT2x1ZuWv8Ap7o9DE29yTOrRij4v0qhYS04o+L9KorsvWpaJR3sG8TdcYgMXI107YMrS1YIrsoq32bMUnkyJSw+lZSQ3N+mO97H3e34H57z98dZLtUu6JCZc0BQIKlJSA5BcllHy0QhMXvHBLit8vM7cW5fd/lsrHJa3ve/MeiTkh1WhJOIsyO5B+Z6YCPSW7RvY/Irxh22J4PORNCVKl73varuIbAtzDojiyylGVapyklJmpUwON0JUEv0xTF+ZFd5ktjwKUl2Ds7BzgNZiTb5rrUARcBN0JcJzOUg4OwMMos625CsNBicpW+EGdLmlVby0iqqMgXWYANVse/9RyySmp7pJ9nnXXtW/hq2vBhrFx22GJawqUsKIdN267lRAcXE5gMTzbYuPs8H/qEj/wAn/wBS4qZt+4EIlrSlgVBibyx7WFMcMKRdfZ7IUMoSSUqA9JUinq1xz59OHzPa1Kla/TX99f8ACdazj4fU9ZtWT5cxExC0puzU3JjC6pSWZioMcC2NIiDc/ICSgJIQbrpvLukpXfS4vNRR6GGAAFuISPgJJWeumQLRk2Wve7yQd75AOAoBg7HAQyMkyUKlrPKlhpZUtRKQxSwvKqLqiM8WSxEaaEhTJcE1UxUOhKTxlli1MxJegMZIdECbYLOJgWx3wr33i74SVAFN5kmoZRGgPDNlsEhElclEtW9EcdF6rFISHebeS6UgZjTTDoslpQSoMrTLCykkkteUouosC7A5mGgzJd9IvKkBRDupJTeLChALqN7MHLYVz8mSUU6KqxhOQJIKyEMZgAWxWLwAQlIIvNQIS2jjNylO7bMkS5xK5iQo3CgnjDiF3DBWsxZImS1FgtD6LwfoxiRIQCk3SCC4cFxSmO2IKE5OxuainsOS0SjelpSFMEuxJCA91IJU4SHwGgaBDqbEkMyZYZmZAo2DVo2aLE2dobLbdle6OXJCa3HTTM5l3clZrYuSu0JKhJCglAN1JvXcWqwu0AOeKWRkizy6IkSRsQlztLOY3RGotrMZKYg3b2YqI6PPZHn8VLLSjbo6sDirMNu83KyTIXPkoTLmS2UboupWlwC4FARi4GY81X9ldvUJs2QXKVo3walpKUnpSR1RGi3f5QEuymW/GnG62hCWUo7KBP8AVFD9muT/AEkyfmCd7TrJuqV0ADrx3YpSlwEuld9l+Ffua0llTiNfajlYqmps6TxZYClDTMUKPsQQ3xmLrcHuZly5CJ0xCVTpgC3UAq4k1QEg4FmJONWzRid1BM21zznMxaR/SSlI6AI9huhPFGCaDYKQcY3g4XHihpe/8/uwh703JmK+0LczLMk2iSgIWgi+EJAC0kgEsM4Jd9DvHH2WZUJEyzKNEjfJb5qtMA1OUlviOeNjlCUJkqYg4LQtPWSR848w3EzCm2SSM5Uk67ySO9j0RnDyefg5456tar6o2Xu5FJHoO7HKps1kmLQWmLO9oOhSnJO0JCiDpAjz/cDudTaZylzQ8qUA4qylF7o0sGJOwDAxf/adNdMhD0dajtF0J71dMTPs3k3LKpXvzVHmCUDveDDeDgXKPxS6/GvoE/fya7F7lPc7Z58oy1SpaQzJUhCUqQcxSQBhowOePMdz9tXk62hSiwlrMuboVLvMvmpeGxMeuhceYbvLMBbFK98IVT4QnvSTzwvsvLJuWKbtNBmitGj3KaeKW1d4iuyyJiymTvUxUhQeapBReWH9UylhgoVUrQWGJKXNygM2x2VRLqMqWTpvABPazxfS7KaVGjY2B2NG4cGTHL4bo5Zzi1uZeXkuaSmSUKCU2mdO310kXJm/KSEgF7zzgkhmAQS+DuZMsU69JMyWZe8WQyFVSQtZMoEpuq5I3pwS1F6jGpRINNeGo5zz/PXCmXTzgBQdJcbY9KLyNU0QdLYmIU4B0xzZ+WvYn9UN2JVLudPd7PZTmh2T6xfwo71x6GJ3qRZ1acUfF+lULCWnFHxH8qoUQ2TcxCPCwQRM0ISFhIwAJgeCCA0V4bnckx20czsDGrcxkEQNHTRyRFnrsKcqxiRJsyXChU4YZtH7RHVD1nWEhznw1xGQyHlyau7UiOoNUc4854dVNvClDDYRprtjzeJrm0XiXhsIJj4OfOuJYUzAxEVSo53z/vAJj4V7InizPH8zZRs6tEur46saaoRwz5oC5xPR+8NlAFWp0tricn7zaW4yWgGYM1Yz26K0ybNZb05TAHigcpa6m6kPUmuwVMT90mX5Vjl35hdR5EsHjLPyAznNtIB8eyjaJ+UbQLxqaDNLlIcPXMNKsTTGgheg53c3oUg+wq5yZ1vtOZz1ZaB8g/OTpMehZPsaZMtMtHJSG1k5ydZNTCZPyMiygy01L8ZbVWcx2NgMz6SSZJMS4jI8iUI/CisZJas8pygLtqmvgmcvnZZj1mYnjK2mPN91dkAtUxxRbL2uOMeteHMY39gtYmSkLFbyQTqVgocynHNFeNjzxg16sIyoeUMdnyjy/cslrVJzMsd0eiZctVyzzVOxKSkbVC6DzO/MYx25CyPaQpqISVanIugbeM/MYOFjyY59/wBjZSvUk/aKmsjWF7fZ8Yttw9bKNS1Atp4p7lQzu6kX5CF43F11JUGJ6wQOeG9wc8BEyXnvXwNLgJUeZk9IjXHm4VR7PuZza2atIjBbuZf/ABQ1S09LqjeIMefboFmdallIKnUEpAz3QEBtRIfnifB43GdhKdnsG4mz3Mm2ZQ9wOGxBVRtbNti9TNJxz4/KI9kyZwezyUAuJUtCK/hCQSNdO2JCF6vOj/fsj1ZaSrY4d1Y7vh6cdcNTJhbmbm0Q4F+fPzjibMph58fNIG3W5hJs8kUU7kjEYMWw6BHcj1ivgR3rjizSmq+NWGAjuT6xXwI71x14Scju04o+I/lVCwlpxR8R/KqFh57mIISCFiZoCCCB4ACCEgjAFhi28hXnPD0M23kK854nn/Kl8n9BofEioBiSXCQR4xxZ5hdsR3RMIjwcEKVxZ2TeuqIe/DPQ6o7IhmZNvY4QJpr1eOiOnFx8k+XJqu3rElhW60H0bW89sOBZNDT57I5kF47UoYYnR5wimZpytPQWKpUCUDn1wi6Vz6NMJXOaavmfnHYYDMBElqjRAp8KbfAQXNP7QF8QG1mnZCJD4mucYQdzA8e3eB7fPFSBcAGgXElhqcktrOmIFgysuUm6hCACakhRJOZyFZn8uX9tmFGDA6gHPZGZ3epBsakqQGK5eIBcXxiI1Si3yj26PPzujm6EdVf1RJyTlibOny5RSkBZIwU/JUQzq0gQ3YrHLCkkS5YN4VCEgu4zt2xvdzNvMx0rQklIe+AA+o0x1jR05KUVHmSC70M1uy3PlaiJYN5FUaCkgEh+59elxlrBlCbZ7yLtHqhaS4OrAgkNTsj2PKDAAlCSTRyAWzxHsOTZK1LvyZS+MOXLQr2EHONtNcPw76SNMyUuU8jttsm2lSU3fhSkKrrZySWz5q4OX0eRMkGQioN9RdRY5uSkUwHeTVmi73a2KWgrSiXLShpfFShKU9ApGZstnRdXxE8kPxRXjJ1RbJBRfJ4i87ktC3n2YLQpKkm6QQaHPrbNjtAjHqsU2yTAplCvFUBxVCtKu5bNm6DGyyDZkCag3EPeHsjwizsVglU9FK6ia9kZGKULBSadGGnbopy0EMlLiqkhTgai9Kc+yNH9m+5Mrmi0zQyJanQkjlLABSWI5IcKGktmeNfkXJUhgRIkAl3IlIc103YuMlSkpVOCQEpCwwAAAoDgI6MOFXYk8mlIctAN5lGmKdGKe0V5o6QkdrDU2L/KOramgVoI6CQD480Ny8BsbmxV24Q7VSZPqHAkdNBpfz5rHKkjsPSPljCnX5GZten/AGjiccTz8+HQxpzmNdUA5ZXctyR307qw7J9Yr4Ed64SyoZI6TtNY6k+sV8KO9cdGFUJLc6tOKPi/SqOo5tOKPiP5VQsPPcwIBBBEzQghDCwAEIIIIwAhm2chXnPD0M23kK2eETy/BL5P6DR3RVy5oBdsPNYUTVO7v3QyD0wpU1BHz6tLQ7qFWqpbzsjkHRCgvmgJpSsLRo5LmMe9omIIamHnGK1IiTZ2VTRh52xbG2tBZok3icOn9o5uhNe/5aNkcrnEUxPnHRHSZb1UX7ubxil29N/oTqgE0nkjnOHjDc+XQkkqPQOjRth015PTm/eGLVyS+Ov5eXgq/i1+gfIhryrdBuoFNZbujN7pssGbJWiYgBIUhXFJf1iQKkUxi0tiFVNWzUPjGbt0sFK0rNCUOXut6WXiSCw5jHRhjrRjqrIMhUt08VeIZ1hsfgi0sWULiFpQkpCsSFcZg9AbtMThWIsvJ4QtlS1Agi76ZJvKoQw3oOGcnOAlVHDQynKEhHFmBjnCZu+Ec6ZNx9V5xoivQyS95Iy72NVJnqYpATdfOTQvmptpriyyatd5d0I5Qd72NxGjV84yU/dVIQspSl1UosqDlTMBdlK0jFtsWFm3TTEAqFmF9RKgjfgp0hITxClJvckUAIdYq5YXjjqbaoR7C7sjxl76Hoh7hu6WxBjO2ZcshTJXgMVj3k/gi+yqtVpUoTEITMIS6EzqBQcgXt7NWYsxdwxYgmol2YJSp5SgpnKTOQCEhd11EyxdDpLHBkqchg5mxyc00uoItVROyQsb4m6nOGdTjsTFnYyaMlPOo/IRSWHKcmWoFi4UGurKqvrlpHQYmycuIDBCBqvzCgnabl0c6hE0vdStb/YbrNPkozLouhAxxvHPqiyyY96deZ7wdsOSMOaMxYctzEslEkEhgQZlQVBSg4CcGScWL0aoe+3O2vfUzJhuh1F2Lp4rpoWDijx0xVaEWWNtPEVzDpIENSsPOby+14gZQyulSSZZLAllNxSoJJxfANjgYyU7LcwzES56LomOElMwrTRBUUKdCbrpB43GukEZ4lOabtalIwdam+vjSP8AfA8+eGrSk3S2hvl2O2x485kZZvXCuS0maQlCioOp7xkBSLrJCmZLKV7IMS07pZksTFJBVJlKuzZhVxioF1qRKu1CRQi8HIWRgYTmctGjeStbPSZanAOkQkn1ivhR3rityflVBuIUWKhxSeSSCxS+kYa6YxZSPWL+FPeuO7FJPYjJUdWnFHxH8qoILTij4v0qhYbJuKhIIWCJmhCGAmCAAaAQQRhoRCylaLqSCksfaGETYjZQV6NWz5xz8VzdDLllWjHx1zK0UAmsp6sza2hxKwcAeeI5lloloWwJzZhrj5jg1m5mp6ddVvZ6GRx6jmYWp0wIL+cICQcaR0UUYNr0x6XKtiVgqeMM0PWdNaFnHZEeWnOcB5AhyyrdbnQe6M5OwyywCQkeXeOd7fVqzc8CUHHsOA8IAt8aDsPPo74bTZoU63x6Ya83Nphm1AXTp7f2h9VaDn0bIj2lLJIHPp6flA+8wpbXLpqzcmMtliahCJipj3Rddq/5iNAJZ2dgSz0OEaG2Sk14xfm8Io5shJJdiAUKanGuzELbnKWbPHVw2swnsV+V8rJJVZwpkpdClJ9g0dBAqUpHFUAHJBxCQk01ssSJK7loK7+dCKBALMVLYgFqslKuY0jvIeR58u/MWlW+BJWNO+FkpPxBSr/9MP2HJqyhQnSyUpIEscYspd4uWIVvQKXUE1dQKWJVe6pXJ7GKo7Mn/c8pc5EwKugFJqozAWTxcJaCGUBmVgaPHc2yzLLNmKvJuKVfUkvxHDFaGSQZpJoeSU8Ug3uLLs6N639YQnfeIyJRKgwCUk8ZZF/jcoUZOdQpFyvIVOkyyEqC0La4cWWCroBQa/zeaNncW2lqInejZIsSkqBdMskrQpZShkKUpKVmaxTnSrfHLtxXVRTUNm3QG3TFykhRCS8teAmMB6wYJVipIwSkkHAqVcSZaxZVIbjhN1izlJUXOmqFKTsS0RJFhmJlr4pdRCdd2pUOc3e0Z4MuRtKPK9Vf9BFJWzhMuWhQSq+suHunewCDVipKiedIwh+TJSssi8FZkli7VPGDB9oApjEiRZTdSVpBW+KzdTdHvEKHGoakswq7iG13LouFGLLZQILMRdcvd26H0AQ6J8t1p2dZvMS7FPb0b0dnpi9UssNcxxwKiqlQdTudsW/WRaHKXVUinGck0fku/FfBoyExN4JUSkuHJcFyHAz4lIBfPU54325H1SquXdR/Eaq7SYtBOVxktP4Ek61RUz5KpMomaCN4BJIcpKAmYoKAFTiQQK0BpGRsFpRaC6lAK3taJEo1KBMcLUoj/NIrTAJuuY9YyikFDnMQebP2GKS1ZKUrkrIqaEmhJABB0pYgd+eJuHRukOp825gLPNK5VmsyUkzZSpO+JYugSiFTCoMzPLASMDeo94ss5TSLRZyCZypk0ykAE76JpUQpJwYX6nMUKfNG2GRppYYAEsQRxSlzeA0qdjo2AATJGTLgdStd0PdGBSA+IFVDAvU1jFJ7NaDNrtK6XkhcxEuQAWAClzDVIHGuga2UafDmDxrLDKuqKXJZCA5LkteqTpjqzSrqEpFGAHZHUj1ivhT3qjswY1F31shOd6HVpxR8X6VQsJacUfEfyqhYtPcmEEJBEzRYSFgEABA8IIIAB4YtzXFec8SIYto4ih5xhJq4uzVuZ8iOphoBzx2qSdEOWizskK006MPnHn9GpPQ6bojy8dlY5BhxqHmHf4QShXVA4VbNs7mTGpjpfTDllZxSpzYxHNTrMP2c+k2OOYCEeGkFk4qBLdMKrQPIhUAEVz1880cJDAl9emmaJamAUtRNO0ARHta+KU4aTmHPp2w8pZAwqe/9vlDc4C4Ugj8RPz2wj3peu4b5lFakgAs21lP3xn500yxNWkspCFqSallAaC756YGsaK1tqAOA4vjGdtqBcnBwHlq4xGFMTdctsDx2cKqmLN+6YoLJlTCak2ZzhX/i5fnniPlJXorTrtUv8lqiylWWXvS/TS/8M3Jn4cKln/lYZmxrg1YSdZZd20emln/iJZ5E8sbtpp6rFicKUOFH6ta9d4Jr14Ey3j0tp/8AjT+aTHPBgrHETbIpxQ8VE4h9IiVa5Q3y0X1oSoISFBphZlSs4lkMQAWBJqNcLKQh231HLs2ab/y5rf5eevRVqRP3ua12/wDRlqvXcOWK0TBYpqN8UU8ZAcJ5BuOlgkPyiHLqrjCzOUf+5/VHcmWgWaaAtLO5N1bP6PNcfoEOzEJvesT/AIj3ZmN74OZ8ItTclb6l/IlogTmuyqeyc2HHVHVnksG0lX5TDkyUlpTLTyTmmB+Or8DaqtEyare2bPecHA00Gn+8c8nyZYR7b/ZIvGN4pS7K/kcQPR80v8sbrcnMKpaiSSXHzjBSrReQwSx9HrFUOHBLiuJfmjd7kR6NW0R041TZzT2Li28gjSw6SBDEseeanSKczwtqWCoJ92p207gX546SltWY6hmO3MNDwstZWYthQPOzNzQzaEuDs7D448zRIbm06hp5/OEcqHzPM1G1HGBx0BMkS1OAdIeEk+sV8Ke9cNWVTOnQSRsNex+6HZPrFfAjvXHTidiM6tOKPiP5VQsJacUfF+lUENPcxBBBBEzRXhICIIAAwPBA0ACwxbeQrznh4w1bOQrznjAK+xJQaFwrawPhFiuSCLpwiqswF4E4CsTeHC8xFO2F6OPYNzEW0FAokPWp8iGZYTVtBjqYgBwKh6RzLHdEJYfddDKWokuUHcEGCXLIO2j7afOFCe6CUioGZxsMZlxzUZa9X3GjJWifMw206aQKzbfPbDSpADM4rmJ0GFKVOGVmOIfRoaPObfWitI6d1H8I7Tj2QzaQLtWrU6h5YQBSmVQF1NQ1zDPHNrmOlTgigGD7cNoheZdfr0jaKS1FJ9oB8McOiM7buROq/o1YbNkaK2JSXYdhoIz9tACZrvyFOHZxzvHZwtc2gs9jHWcDelv/ANN/+uXF7k+wSJgmXSu+J8tSkEg8ZInMzJDp4xHhFbIXL3pfEV/h/fzcKl/h017NcWWTMpSpAtExKSVmYlF0qpUTVOS2FD26zHQkut+tTJX1FrlewShvs2YSAUAG7iplJzNjQDYM0ZaZMF4s4G/WNgaljLnM9Gw854vMsZWStE6UtPGSlKqGiheRiWN0uobWGlopVT5d71Z9bYvb0ypzezm7XzNFWlenrcWN1r62Hclz2sk4qw34p6TKA7TFkscY/wDcfriplpSuw2kIlE+lVxN8ZyFSi4VdpTM2Ixi8mKTe5P8A7jT+KmaMnFWnfYZZFlikv4f1qiytUgFncUU2jBq5+fVgYilrsvi5tP41RcZUkEEFsx/bztjgyf8Aox+P0R0wlWKa+X1ZRrs60oLA4IYirtKzHA1IpG/3EKJkknE3SdrVjCSZt1RbAqlguHDXO/XG0yBbCgLAAqR01eOuWWGJOcnoc3K5aIvregAOKKcMPeqHHZjDKFq+f7xEn2kk3mY99RTsh1FqOjXzxzfi8UnaY3RSS1JN8+fNeekczZhanR8o4FoOj/fP5EEycWwwB8+dEVWWMloxeVonWVIZwXJxJx/bZHUn1ivgR3rjiySw153Jz5o7kH0ivgR3zI9DCRlud2n2Pi/SqIuUlzRKWZASZt072F8kqzXmIpziJdo9n4v0mEMNk3BGFyovLMiSqfv1kmb2krVKEtTFIDqY0Jprhy2faFLTkxFtSj0kw72iUS/pheBBIqUi6VPnDYEw79omXSiXwKQL9rtSShKU+yhVFKVocOBznBJjL7p8hiyS8j2V7yeEgzDmUtS5ZVzcZQGoRK2i8YqVX6Ra5Ty5lWxSpdqtPB5sp079JQkpXLCqUU7O5apIdhrGh3UbrZVlsItaWmCYE7yHYLKxeS+oJdR1JOeHN36AcnWt6+iUecVT2gR5llV1ZPyIlQdBmsrYJiUp/teC6CMVKnXWafKGW8rWSQi12gWeZKdO+yUIKVoSrQp6FyBipiRjjGutuX5abKm1IF+WsIUmt10rZsduENbukA5Otj/9PMPOEkjtAjL5IlLmZBkANeoz04omqAx1AQaiunG+820q2TLq1TJJQEJvDjpVeYEkUww7YgWjL4NmlTrhaasIuuOK5Id2rye2I+QEOmcngqbOFIZ0TDMKuUMLowB53ioRInGzyJSggS5U598CiSpiogXGcFianVg8CsTQn2rKpTNMpEorIRvhZQHFdjji3zhF5cRvCZ91TLLJS3GKnIYVrgeYc0V2V8mX7QozKIMhgXwXeoSBiAH1dkOTsnzF2OS5QmZKKVAuLpuEgYZyG56RRrViqqJ9lyoVTRJmSjLWoXkupKgoDM6faxLajFvJsynDgtsjN2KVMn2hEyYlMve0G6i9eJKgQS7CjHsGMa6wrUQQqrYHPCyScWg6xm1Wc3nAcbIjgEKAOLiLS0LITxc+fbFdvJBBJzjviWWceSSb1r7jRTtEheI2/IwZ+aBebb8jHQRn0CPKSt0josZRyf6j+eOLWRdL+8NGgaYcRh/WfzxxazQ/F+mJx2XgM9zOWlLvySc7XaZ21Zoqco2RpK1MSo3ksAHYgsKa0uPji6tS2qOUwYVY4sMNMM2ubRgoXgQQHYiimOltcd3DUtUTyNnn0myTBLWFIUHkXagh1cKQWrqrsDxxaaS55/nS/wAtpicMqzVpmLWtd7ecAogBrSlLCtKFoanWubdm+lmetl4LUKXbQ4FdQ6BFG4KOvrcZWN5RBM20pSP8pP5pPyiLLkBSlV5Eywq2kSZw6KvE/KeUZpm2mWhcwESQQy1DjFUnCtKE119MyTPm3azZjvZyTfXjva3z4EgHXD8yj5/czWvXcV2RFkWSfh/iFjmKpQ7i8XKsf/OPzxFyPMnbxPM1cwq3xd0mYVG4TLKQDecDGkWPCV3jx1+vHtK97bohsjXMvD+RBsJ9Xs5uWY1e6uTcWhqcVWuMyJimRx14e8feONY2G65JUpKm4gSRe0KJNCOhjEoxhSl1rbyQNvYyqrKFgKFCChxiDQjEmlHx1YvF9kv2tvjFSlDIIbPLfpi2yYeU+kdjxy+0PyH80Uw/GTs/d0iJUv5+en5xHUKPoIPnmh6UdPn/AHMeVi1SLzJKObw0HzpEOZuYj99pYw0lWbPnHy5oJkyhLu2O1tWkdgj08GhzzJVhTVRB4r4B2ejnsxzuYkSfWr+BHfMhLMhkpGqu01PbCyPWL+BHeuPYwqkc8tzu0ez8XyMVG6u2T5VlmrssvfJ4ACEhJVUqCSboqboJLatEW9o9n4vkYQw2TcyJ5TuRnzLKpc+fk/KE61zX3ycZdK5kA4BgKsMGoGEXu6uwzcp2ETJUmbItEmbflomgJWSkdFXca0tG5gESrqKOetnmu6DLVryhZ+By7FaJU6ZdE5awEykgEFV1WLEjOAWfExa7r9xxmZNlWezn0tmCDKNAVFKWOoE8raBG1ggq9w56qjzTL2X7ZbrNwOVYZ8ufNupnLmJAlJS4K2OLFm4wDAnEtGt+6t4sEuzo429oQl2a8Q146nLnni+geNV9ZkpWqSIeT5jlry1U9pLN2RBVYwLQqhuhN8e7fLDzsi7eOJ3JOyGi9RGUFrQozk3Td4mLA5zDdvkBElKRUBVXz4vFsISKsUrrTMCp0tjmJfURQedMT75Zs2fXAoxyYjMZHUpZwzUprcQ7M+Y74jQXtsedmg5MtGVEoqYhtPyMS0Gg1xW3o7XMJz4dkLjy9G2a1zD09WpqjviJaywJPvfphxUwnGOV1xjmyZLlZSMaRnrZMHvEMxwfB2z6WPNGeti2vG8xbilRu8Y4VUWfxjdqsqDikRm7VZEKJCkgi8/fE/x6wVastDB0lmMFnJSt1SrypRFJkuqjaEzD7VHAJzfKEm2U3JoCpTqmII9JLwAnuaK/GnpjWDJsr3B2wv3dK9wdsTftbE/9X5rv7u8r+El2ozUyyoEycsLlOtID75Lqxl0HGpyfNIcEse/Kxk/5sv2ULCvazEgc8aH7vl+4O2F4BL93vjX7Xxt3yvzXf9zPwcu0pJKRvcxN+W5cj0iNKM95sx6IeCQ/LletvesRhed+Voi3FiR7vfCixp0dp8Y3/MY/0vzQfgpdpWKAYcdBYe+nSTprSNxMtDuCHBoXGI2aIzYsqdHafGJyLSc8cvE+0VkrkTVf0NHhXHfUZtdlbk8kkHSXd2J6WJ06eU/k4VXt588Lv0O2VmLRj495cXRy37Reg5ZcyJJNOiKXdAqQoiSrekzVpB31V1KpMpJJCws1vO4SAXvVwBi6EPCUk4gaKjNmi3CzUHbJZFZkpCeOjewOGcKte+M1/eyJ9y9nuNwds3IaJm5uXLK5YkXQngaROus++3k3N8z3/XO9cXjUoQHdqmhOdtsOpQK0Acuc2bHnoXj1oZudVRzNUTpSnAOkAwkn1ivgR3rhqyKZ06MNn7YdEOyD6RfwI75kenidkGPzJYVQ9hI7RDfBhpV11+MEEXFDgw/F11eMLwcfi66vGCCAA4OPxddXjBwcfi6yvGCCA0Xg4/F1leMJwcfi6yvGFggAN4H4usrxg4OPxdZXjBBAAnBk6+srxg4MnX1leMLBAAnBk6+srxg4MnX1leMLBGUBzwVOvrK8YOCp19ZXjCwQUgE4InX1leMJwROvrK8YIIzlXYAcET+LrK8YOBp/F1leMEEHJHsCw4Ej8XWV4w0clSvd7VeMEEK8UJbxXkapNbMPuqV7v9yvGEOS5Xu/3K8YWCM6DF+leSN55dofdUr3f7leMH3VK93+5XjBBB0GL9K8kHPLtD7qle7/AHK8YPuqV7v9yvGCCDoMX6V5IOaXaH3XK93+5XjB91yvd7VeMEEHQ4/0ryQc0u0PuuV7varxhRk2WME/3K8YIIFhxr/VeSDml2nYsCNHarxheBI0dp8YIIbo49hlsOCI0dp8YXgqdHafGFghkkYJwVOjtPjHcuSlLsGfyPOuEgjQP//Z"/>
          <p:cNvSpPr>
            <a:spLocks noChangeAspect="1" noChangeArrowheads="1"/>
          </p:cNvSpPr>
          <p:nvPr/>
        </p:nvSpPr>
        <p:spPr bwMode="auto">
          <a:xfrm>
            <a:off x="155575" y="-1820863"/>
            <a:ext cx="69818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7" name="AutoShape 8" descr="data:image/jpeg;base64,/9j/4AAQSkZJRgABAQAAAQABAAD/2wCEAAkGBxQTEhUUEhQUFhQXGBwaGBcXGBoXFxgXHR0cHBgcGhwcHCggHRwlHRwdITEhJSkrLi4uGR8zODMsNygtLysBCgoKDg0OGxAQGzQmHyU0LSwsLC8sLDQsLy8sLCwsLC8vLCwsNCwsLCwsLSwsLCwsLCwsLCwsLCwsLCwsLCwsLP/AABEIAKYBMAMBIgACEQEDEQH/xAAbAAABBQEBAAAAAAAAAAAAAAAAAQMEBQYCB//EAEwQAAECAwMFDAcGBAQFBQAAAAECEQADIQQSMQVBUWFxBhMUIjKBkZKhsdHwIzNCUnLB0gcVYrLC4RZjgqI0Q+LxJFNUdIMlRHOzxP/EABsBAAMBAQEBAQAAAAAAAAAAAAACAwEEBQYH/8QAMxEAAgIBAgIHBgYDAQAAAAAAAAECEQMhMQQSE0FRYYGR8AUiMnGx0RQzUqHB4RVC0jT/2gAMAwEAAhEDEQA/APbLQshrrOS1Q+YnSNENvM95HUP1x1aMUfF+lUMW6atKHlovqdgCWG0xKcmgQ48z3kdQ/XCuv3kdQ/XFXY8ozBNEqehKSoEpUnklsQXJzA1f5RGOXZjb7vaeD3rr1vs/Kx7G1PEunG5S9dfvJ6p+uB1+8nqn64r8p29aVJlyUhUxQfjckJ04jGvRHNlyoVSZiikCZKCryc14BxrY/I7YZZG5cq3MrSyydfvJ6p+uEvL0p6p+qPJh9q1o/wCRJ6V/VD8j7SrYvk2aSQXY8cA3Q5reZ2j15+xuNgrlSXfJHOuJxPRfRnqYUv3k9U/VHMxawCbyOqfqjylf2pWkM9nkhw4ffA4zEVwix3NfaBOtVplyFypSUrvOU3nF1ClBnU2Igl7H4yEXOSVLV6rqBcTjbpP9je8LmaUdU/VCcMmaU9U/VEBeUpSd8vLA3oXphLgJADkuzFgzs7OHZ4bOWbOziakhhyXLOq4AWFCVApY1cao81svTLJVsmaUdU/VCG3TNKeqfqiHNtaElDqa/yaGopqoGId2Z6xHl5WkqKEiYHmch3F+hVQkMXSkkaQkkYRKUpdRqRZcOmaUdU/VC8OmaUdU/VFWrKkoEgqVRYlk3JhTfUboTeutVTDHEjTCWbLEiZLVORMBlJ5SgDRgFVDPySCKVBBzxzSy5EOootuGTNKeqfqg4ZM0o6p+qKk5ckcYXy6Gvje5l5AISReTdcOFpxGc6CztpypKlllqIN2/yFlkB6qZPFwOLYRzyzZ+1lFGJZcLme8nq/wCqE4XM95PV/wBUV1lyrJWoIQsFRTeAZQBTpBIAIz0OFcI7TlGUSAFVJugXVCrs1RiDjocOziIy4jiFs2MoQJ3C5mlPV/1RVfxBO/l9U/VFNus3dSLCJd9MyYqYm+gJAAKdJKiG2MTXCPMrR9qU0niSJaR+JSl9ouxKX+QyJPG9PAtijhV86PZf4gnfy+qfqhP4gnfy+qfqjyTJn2ogqafIZPvSy5H9CsetzRvLDbkTpaZkpQWhQoR2g6CM4NRHFxGf2jg/Mk/npR1Y8XDz2RoBugnfy+qfqg/iCd/L6p+qKG2W1EqWqZNUEoSHJL+STgAKl48+yp9qBBIkSRdGCppLn+lJp1jBw+f2jxH5cn+1BPFw8N0ev/xBO/l9U/VB/EE7+X1T9UeSZH+08KUBaZISD7cskt/QatsL6jHoMielaQtCgpKg6VAuCDnB0RnEcR7R4d1kk15BDDw89kXf8QTv5fVP1QfxBO/l9U/VFODGQ3Sbv5NmUZcpO/TEllVuoSc4diSRoA53pCYOL4/NLlxybfgbPBggraPSP4gnfy+qfqh+RlmaoP6Pqn6o8Rs/2qTb3HkSyn8JUkttLjsj0ncluhk2yWVSibyTxkKotLijjODmIpQ56R1ZMntLDrkk68CLhw8l7qNWnKc38HVP1Q6m3zDnR1T9UVpLB9BHQ9YbtOU5cr1l8AAFShLWUJS7OpYSUprpIYVLCsPi43iZ6KX0ITxQXUXabXMOdFfwn6oXhS2d0YH2Tm/qiqkZXlKm70FG9eUl7qggrQLykpW10qSKkA5laCy2PLMqeFb2onihYdKkBSC6QtBUBeRoKX05w/pYs2beTOdxj1FvJnTCTVDCnJOOf24fs0wkqCmoQzBsQDpMcWZDJA5ztNT2x1ZuWv8Ap7o9DE29yTOrRij4v0qhYS04o+L9KorsvWpaJR3sG8TdcYgMXI107YMrS1YIrsoq32bMUnkyJSw+lZSQ3N+mO97H3e34H57z98dZLtUu6JCZc0BQIKlJSA5BcllHy0QhMXvHBLit8vM7cW5fd/lsrHJa3ve/MeiTkh1WhJOIsyO5B+Z6YCPSW7RvY/Irxh22J4PORNCVKl73varuIbAtzDojiyylGVapyklJmpUwON0JUEv0xTF+ZFd5ktjwKUl2Ds7BzgNZiTb5rrUARcBN0JcJzOUg4OwMMos625CsNBicpW+EGdLmlVby0iqqMgXWYANVse/9RyySmp7pJ9nnXXtW/hq2vBhrFx22GJawqUsKIdN267lRAcXE5gMTzbYuPs8H/qEj/wAn/wBS4qZt+4EIlrSlgVBibyx7WFMcMKRdfZ7IUMoSSUqA9JUinq1xz59OHzPa1Kla/TX99f8ACdazj4fU9ZtWT5cxExC0puzU3JjC6pSWZioMcC2NIiDc/ICSgJIQbrpvLukpXfS4vNRR6GGAAFuISPgJJWeumQLRk2Wve7yQd75AOAoBg7HAQyMkyUKlrPKlhpZUtRKQxSwvKqLqiM8WSxEaaEhTJcE1UxUOhKTxlli1MxJegMZIdECbYLOJgWx3wr33i74SVAFN5kmoZRGgPDNlsEhElclEtW9EcdF6rFISHebeS6UgZjTTDoslpQSoMrTLCykkkteUouosC7A5mGgzJd9IvKkBRDupJTeLChALqN7MHLYVz8mSUU6KqxhOQJIKyEMZgAWxWLwAQlIIvNQIS2jjNylO7bMkS5xK5iQo3CgnjDiF3DBWsxZImS1FgtD6LwfoxiRIQCk3SCC4cFxSmO2IKE5OxuainsOS0SjelpSFMEuxJCA91IJU4SHwGgaBDqbEkMyZYZmZAo2DVo2aLE2dobLbdle6OXJCa3HTTM5l3clZrYuSu0JKhJCglAN1JvXcWqwu0AOeKWRkizy6IkSRsQlztLOY3RGotrMZKYg3b2YqI6PPZHn8VLLSjbo6sDirMNu83KyTIXPkoTLmS2UboupWlwC4FARi4GY81X9ldvUJs2QXKVo3walpKUnpSR1RGi3f5QEuymW/GnG62hCWUo7KBP8AVFD9muT/AEkyfmCd7TrJuqV0ADrx3YpSlwEuld9l+Ffua0llTiNfajlYqmps6TxZYClDTMUKPsQQ3xmLrcHuZly5CJ0xCVTpgC3UAq4k1QEg4FmJONWzRid1BM21zznMxaR/SSlI6AI9huhPFGCaDYKQcY3g4XHihpe/8/uwh703JmK+0LczLMk2iSgIWgi+EJAC0kgEsM4Jd9DvHH2WZUJEyzKNEjfJb5qtMA1OUlviOeNjlCUJkqYg4LQtPWSR848w3EzCm2SSM5Uk67ySO9j0RnDyefg5456tar6o2Xu5FJHoO7HKps1kmLQWmLO9oOhSnJO0JCiDpAjz/cDudTaZylzQ8qUA4qylF7o0sGJOwDAxf/adNdMhD0dajtF0J71dMTPs3k3LKpXvzVHmCUDveDDeDgXKPxS6/GvoE/fya7F7lPc7Z58oy1SpaQzJUhCUqQcxSQBhowOePMdz9tXk62hSiwlrMuboVLvMvmpeGxMeuhceYbvLMBbFK98IVT4QnvSTzwvsvLJuWKbtNBmitGj3KaeKW1d4iuyyJiymTvUxUhQeapBReWH9UylhgoVUrQWGJKXNygM2x2VRLqMqWTpvABPazxfS7KaVGjY2B2NG4cGTHL4bo5Zzi1uZeXkuaSmSUKCU2mdO310kXJm/KSEgF7zzgkhmAQS+DuZMsU69JMyWZe8WQyFVSQtZMoEpuq5I3pwS1F6jGpRINNeGo5zz/PXCmXTzgBQdJcbY9KLyNU0QdLYmIU4B0xzZ+WvYn9UN2JVLudPd7PZTmh2T6xfwo71x6GJ3qRZ1acUfF+lULCWnFHxH8qoUQ2TcxCPCwQRM0ISFhIwAJgeCCA0V4bnckx20czsDGrcxkEQNHTRyRFnrsKcqxiRJsyXChU4YZtH7RHVD1nWEhznw1xGQyHlyau7UiOoNUc4854dVNvClDDYRprtjzeJrm0XiXhsIJj4OfOuJYUzAxEVSo53z/vAJj4V7InizPH8zZRs6tEur46saaoRwz5oC5xPR+8NlAFWp0tricn7zaW4yWgGYM1Yz26K0ybNZb05TAHigcpa6m6kPUmuwVMT90mX5Vjl35hdR5EsHjLPyAznNtIB8eyjaJ+UbQLxqaDNLlIcPXMNKsTTGgheg53c3oUg+wq5yZ1vtOZz1ZaB8g/OTpMehZPsaZMtMtHJSG1k5ydZNTCZPyMiygy01L8ZbVWcx2NgMz6SSZJMS4jI8iUI/CisZJas8pygLtqmvgmcvnZZj1mYnjK2mPN91dkAtUxxRbL2uOMeteHMY39gtYmSkLFbyQTqVgocynHNFeNjzxg16sIyoeUMdnyjy/cslrVJzMsd0eiZctVyzzVOxKSkbVC6DzO/MYx25CyPaQpqISVanIugbeM/MYOFjyY59/wBjZSvUk/aKmsjWF7fZ8Yttw9bKNS1Atp4p7lQzu6kX5CF43F11JUGJ6wQOeG9wc8BEyXnvXwNLgJUeZk9IjXHm4VR7PuZza2atIjBbuZf/ABQ1S09LqjeIMefboFmdallIKnUEpAz3QEBtRIfnifB43GdhKdnsG4mz3Mm2ZQ9wOGxBVRtbNti9TNJxz4/KI9kyZwezyUAuJUtCK/hCQSNdO2JCF6vOj/fsj1ZaSrY4d1Y7vh6cdcNTJhbmbm0Q4F+fPzjibMph58fNIG3W5hJs8kUU7kjEYMWw6BHcj1ivgR3rjizSmq+NWGAjuT6xXwI71x14Scju04o+I/lVCwlpxR8R/KqFh57mIISCFiZoCCCB4ACCEgjAFhi28hXnPD0M23kK854nn/Kl8n9BofEioBiSXCQR4xxZ5hdsR3RMIjwcEKVxZ2TeuqIe/DPQ6o7IhmZNvY4QJpr1eOiOnFx8k+XJqu3rElhW60H0bW89sOBZNDT57I5kF47UoYYnR5wimZpytPQWKpUCUDn1wi6Vz6NMJXOaavmfnHYYDMBElqjRAp8KbfAQXNP7QF8QG1mnZCJD4mucYQdzA8e3eB7fPFSBcAGgXElhqcktrOmIFgysuUm6hCACakhRJOZyFZn8uX9tmFGDA6gHPZGZ3epBsakqQGK5eIBcXxiI1Si3yj26PPzujm6EdVf1RJyTlibOny5RSkBZIwU/JUQzq0gQ3YrHLCkkS5YN4VCEgu4zt2xvdzNvMx0rQklIe+AA+o0x1jR05KUVHmSC70M1uy3PlaiJYN5FUaCkgEh+59elxlrBlCbZ7yLtHqhaS4OrAgkNTsj2PKDAAlCSTRyAWzxHsOTZK1LvyZS+MOXLQr2EHONtNcPw76SNMyUuU8jttsm2lSU3fhSkKrrZySWz5q4OX0eRMkGQioN9RdRY5uSkUwHeTVmi73a2KWgrSiXLShpfFShKU9ApGZstnRdXxE8kPxRXjJ1RbJBRfJ4i87ktC3n2YLQpKkm6QQaHPrbNjtAjHqsU2yTAplCvFUBxVCtKu5bNm6DGyyDZkCag3EPeHsjwizsVglU9FK6ia9kZGKULBSadGGnbopy0EMlLiqkhTgai9Kc+yNH9m+5Mrmi0zQyJanQkjlLABSWI5IcKGktmeNfkXJUhgRIkAl3IlIc103YuMlSkpVOCQEpCwwAAAoDgI6MOFXYk8mlIctAN5lGmKdGKe0V5o6QkdrDU2L/KOramgVoI6CQD480Ny8BsbmxV24Q7VSZPqHAkdNBpfz5rHKkjsPSPljCnX5GZten/AGjiccTz8+HQxpzmNdUA5ZXctyR307qw7J9Yr4Ed64SyoZI6TtNY6k+sV8KO9cdGFUJLc6tOKPi/SqOo5tOKPiP5VQsPPcwIBBBEzQghDCwAEIIIIwAhm2chXnPD0M23kK2eETy/BL5P6DR3RVy5oBdsPNYUTVO7v3QyD0wpU1BHz6tLQ7qFWqpbzsjkHRCgvmgJpSsLRo5LmMe9omIIamHnGK1IiTZ2VTRh52xbG2tBZok3icOn9o5uhNe/5aNkcrnEUxPnHRHSZb1UX7ubxil29N/oTqgE0nkjnOHjDc+XQkkqPQOjRth015PTm/eGLVyS+Ov5eXgq/i1+gfIhryrdBuoFNZbujN7pssGbJWiYgBIUhXFJf1iQKkUxi0tiFVNWzUPjGbt0sFK0rNCUOXut6WXiSCw5jHRhjrRjqrIMhUt08VeIZ1hsfgi0sWULiFpQkpCsSFcZg9AbtMThWIsvJ4QtlS1Agi76ZJvKoQw3oOGcnOAlVHDQynKEhHFmBjnCZu+Ec6ZNx9V5xoivQyS95Iy72NVJnqYpATdfOTQvmptpriyyatd5d0I5Qd72NxGjV84yU/dVIQspSl1UosqDlTMBdlK0jFtsWFm3TTEAqFmF9RKgjfgp0hITxClJvckUAIdYq5YXjjqbaoR7C7sjxl76Hoh7hu6WxBjO2ZcshTJXgMVj3k/gi+yqtVpUoTEITMIS6EzqBQcgXt7NWYsxdwxYgmol2YJSp5SgpnKTOQCEhd11EyxdDpLHBkqchg5mxyc00uoItVROyQsb4m6nOGdTjsTFnYyaMlPOo/IRSWHKcmWoFi4UGurKqvrlpHQYmycuIDBCBqvzCgnabl0c6hE0vdStb/YbrNPkozLouhAxxvHPqiyyY96deZ7wdsOSMOaMxYctzEslEkEhgQZlQVBSg4CcGScWL0aoe+3O2vfUzJhuh1F2Lp4rpoWDijx0xVaEWWNtPEVzDpIENSsPOby+14gZQyulSSZZLAllNxSoJJxfANjgYyU7LcwzES56LomOElMwrTRBUUKdCbrpB43GukEZ4lOabtalIwdam+vjSP8AfA8+eGrSk3S2hvl2O2x485kZZvXCuS0maQlCioOp7xkBSLrJCmZLKV7IMS07pZksTFJBVJlKuzZhVxioF1qRKu1CRQi8HIWRgYTmctGjeStbPSZanAOkQkn1ivhR3rityflVBuIUWKhxSeSSCxS+kYa6YxZSPWL+FPeuO7FJPYjJUdWnFHxH8qoILTij4v0qhYbJuKhIIWCJmhCGAmCAAaAQQRhoRCylaLqSCksfaGETYjZQV6NWz5xz8VzdDLllWjHx1zK0UAmsp6sza2hxKwcAeeI5lloloWwJzZhrj5jg1m5mp6ddVvZ6GRx6jmYWp0wIL+cICQcaR0UUYNr0x6XKtiVgqeMM0PWdNaFnHZEeWnOcB5AhyyrdbnQe6M5OwyywCQkeXeOd7fVqzc8CUHHsOA8IAt8aDsPPo74bTZoU63x6Ya83Nphm1AXTp7f2h9VaDn0bIj2lLJIHPp6flA+8wpbXLpqzcmMtliahCJipj3Rddq/5iNAJZ2dgSz0OEaG2Sk14xfm8Io5shJJdiAUKanGuzELbnKWbPHVw2swnsV+V8rJJVZwpkpdClJ9g0dBAqUpHFUAHJBxCQk01ssSJK7loK7+dCKBALMVLYgFqslKuY0jvIeR58u/MWlW+BJWNO+FkpPxBSr/9MP2HJqyhQnSyUpIEscYspd4uWIVvQKXUE1dQKWJVe6pXJ7GKo7Mn/c8pc5EwKugFJqozAWTxcJaCGUBmVgaPHc2yzLLNmKvJuKVfUkvxHDFaGSQZpJoeSU8Ug3uLLs6N639YQnfeIyJRKgwCUk8ZZF/jcoUZOdQpFyvIVOkyyEqC0La4cWWCroBQa/zeaNncW2lqInejZIsSkqBdMskrQpZShkKUpKVmaxTnSrfHLtxXVRTUNm3QG3TFykhRCS8teAmMB6wYJVipIwSkkHAqVcSZaxZVIbjhN1izlJUXOmqFKTsS0RJFhmJlr4pdRCdd2pUOc3e0Z4MuRtKPK9Vf9BFJWzhMuWhQSq+suHunewCDVipKiedIwh+TJSssi8FZkli7VPGDB9oApjEiRZTdSVpBW+KzdTdHvEKHGoakswq7iG13LouFGLLZQILMRdcvd26H0AQ6J8t1p2dZvMS7FPb0b0dnpi9UssNcxxwKiqlQdTudsW/WRaHKXVUinGck0fku/FfBoyExN4JUSkuHJcFyHAz4lIBfPU54325H1SquXdR/Eaq7SYtBOVxktP4Ek61RUz5KpMomaCN4BJIcpKAmYoKAFTiQQK0BpGRsFpRaC6lAK3taJEo1KBMcLUoj/NIrTAJuuY9YyikFDnMQebP2GKS1ZKUrkrIqaEmhJABB0pYgd+eJuHRukOp825gLPNK5VmsyUkzZSpO+JYugSiFTCoMzPLASMDeo94ss5TSLRZyCZypk0ykAE76JpUQpJwYX6nMUKfNG2GRppYYAEsQRxSlzeA0qdjo2AATJGTLgdStd0PdGBSA+IFVDAvU1jFJ7NaDNrtK6XkhcxEuQAWAClzDVIHGuga2UafDmDxrLDKuqKXJZCA5LkteqTpjqzSrqEpFGAHZHUj1ivhT3qjswY1F31shOd6HVpxR8X6VQsJacUfEfyqhYtPcmEEJBEzRYSFgEABA8IIIAB4YtzXFec8SIYto4ih5xhJq4uzVuZ8iOphoBzx2qSdEOWizskK006MPnHn9GpPQ6bojy8dlY5BhxqHmHf4QShXVA4VbNs7mTGpjpfTDllZxSpzYxHNTrMP2c+k2OOYCEeGkFk4qBLdMKrQPIhUAEVz1880cJDAl9emmaJamAUtRNO0ARHta+KU4aTmHPp2w8pZAwqe/9vlDc4C4Ugj8RPz2wj3peu4b5lFakgAs21lP3xn500yxNWkspCFqSallAaC756YGsaK1tqAOA4vjGdtqBcnBwHlq4xGFMTdctsDx2cKqmLN+6YoLJlTCak2ZzhX/i5fnniPlJXorTrtUv8lqiylWWXvS/TS/8M3Jn4cKln/lYZmxrg1YSdZZd20emln/iJZ5E8sbtpp6rFicKUOFH6ta9d4Jr14Ey3j0tp/8AjT+aTHPBgrHETbIpxQ8VE4h9IiVa5Q3y0X1oSoISFBphZlSs4lkMQAWBJqNcLKQh231HLs2ab/y5rf5eevRVqRP3ua12/wDRlqvXcOWK0TBYpqN8UU8ZAcJ5BuOlgkPyiHLqrjCzOUf+5/VHcmWgWaaAtLO5N1bP6PNcfoEOzEJvesT/AIj3ZmN74OZ8ItTclb6l/IlogTmuyqeyc2HHVHVnksG0lX5TDkyUlpTLTyTmmB+Or8DaqtEyare2bPecHA00Gn+8c8nyZYR7b/ZIvGN4pS7K/kcQPR80v8sbrcnMKpaiSSXHzjBSrReQwSx9HrFUOHBLiuJfmjd7kR6NW0R041TZzT2Li28gjSw6SBDEseeanSKczwtqWCoJ92p207gX546SltWY6hmO3MNDwstZWYthQPOzNzQzaEuDs7D448zRIbm06hp5/OEcqHzPM1G1HGBx0BMkS1OAdIeEk+sV8Ke9cNWVTOnQSRsNex+6HZPrFfAjvXHTidiM6tOKPiP5VQsJacUfF+lUENPcxBBBBEzRXhICIIAAwPBA0ACwxbeQrznh4w1bOQrznjAK+xJQaFwrawPhFiuSCLpwiqswF4E4CsTeHC8xFO2F6OPYNzEW0FAokPWp8iGZYTVtBjqYgBwKh6RzLHdEJYfddDKWokuUHcEGCXLIO2j7afOFCe6CUioGZxsMZlxzUZa9X3GjJWifMw206aQKzbfPbDSpADM4rmJ0GFKVOGVmOIfRoaPObfWitI6d1H8I7Tj2QzaQLtWrU6h5YQBSmVQF1NQ1zDPHNrmOlTgigGD7cNoheZdfr0jaKS1FJ9oB8McOiM7buROq/o1YbNkaK2JSXYdhoIz9tACZrvyFOHZxzvHZwtc2gs9jHWcDelv/ANN/+uXF7k+wSJgmXSu+J8tSkEg8ZInMzJDp4xHhFbIXL3pfEV/h/fzcKl/h017NcWWTMpSpAtExKSVmYlF0qpUTVOS2FD26zHQkut+tTJX1FrlewShvs2YSAUAG7iplJzNjQDYM0ZaZMF4s4G/WNgaljLnM9Gw854vMsZWStE6UtPGSlKqGiheRiWN0uobWGlopVT5d71Z9bYvb0ypzezm7XzNFWlenrcWN1r62Hclz2sk4qw34p6TKA7TFkscY/wDcfriplpSuw2kIlE+lVxN8ZyFSi4VdpTM2Ixi8mKTe5P8A7jT+KmaMnFWnfYZZFlikv4f1qiytUgFncUU2jBq5+fVgYilrsvi5tP41RcZUkEEFsx/bztjgyf8Aox+P0R0wlWKa+X1ZRrs60oLA4IYirtKzHA1IpG/3EKJkknE3SdrVjCSZt1RbAqlguHDXO/XG0yBbCgLAAqR01eOuWWGJOcnoc3K5aIvregAOKKcMPeqHHZjDKFq+f7xEn2kk3mY99RTsh1FqOjXzxzfi8UnaY3RSS1JN8+fNeekczZhanR8o4FoOj/fP5EEycWwwB8+dEVWWMloxeVonWVIZwXJxJx/bZHUn1ivgR3rjiySw153Jz5o7kH0ivgR3zI9DCRlud2n2Pi/SqIuUlzRKWZASZt072F8kqzXmIpziJdo9n4v0mEMNk3BGFyovLMiSqfv1kmb2krVKEtTFIDqY0Jprhy2faFLTkxFtSj0kw72iUS/pheBBIqUi6VPnDYEw79omXSiXwKQL9rtSShKU+yhVFKVocOBznBJjL7p8hiyS8j2V7yeEgzDmUtS5ZVzcZQGoRK2i8YqVX6Ra5Ty5lWxSpdqtPB5sp079JQkpXLCqUU7O5apIdhrGh3UbrZVlsItaWmCYE7yHYLKxeS+oJdR1JOeHN36AcnWt6+iUecVT2gR5llV1ZPyIlQdBmsrYJiUp/teC6CMVKnXWafKGW8rWSQi12gWeZKdO+yUIKVoSrQp6FyBipiRjjGutuX5abKm1IF+WsIUmt10rZsduENbukA5Otj/9PMPOEkjtAjL5IlLmZBkANeoz04omqAx1AQaiunG+820q2TLq1TJJQEJvDjpVeYEkUww7YgWjL4NmlTrhaasIuuOK5Id2rye2I+QEOmcngqbOFIZ0TDMKuUMLowB53ioRInGzyJSggS5U598CiSpiogXGcFianVg8CsTQn2rKpTNMpEorIRvhZQHFdjji3zhF5cRvCZ91TLLJS3GKnIYVrgeYc0V2V8mX7QozKIMhgXwXeoSBiAH1dkOTsnzF2OS5QmZKKVAuLpuEgYZyG56RRrViqqJ9lyoVTRJmSjLWoXkupKgoDM6faxLajFvJsynDgtsjN2KVMn2hEyYlMve0G6i9eJKgQS7CjHsGMa6wrUQQqrYHPCyScWg6xm1Wc3nAcbIjgEKAOLiLS0LITxc+fbFdvJBBJzjviWWceSSb1r7jRTtEheI2/IwZ+aBebb8jHQRn0CPKSt0josZRyf6j+eOLWRdL+8NGgaYcRh/WfzxxazQ/F+mJx2XgM9zOWlLvySc7XaZ21Zoqco2RpK1MSo3ksAHYgsKa0uPji6tS2qOUwYVY4sMNMM2ubRgoXgQQHYiimOltcd3DUtUTyNnn0myTBLWFIUHkXagh1cKQWrqrsDxxaaS55/nS/wAtpicMqzVpmLWtd7ecAogBrSlLCtKFoanWubdm+lmetl4LUKXbQ4FdQ6BFG4KOvrcZWN5RBM20pSP8pP5pPyiLLkBSlV5Eywq2kSZw6KvE/KeUZpm2mWhcwESQQy1DjFUnCtKE119MyTPm3azZjvZyTfXjva3z4EgHXD8yj5/czWvXcV2RFkWSfh/iFjmKpQ7i8XKsf/OPzxFyPMnbxPM1cwq3xd0mYVG4TLKQDecDGkWPCV3jx1+vHtK97bohsjXMvD+RBsJ9Xs5uWY1e6uTcWhqcVWuMyJimRx14e8feONY2G65JUpKm4gSRe0KJNCOhjEoxhSl1rbyQNvYyqrKFgKFCChxiDQjEmlHx1YvF9kv2tvjFSlDIIbPLfpi2yYeU+kdjxy+0PyH80Uw/GTs/d0iJUv5+en5xHUKPoIPnmh6UdPn/AHMeVi1SLzJKObw0HzpEOZuYj99pYw0lWbPnHy5oJkyhLu2O1tWkdgj08GhzzJVhTVRB4r4B2ejnsxzuYkSfWr+BHfMhLMhkpGqu01PbCyPWL+BHeuPYwqkc8tzu0ez8XyMVG6u2T5VlmrssvfJ4ACEhJVUqCSboqboJLatEW9o9n4vkYQw2TcyJ5TuRnzLKpc+fk/KE61zX3ycZdK5kA4BgKsMGoGEXu6uwzcp2ETJUmbItEmbflomgJWSkdFXca0tG5gESrqKOetnmu6DLVryhZ+By7FaJU6ZdE5awEykgEFV1WLEjOAWfExa7r9xxmZNlWezn0tmCDKNAVFKWOoE8raBG1ggq9w56qjzTL2X7ZbrNwOVYZ8ufNupnLmJAlJS4K2OLFm4wDAnEtGt+6t4sEuzo429oQl2a8Q146nLnni+geNV9ZkpWqSIeT5jlry1U9pLN2RBVYwLQqhuhN8e7fLDzsi7eOJ3JOyGi9RGUFrQozk3Td4mLA5zDdvkBElKRUBVXz4vFsISKsUrrTMCp0tjmJfURQedMT75Zs2fXAoxyYjMZHUpZwzUprcQ7M+Y74jQXtsedmg5MtGVEoqYhtPyMS0Gg1xW3o7XMJz4dkLjy9G2a1zD09WpqjviJaywJPvfphxUwnGOV1xjmyZLlZSMaRnrZMHvEMxwfB2z6WPNGeti2vG8xbilRu8Y4VUWfxjdqsqDikRm7VZEKJCkgi8/fE/x6wVastDB0lmMFnJSt1SrypRFJkuqjaEzD7VHAJzfKEm2U3JoCpTqmII9JLwAnuaK/GnpjWDJsr3B2wv3dK9wdsTftbE/9X5rv7u8r+El2ozUyyoEycsLlOtID75Lqxl0HGpyfNIcEse/Kxk/5sv2ULCvazEgc8aH7vl+4O2F4BL93vjX7Xxt3yvzXf9zPwcu0pJKRvcxN+W5cj0iNKM95sx6IeCQ/LletvesRhed+Voi3FiR7vfCixp0dp8Y3/MY/0vzQfgpdpWKAYcdBYe+nSTprSNxMtDuCHBoXGI2aIzYsqdHafGJyLSc8cvE+0VkrkTVf0NHhXHfUZtdlbk8kkHSXd2J6WJ06eU/k4VXt588Lv0O2VmLRj495cXRy37Reg5ZcyJJNOiKXdAqQoiSrekzVpB31V1KpMpJJCws1vO4SAXvVwBi6EPCUk4gaKjNmi3CzUHbJZFZkpCeOjewOGcKte+M1/eyJ9y9nuNwds3IaJm5uXLK5YkXQngaROus++3k3N8z3/XO9cXjUoQHdqmhOdtsOpQK0Acuc2bHnoXj1oZudVRzNUTpSnAOkAwkn1ivgR3rhqyKZ06MNn7YdEOyD6RfwI75kenidkGPzJYVQ9hI7RDfBhpV11+MEEXFDgw/F11eMLwcfi66vGCCAA4OPxddXjBwcfi6yvGCCA0Xg4/F1leMJwcfi6yvGFggAN4H4usrxg4OPxdZXjBBAAnBk6+srxg4MnX1leMLBAAnBk6+srxg4MnX1leMLBGUBzwVOvrK8YOCp19ZXjCwQUgE4InX1leMJwROvrK8YIIzlXYAcET+LrK8YOBp/F1leMEEHJHsCw4Ej8XWV4w0clSvd7VeMEEK8UJbxXkapNbMPuqV7v9yvGEOS5Xu/3K8YWCM6DF+leSN55dofdUr3f7leMH3VK93+5XjBBB0GL9K8kHPLtD7qle7/AHK8YPuqV7v9yvGCCDoMX6V5IOaXaH3XK93+5XjB91yvd7VeMEEHQ4/0ryQc0u0PuuV7varxhRk2WME/3K8YIIFhxr/VeSDml2nYsCNHarxheBI0dp8YIIbo49hlsOCI0dp8YXgqdHafGFghkkYJwVOjtPjHcuSlLsGfyPOuEgjQP//Z"/>
          <p:cNvSpPr>
            <a:spLocks noChangeAspect="1" noChangeArrowheads="1"/>
          </p:cNvSpPr>
          <p:nvPr/>
        </p:nvSpPr>
        <p:spPr bwMode="auto">
          <a:xfrm>
            <a:off x="307975" y="-1668463"/>
            <a:ext cx="6981825" cy="380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226" name="Picture 10" descr="http://crime-nieuws.nl/wp-content/uploads/2013/01/%E2%82%AC-200-euro-bankbilje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452764"/>
            <a:ext cx="4608512" cy="2508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91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5138"/>
            <a:ext cx="9144000" cy="11636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Eervolle vermelding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507" y="1634083"/>
            <a:ext cx="3446685" cy="5203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ndertitel 2"/>
          <p:cNvSpPr txBox="1">
            <a:spLocks/>
          </p:cNvSpPr>
          <p:nvPr/>
        </p:nvSpPr>
        <p:spPr>
          <a:xfrm>
            <a:off x="0" y="119675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cap="small" dirty="0" smtClean="0">
                <a:solidFill>
                  <a:schemeClr val="bg1"/>
                </a:solidFill>
              </a:rPr>
              <a:t>     Super bruikbaar in je les!</a:t>
            </a:r>
            <a:endParaRPr lang="nl-NL" sz="2800" cap="small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770315"/>
            <a:ext cx="8229600" cy="23558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dirty="0" smtClean="0"/>
          </a:p>
          <a:p>
            <a:r>
              <a:rPr lang="nl-NL" sz="1600" dirty="0"/>
              <a:t>V</a:t>
            </a:r>
            <a:r>
              <a:rPr lang="nl-NL" sz="1600" dirty="0" smtClean="0"/>
              <a:t>oor </a:t>
            </a:r>
            <a:r>
              <a:rPr lang="nl-NL" sz="1600" dirty="0"/>
              <a:t>docenten nuttig is </a:t>
            </a:r>
            <a:r>
              <a:rPr lang="nl-NL" sz="1600" dirty="0" smtClean="0"/>
              <a:t>dit experiment absoluut een toevoeging op bestaand materiaal.</a:t>
            </a:r>
          </a:p>
          <a:p>
            <a:r>
              <a:rPr lang="nl-NL" sz="1600" dirty="0" smtClean="0"/>
              <a:t>Geen prijswinnaar omdat het </a:t>
            </a:r>
            <a:r>
              <a:rPr lang="nl-NL" sz="1600" dirty="0"/>
              <a:t>te veel op bestaand spel </a:t>
            </a:r>
            <a:r>
              <a:rPr lang="nl-NL" sz="1600" dirty="0" smtClean="0"/>
              <a:t>lijkt.</a:t>
            </a:r>
          </a:p>
          <a:p>
            <a:r>
              <a:rPr lang="nl-NL" sz="1600" dirty="0" smtClean="0"/>
              <a:t>Maar </a:t>
            </a:r>
            <a:r>
              <a:rPr lang="nl-NL" sz="1600" dirty="0"/>
              <a:t>daarom niet onbruikbaar voor </a:t>
            </a:r>
            <a:r>
              <a:rPr lang="nl-NL" sz="1600" dirty="0" smtClean="0"/>
              <a:t>lessen!</a:t>
            </a:r>
            <a:endParaRPr lang="nl-NL" sz="1600" dirty="0"/>
          </a:p>
          <a:p>
            <a:pPr marL="0" indent="0">
              <a:buNone/>
            </a:pPr>
            <a:endParaRPr lang="nl-NL" sz="1600" dirty="0"/>
          </a:p>
          <a:p>
            <a:r>
              <a:rPr lang="nl-NL" sz="1600" dirty="0" smtClean="0"/>
              <a:t>Super bruikbaar in je les!</a:t>
            </a:r>
            <a:endParaRPr lang="nl-NL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77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65138"/>
            <a:ext cx="9144000" cy="11636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Eervolle vermelding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76873"/>
            <a:ext cx="4090528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2027" y="2276872"/>
            <a:ext cx="5138485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ndertitel 2"/>
          <p:cNvSpPr txBox="1">
            <a:spLocks/>
          </p:cNvSpPr>
          <p:nvPr/>
        </p:nvSpPr>
        <p:spPr>
          <a:xfrm>
            <a:off x="0" y="119675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cap="small" dirty="0" smtClean="0">
                <a:solidFill>
                  <a:schemeClr val="bg1"/>
                </a:solidFill>
              </a:rPr>
              <a:t>Klaslokaalexperiment Wisselkoersen – Jos van Nistelrooy</a:t>
            </a:r>
            <a:endParaRPr lang="nl-NL" sz="2800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078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65138"/>
            <a:ext cx="9144000" cy="11636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3</a:t>
            </a:r>
            <a:r>
              <a:rPr lang="nl-NL" baseline="30000" dirty="0" smtClean="0">
                <a:solidFill>
                  <a:schemeClr val="bg1"/>
                </a:solidFill>
              </a:rPr>
              <a:t>e</a:t>
            </a:r>
            <a:r>
              <a:rPr lang="nl-NL" dirty="0" smtClean="0">
                <a:solidFill>
                  <a:schemeClr val="bg1"/>
                </a:solidFill>
              </a:rPr>
              <a:t> Plaats </a:t>
            </a:r>
            <a:endParaRPr lang="nl-NL" dirty="0">
              <a:solidFill>
                <a:schemeClr val="bg1"/>
              </a:solidFill>
            </a:endParaRPr>
          </a:p>
        </p:txBody>
      </p:sp>
      <p:pic>
        <p:nvPicPr>
          <p:cNvPr id="11268" name="Picture 4" descr="http://www.bekers-medailles.nl/media/catalog/category/LT006_Luxe_tropy_beker_zilv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4797152"/>
            <a:ext cx="1128712" cy="190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http://crime-nieuws.nl/wp-content/uploads/2013/01/%E2%82%AC-200-euro-bankbilje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082" y="5157192"/>
            <a:ext cx="2957014" cy="160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regiobloemist.nl/media/productphotos/108_thumb_300x3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644" y="2276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03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65138"/>
            <a:ext cx="9144000" cy="116366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rm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3</a:t>
            </a:r>
            <a:r>
              <a:rPr lang="nl-NL" baseline="30000" dirty="0" smtClean="0">
                <a:solidFill>
                  <a:schemeClr val="bg1"/>
                </a:solidFill>
              </a:rPr>
              <a:t>e</a:t>
            </a:r>
            <a:r>
              <a:rPr lang="nl-NL" dirty="0" smtClean="0">
                <a:solidFill>
                  <a:schemeClr val="bg1"/>
                </a:solidFill>
              </a:rPr>
              <a:t> Plaats 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1" name="Ondertitel 2"/>
          <p:cNvSpPr txBox="1">
            <a:spLocks/>
          </p:cNvSpPr>
          <p:nvPr/>
        </p:nvSpPr>
        <p:spPr>
          <a:xfrm>
            <a:off x="0" y="1196752"/>
            <a:ext cx="9144000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cap="small" dirty="0" smtClean="0">
                <a:solidFill>
                  <a:schemeClr val="bg1"/>
                </a:solidFill>
              </a:rPr>
              <a:t>Inflatie berekenen: PIC &amp; CPI – Willemijn Vlugt</a:t>
            </a:r>
            <a:endParaRPr lang="nl-NL" sz="2800" cap="small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3770315"/>
            <a:ext cx="8229600" cy="23558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1600" dirty="0" smtClean="0"/>
          </a:p>
          <a:p>
            <a:r>
              <a:rPr lang="nl-NL" sz="1600" dirty="0" smtClean="0"/>
              <a:t>Goed geschreven.</a:t>
            </a:r>
          </a:p>
          <a:p>
            <a:r>
              <a:rPr lang="nl-NL" sz="1600" dirty="0" smtClean="0"/>
              <a:t>Zeer goede leerdoelen.</a:t>
            </a:r>
          </a:p>
          <a:p>
            <a:r>
              <a:rPr lang="nl-NL" sz="1600" dirty="0" smtClean="0"/>
              <a:t>Leerdoelen passend bij de doelgroep.</a:t>
            </a:r>
          </a:p>
          <a:p>
            <a:endParaRPr lang="nl-NL" sz="1600" dirty="0" smtClean="0"/>
          </a:p>
          <a:p>
            <a:r>
              <a:rPr lang="nl-NL" sz="1600" dirty="0" smtClean="0"/>
              <a:t>Door de zeer goede uitvoering en heldere hulp in de les een derde prijs!</a:t>
            </a:r>
            <a:endParaRPr lang="nl-NL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881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. Content shee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fontScale="92500" lnSpcReduction="20000"/>
      </a:bodyPr>
      <a:lstStyle>
        <a:defPPr>
          <a:defRPr smtClean="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504</Words>
  <Application>Microsoft Office PowerPoint</Application>
  <PresentationFormat>On-screen Show (4:3)</PresentationFormat>
  <Paragraphs>142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Kantoorthema</vt:lpstr>
      <vt:lpstr>1_Kantoorthema</vt:lpstr>
      <vt:lpstr>2_Kantoorthema</vt:lpstr>
      <vt:lpstr>2. Content sheets</vt:lpstr>
      <vt:lpstr>Slide</vt:lpstr>
      <vt:lpstr>PowerPoint Presentation</vt:lpstr>
      <vt:lpstr>waarom</vt:lpstr>
      <vt:lpstr>waarom</vt:lpstr>
      <vt:lpstr>Jury </vt:lpstr>
      <vt:lpstr>genomineerden</vt:lpstr>
      <vt:lpstr>Eervolle vermelding</vt:lpstr>
      <vt:lpstr>Eervolle vermelding</vt:lpstr>
      <vt:lpstr>3e Plaats </vt:lpstr>
      <vt:lpstr>3e Plaats </vt:lpstr>
      <vt:lpstr>3e Plaats </vt:lpstr>
      <vt:lpstr>2e Plaats </vt:lpstr>
      <vt:lpstr>2e Plaats </vt:lpstr>
      <vt:lpstr>2e Plaats </vt:lpstr>
      <vt:lpstr>Hoofdprijs</vt:lpstr>
      <vt:lpstr>Hoofdprijs</vt:lpstr>
      <vt:lpstr>Hoofdprijs</vt:lpstr>
      <vt:lpstr>PowerPoint Presentation</vt:lpstr>
      <vt:lpstr>Meer?</vt:lpstr>
    </vt:vector>
  </TitlesOfParts>
  <Company>ROC Nijmegen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Professor Henk Peer prijs 2012</dc:title>
  <dc:creator>Maurice Straatmans</dc:creator>
  <cp:lastModifiedBy>Anthea van Os</cp:lastModifiedBy>
  <cp:revision>81</cp:revision>
  <dcterms:created xsi:type="dcterms:W3CDTF">2012-03-26T10:13:40Z</dcterms:created>
  <dcterms:modified xsi:type="dcterms:W3CDTF">2014-03-31T05:37:57Z</dcterms:modified>
</cp:coreProperties>
</file>